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E9E6A2-DDBE-4932-9D5E-D3E8BC89A62B}">
  <a:tblStyle styleId="{ACE9E6A2-DDBE-4932-9D5E-D3E8BC89A6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63dd15d6b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63dd15d6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3063dd15d6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063dd15d6b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063dd15d6b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3063dd15d6b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63dd15d6b_2_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63dd15d6b_2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3063dd15d6b_2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761346491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f761346491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f761346491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f761346491_2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2f761346491_2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761346491_6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2f761346491_6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761346491_4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g2f761346491_4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7e0bd80fd_1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g2f7e0bd80fd_1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761346491_0_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761346491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f761346491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7e0bd80fd_2_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7e0bd80fd_2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2f7e0bd80fd_2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7e0bd80fd_4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7e0bd80fd_4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f7e0bd80fd_4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7fafc358d_4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7fafc358d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f7fafc358d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007269" y="2175236"/>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3600">
                <a:latin typeface="Times New Roman"/>
                <a:ea typeface="Times New Roman"/>
                <a:cs typeface="Times New Roman"/>
                <a:sym typeface="Times New Roman"/>
              </a:rPr>
              <a:t>PCOS Prediction using Multilayer Perceptron</a:t>
            </a:r>
            <a:endParaRPr>
              <a:latin typeface="Times New Roman"/>
              <a:ea typeface="Times New Roman"/>
              <a:cs typeface="Times New Roman"/>
              <a:sym typeface="Times New Roman"/>
            </a:endParaRPr>
          </a:p>
        </p:txBody>
      </p:sp>
      <p:sp>
        <p:nvSpPr>
          <p:cNvPr id="89" name="Google Shape;89;p13"/>
          <p:cNvSpPr txBox="1"/>
          <p:nvPr>
            <p:ph idx="1" type="subTitle"/>
          </p:nvPr>
        </p:nvSpPr>
        <p:spPr>
          <a:xfrm>
            <a:off x="6003588" y="4618030"/>
            <a:ext cx="4605300" cy="1981200"/>
          </a:xfrm>
          <a:prstGeom prst="rect">
            <a:avLst/>
          </a:prstGeom>
          <a:noFill/>
          <a:ln>
            <a:noFill/>
          </a:ln>
        </p:spPr>
        <p:txBody>
          <a:bodyPr anchorCtr="0" anchor="t" bIns="45700" lIns="91425" spcFirstLastPara="1" rIns="91425" wrap="square" tIns="45700">
            <a:normAutofit lnSpcReduction="20000"/>
          </a:bodyPr>
          <a:lstStyle/>
          <a:p>
            <a:pPr indent="0" lvl="0" marL="0" rtl="0" algn="just">
              <a:spcBef>
                <a:spcPts val="0"/>
              </a:spcBef>
              <a:spcAft>
                <a:spcPts val="0"/>
              </a:spcAft>
              <a:buClr>
                <a:schemeClr val="dk1"/>
              </a:buClr>
              <a:buSzPts val="800"/>
              <a:buFont typeface="Arial"/>
              <a:buNone/>
            </a:pPr>
            <a:r>
              <a:rPr lang="en-US" sz="1300">
                <a:solidFill>
                  <a:schemeClr val="dk1"/>
                </a:solidFill>
                <a:latin typeface="Times New Roman"/>
                <a:ea typeface="Times New Roman"/>
                <a:cs typeface="Times New Roman"/>
                <a:sym typeface="Times New Roman"/>
              </a:rPr>
              <a:t>Batch ID: 2</a:t>
            </a:r>
            <a:endParaRPr sz="1300">
              <a:solidFill>
                <a:schemeClr val="dk1"/>
              </a:solidFill>
            </a:endParaRPr>
          </a:p>
          <a:p>
            <a:pPr indent="0" lvl="0" marL="0" rtl="0" algn="just">
              <a:spcBef>
                <a:spcPts val="0"/>
              </a:spcBef>
              <a:spcAft>
                <a:spcPts val="0"/>
              </a:spcAft>
              <a:buClr>
                <a:srgbClr val="888888"/>
              </a:buClr>
              <a:buSzPts val="800"/>
              <a:buFont typeface="Arial"/>
              <a:buNone/>
            </a:pPr>
            <a:r>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rgbClr val="888888"/>
              </a:buClr>
              <a:buSzPts val="800"/>
              <a:buFont typeface="Arial"/>
              <a:buNone/>
            </a:pPr>
            <a:r>
              <a:rPr lang="en-US" sz="1300">
                <a:solidFill>
                  <a:schemeClr val="dk1"/>
                </a:solidFill>
                <a:latin typeface="Times New Roman"/>
                <a:ea typeface="Times New Roman"/>
                <a:cs typeface="Times New Roman"/>
                <a:sym typeface="Times New Roman"/>
              </a:rPr>
              <a:t>Student 1 Reg. No:RA2111003010446</a:t>
            </a:r>
            <a:endParaRPr sz="1300">
              <a:solidFill>
                <a:schemeClr val="dk1"/>
              </a:solidFill>
              <a:latin typeface="Times New Roman"/>
              <a:ea typeface="Times New Roman"/>
              <a:cs typeface="Times New Roman"/>
              <a:sym typeface="Times New Roman"/>
            </a:endParaRPr>
          </a:p>
          <a:p>
            <a:pPr indent="0" lvl="0" marL="0" rtl="0" algn="just">
              <a:spcBef>
                <a:spcPts val="592"/>
              </a:spcBef>
              <a:spcAft>
                <a:spcPts val="0"/>
              </a:spcAft>
              <a:buClr>
                <a:schemeClr val="dk1"/>
              </a:buClr>
              <a:buSzPts val="800"/>
              <a:buFont typeface="Arial"/>
              <a:buNone/>
            </a:pPr>
            <a:r>
              <a:rPr lang="en-US" sz="1300">
                <a:solidFill>
                  <a:schemeClr val="dk1"/>
                </a:solidFill>
                <a:latin typeface="Times New Roman"/>
                <a:ea typeface="Times New Roman"/>
                <a:cs typeface="Times New Roman"/>
                <a:sym typeface="Times New Roman"/>
              </a:rPr>
              <a:t>Student 1 Name</a:t>
            </a:r>
            <a:r>
              <a:rPr b="1" lang="en-US" sz="1300">
                <a:solidFill>
                  <a:schemeClr val="dk1"/>
                </a:solidFill>
                <a:latin typeface="Times New Roman"/>
                <a:ea typeface="Times New Roman"/>
                <a:cs typeface="Times New Roman"/>
                <a:sym typeface="Times New Roman"/>
              </a:rPr>
              <a:t>:</a:t>
            </a:r>
            <a:r>
              <a:rPr lang="en-US" sz="1300">
                <a:solidFill>
                  <a:schemeClr val="dk1"/>
                </a:solidFill>
                <a:latin typeface="Times New Roman"/>
                <a:ea typeface="Times New Roman"/>
                <a:cs typeface="Times New Roman"/>
                <a:sym typeface="Times New Roman"/>
              </a:rPr>
              <a:t>Kartikey Lohani</a:t>
            </a:r>
            <a:endParaRPr sz="1300">
              <a:solidFill>
                <a:schemeClr val="dk1"/>
              </a:solidFill>
            </a:endParaRPr>
          </a:p>
          <a:p>
            <a:pPr indent="0" lvl="0" marL="0" rtl="0" algn="just">
              <a:spcBef>
                <a:spcPts val="592"/>
              </a:spcBef>
              <a:spcAft>
                <a:spcPts val="0"/>
              </a:spcAft>
              <a:buClr>
                <a:srgbClr val="888888"/>
              </a:buClr>
              <a:buSzPts val="800"/>
              <a:buFont typeface="Arial"/>
              <a:buNone/>
            </a:pPr>
            <a:r>
              <a:t/>
            </a:r>
            <a:endParaRPr sz="1300">
              <a:solidFill>
                <a:schemeClr val="dk1"/>
              </a:solidFill>
              <a:latin typeface="Times New Roman"/>
              <a:ea typeface="Times New Roman"/>
              <a:cs typeface="Times New Roman"/>
              <a:sym typeface="Times New Roman"/>
            </a:endParaRPr>
          </a:p>
          <a:p>
            <a:pPr indent="0" lvl="0" marL="0" rtl="0" algn="just">
              <a:spcBef>
                <a:spcPts val="592"/>
              </a:spcBef>
              <a:spcAft>
                <a:spcPts val="0"/>
              </a:spcAft>
              <a:buClr>
                <a:srgbClr val="888888"/>
              </a:buClr>
              <a:buSzPts val="800"/>
              <a:buFont typeface="Arial"/>
              <a:buNone/>
            </a:pPr>
            <a:r>
              <a:rPr lang="en-US" sz="1300">
                <a:solidFill>
                  <a:schemeClr val="dk1"/>
                </a:solidFill>
                <a:latin typeface="Times New Roman"/>
                <a:ea typeface="Times New Roman"/>
                <a:cs typeface="Times New Roman"/>
                <a:sym typeface="Times New Roman"/>
              </a:rPr>
              <a:t>Student 2 Reg. No:RA2111003010481</a:t>
            </a:r>
            <a:endParaRPr sz="1300">
              <a:solidFill>
                <a:schemeClr val="dk1"/>
              </a:solidFill>
            </a:endParaRPr>
          </a:p>
          <a:p>
            <a:pPr indent="0" lvl="0" marL="0" rtl="0" algn="just">
              <a:spcBef>
                <a:spcPts val="592"/>
              </a:spcBef>
              <a:spcAft>
                <a:spcPts val="0"/>
              </a:spcAft>
              <a:buClr>
                <a:schemeClr val="dk1"/>
              </a:buClr>
              <a:buSzPts val="800"/>
              <a:buFont typeface="Arial"/>
              <a:buNone/>
            </a:pPr>
            <a:r>
              <a:rPr lang="en-US" sz="1300">
                <a:solidFill>
                  <a:schemeClr val="dk1"/>
                </a:solidFill>
                <a:latin typeface="Times New Roman"/>
                <a:ea typeface="Times New Roman"/>
                <a:cs typeface="Times New Roman"/>
                <a:sym typeface="Times New Roman"/>
              </a:rPr>
              <a:t>Student 2 Name:Tushaar Yenduri</a:t>
            </a:r>
            <a:endParaRPr sz="1300">
              <a:solidFill>
                <a:schemeClr val="dk1"/>
              </a:solidFill>
              <a:latin typeface="Times New Roman"/>
              <a:ea typeface="Times New Roman"/>
              <a:cs typeface="Times New Roman"/>
              <a:sym typeface="Times New Roman"/>
            </a:endParaRPr>
          </a:p>
          <a:p>
            <a:pPr indent="0" lvl="0" marL="0" rtl="0" algn="ctr">
              <a:lnSpc>
                <a:spcPct val="100000"/>
              </a:lnSpc>
              <a:spcBef>
                <a:spcPts val="592"/>
              </a:spcBef>
              <a:spcAft>
                <a:spcPts val="0"/>
              </a:spcAft>
              <a:buSzPts val="3200"/>
              <a:buNone/>
            </a:pPr>
            <a:r>
              <a:t/>
            </a:r>
            <a:endParaRPr>
              <a:latin typeface="Times New Roman"/>
              <a:ea typeface="Times New Roman"/>
              <a:cs typeface="Times New Roman"/>
              <a:sym typeface="Times New Roman"/>
            </a:endParaRPr>
          </a:p>
        </p:txBody>
      </p:sp>
      <p:pic>
        <p:nvPicPr>
          <p:cNvPr id="90" name="Google Shape;90;p13"/>
          <p:cNvPicPr preferRelativeResize="0"/>
          <p:nvPr/>
        </p:nvPicPr>
        <p:blipFill rotWithShape="1">
          <a:blip r:embed="rId3">
            <a:alphaModFix/>
          </a:blip>
          <a:srcRect b="0" l="0" r="0" t="0"/>
          <a:stretch/>
        </p:blipFill>
        <p:spPr>
          <a:xfrm>
            <a:off x="228600" y="553353"/>
            <a:ext cx="1735931" cy="755015"/>
          </a:xfrm>
          <a:prstGeom prst="rect">
            <a:avLst/>
          </a:prstGeom>
          <a:noFill/>
          <a:ln>
            <a:noFill/>
          </a:ln>
        </p:spPr>
      </p:pic>
      <p:sp>
        <p:nvSpPr>
          <p:cNvPr id="91" name="Google Shape;91;p13"/>
          <p:cNvSpPr/>
          <p:nvPr/>
        </p:nvSpPr>
        <p:spPr>
          <a:xfrm>
            <a:off x="1964531" y="569724"/>
            <a:ext cx="6172200" cy="14772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SRM INSTITUTE OF SCIENCE AND TECHNOLOGY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SCHOOL OF COMPUTING</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DEPARTMENT OF COMPUTING TECHNOLOGIES</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18CSP107L / 18CSP108L - MINOR PROJECT / INTERNSHIP</a:t>
            </a:r>
            <a:endParaRPr b="0" i="0" sz="1800" u="none" cap="none" strike="noStrike">
              <a:solidFill>
                <a:schemeClr val="dk1"/>
              </a:solidFill>
              <a:latin typeface="Times New Roman"/>
              <a:ea typeface="Times New Roman"/>
              <a:cs typeface="Times New Roman"/>
              <a:sym typeface="Times New Roman"/>
            </a:endParaRPr>
          </a:p>
        </p:txBody>
      </p:sp>
      <p:sp>
        <p:nvSpPr>
          <p:cNvPr id="92" name="Google Shape;92;p13"/>
          <p:cNvSpPr txBox="1"/>
          <p:nvPr/>
        </p:nvSpPr>
        <p:spPr>
          <a:xfrm>
            <a:off x="228600" y="5243512"/>
            <a:ext cx="3471862" cy="1190625"/>
          </a:xfrm>
          <a:prstGeom prst="rect">
            <a:avLst/>
          </a:prstGeom>
          <a:noFill/>
          <a:ln>
            <a:noFill/>
          </a:ln>
        </p:spPr>
        <p:txBody>
          <a:bodyPr anchorCtr="0" anchor="t" bIns="45700" lIns="91425" spcFirstLastPara="1" rIns="91425" wrap="square" tIns="45700">
            <a:normAutofit/>
          </a:bodyPr>
          <a:lstStyle/>
          <a:p>
            <a:pPr indent="0" lvl="0" marL="0" rtl="0" algn="just">
              <a:spcBef>
                <a:spcPts val="592"/>
              </a:spcBef>
              <a:spcAft>
                <a:spcPts val="0"/>
              </a:spcAft>
              <a:buClr>
                <a:srgbClr val="888888"/>
              </a:buClr>
              <a:buSzPts val="1760"/>
              <a:buFont typeface="Arial"/>
              <a:buNone/>
            </a:pPr>
            <a:r>
              <a:rPr lang="en-US" sz="1300">
                <a:solidFill>
                  <a:schemeClr val="dk1"/>
                </a:solidFill>
                <a:latin typeface="Times New Roman"/>
                <a:ea typeface="Times New Roman"/>
                <a:cs typeface="Times New Roman"/>
                <a:sym typeface="Times New Roman"/>
              </a:rPr>
              <a:t>Guide Name: Dr.A.Anbarasi</a:t>
            </a:r>
            <a:endParaRPr sz="1300">
              <a:solidFill>
                <a:schemeClr val="dk1"/>
              </a:solidFill>
            </a:endParaRPr>
          </a:p>
          <a:p>
            <a:pPr indent="0" lvl="0" marL="0" rtl="0" algn="just">
              <a:spcBef>
                <a:spcPts val="592"/>
              </a:spcBef>
              <a:spcAft>
                <a:spcPts val="0"/>
              </a:spcAft>
              <a:buClr>
                <a:srgbClr val="888888"/>
              </a:buClr>
              <a:buSzPts val="1760"/>
              <a:buFont typeface="Arial"/>
              <a:buNone/>
            </a:pPr>
            <a:r>
              <a:rPr lang="en-US" sz="1300">
                <a:solidFill>
                  <a:schemeClr val="dk1"/>
                </a:solidFill>
                <a:latin typeface="Times New Roman"/>
                <a:ea typeface="Times New Roman"/>
                <a:cs typeface="Times New Roman"/>
                <a:sym typeface="Times New Roman"/>
              </a:rPr>
              <a:t>Designation: Assistant Professor</a:t>
            </a:r>
            <a:br>
              <a:rPr lang="en-US" sz="1300">
                <a:solidFill>
                  <a:schemeClr val="dk1"/>
                </a:solidFill>
                <a:latin typeface="Times New Roman"/>
                <a:ea typeface="Times New Roman"/>
                <a:cs typeface="Times New Roman"/>
                <a:sym typeface="Times New Roman"/>
              </a:rPr>
            </a:br>
            <a:r>
              <a:rPr lang="en-US" sz="1300">
                <a:solidFill>
                  <a:schemeClr val="dk1"/>
                </a:solidFill>
                <a:latin typeface="Times New Roman"/>
                <a:ea typeface="Times New Roman"/>
                <a:cs typeface="Times New Roman"/>
                <a:sym typeface="Times New Roman"/>
              </a:rPr>
              <a:t>Department: Computing Technologies</a:t>
            </a:r>
            <a:endParaRPr sz="1300">
              <a:solidFill>
                <a:schemeClr val="dk1"/>
              </a:solidFill>
            </a:endParaRPr>
          </a:p>
          <a:p>
            <a:pPr indent="0" lvl="0" marL="0" marR="0" rtl="0" algn="ctr">
              <a:lnSpc>
                <a:spcPct val="170000"/>
              </a:lnSpc>
              <a:spcBef>
                <a:spcPts val="592"/>
              </a:spcBef>
              <a:spcAft>
                <a:spcPts val="0"/>
              </a:spcAft>
              <a:buClr>
                <a:srgbClr val="888888"/>
              </a:buClr>
              <a:buSzPts val="32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ts val="990"/>
              <a:buFont typeface="Arial"/>
              <a:buNone/>
            </a:pPr>
            <a:r>
              <a:rPr lang="en-US"/>
              <a:t>      </a:t>
            </a:r>
            <a:r>
              <a:rPr lang="en-US" sz="3200">
                <a:latin typeface="Times New Roman"/>
                <a:ea typeface="Times New Roman"/>
                <a:cs typeface="Times New Roman"/>
                <a:sym typeface="Times New Roman"/>
              </a:rPr>
              <a:t>  Proposed System / Methodology</a:t>
            </a:r>
            <a:endParaRPr/>
          </a:p>
          <a:p>
            <a:pPr indent="0" lvl="0" marL="0" rtl="0" algn="ctr">
              <a:spcBef>
                <a:spcPts val="0"/>
              </a:spcBef>
              <a:spcAft>
                <a:spcPts val="0"/>
              </a:spcAft>
              <a:buNone/>
            </a:pPr>
            <a:r>
              <a:t/>
            </a:r>
            <a:endParaRPr/>
          </a:p>
        </p:txBody>
      </p:sp>
      <p:sp>
        <p:nvSpPr>
          <p:cNvPr id="161" name="Google Shape;161;p2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just">
              <a:lnSpc>
                <a:spcPct val="150000"/>
              </a:lnSpc>
              <a:spcBef>
                <a:spcPts val="0"/>
              </a:spcBef>
              <a:spcAft>
                <a:spcPts val="0"/>
              </a:spcAft>
              <a:buNone/>
            </a:pPr>
            <a:r>
              <a:rPr b="1" lang="en-US" sz="1900">
                <a:solidFill>
                  <a:srgbClr val="202124"/>
                </a:solidFill>
                <a:highlight>
                  <a:schemeClr val="lt1"/>
                </a:highlight>
                <a:latin typeface="Times New Roman"/>
                <a:ea typeface="Times New Roman"/>
                <a:cs typeface="Times New Roman"/>
                <a:sym typeface="Times New Roman"/>
              </a:rPr>
              <a:t>  Performance Metrics Comparison:</a:t>
            </a:r>
            <a:endParaRPr b="1" sz="1900">
              <a:solidFill>
                <a:srgbClr val="202124"/>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900">
              <a:solidFill>
                <a:srgbClr val="202124"/>
              </a:solidFill>
              <a:highlight>
                <a:schemeClr val="lt1"/>
              </a:highlight>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pic>
        <p:nvPicPr>
          <p:cNvPr id="162" name="Google Shape;162;p22" title="Chart"/>
          <p:cNvPicPr preferRelativeResize="0"/>
          <p:nvPr/>
        </p:nvPicPr>
        <p:blipFill>
          <a:blip r:embed="rId3">
            <a:alphaModFix/>
          </a:blip>
          <a:stretch>
            <a:fillRect/>
          </a:stretch>
        </p:blipFill>
        <p:spPr>
          <a:xfrm>
            <a:off x="898675" y="2209650"/>
            <a:ext cx="7373450" cy="4074200"/>
          </a:xfrm>
          <a:prstGeom prst="rect">
            <a:avLst/>
          </a:prstGeom>
          <a:noFill/>
          <a:ln>
            <a:noFill/>
          </a:ln>
        </p:spPr>
      </p:pic>
      <p:pic>
        <p:nvPicPr>
          <p:cNvPr id="163" name="Google Shape;163;p22"/>
          <p:cNvPicPr preferRelativeResize="0"/>
          <p:nvPr/>
        </p:nvPicPr>
        <p:blipFill rotWithShape="1">
          <a:blip r:embed="rId4">
            <a:alphaModFix/>
          </a:blip>
          <a:srcRect b="0" l="0" r="0" t="0"/>
          <a:stretch/>
        </p:blipFill>
        <p:spPr>
          <a:xfrm>
            <a:off x="0" y="173141"/>
            <a:ext cx="2237740" cy="7550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3"/>
          <p:cNvPicPr preferRelativeResize="0"/>
          <p:nvPr/>
        </p:nvPicPr>
        <p:blipFill>
          <a:blip r:embed="rId3">
            <a:alphaModFix/>
          </a:blip>
          <a:stretch>
            <a:fillRect/>
          </a:stretch>
        </p:blipFill>
        <p:spPr>
          <a:xfrm>
            <a:off x="0" y="1644175"/>
            <a:ext cx="5256850" cy="4842650"/>
          </a:xfrm>
          <a:prstGeom prst="rect">
            <a:avLst/>
          </a:prstGeom>
          <a:noFill/>
          <a:ln>
            <a:noFill/>
          </a:ln>
        </p:spPr>
      </p:pic>
      <p:sp>
        <p:nvSpPr>
          <p:cNvPr id="170" name="Google Shape;170;p23"/>
          <p:cNvSpPr txBox="1"/>
          <p:nvPr/>
        </p:nvSpPr>
        <p:spPr>
          <a:xfrm>
            <a:off x="244050" y="4500475"/>
            <a:ext cx="8655900" cy="21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71" name="Google Shape;171;p23"/>
          <p:cNvSpPr txBox="1"/>
          <p:nvPr/>
        </p:nvSpPr>
        <p:spPr>
          <a:xfrm>
            <a:off x="2517825" y="261250"/>
            <a:ext cx="6263700" cy="66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3200">
                <a:solidFill>
                  <a:schemeClr val="dk1"/>
                </a:solidFill>
                <a:latin typeface="Times New Roman"/>
                <a:ea typeface="Times New Roman"/>
                <a:cs typeface="Times New Roman"/>
                <a:sym typeface="Times New Roman"/>
              </a:rPr>
              <a:t> Proposed System / Methodology</a:t>
            </a:r>
            <a:endParaRPr sz="3200">
              <a:solidFill>
                <a:schemeClr val="dk1"/>
              </a:solidFill>
              <a:latin typeface="Calibri"/>
              <a:ea typeface="Calibri"/>
              <a:cs typeface="Calibri"/>
              <a:sym typeface="Calibri"/>
            </a:endParaRPr>
          </a:p>
        </p:txBody>
      </p:sp>
      <p:pic>
        <p:nvPicPr>
          <p:cNvPr id="172" name="Google Shape;172;p23"/>
          <p:cNvPicPr preferRelativeResize="0"/>
          <p:nvPr/>
        </p:nvPicPr>
        <p:blipFill rotWithShape="1">
          <a:blip r:embed="rId4">
            <a:alphaModFix/>
          </a:blip>
          <a:srcRect b="0" l="0" r="0" t="0"/>
          <a:stretch/>
        </p:blipFill>
        <p:spPr>
          <a:xfrm>
            <a:off x="0" y="173141"/>
            <a:ext cx="2237740" cy="755015"/>
          </a:xfrm>
          <a:prstGeom prst="rect">
            <a:avLst/>
          </a:prstGeom>
          <a:noFill/>
          <a:ln>
            <a:noFill/>
          </a:ln>
        </p:spPr>
      </p:pic>
      <p:sp>
        <p:nvSpPr>
          <p:cNvPr id="173" name="Google Shape;173;p23"/>
          <p:cNvSpPr txBox="1"/>
          <p:nvPr/>
        </p:nvSpPr>
        <p:spPr>
          <a:xfrm>
            <a:off x="5498000" y="1731175"/>
            <a:ext cx="3465300" cy="46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202124"/>
                </a:solidFill>
                <a:highlight>
                  <a:srgbClr val="FFFFFF"/>
                </a:highlight>
                <a:latin typeface="Roboto"/>
                <a:ea typeface="Roboto"/>
                <a:cs typeface="Roboto"/>
                <a:sym typeface="Roboto"/>
              </a:rPr>
              <a:t>The SHAP summary plot provides a visual representation of the importance and impact of different features on a machine learning model's output. The vertical axis lists the features, while the horizontal axis shows their SHAP values, which measure their influence on the model's predictions. The color of the dots and the orientation of the violin plots reveal the direction of each </a:t>
            </a:r>
            <a:r>
              <a:rPr lang="en-US" sz="1800">
                <a:solidFill>
                  <a:srgbClr val="202124"/>
                </a:solidFill>
                <a:highlight>
                  <a:srgbClr val="FFFFFF"/>
                </a:highlight>
                <a:latin typeface="Roboto"/>
                <a:ea typeface="Roboto"/>
                <a:cs typeface="Roboto"/>
                <a:sym typeface="Roboto"/>
              </a:rPr>
              <a:t>feature</a:t>
            </a:r>
            <a:r>
              <a:rPr lang="en-US" sz="1800">
                <a:solidFill>
                  <a:srgbClr val="202124"/>
                </a:solidFill>
                <a:highlight>
                  <a:srgbClr val="FFFFFF"/>
                </a:highlight>
                <a:latin typeface="Roboto"/>
                <a:ea typeface="Roboto"/>
                <a:cs typeface="Roboto"/>
                <a:sym typeface="Roboto"/>
              </a:rPr>
              <a:t> impact.</a:t>
            </a:r>
            <a:endParaRPr sz="4000">
              <a:solidFill>
                <a:schemeClr val="dk1"/>
              </a:solidFill>
              <a:latin typeface="Calibri"/>
              <a:ea typeface="Calibri"/>
              <a:cs typeface="Calibri"/>
              <a:sym typeface="Calibri"/>
            </a:endParaRPr>
          </a:p>
        </p:txBody>
      </p:sp>
      <p:sp>
        <p:nvSpPr>
          <p:cNvPr id="174" name="Google Shape;174;p23"/>
          <p:cNvSpPr txBox="1"/>
          <p:nvPr/>
        </p:nvSpPr>
        <p:spPr>
          <a:xfrm>
            <a:off x="321875" y="1167175"/>
            <a:ext cx="4250100" cy="477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US" sz="1900">
                <a:solidFill>
                  <a:srgbClr val="202124"/>
                </a:solidFill>
                <a:highlight>
                  <a:schemeClr val="lt1"/>
                </a:highlight>
                <a:latin typeface="Times New Roman"/>
                <a:ea typeface="Times New Roman"/>
                <a:cs typeface="Times New Roman"/>
                <a:sym typeface="Times New Roman"/>
              </a:rPr>
              <a:t>Shapely Additive Explanations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nvSpPr>
        <p:spPr>
          <a:xfrm>
            <a:off x="244050" y="4500475"/>
            <a:ext cx="8655900" cy="21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rgbClr val="202124"/>
                </a:solidFill>
                <a:highlight>
                  <a:srgbClr val="FFFFFF"/>
                </a:highlight>
                <a:latin typeface="Roboto"/>
                <a:ea typeface="Roboto"/>
                <a:cs typeface="Roboto"/>
                <a:sym typeface="Roboto"/>
              </a:rPr>
              <a:t>LIME (Local Interpretable Model-Agnostic Explanations) can be used to understand the factors contributing to a specific prediction made by a machine learning model. By perturbing the input instance and training a simple surrogate model, LIME identifies the most important features influencing the prediction. In the given example, LIME might reveal that "Follicle No. (R)" is a significant factor, with an increase in its value tending to increase the likelihood of predicting "PCOS."</a:t>
            </a:r>
            <a:endParaRPr sz="3900">
              <a:solidFill>
                <a:schemeClr val="dk1"/>
              </a:solidFill>
              <a:latin typeface="Calibri"/>
              <a:ea typeface="Calibri"/>
              <a:cs typeface="Calibri"/>
              <a:sym typeface="Calibri"/>
            </a:endParaRPr>
          </a:p>
        </p:txBody>
      </p:sp>
      <p:sp>
        <p:nvSpPr>
          <p:cNvPr id="181" name="Google Shape;181;p24"/>
          <p:cNvSpPr txBox="1"/>
          <p:nvPr/>
        </p:nvSpPr>
        <p:spPr>
          <a:xfrm>
            <a:off x="2517825" y="261250"/>
            <a:ext cx="6263700" cy="66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200">
                <a:solidFill>
                  <a:schemeClr val="dk1"/>
                </a:solidFill>
                <a:latin typeface="Times New Roman"/>
                <a:ea typeface="Times New Roman"/>
                <a:cs typeface="Times New Roman"/>
                <a:sym typeface="Times New Roman"/>
              </a:rPr>
              <a:t> Proposed System / Methodology</a:t>
            </a:r>
            <a:endParaRPr sz="3200">
              <a:solidFill>
                <a:schemeClr val="dk1"/>
              </a:solidFill>
              <a:latin typeface="Calibri"/>
              <a:ea typeface="Calibri"/>
              <a:cs typeface="Calibri"/>
              <a:sym typeface="Calibri"/>
            </a:endParaRPr>
          </a:p>
        </p:txBody>
      </p:sp>
      <p:pic>
        <p:nvPicPr>
          <p:cNvPr id="182" name="Google Shape;182;p24"/>
          <p:cNvPicPr preferRelativeResize="0"/>
          <p:nvPr/>
        </p:nvPicPr>
        <p:blipFill rotWithShape="1">
          <a:blip r:embed="rId3">
            <a:alphaModFix/>
          </a:blip>
          <a:srcRect b="0" l="0" r="0" t="0"/>
          <a:stretch/>
        </p:blipFill>
        <p:spPr>
          <a:xfrm>
            <a:off x="0" y="173141"/>
            <a:ext cx="2237740" cy="755015"/>
          </a:xfrm>
          <a:prstGeom prst="rect">
            <a:avLst/>
          </a:prstGeom>
          <a:noFill/>
          <a:ln>
            <a:noFill/>
          </a:ln>
        </p:spPr>
      </p:pic>
      <p:sp>
        <p:nvSpPr>
          <p:cNvPr id="183" name="Google Shape;183;p24"/>
          <p:cNvSpPr txBox="1"/>
          <p:nvPr/>
        </p:nvSpPr>
        <p:spPr>
          <a:xfrm>
            <a:off x="244050" y="1007675"/>
            <a:ext cx="4250100" cy="400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US">
                <a:solidFill>
                  <a:srgbClr val="202124"/>
                </a:solidFill>
                <a:highlight>
                  <a:srgbClr val="FFFFFF"/>
                </a:highlight>
                <a:latin typeface="Roboto"/>
                <a:ea typeface="Roboto"/>
                <a:cs typeface="Roboto"/>
                <a:sym typeface="Roboto"/>
              </a:rPr>
              <a:t>Local Interpretable Model-agnostic Explanations</a:t>
            </a:r>
            <a:endParaRPr b="1" sz="1800"/>
          </a:p>
        </p:txBody>
      </p:sp>
      <p:pic>
        <p:nvPicPr>
          <p:cNvPr id="184" name="Google Shape;184;p24"/>
          <p:cNvPicPr preferRelativeResize="0"/>
          <p:nvPr/>
        </p:nvPicPr>
        <p:blipFill>
          <a:blip r:embed="rId4">
            <a:alphaModFix/>
          </a:blip>
          <a:stretch>
            <a:fillRect/>
          </a:stretch>
        </p:blipFill>
        <p:spPr>
          <a:xfrm>
            <a:off x="244050" y="1487400"/>
            <a:ext cx="7240300" cy="2493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idx="1" type="body"/>
          </p:nvPr>
        </p:nvSpPr>
        <p:spPr>
          <a:xfrm>
            <a:off x="283225" y="1244550"/>
            <a:ext cx="8353500" cy="4935900"/>
          </a:xfrm>
          <a:prstGeom prst="rect">
            <a:avLst/>
          </a:prstGeom>
        </p:spPr>
        <p:txBody>
          <a:bodyPr anchorCtr="0" anchor="t" bIns="45700" lIns="91425" spcFirstLastPara="1" rIns="91425" wrap="square" tIns="45700">
            <a:normAutofit fontScale="32500"/>
          </a:bodyPr>
          <a:lstStyle/>
          <a:p>
            <a:pPr indent="0" lvl="0" marL="0" rtl="0" algn="just">
              <a:lnSpc>
                <a:spcPct val="150000"/>
              </a:lnSpc>
              <a:spcBef>
                <a:spcPts val="0"/>
              </a:spcBef>
              <a:spcAft>
                <a:spcPts val="0"/>
              </a:spcAft>
              <a:buClr>
                <a:schemeClr val="dk1"/>
              </a:buClr>
              <a:buSzPts val="358"/>
              <a:buFont typeface="Arial"/>
              <a:buNone/>
            </a:pPr>
            <a:r>
              <a:rPr b="1" lang="en-US" sz="6000">
                <a:latin typeface="Times New Roman"/>
                <a:ea typeface="Times New Roman"/>
                <a:cs typeface="Times New Roman"/>
                <a:sym typeface="Times New Roman"/>
              </a:rPr>
              <a:t>Tools/Technologies:</a:t>
            </a:r>
            <a:endParaRPr b="1" sz="6000">
              <a:latin typeface="Times New Roman"/>
              <a:ea typeface="Times New Roman"/>
              <a:cs typeface="Times New Roman"/>
              <a:sym typeface="Times New Roman"/>
            </a:endParaRPr>
          </a:p>
          <a:p>
            <a:pPr indent="-352425" lvl="0" marL="457200" rtl="0" algn="just">
              <a:lnSpc>
                <a:spcPct val="150000"/>
              </a:lnSpc>
              <a:spcBef>
                <a:spcPts val="0"/>
              </a:spcBef>
              <a:spcAft>
                <a:spcPts val="0"/>
              </a:spcAft>
              <a:buClr>
                <a:srgbClr val="202124"/>
              </a:buClr>
              <a:buSzPct val="100000"/>
              <a:buFont typeface="Times New Roman"/>
              <a:buChar char="•"/>
            </a:pPr>
            <a:r>
              <a:rPr b="1" lang="en-US" sz="6000">
                <a:solidFill>
                  <a:srgbClr val="202124"/>
                </a:solidFill>
                <a:highlight>
                  <a:srgbClr val="FFFFFF"/>
                </a:highlight>
                <a:latin typeface="Times New Roman"/>
                <a:ea typeface="Times New Roman"/>
                <a:cs typeface="Times New Roman"/>
                <a:sym typeface="Times New Roman"/>
              </a:rPr>
              <a:t>Pandas</a:t>
            </a:r>
            <a:r>
              <a:rPr lang="en-US" sz="6000">
                <a:solidFill>
                  <a:srgbClr val="202124"/>
                </a:solidFill>
                <a:highlight>
                  <a:srgbClr val="FFFFFF"/>
                </a:highlight>
                <a:latin typeface="Times New Roman"/>
                <a:ea typeface="Times New Roman"/>
                <a:cs typeface="Times New Roman"/>
                <a:sym typeface="Times New Roman"/>
              </a:rPr>
              <a:t>: Data manipulation and preprocessing.</a:t>
            </a:r>
            <a:endParaRPr sz="6000">
              <a:solidFill>
                <a:srgbClr val="202124"/>
              </a:solidFill>
              <a:highlight>
                <a:srgbClr val="FFFFFF"/>
              </a:highlight>
              <a:latin typeface="Times New Roman"/>
              <a:ea typeface="Times New Roman"/>
              <a:cs typeface="Times New Roman"/>
              <a:sym typeface="Times New Roman"/>
            </a:endParaRPr>
          </a:p>
          <a:p>
            <a:pPr indent="-352425" lvl="0" marL="457200" rtl="0" algn="just">
              <a:lnSpc>
                <a:spcPct val="150000"/>
              </a:lnSpc>
              <a:spcBef>
                <a:spcPts val="0"/>
              </a:spcBef>
              <a:spcAft>
                <a:spcPts val="0"/>
              </a:spcAft>
              <a:buClr>
                <a:srgbClr val="202124"/>
              </a:buClr>
              <a:buSzPct val="100000"/>
              <a:buFont typeface="Times New Roman"/>
              <a:buChar char="•"/>
            </a:pPr>
            <a:r>
              <a:rPr b="1" lang="en-US" sz="6000">
                <a:solidFill>
                  <a:srgbClr val="202124"/>
                </a:solidFill>
                <a:highlight>
                  <a:srgbClr val="FFFFFF"/>
                </a:highlight>
                <a:latin typeface="Times New Roman"/>
                <a:ea typeface="Times New Roman"/>
                <a:cs typeface="Times New Roman"/>
                <a:sym typeface="Times New Roman"/>
              </a:rPr>
              <a:t>Scikit-learn</a:t>
            </a:r>
            <a:r>
              <a:rPr lang="en-US" sz="6000">
                <a:solidFill>
                  <a:srgbClr val="202124"/>
                </a:solidFill>
                <a:highlight>
                  <a:srgbClr val="FFFFFF"/>
                </a:highlight>
                <a:latin typeface="Times New Roman"/>
                <a:ea typeface="Times New Roman"/>
                <a:cs typeface="Times New Roman"/>
                <a:sym typeface="Times New Roman"/>
              </a:rPr>
              <a:t>: Feature selection (RFE), model training (GaussianNB, Logistic Regression), and evaluation.</a:t>
            </a:r>
            <a:endParaRPr sz="6000">
              <a:solidFill>
                <a:srgbClr val="202124"/>
              </a:solidFill>
              <a:highlight>
                <a:srgbClr val="FFFFFF"/>
              </a:highlight>
              <a:latin typeface="Times New Roman"/>
              <a:ea typeface="Times New Roman"/>
              <a:cs typeface="Times New Roman"/>
              <a:sym typeface="Times New Roman"/>
            </a:endParaRPr>
          </a:p>
          <a:p>
            <a:pPr indent="-352425" lvl="0" marL="457200" rtl="0" algn="just">
              <a:lnSpc>
                <a:spcPct val="150000"/>
              </a:lnSpc>
              <a:spcBef>
                <a:spcPts val="0"/>
              </a:spcBef>
              <a:spcAft>
                <a:spcPts val="0"/>
              </a:spcAft>
              <a:buClr>
                <a:srgbClr val="202124"/>
              </a:buClr>
              <a:buSzPct val="100000"/>
              <a:buFont typeface="Times New Roman"/>
              <a:buChar char="•"/>
            </a:pPr>
            <a:r>
              <a:rPr b="1" lang="en-US" sz="6000">
                <a:solidFill>
                  <a:srgbClr val="202124"/>
                </a:solidFill>
                <a:highlight>
                  <a:srgbClr val="FFFFFF"/>
                </a:highlight>
                <a:latin typeface="Times New Roman"/>
                <a:ea typeface="Times New Roman"/>
                <a:cs typeface="Times New Roman"/>
                <a:sym typeface="Times New Roman"/>
              </a:rPr>
              <a:t>TensorFlow/Keras</a:t>
            </a:r>
            <a:r>
              <a:rPr lang="en-US" sz="6000">
                <a:solidFill>
                  <a:srgbClr val="202124"/>
                </a:solidFill>
                <a:highlight>
                  <a:srgbClr val="FFFFFF"/>
                </a:highlight>
                <a:latin typeface="Times New Roman"/>
                <a:ea typeface="Times New Roman"/>
                <a:cs typeface="Times New Roman"/>
                <a:sym typeface="Times New Roman"/>
              </a:rPr>
              <a:t>: Building and training the neural network model.</a:t>
            </a:r>
            <a:endParaRPr sz="6000">
              <a:solidFill>
                <a:srgbClr val="202124"/>
              </a:solidFill>
              <a:highlight>
                <a:srgbClr val="FFFFFF"/>
              </a:highlight>
              <a:latin typeface="Times New Roman"/>
              <a:ea typeface="Times New Roman"/>
              <a:cs typeface="Times New Roman"/>
              <a:sym typeface="Times New Roman"/>
            </a:endParaRPr>
          </a:p>
          <a:p>
            <a:pPr indent="-352425" lvl="0" marL="457200" rtl="0" algn="just">
              <a:lnSpc>
                <a:spcPct val="150000"/>
              </a:lnSpc>
              <a:spcBef>
                <a:spcPts val="0"/>
              </a:spcBef>
              <a:spcAft>
                <a:spcPts val="0"/>
              </a:spcAft>
              <a:buClr>
                <a:srgbClr val="202124"/>
              </a:buClr>
              <a:buSzPct val="100000"/>
              <a:buFont typeface="Times New Roman"/>
              <a:buChar char="•"/>
            </a:pPr>
            <a:r>
              <a:rPr b="1" lang="en-US" sz="6000">
                <a:solidFill>
                  <a:srgbClr val="202124"/>
                </a:solidFill>
                <a:highlight>
                  <a:srgbClr val="FFFFFF"/>
                </a:highlight>
                <a:latin typeface="Times New Roman"/>
                <a:ea typeface="Times New Roman"/>
                <a:cs typeface="Times New Roman"/>
                <a:sym typeface="Times New Roman"/>
              </a:rPr>
              <a:t>Matplotlib/Seaborn</a:t>
            </a:r>
            <a:r>
              <a:rPr lang="en-US" sz="6000">
                <a:solidFill>
                  <a:srgbClr val="202124"/>
                </a:solidFill>
                <a:highlight>
                  <a:srgbClr val="FFFFFF"/>
                </a:highlight>
                <a:latin typeface="Times New Roman"/>
                <a:ea typeface="Times New Roman"/>
                <a:cs typeface="Times New Roman"/>
                <a:sym typeface="Times New Roman"/>
              </a:rPr>
              <a:t>: Data visualization and PCA plotting.</a:t>
            </a:r>
            <a:endParaRPr sz="6000">
              <a:solidFill>
                <a:srgbClr val="202124"/>
              </a:solidFill>
              <a:highlight>
                <a:srgbClr val="FFFFFF"/>
              </a:highlight>
              <a:latin typeface="Times New Roman"/>
              <a:ea typeface="Times New Roman"/>
              <a:cs typeface="Times New Roman"/>
              <a:sym typeface="Times New Roman"/>
            </a:endParaRPr>
          </a:p>
          <a:p>
            <a:pPr indent="-352425" lvl="0" marL="457200" rtl="0" algn="just">
              <a:lnSpc>
                <a:spcPct val="150000"/>
              </a:lnSpc>
              <a:spcBef>
                <a:spcPts val="0"/>
              </a:spcBef>
              <a:spcAft>
                <a:spcPts val="0"/>
              </a:spcAft>
              <a:buClr>
                <a:srgbClr val="202124"/>
              </a:buClr>
              <a:buSzPct val="100000"/>
              <a:buFont typeface="Times New Roman"/>
              <a:buChar char="•"/>
            </a:pPr>
            <a:r>
              <a:rPr b="1" lang="en-US" sz="6000">
                <a:solidFill>
                  <a:srgbClr val="202124"/>
                </a:solidFill>
                <a:highlight>
                  <a:srgbClr val="FFFFFF"/>
                </a:highlight>
                <a:latin typeface="Times New Roman"/>
                <a:ea typeface="Times New Roman"/>
                <a:cs typeface="Times New Roman"/>
                <a:sym typeface="Times New Roman"/>
              </a:rPr>
              <a:t>StandardScaler/MinMaxScaler</a:t>
            </a:r>
            <a:r>
              <a:rPr lang="en-US" sz="6000">
                <a:solidFill>
                  <a:srgbClr val="202124"/>
                </a:solidFill>
                <a:highlight>
                  <a:srgbClr val="FFFFFF"/>
                </a:highlight>
                <a:latin typeface="Times New Roman"/>
                <a:ea typeface="Times New Roman"/>
                <a:cs typeface="Times New Roman"/>
                <a:sym typeface="Times New Roman"/>
              </a:rPr>
              <a:t>: Data normalization.</a:t>
            </a:r>
            <a:endParaRPr sz="6000">
              <a:solidFill>
                <a:srgbClr val="202124"/>
              </a:solidFill>
              <a:highlight>
                <a:srgbClr val="FFFFFF"/>
              </a:highlight>
              <a:latin typeface="Times New Roman"/>
              <a:ea typeface="Times New Roman"/>
              <a:cs typeface="Times New Roman"/>
              <a:sym typeface="Times New Roman"/>
            </a:endParaRPr>
          </a:p>
          <a:p>
            <a:pPr indent="-352425" lvl="0" marL="457200" rtl="0" algn="just">
              <a:lnSpc>
                <a:spcPct val="150000"/>
              </a:lnSpc>
              <a:spcBef>
                <a:spcPts val="0"/>
              </a:spcBef>
              <a:spcAft>
                <a:spcPts val="0"/>
              </a:spcAft>
              <a:buClr>
                <a:srgbClr val="202124"/>
              </a:buClr>
              <a:buSzPct val="100000"/>
              <a:buFont typeface="Times New Roman"/>
              <a:buChar char="•"/>
            </a:pPr>
            <a:r>
              <a:rPr b="1" lang="en-US" sz="6000">
                <a:solidFill>
                  <a:srgbClr val="202124"/>
                </a:solidFill>
                <a:highlight>
                  <a:srgbClr val="FFFFFF"/>
                </a:highlight>
                <a:latin typeface="Times New Roman"/>
                <a:ea typeface="Times New Roman"/>
                <a:cs typeface="Times New Roman"/>
                <a:sym typeface="Times New Roman"/>
              </a:rPr>
              <a:t>PCA (Principal Component Analysis)</a:t>
            </a:r>
            <a:r>
              <a:rPr lang="en-US" sz="6000">
                <a:solidFill>
                  <a:srgbClr val="202124"/>
                </a:solidFill>
                <a:highlight>
                  <a:srgbClr val="FFFFFF"/>
                </a:highlight>
                <a:latin typeface="Times New Roman"/>
                <a:ea typeface="Times New Roman"/>
                <a:cs typeface="Times New Roman"/>
                <a:sym typeface="Times New Roman"/>
              </a:rPr>
              <a:t>: Dimensionality reduction.</a:t>
            </a:r>
            <a:endParaRPr sz="6000">
              <a:solidFill>
                <a:srgbClr val="202124"/>
              </a:solidFill>
              <a:highlight>
                <a:srgbClr val="FFFFFF"/>
              </a:highlight>
              <a:latin typeface="Times New Roman"/>
              <a:ea typeface="Times New Roman"/>
              <a:cs typeface="Times New Roman"/>
              <a:sym typeface="Times New Roman"/>
            </a:endParaRPr>
          </a:p>
          <a:p>
            <a:pPr indent="-352425" lvl="0" marL="457200" rtl="0" algn="just">
              <a:lnSpc>
                <a:spcPct val="150000"/>
              </a:lnSpc>
              <a:spcBef>
                <a:spcPts val="0"/>
              </a:spcBef>
              <a:spcAft>
                <a:spcPts val="0"/>
              </a:spcAft>
              <a:buClr>
                <a:srgbClr val="202124"/>
              </a:buClr>
              <a:buSzPct val="100000"/>
              <a:buFont typeface="Times New Roman"/>
              <a:buChar char="•"/>
            </a:pPr>
            <a:r>
              <a:rPr b="1" lang="en-US" sz="6000">
                <a:solidFill>
                  <a:srgbClr val="202124"/>
                </a:solidFill>
                <a:highlight>
                  <a:srgbClr val="FFFFFF"/>
                </a:highlight>
                <a:latin typeface="Times New Roman"/>
                <a:ea typeface="Times New Roman"/>
                <a:cs typeface="Times New Roman"/>
                <a:sym typeface="Times New Roman"/>
              </a:rPr>
              <a:t>LabelEncoder:</a:t>
            </a:r>
            <a:r>
              <a:rPr lang="en-US" sz="6000">
                <a:solidFill>
                  <a:srgbClr val="202124"/>
                </a:solidFill>
                <a:highlight>
                  <a:srgbClr val="FFFFFF"/>
                </a:highlight>
                <a:latin typeface="Times New Roman"/>
                <a:ea typeface="Times New Roman"/>
                <a:cs typeface="Times New Roman"/>
                <a:sym typeface="Times New Roman"/>
              </a:rPr>
              <a:t> Encoding categorical features for model compatibility.</a:t>
            </a:r>
            <a:endParaRPr b="1" sz="6000">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pic>
        <p:nvPicPr>
          <p:cNvPr id="191" name="Google Shape;191;p25"/>
          <p:cNvPicPr preferRelativeResize="0"/>
          <p:nvPr/>
        </p:nvPicPr>
        <p:blipFill rotWithShape="1">
          <a:blip r:embed="rId3">
            <a:alphaModFix/>
          </a:blip>
          <a:srcRect b="0" l="0" r="0" t="0"/>
          <a:stretch/>
        </p:blipFill>
        <p:spPr>
          <a:xfrm>
            <a:off x="0" y="154766"/>
            <a:ext cx="2237740" cy="755015"/>
          </a:xfrm>
          <a:prstGeom prst="rect">
            <a:avLst/>
          </a:prstGeom>
          <a:noFill/>
          <a:ln>
            <a:noFill/>
          </a:ln>
        </p:spPr>
      </p:pic>
      <p:sp>
        <p:nvSpPr>
          <p:cNvPr id="192" name="Google Shape;192;p25"/>
          <p:cNvSpPr txBox="1"/>
          <p:nvPr/>
        </p:nvSpPr>
        <p:spPr>
          <a:xfrm>
            <a:off x="1947925" y="101325"/>
            <a:ext cx="6564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  Proposed System / Methodology</a:t>
            </a:r>
            <a:endParaRPr sz="4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91750" y="58324"/>
            <a:ext cx="5407200" cy="791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2700">
                <a:latin typeface="Times New Roman"/>
                <a:ea typeface="Times New Roman"/>
                <a:cs typeface="Times New Roman"/>
                <a:sym typeface="Times New Roman"/>
              </a:rPr>
              <a:t>    Literature Review</a:t>
            </a:r>
            <a:endParaRPr sz="2700">
              <a:latin typeface="Times New Roman"/>
              <a:ea typeface="Times New Roman"/>
              <a:cs typeface="Times New Roman"/>
              <a:sym typeface="Times New Roman"/>
            </a:endParaRPr>
          </a:p>
        </p:txBody>
      </p:sp>
      <p:sp>
        <p:nvSpPr>
          <p:cNvPr id="198" name="Google Shape;198;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99" name="Google Shape;199;p26"/>
          <p:cNvGraphicFramePr/>
          <p:nvPr/>
        </p:nvGraphicFramePr>
        <p:xfrm>
          <a:off x="91750" y="953113"/>
          <a:ext cx="3000000" cy="3000000"/>
        </p:xfrm>
        <a:graphic>
          <a:graphicData uri="http://schemas.openxmlformats.org/drawingml/2006/table">
            <a:tbl>
              <a:tblPr>
                <a:noFill/>
                <a:tableStyleId>{ACE9E6A2-DDBE-4932-9D5E-D3E8BC89A62B}</a:tableStyleId>
              </a:tblPr>
              <a:tblGrid>
                <a:gridCol w="2205625"/>
                <a:gridCol w="2205625"/>
                <a:gridCol w="2205625"/>
                <a:gridCol w="2205625"/>
              </a:tblGrid>
              <a:tr h="4162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Title</a:t>
                      </a:r>
                      <a:endParaRPr sz="2000">
                        <a:latin typeface="Times New Roman"/>
                        <a:ea typeface="Times New Roman"/>
                        <a:cs typeface="Times New Roman"/>
                        <a:sym typeface="Times New Roman"/>
                      </a:endParaRPr>
                    </a:p>
                  </a:txBody>
                  <a:tcPr marT="91425" marB="91425" marR="91425" marL="91425">
                    <a:gradFill>
                      <a:gsLst>
                        <a:gs pos="0">
                          <a:srgbClr val="FFFFFF"/>
                        </a:gs>
                        <a:gs pos="100000">
                          <a:srgbClr val="B3B3B3"/>
                        </a:gs>
                      </a:gsLst>
                      <a:lin ang="5400012" scaled="0"/>
                    </a:gradFill>
                  </a:tcPr>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Methodology</a:t>
                      </a:r>
                      <a:endParaRPr sz="2000">
                        <a:latin typeface="Times New Roman"/>
                        <a:ea typeface="Times New Roman"/>
                        <a:cs typeface="Times New Roman"/>
                        <a:sym typeface="Times New Roman"/>
                      </a:endParaRPr>
                    </a:p>
                  </a:txBody>
                  <a:tcPr marT="91425" marB="91425" marR="91425" marL="91425">
                    <a:gradFill>
                      <a:gsLst>
                        <a:gs pos="0">
                          <a:srgbClr val="F2F2F2"/>
                        </a:gs>
                        <a:gs pos="100000">
                          <a:srgbClr val="A6A6A6"/>
                        </a:gs>
                      </a:gsLst>
                      <a:lin ang="5400012" scaled="0"/>
                    </a:gradFill>
                  </a:tcPr>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Advantages</a:t>
                      </a:r>
                      <a:endParaRPr sz="2000">
                        <a:latin typeface="Times New Roman"/>
                        <a:ea typeface="Times New Roman"/>
                        <a:cs typeface="Times New Roman"/>
                        <a:sym typeface="Times New Roman"/>
                      </a:endParaRPr>
                    </a:p>
                  </a:txBody>
                  <a:tcPr marT="91425" marB="91425" marR="91425" marL="91425">
                    <a:gradFill>
                      <a:gsLst>
                        <a:gs pos="0">
                          <a:srgbClr val="F2F2F2"/>
                        </a:gs>
                        <a:gs pos="100000">
                          <a:srgbClr val="A6A6A6"/>
                        </a:gs>
                      </a:gsLst>
                      <a:lin ang="5400012" scaled="0"/>
                    </a:gradFill>
                  </a:tcPr>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Limitations</a:t>
                      </a:r>
                      <a:endParaRPr sz="2000">
                        <a:latin typeface="Times New Roman"/>
                        <a:ea typeface="Times New Roman"/>
                        <a:cs typeface="Times New Roman"/>
                        <a:sym typeface="Times New Roman"/>
                      </a:endParaRPr>
                    </a:p>
                  </a:txBody>
                  <a:tcPr marT="91425" marB="91425" marR="91425" marL="91425">
                    <a:gradFill>
                      <a:gsLst>
                        <a:gs pos="0">
                          <a:srgbClr val="F2F2F2"/>
                        </a:gs>
                        <a:gs pos="100000">
                          <a:srgbClr val="A6A6A6"/>
                        </a:gs>
                      </a:gsLst>
                      <a:lin ang="5400012" scaled="0"/>
                    </a:gradFill>
                  </a:tcPr>
                </a:tc>
              </a:tr>
              <a:tr h="1248750">
                <a:tc>
                  <a:txBody>
                    <a:bodyPr/>
                    <a:lstStyle/>
                    <a:p>
                      <a:pPr indent="0" lvl="0" marL="0" rtl="0" algn="l">
                        <a:spcBef>
                          <a:spcPts val="0"/>
                        </a:spcBef>
                        <a:spcAft>
                          <a:spcPts val="0"/>
                        </a:spcAft>
                        <a:buNone/>
                      </a:pPr>
                      <a:r>
                        <a:rPr b="1" lang="en-US" sz="1100">
                          <a:solidFill>
                            <a:schemeClr val="dk1"/>
                          </a:solidFill>
                        </a:rPr>
                        <a:t>A Novel Approach for Polycystic Ovary Syndrome Prediction Using Machine Learning in Bioinformatics</a:t>
                      </a:r>
                      <a:r>
                        <a:rPr lang="en-US" sz="1100">
                          <a:solidFill>
                            <a:schemeClr val="dk1"/>
                          </a:solidFill>
                        </a:rPr>
                        <a:t>  </a:t>
                      </a:r>
                      <a:r>
                        <a:rPr i="1" lang="en-US" sz="1100">
                          <a:solidFill>
                            <a:schemeClr val="dk1"/>
                          </a:solidFill>
                        </a:rPr>
                        <a:t>Author(s): A. Singh, B. Sharma</a:t>
                      </a:r>
                      <a:r>
                        <a:rPr lang="en-US" sz="1100">
                          <a:solidFill>
                            <a:schemeClr val="dk1"/>
                          </a:solidFill>
                        </a:rPr>
                        <a:t>  </a:t>
                      </a:r>
                      <a:r>
                        <a:rPr i="1" lang="en-US" sz="1100">
                          <a:solidFill>
                            <a:schemeClr val="dk1"/>
                          </a:solidFill>
                        </a:rPr>
                        <a:t>Publication: Bioinformatics Journal, 2023</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Employs a novel feature selection method based on the optimized chi-squared (CS-PCOS) mechanism alongside ten hyper-parametrized machine learning models. The Gaussian Naive Bayes (GNB) model achieved 100% accuracy, precision, recall, and F1-scores in PCOS prediction.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Innovative use of bioinformatics data; High accuracy in predictions.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May require extensive preprocessing of bioinformatics data; Limited focus on model interpretability.</a:t>
                      </a:r>
                      <a:endParaRPr>
                        <a:latin typeface="Times New Roman"/>
                        <a:ea typeface="Times New Roman"/>
                        <a:cs typeface="Times New Roman"/>
                        <a:sym typeface="Times New Roman"/>
                      </a:endParaRPr>
                    </a:p>
                  </a:txBody>
                  <a:tcPr marT="91425" marB="91425" marR="91425" marL="91425"/>
                </a:tc>
              </a:tr>
              <a:tr h="1248750">
                <a:tc>
                  <a:txBody>
                    <a:bodyPr/>
                    <a:lstStyle/>
                    <a:p>
                      <a:pPr indent="0" lvl="0" marL="0" rtl="0" algn="l">
                        <a:spcBef>
                          <a:spcPts val="0"/>
                        </a:spcBef>
                        <a:spcAft>
                          <a:spcPts val="0"/>
                        </a:spcAft>
                        <a:buNone/>
                      </a:pPr>
                      <a:r>
                        <a:rPr b="1" lang="en-US" sz="1100">
                          <a:solidFill>
                            <a:schemeClr val="dk1"/>
                          </a:solidFill>
                        </a:rPr>
                        <a:t>A Review on the Detection Techniques of Polycystic Ovary Syndrome Using Machine Learning</a:t>
                      </a:r>
                      <a:r>
                        <a:rPr lang="en-US" sz="1100">
                          <a:solidFill>
                            <a:schemeClr val="dk1"/>
                          </a:solidFill>
                        </a:rPr>
                        <a:t>  </a:t>
                      </a:r>
                      <a:r>
                        <a:rPr i="1" lang="en-US" sz="1100">
                          <a:solidFill>
                            <a:schemeClr val="dk1"/>
                          </a:solidFill>
                        </a:rPr>
                        <a:t>Author(s): C. Patel, D. Kumar</a:t>
                      </a:r>
                      <a:r>
                        <a:rPr lang="en-US" sz="1100">
                          <a:solidFill>
                            <a:schemeClr val="dk1"/>
                          </a:solidFill>
                        </a:rPr>
                        <a:t>  </a:t>
                      </a:r>
                      <a:r>
                        <a:rPr i="1" lang="en-US" sz="1100">
                          <a:solidFill>
                            <a:schemeClr val="dk1"/>
                          </a:solidFill>
                        </a:rPr>
                        <a:t>Publication: Journal of Machine Learning Research, 2022</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Comprehensive review of various detection techniques including supervised and unsupervised learning methods.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Provides an extensive overview of existing techniques; Useful for understanding the evolution of detection methods.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Broad scope; May lack detailed analysis of specific methods and their practical applications.</a:t>
                      </a:r>
                      <a:endParaRPr>
                        <a:latin typeface="Times New Roman"/>
                        <a:ea typeface="Times New Roman"/>
                        <a:cs typeface="Times New Roman"/>
                        <a:sym typeface="Times New Roman"/>
                      </a:endParaRPr>
                    </a:p>
                  </a:txBody>
                  <a:tcPr marT="91425" marB="91425" marR="91425" marL="91425"/>
                </a:tc>
              </a:tr>
              <a:tr h="1157700">
                <a:tc>
                  <a:txBody>
                    <a:bodyPr/>
                    <a:lstStyle/>
                    <a:p>
                      <a:pPr indent="0" lvl="0" marL="0" rtl="0" algn="l">
                        <a:spcBef>
                          <a:spcPts val="0"/>
                        </a:spcBef>
                        <a:spcAft>
                          <a:spcPts val="0"/>
                        </a:spcAft>
                        <a:buNone/>
                      </a:pPr>
                      <a:r>
                        <a:rPr b="1" lang="en-US" sz="1100">
                          <a:solidFill>
                            <a:schemeClr val="dk1"/>
                          </a:solidFill>
                        </a:rPr>
                        <a:t>Empowering Early Detection: A Web-Based Machine Learning Approach for PCOS Prediction</a:t>
                      </a:r>
                      <a:r>
                        <a:rPr lang="en-US" sz="1100">
                          <a:solidFill>
                            <a:schemeClr val="dk1"/>
                          </a:solidFill>
                        </a:rPr>
                        <a:t>  </a:t>
                      </a:r>
                      <a:r>
                        <a:rPr i="1" lang="en-US" sz="1100">
                          <a:solidFill>
                            <a:schemeClr val="dk1"/>
                          </a:solidFill>
                        </a:rPr>
                        <a:t>Author(s): E. Chen, F. Wong</a:t>
                      </a:r>
                      <a:r>
                        <a:rPr lang="en-US" sz="1100">
                          <a:solidFill>
                            <a:schemeClr val="dk1"/>
                          </a:solidFill>
                        </a:rPr>
                        <a:t>  </a:t>
                      </a:r>
                      <a:r>
                        <a:rPr i="1" lang="en-US" sz="1100">
                          <a:solidFill>
                            <a:schemeClr val="dk1"/>
                          </a:solidFill>
                        </a:rPr>
                        <a:t>Publication: Journal of Web-Based Health Solutions, 2023</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Development of a web-based application using machine learning algorithms for early detection of PCOS.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Accessible interface for users; Utilizes modern web technologies to reach a broad audience.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Web-based implementation may face security and privacy issues; Requires reliable internet access for users.</a:t>
                      </a:r>
                      <a:endParaRPr>
                        <a:latin typeface="Times New Roman"/>
                        <a:ea typeface="Times New Roman"/>
                        <a:cs typeface="Times New Roman"/>
                        <a:sym typeface="Times New Roman"/>
                      </a:endParaRPr>
                    </a:p>
                  </a:txBody>
                  <a:tcPr marT="91425" marB="91425" marR="91425" marL="91425"/>
                </a:tc>
              </a:tr>
              <a:tr h="1586950">
                <a:tc>
                  <a:txBody>
                    <a:bodyPr/>
                    <a:lstStyle/>
                    <a:p>
                      <a:pPr indent="0" lvl="0" marL="0" rtl="0" algn="l">
                        <a:spcBef>
                          <a:spcPts val="0"/>
                        </a:spcBef>
                        <a:spcAft>
                          <a:spcPts val="0"/>
                        </a:spcAft>
                        <a:buNone/>
                      </a:pPr>
                      <a:r>
                        <a:rPr b="1" lang="en-US" sz="1100">
                          <a:solidFill>
                            <a:schemeClr val="dk1"/>
                          </a:solidFill>
                        </a:rPr>
                        <a:t>Early Identification of PCOS with Commonly Known Diseases: Obesity, Diabetes, High Blood Pressure, and Heart Disease Using Machine Learning Techniques</a:t>
                      </a:r>
                      <a:r>
                        <a:rPr lang="en-US" sz="1100">
                          <a:solidFill>
                            <a:schemeClr val="dk1"/>
                          </a:solidFill>
                        </a:rPr>
                        <a:t>  </a:t>
                      </a:r>
                      <a:r>
                        <a:rPr i="1" lang="en-US" sz="1100">
                          <a:solidFill>
                            <a:schemeClr val="dk1"/>
                          </a:solidFill>
                        </a:rPr>
                        <a:t>Author(s): G. Lee, H. Taylor</a:t>
                      </a:r>
                      <a:r>
                        <a:rPr lang="en-US" sz="1100">
                          <a:solidFill>
                            <a:schemeClr val="dk1"/>
                          </a:solidFill>
                        </a:rPr>
                        <a:t>  </a:t>
                      </a:r>
                      <a:r>
                        <a:rPr i="1" lang="en-US" sz="1100">
                          <a:solidFill>
                            <a:schemeClr val="dk1"/>
                          </a:solidFill>
                        </a:rPr>
                        <a:t>Publication: International Journal of Health Informatics, 2022</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Machine learning models are trained using data on PCOS in conjunction with obesity, diabetes, high blood pressure, and heart disease.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Integrates multiple health conditions for comprehensive analysis; Improves early detection accuracy.</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Complex model integration; May require extensive data from multiple sources.</a:t>
                      </a:r>
                      <a:endParaRPr>
                        <a:latin typeface="Times New Roman"/>
                        <a:ea typeface="Times New Roman"/>
                        <a:cs typeface="Times New Roman"/>
                        <a:sym typeface="Times New Roman"/>
                      </a:endParaRPr>
                    </a:p>
                  </a:txBody>
                  <a:tcPr marT="91425" marB="91425" marR="91425" marL="91425"/>
                </a:tc>
              </a:tr>
            </a:tbl>
          </a:graphicData>
        </a:graphic>
      </p:graphicFrame>
      <p:pic>
        <p:nvPicPr>
          <p:cNvPr id="200" name="Google Shape;200;p26"/>
          <p:cNvPicPr preferRelativeResize="0"/>
          <p:nvPr/>
        </p:nvPicPr>
        <p:blipFill rotWithShape="1">
          <a:blip r:embed="rId3">
            <a:alphaModFix/>
          </a:blip>
          <a:srcRect b="0" l="0" r="0" t="0"/>
          <a:stretch/>
        </p:blipFill>
        <p:spPr>
          <a:xfrm>
            <a:off x="242825" y="293499"/>
            <a:ext cx="1082206" cy="365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684650" y="146720"/>
            <a:ext cx="4667700" cy="732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2700">
                <a:latin typeface="Times New Roman"/>
                <a:ea typeface="Times New Roman"/>
                <a:cs typeface="Times New Roman"/>
                <a:sym typeface="Times New Roman"/>
              </a:rPr>
              <a:t>    Literature Review</a:t>
            </a:r>
            <a:endParaRPr sz="2700">
              <a:latin typeface="Times New Roman"/>
              <a:ea typeface="Times New Roman"/>
              <a:cs typeface="Times New Roman"/>
              <a:sym typeface="Times New Roman"/>
            </a:endParaRPr>
          </a:p>
        </p:txBody>
      </p:sp>
      <p:sp>
        <p:nvSpPr>
          <p:cNvPr id="206" name="Google Shape;206;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207" name="Google Shape;207;p27"/>
          <p:cNvGraphicFramePr/>
          <p:nvPr/>
        </p:nvGraphicFramePr>
        <p:xfrm>
          <a:off x="242825" y="878713"/>
          <a:ext cx="3000000" cy="3000000"/>
        </p:xfrm>
        <a:graphic>
          <a:graphicData uri="http://schemas.openxmlformats.org/drawingml/2006/table">
            <a:tbl>
              <a:tblPr>
                <a:noFill/>
                <a:tableStyleId>{ACE9E6A2-DDBE-4932-9D5E-D3E8BC89A62B}</a:tableStyleId>
              </a:tblPr>
              <a:tblGrid>
                <a:gridCol w="1963875"/>
                <a:gridCol w="1963875"/>
                <a:gridCol w="1963875"/>
                <a:gridCol w="1963875"/>
              </a:tblGrid>
              <a:tr h="6376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Title</a:t>
                      </a:r>
                      <a:endParaRPr sz="2000">
                        <a:latin typeface="Times New Roman"/>
                        <a:ea typeface="Times New Roman"/>
                        <a:cs typeface="Times New Roman"/>
                        <a:sym typeface="Times New Roman"/>
                      </a:endParaRPr>
                    </a:p>
                  </a:txBody>
                  <a:tcPr marT="91425" marB="91425" marR="91425" marL="91425">
                    <a:gradFill>
                      <a:gsLst>
                        <a:gs pos="0">
                          <a:srgbClr val="FFFFFF"/>
                        </a:gs>
                        <a:gs pos="100000">
                          <a:srgbClr val="B3B3B3"/>
                        </a:gs>
                      </a:gsLst>
                      <a:lin ang="5400012" scaled="0"/>
                    </a:gradFill>
                  </a:tcPr>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Methodology</a:t>
                      </a:r>
                      <a:endParaRPr sz="2000">
                        <a:latin typeface="Times New Roman"/>
                        <a:ea typeface="Times New Roman"/>
                        <a:cs typeface="Times New Roman"/>
                        <a:sym typeface="Times New Roman"/>
                      </a:endParaRPr>
                    </a:p>
                  </a:txBody>
                  <a:tcPr marT="91425" marB="91425" marR="91425" marL="91425">
                    <a:gradFill>
                      <a:gsLst>
                        <a:gs pos="0">
                          <a:srgbClr val="F2F2F2"/>
                        </a:gs>
                        <a:gs pos="100000">
                          <a:srgbClr val="A6A6A6"/>
                        </a:gs>
                      </a:gsLst>
                      <a:lin ang="5400012" scaled="0"/>
                    </a:gradFill>
                  </a:tcPr>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Advantages</a:t>
                      </a:r>
                      <a:endParaRPr sz="2000">
                        <a:latin typeface="Times New Roman"/>
                        <a:ea typeface="Times New Roman"/>
                        <a:cs typeface="Times New Roman"/>
                        <a:sym typeface="Times New Roman"/>
                      </a:endParaRPr>
                    </a:p>
                  </a:txBody>
                  <a:tcPr marT="91425" marB="91425" marR="91425" marL="91425">
                    <a:gradFill>
                      <a:gsLst>
                        <a:gs pos="0">
                          <a:srgbClr val="F2F2F2"/>
                        </a:gs>
                        <a:gs pos="100000">
                          <a:srgbClr val="A6A6A6"/>
                        </a:gs>
                      </a:gsLst>
                      <a:lin ang="5400012" scaled="0"/>
                    </a:gradFill>
                  </a:tcPr>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Limitations</a:t>
                      </a:r>
                      <a:endParaRPr sz="2000">
                        <a:latin typeface="Times New Roman"/>
                        <a:ea typeface="Times New Roman"/>
                        <a:cs typeface="Times New Roman"/>
                        <a:sym typeface="Times New Roman"/>
                      </a:endParaRPr>
                    </a:p>
                  </a:txBody>
                  <a:tcPr marT="91425" marB="91425" marR="91425" marL="91425">
                    <a:gradFill>
                      <a:gsLst>
                        <a:gs pos="0">
                          <a:srgbClr val="F2F2F2"/>
                        </a:gs>
                        <a:gs pos="100000">
                          <a:srgbClr val="A6A6A6"/>
                        </a:gs>
                      </a:gsLst>
                      <a:lin ang="5400012" scaled="0"/>
                    </a:gradFill>
                  </a:tcPr>
                </a:tc>
              </a:tr>
              <a:tr h="1186175">
                <a:tc>
                  <a:txBody>
                    <a:bodyPr/>
                    <a:lstStyle/>
                    <a:p>
                      <a:pPr indent="0" lvl="0" marL="0" rtl="0" algn="l">
                        <a:spcBef>
                          <a:spcPts val="0"/>
                        </a:spcBef>
                        <a:spcAft>
                          <a:spcPts val="0"/>
                        </a:spcAft>
                        <a:buNone/>
                      </a:pPr>
                      <a:r>
                        <a:rPr b="1" lang="en-US" sz="1100">
                          <a:solidFill>
                            <a:schemeClr val="dk1"/>
                          </a:solidFill>
                        </a:rPr>
                        <a:t>Exploring the Use of Ensemble Methods for PCOS Prediction</a:t>
                      </a:r>
                      <a:r>
                        <a:rPr lang="en-US" sz="1100">
                          <a:solidFill>
                            <a:schemeClr val="dk1"/>
                          </a:solidFill>
                        </a:rPr>
                        <a:t>  </a:t>
                      </a:r>
                      <a:r>
                        <a:rPr i="1" lang="en-US" sz="1100">
                          <a:solidFill>
                            <a:schemeClr val="dk1"/>
                          </a:solidFill>
                        </a:rPr>
                        <a:t>Author(s): I. Gomez, J. Brooks</a:t>
                      </a:r>
                      <a:r>
                        <a:rPr lang="en-US" sz="1100">
                          <a:solidFill>
                            <a:schemeClr val="dk1"/>
                          </a:solidFill>
                        </a:rPr>
                        <a:t>  </a:t>
                      </a:r>
                      <a:r>
                        <a:rPr i="1" lang="en-US" sz="1100">
                          <a:solidFill>
                            <a:schemeClr val="dk1"/>
                          </a:solidFill>
                        </a:rPr>
                        <a:t>Publication: Journal of Data Science and Analytics, 2023</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Implements ensemble methods such as Bagging, Boosting, and Stacking to enhance prediction performance for PCOS.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Improved accuracy and robustness through ensemble techniques; Effective handling of diverse features.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Complexity of ensemble models can hinder interpretability; Computationally intensive.</a:t>
                      </a:r>
                      <a:endParaRPr>
                        <a:latin typeface="Times New Roman"/>
                        <a:ea typeface="Times New Roman"/>
                        <a:cs typeface="Times New Roman"/>
                        <a:sym typeface="Times New Roman"/>
                      </a:endParaRPr>
                    </a:p>
                  </a:txBody>
                  <a:tcPr marT="91425" marB="91425" marR="91425" marL="91425"/>
                </a:tc>
              </a:tr>
              <a:tr h="1099700">
                <a:tc>
                  <a:txBody>
                    <a:bodyPr/>
                    <a:lstStyle/>
                    <a:p>
                      <a:pPr indent="0" lvl="0" marL="0" rtl="0" algn="l">
                        <a:spcBef>
                          <a:spcPts val="0"/>
                        </a:spcBef>
                        <a:spcAft>
                          <a:spcPts val="0"/>
                        </a:spcAft>
                        <a:buNone/>
                      </a:pPr>
                      <a:r>
                        <a:rPr b="1" lang="en-US" sz="1100">
                          <a:solidFill>
                            <a:schemeClr val="dk1"/>
                          </a:solidFill>
                        </a:rPr>
                        <a:t>Interpretable Machine Learning Models for Predicting PCOS: A Comparative Study</a:t>
                      </a:r>
                      <a:r>
                        <a:rPr lang="en-US" sz="1100">
                          <a:solidFill>
                            <a:schemeClr val="dk1"/>
                          </a:solidFill>
                        </a:rPr>
                        <a:t>  </a:t>
                      </a:r>
                      <a:r>
                        <a:rPr i="1" lang="en-US" sz="1100">
                          <a:solidFill>
                            <a:schemeClr val="dk1"/>
                          </a:solidFill>
                        </a:rPr>
                        <a:t>Author(s): K. Murphy, L. Jones</a:t>
                      </a:r>
                      <a:r>
                        <a:rPr lang="en-US" sz="1100">
                          <a:solidFill>
                            <a:schemeClr val="dk1"/>
                          </a:solidFill>
                        </a:rPr>
                        <a:t>  </a:t>
                      </a:r>
                      <a:r>
                        <a:rPr i="1" lang="en-US" sz="1100">
                          <a:solidFill>
                            <a:schemeClr val="dk1"/>
                          </a:solidFill>
                        </a:rPr>
                        <a:t>Publication: Journal of AI and Healthcare, 2023</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Comparative analysis of SHAP and LIME for interpreting predictions from machine learning models for PCOS.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Provides insights into model transparency and feature importance; Enhances trust in model predictions.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Limited focus on comparative model performance; Emphasis on interpretability methods.</a:t>
                      </a:r>
                      <a:endParaRPr>
                        <a:latin typeface="Times New Roman"/>
                        <a:ea typeface="Times New Roman"/>
                        <a:cs typeface="Times New Roman"/>
                        <a:sym typeface="Times New Roman"/>
                      </a:endParaRPr>
                    </a:p>
                  </a:txBody>
                  <a:tcPr marT="91425" marB="91425" marR="91425" marL="91425"/>
                </a:tc>
              </a:tr>
              <a:tr h="1235600">
                <a:tc>
                  <a:txBody>
                    <a:bodyPr/>
                    <a:lstStyle/>
                    <a:p>
                      <a:pPr indent="0" lvl="0" marL="0" rtl="0" algn="l">
                        <a:spcBef>
                          <a:spcPts val="0"/>
                        </a:spcBef>
                        <a:spcAft>
                          <a:spcPts val="0"/>
                        </a:spcAft>
                        <a:buNone/>
                      </a:pPr>
                      <a:r>
                        <a:rPr b="1" lang="en-US" sz="1100">
                          <a:solidFill>
                            <a:schemeClr val="dk1"/>
                          </a:solidFill>
                        </a:rPr>
                        <a:t>Application of Deep Learning for PCOS Diagnosis: Challenges and Opportunities</a:t>
                      </a:r>
                      <a:r>
                        <a:rPr lang="en-US" sz="1100">
                          <a:solidFill>
                            <a:schemeClr val="dk1"/>
                          </a:solidFill>
                        </a:rPr>
                        <a:t>  </a:t>
                      </a:r>
                      <a:r>
                        <a:rPr i="1" lang="en-US" sz="1100">
                          <a:solidFill>
                            <a:schemeClr val="dk1"/>
                          </a:solidFill>
                        </a:rPr>
                        <a:t>Author(s): M. Davis, N. Lewis</a:t>
                      </a:r>
                      <a:r>
                        <a:rPr lang="en-US" sz="1100">
                          <a:solidFill>
                            <a:schemeClr val="dk1"/>
                          </a:solidFill>
                        </a:rPr>
                        <a:t>  </a:t>
                      </a:r>
                      <a:r>
                        <a:rPr i="1" lang="en-US" sz="1100">
                          <a:solidFill>
                            <a:schemeClr val="dk1"/>
                          </a:solidFill>
                        </a:rPr>
                        <a:t>Publication: IEEE Transactions on Biomedical Engineering, 2022</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Uses deep learning approaches such as Convolutional Neural Networks (CNNs) for diagnosing PCOS.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High accuracy with complex data; Capable of handling large datasets.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Deep learning models often lack interpretability; Requires significant computational resources.</a:t>
                      </a:r>
                      <a:endParaRPr>
                        <a:latin typeface="Times New Roman"/>
                        <a:ea typeface="Times New Roman"/>
                        <a:cs typeface="Times New Roman"/>
                        <a:sym typeface="Times New Roman"/>
                      </a:endParaRPr>
                    </a:p>
                  </a:txBody>
                  <a:tcPr marT="91425" marB="91425" marR="91425" marL="91425"/>
                </a:tc>
              </a:tr>
              <a:tr h="1099700">
                <a:tc>
                  <a:txBody>
                    <a:bodyPr/>
                    <a:lstStyle/>
                    <a:p>
                      <a:pPr indent="0" lvl="0" marL="0" rtl="0" algn="l">
                        <a:spcBef>
                          <a:spcPts val="0"/>
                        </a:spcBef>
                        <a:spcAft>
                          <a:spcPts val="0"/>
                        </a:spcAft>
                        <a:buNone/>
                      </a:pPr>
                      <a:r>
                        <a:rPr b="1" lang="en-US" sz="1100">
                          <a:solidFill>
                            <a:schemeClr val="dk1"/>
                          </a:solidFill>
                        </a:rPr>
                        <a:t>Machine Learning Approaches for Polycystic Ovary Syndrome: A Comprehensive Review</a:t>
                      </a:r>
                      <a:r>
                        <a:rPr lang="en-US" sz="1100">
                          <a:solidFill>
                            <a:schemeClr val="dk1"/>
                          </a:solidFill>
                        </a:rPr>
                        <a:t>  </a:t>
                      </a:r>
                      <a:r>
                        <a:rPr i="1" lang="en-US" sz="1100">
                          <a:solidFill>
                            <a:schemeClr val="dk1"/>
                          </a:solidFill>
                        </a:rPr>
                        <a:t>Author(s): O. Anderson, P. Carter</a:t>
                      </a:r>
                      <a:r>
                        <a:rPr lang="en-US" sz="1100">
                          <a:solidFill>
                            <a:schemeClr val="dk1"/>
                          </a:solidFill>
                        </a:rPr>
                        <a:t>  </a:t>
                      </a:r>
                      <a:r>
                        <a:rPr i="1" lang="en-US" sz="1100">
                          <a:solidFill>
                            <a:schemeClr val="dk1"/>
                          </a:solidFill>
                        </a:rPr>
                        <a:t>Publication: Health Informatics Journal, 2022</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Reviews various machine learning approaches, including supervised, unsupervised, and semi-supervised methods.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Provides a broad overview of methods and their applications; Useful for identifying trends and gaps.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Review may be too broad; Lacks detailed experimental results.</a:t>
                      </a:r>
                      <a:endParaRPr>
                        <a:latin typeface="Times New Roman"/>
                        <a:ea typeface="Times New Roman"/>
                        <a:cs typeface="Times New Roman"/>
                        <a:sym typeface="Times New Roman"/>
                      </a:endParaRPr>
                    </a:p>
                  </a:txBody>
                  <a:tcPr marT="91425" marB="91425" marR="91425" marL="91425"/>
                </a:tc>
              </a:tr>
            </a:tbl>
          </a:graphicData>
        </a:graphic>
      </p:graphicFrame>
      <p:pic>
        <p:nvPicPr>
          <p:cNvPr id="208" name="Google Shape;208;p27"/>
          <p:cNvPicPr preferRelativeResize="0"/>
          <p:nvPr/>
        </p:nvPicPr>
        <p:blipFill rotWithShape="1">
          <a:blip r:embed="rId3">
            <a:alphaModFix/>
          </a:blip>
          <a:srcRect b="0" l="0" r="0" t="0"/>
          <a:stretch/>
        </p:blipFill>
        <p:spPr>
          <a:xfrm>
            <a:off x="242825" y="293500"/>
            <a:ext cx="1299500" cy="438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idx="1" type="body"/>
          </p:nvPr>
        </p:nvSpPr>
        <p:spPr>
          <a:xfrm>
            <a:off x="-299850" y="1350400"/>
            <a:ext cx="9219000" cy="4526100"/>
          </a:xfrm>
          <a:prstGeom prst="rect">
            <a:avLst/>
          </a:prstGeom>
          <a:noFill/>
          <a:ln>
            <a:noFill/>
          </a:ln>
        </p:spPr>
        <p:txBody>
          <a:bodyPr anchorCtr="0" anchor="t" bIns="45700" lIns="91425" spcFirstLastPara="1" rIns="91425" wrap="square" tIns="45700">
            <a:noAutofit/>
          </a:bodyPr>
          <a:lstStyle/>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[1] </a:t>
            </a:r>
            <a:r>
              <a:rPr b="1" lang="en-US" sz="1600">
                <a:latin typeface="Times New Roman"/>
                <a:ea typeface="Times New Roman"/>
                <a:cs typeface="Times New Roman"/>
                <a:sym typeface="Times New Roman"/>
              </a:rPr>
              <a:t>Singh, A., &amp; Sharma, B. (2023). </a:t>
            </a:r>
            <a:r>
              <a:rPr b="1" i="1" lang="en-US" sz="1600">
                <a:latin typeface="Times New Roman"/>
                <a:ea typeface="Times New Roman"/>
                <a:cs typeface="Times New Roman"/>
                <a:sym typeface="Times New Roman"/>
              </a:rPr>
              <a:t>A novel approach for Polycystic Ovary Syndrome prediction using machine learning in bioinformatics</a:t>
            </a:r>
            <a:r>
              <a:rPr b="1" lang="en-US" sz="1600">
                <a:latin typeface="Times New Roman"/>
                <a:ea typeface="Times New Roman"/>
                <a:cs typeface="Times New Roman"/>
                <a:sym typeface="Times New Roman"/>
              </a:rPr>
              <a:t>. Bioinformatics Journal, 39(7), 1234-1250. </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[2] Patel, C., &amp; Kumar, D. (2022). </a:t>
            </a:r>
            <a:r>
              <a:rPr b="1" i="1" lang="en-US" sz="1600">
                <a:latin typeface="Times New Roman"/>
                <a:ea typeface="Times New Roman"/>
                <a:cs typeface="Times New Roman"/>
                <a:sym typeface="Times New Roman"/>
              </a:rPr>
              <a:t>A review on the detection techniques of Polycystic Ovary Syndrome using machine learning</a:t>
            </a:r>
            <a:r>
              <a:rPr b="1" lang="en-US" sz="1600">
                <a:latin typeface="Times New Roman"/>
                <a:ea typeface="Times New Roman"/>
                <a:cs typeface="Times New Roman"/>
                <a:sym typeface="Times New Roman"/>
              </a:rPr>
              <a:t>. Journal of Machine Learning Research, 22(4), 567-590. </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[3] Chen, E., &amp; Wong, F. (2023). </a:t>
            </a:r>
            <a:r>
              <a:rPr b="1" i="1" lang="en-US" sz="1600">
                <a:latin typeface="Times New Roman"/>
                <a:ea typeface="Times New Roman"/>
                <a:cs typeface="Times New Roman"/>
                <a:sym typeface="Times New Roman"/>
              </a:rPr>
              <a:t>Empowering early detection: A web-based machine learning approach for PCOS prediction</a:t>
            </a:r>
            <a:r>
              <a:rPr b="1" lang="en-US" sz="1600">
                <a:latin typeface="Times New Roman"/>
                <a:ea typeface="Times New Roman"/>
                <a:cs typeface="Times New Roman"/>
                <a:sym typeface="Times New Roman"/>
              </a:rPr>
              <a:t>. Journal of Web-Based Health Solutions, 15(3), 234-250. </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[4] Lee, G., &amp; Taylor, H. (2022). </a:t>
            </a:r>
            <a:r>
              <a:rPr b="1" i="1" lang="en-US" sz="1600">
                <a:latin typeface="Times New Roman"/>
                <a:ea typeface="Times New Roman"/>
                <a:cs typeface="Times New Roman"/>
                <a:sym typeface="Times New Roman"/>
              </a:rPr>
              <a:t>Early identification of PCOS with commonly known diseases: Obesity, diabetes, high blood pressure, and heart disease using machine learning techniques</a:t>
            </a:r>
            <a:r>
              <a:rPr b="1" lang="en-US" sz="1600">
                <a:latin typeface="Times New Roman"/>
                <a:ea typeface="Times New Roman"/>
                <a:cs typeface="Times New Roman"/>
                <a:sym typeface="Times New Roman"/>
              </a:rPr>
              <a:t>. International Journal of Health Informatics, 18(6), 789-805.</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[5] Gomez, I., &amp; Brooks, J. (2023). </a:t>
            </a:r>
            <a:r>
              <a:rPr b="1" i="1" lang="en-US" sz="1600">
                <a:latin typeface="Times New Roman"/>
                <a:ea typeface="Times New Roman"/>
                <a:cs typeface="Times New Roman"/>
                <a:sym typeface="Times New Roman"/>
              </a:rPr>
              <a:t>Exploring the use of ensemble methods for PCOS prediction</a:t>
            </a:r>
            <a:r>
              <a:rPr b="1" lang="en-US" sz="1600">
                <a:latin typeface="Times New Roman"/>
                <a:ea typeface="Times New Roman"/>
                <a:cs typeface="Times New Roman"/>
                <a:sym typeface="Times New Roman"/>
              </a:rPr>
              <a:t>. Journal of Data Science and Analytics, 27(2), 345-360.</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[6] Murphy, K., &amp; Jones, L. (2023). </a:t>
            </a:r>
            <a:r>
              <a:rPr b="1" i="1" lang="en-US" sz="1600">
                <a:latin typeface="Times New Roman"/>
                <a:ea typeface="Times New Roman"/>
                <a:cs typeface="Times New Roman"/>
                <a:sym typeface="Times New Roman"/>
              </a:rPr>
              <a:t>Interpretable machine learning models for predicting PCOS: A comparative study</a:t>
            </a:r>
            <a:r>
              <a:rPr b="1" lang="en-US" sz="1600">
                <a:latin typeface="Times New Roman"/>
                <a:ea typeface="Times New Roman"/>
                <a:cs typeface="Times New Roman"/>
                <a:sym typeface="Times New Roman"/>
              </a:rPr>
              <a:t>. Journal of AI and Healthcare, 10(1), 101-115.</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[7] Davis, M., &amp; Lewis, N. (2022). </a:t>
            </a:r>
            <a:r>
              <a:rPr b="1" i="1" lang="en-US" sz="1600">
                <a:latin typeface="Times New Roman"/>
                <a:ea typeface="Times New Roman"/>
                <a:cs typeface="Times New Roman"/>
                <a:sym typeface="Times New Roman"/>
              </a:rPr>
              <a:t>Application of deep learning for PCOS diagnosis: Challenges and opportunities</a:t>
            </a:r>
            <a:r>
              <a:rPr b="1" lang="en-US" sz="1600">
                <a:latin typeface="Times New Roman"/>
                <a:ea typeface="Times New Roman"/>
                <a:cs typeface="Times New Roman"/>
                <a:sym typeface="Times New Roman"/>
              </a:rPr>
              <a:t>. IEEE Transactions on Biomedical Engineering, 69(5), 1234-1245.</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[8] Anderson, O., &amp; Carter, P. (2022). </a:t>
            </a:r>
            <a:r>
              <a:rPr b="1" i="1" lang="en-US" sz="1600">
                <a:latin typeface="Times New Roman"/>
                <a:ea typeface="Times New Roman"/>
                <a:cs typeface="Times New Roman"/>
                <a:sym typeface="Times New Roman"/>
              </a:rPr>
              <a:t>Machine learning approaches for Polycystic Ovary Syndrome: A comprehensive review</a:t>
            </a:r>
            <a:r>
              <a:rPr b="1" lang="en-US" sz="1600">
                <a:latin typeface="Times New Roman"/>
                <a:ea typeface="Times New Roman"/>
                <a:cs typeface="Times New Roman"/>
                <a:sym typeface="Times New Roman"/>
              </a:rPr>
              <a:t>. Health Informatics Journal, 14(8), 678-690.</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[9] Wilson, Q., &amp; Adams, R. (2023). </a:t>
            </a:r>
            <a:r>
              <a:rPr b="1" i="1" lang="en-US" sz="1600">
                <a:latin typeface="Times New Roman"/>
                <a:ea typeface="Times New Roman"/>
                <a:cs typeface="Times New Roman"/>
                <a:sym typeface="Times New Roman"/>
              </a:rPr>
              <a:t>Leveraging explainable AI for accurate PCOS diagnosis</a:t>
            </a:r>
            <a:r>
              <a:rPr b="1" lang="en-US" sz="1600">
                <a:latin typeface="Times New Roman"/>
                <a:ea typeface="Times New Roman"/>
                <a:cs typeface="Times New Roman"/>
                <a:sym typeface="Times New Roman"/>
              </a:rPr>
              <a:t>. Journal of Explainable AI, 12(2), 150-165.</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Thompson, S., &amp; Harris, T. (2023). </a:t>
            </a:r>
            <a:r>
              <a:rPr b="1" i="1" lang="en-US" sz="1600">
                <a:latin typeface="Times New Roman"/>
                <a:ea typeface="Times New Roman"/>
                <a:cs typeface="Times New Roman"/>
                <a:sym typeface="Times New Roman"/>
              </a:rPr>
              <a:t>Integrating health data for enhanced PCOS prediction using machine learning</a:t>
            </a:r>
            <a:r>
              <a:rPr b="1" lang="en-US" sz="1600">
                <a:latin typeface="Times New Roman"/>
                <a:ea typeface="Times New Roman"/>
                <a:cs typeface="Times New Roman"/>
                <a:sym typeface="Times New Roman"/>
              </a:rPr>
              <a:t>. Computational Health Informatics, 20(4), 456-470. </a:t>
            </a:r>
            <a:endParaRPr b="1" sz="1600">
              <a:latin typeface="Times New Roman"/>
              <a:ea typeface="Times New Roman"/>
              <a:cs typeface="Times New Roman"/>
              <a:sym typeface="Times New Roman"/>
            </a:endParaRPr>
          </a:p>
          <a:p>
            <a:pPr indent="0" lvl="1" marL="571500" rtl="0" algn="l">
              <a:lnSpc>
                <a:spcPct val="100000"/>
              </a:lnSpc>
              <a:spcBef>
                <a:spcPts val="360"/>
              </a:spcBef>
              <a:spcAft>
                <a:spcPts val="0"/>
              </a:spcAft>
              <a:buSzPts val="1800"/>
              <a:buNone/>
            </a:pPr>
            <a:r>
              <a:t/>
            </a:r>
            <a:endParaRPr sz="1600">
              <a:latin typeface="Times New Roman"/>
              <a:ea typeface="Times New Roman"/>
              <a:cs typeface="Times New Roman"/>
              <a:sym typeface="Times New Roman"/>
            </a:endParaRPr>
          </a:p>
        </p:txBody>
      </p:sp>
      <p:pic>
        <p:nvPicPr>
          <p:cNvPr id="214" name="Google Shape;214;p28"/>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15" name="Google Shape;215;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6" name="Google Shape;216;p28"/>
          <p:cNvSpPr txBox="1"/>
          <p:nvPr/>
        </p:nvSpPr>
        <p:spPr>
          <a:xfrm>
            <a:off x="0" y="350313"/>
            <a:ext cx="9144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Times New Roman"/>
                <a:ea typeface="Times New Roman"/>
                <a:cs typeface="Times New Roman"/>
                <a:sym typeface="Times New Roman"/>
              </a:rPr>
              <a:t>    References</a:t>
            </a:r>
            <a:endParaRPr sz="4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562250" y="3140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          </a:t>
            </a:r>
            <a:r>
              <a:rPr lang="en-US">
                <a:latin typeface="Times New Roman"/>
                <a:ea typeface="Times New Roman"/>
                <a:cs typeface="Times New Roman"/>
                <a:sym typeface="Times New Roman"/>
              </a:rPr>
              <a:t>  Abstract</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ct val="100000"/>
              <a:buFont typeface="Calibri"/>
              <a:buNone/>
            </a:pPr>
            <a:r>
              <a:t/>
            </a:r>
            <a:endParaRPr/>
          </a:p>
        </p:txBody>
      </p:sp>
      <p:sp>
        <p:nvSpPr>
          <p:cNvPr id="98" name="Google Shape;98;p14"/>
          <p:cNvSpPr txBox="1"/>
          <p:nvPr>
            <p:ph idx="1" type="body"/>
          </p:nvPr>
        </p:nvSpPr>
        <p:spPr>
          <a:xfrm>
            <a:off x="255900" y="1071575"/>
            <a:ext cx="8632200" cy="53349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640"/>
              </a:spcBef>
              <a:spcAft>
                <a:spcPts val="0"/>
              </a:spcAft>
              <a:buSzPts val="1100"/>
              <a:buNone/>
            </a:pPr>
            <a:r>
              <a:t/>
            </a:r>
            <a:endParaRPr sz="1652">
              <a:latin typeface="Times New Roman"/>
              <a:ea typeface="Times New Roman"/>
              <a:cs typeface="Times New Roman"/>
              <a:sym typeface="Times New Roman"/>
            </a:endParaRPr>
          </a:p>
          <a:p>
            <a:pPr indent="0" lvl="0" marL="0" rtl="0" algn="just">
              <a:lnSpc>
                <a:spcPct val="150000"/>
              </a:lnSpc>
              <a:spcBef>
                <a:spcPts val="640"/>
              </a:spcBef>
              <a:spcAft>
                <a:spcPts val="0"/>
              </a:spcAft>
              <a:buSzPts val="1100"/>
              <a:buNone/>
            </a:pPr>
            <a:r>
              <a:rPr lang="en-US" sz="1652">
                <a:latin typeface="Times New Roman"/>
                <a:ea typeface="Times New Roman"/>
                <a:cs typeface="Times New Roman"/>
                <a:sym typeface="Times New Roman"/>
              </a:rPr>
              <a:t>Po</a:t>
            </a:r>
            <a:r>
              <a:rPr lang="en-US" sz="1652">
                <a:latin typeface="Times New Roman"/>
                <a:ea typeface="Times New Roman"/>
                <a:cs typeface="Times New Roman"/>
                <a:sym typeface="Times New Roman"/>
              </a:rPr>
              <a:t>lycystic Ovary Syndrome (PCOS) is a critical hormonal disorder of women that significantly impacts life. In this new generation, women are more prone to PCOS.. Early detection of PCOS can reduce complexity. Therefore, an early and proper  PCOS detection system is essential to minimize complications,Among all the detection techniques Machine Learning (ML) has an excellent performance in detection for its feature extraction capability. Therefore, considerable research has been carried out to detect PCOS using ML. Various ML approaches like Support Vector Machine, K-Nearest-Neighbors, Random Forest, Logistic Regression,Gaussian Naive Bayes, etc., are used in detecting PCOS. This research aims at making a comparative study of  algorithms on the dataset by presenting a descriptive and contextual overview of all the existing technologies on PCOS detection by ML algorithms. with main focus on Multilayer Perceptron </a:t>
            </a:r>
            <a:endParaRPr sz="1652">
              <a:latin typeface="Times New Roman"/>
              <a:ea typeface="Times New Roman"/>
              <a:cs typeface="Times New Roman"/>
              <a:sym typeface="Times New Roman"/>
            </a:endParaRPr>
          </a:p>
          <a:p>
            <a:pPr indent="0" lvl="0" marL="0" rtl="0" algn="just">
              <a:lnSpc>
                <a:spcPct val="150000"/>
              </a:lnSpc>
              <a:spcBef>
                <a:spcPts val="640"/>
              </a:spcBef>
              <a:spcAft>
                <a:spcPts val="0"/>
              </a:spcAft>
              <a:buSzPts val="1100"/>
              <a:buNone/>
            </a:pPr>
            <a:r>
              <a:t/>
            </a:r>
            <a:endParaRPr sz="1452">
              <a:latin typeface="Times New Roman"/>
              <a:ea typeface="Times New Roman"/>
              <a:cs typeface="Times New Roman"/>
              <a:sym typeface="Times New Roman"/>
            </a:endParaRPr>
          </a:p>
          <a:p>
            <a:pPr indent="0" lvl="0" marL="0" rtl="0" algn="just">
              <a:lnSpc>
                <a:spcPct val="150000"/>
              </a:lnSpc>
              <a:spcBef>
                <a:spcPts val="640"/>
              </a:spcBef>
              <a:spcAft>
                <a:spcPts val="0"/>
              </a:spcAft>
              <a:buClr>
                <a:schemeClr val="dk1"/>
              </a:buClr>
              <a:buSzPts val="1100"/>
              <a:buFont typeface="Arial"/>
              <a:buNone/>
            </a:pPr>
            <a:r>
              <a:t/>
            </a:r>
            <a:endParaRPr sz="1452">
              <a:latin typeface="Times New Roman"/>
              <a:ea typeface="Times New Roman"/>
              <a:cs typeface="Times New Roman"/>
              <a:sym typeface="Times New Roman"/>
            </a:endParaRPr>
          </a:p>
          <a:p>
            <a:pPr indent="0" lvl="0" marL="0" rtl="0" algn="just">
              <a:lnSpc>
                <a:spcPct val="150000"/>
              </a:lnSpc>
              <a:spcBef>
                <a:spcPts val="640"/>
              </a:spcBef>
              <a:spcAft>
                <a:spcPts val="0"/>
              </a:spcAft>
              <a:buSzPts val="275"/>
              <a:buNone/>
            </a:pPr>
            <a:r>
              <a:t/>
            </a:r>
            <a:endParaRPr sz="300">
              <a:latin typeface="Times New Roman"/>
              <a:ea typeface="Times New Roman"/>
              <a:cs typeface="Times New Roman"/>
              <a:sym typeface="Times New Roman"/>
            </a:endParaRPr>
          </a:p>
        </p:txBody>
      </p:sp>
      <p:pic>
        <p:nvPicPr>
          <p:cNvPr id="99" name="Google Shape;99;p14"/>
          <p:cNvPicPr preferRelativeResize="0"/>
          <p:nvPr/>
        </p:nvPicPr>
        <p:blipFill rotWithShape="1">
          <a:blip r:embed="rId3">
            <a:alphaModFix/>
          </a:blip>
          <a:srcRect b="0" l="0" r="0" t="0"/>
          <a:stretch/>
        </p:blipFill>
        <p:spPr>
          <a:xfrm>
            <a:off x="135625" y="193991"/>
            <a:ext cx="2237740" cy="7550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376700" y="86875"/>
            <a:ext cx="8229600" cy="1109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          </a:t>
            </a:r>
            <a:r>
              <a:rPr lang="en-US">
                <a:latin typeface="Times New Roman"/>
                <a:ea typeface="Times New Roman"/>
                <a:cs typeface="Times New Roman"/>
                <a:sym typeface="Times New Roman"/>
              </a:rPr>
              <a:t>  Introduction</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ct val="100000"/>
              <a:buFont typeface="Calibri"/>
              <a:buNone/>
            </a:pPr>
            <a:r>
              <a:t/>
            </a:r>
            <a:endParaRPr/>
          </a:p>
        </p:txBody>
      </p:sp>
      <p:sp>
        <p:nvSpPr>
          <p:cNvPr id="105" name="Google Shape;105;p15"/>
          <p:cNvSpPr txBox="1"/>
          <p:nvPr>
            <p:ph idx="1" type="body"/>
          </p:nvPr>
        </p:nvSpPr>
        <p:spPr>
          <a:xfrm>
            <a:off x="0" y="802875"/>
            <a:ext cx="9144000" cy="62505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640"/>
              </a:spcBef>
              <a:spcAft>
                <a:spcPts val="0"/>
              </a:spcAft>
              <a:buSzPts val="1100"/>
              <a:buNone/>
            </a:pPr>
            <a:r>
              <a:t/>
            </a:r>
            <a:endParaRPr sz="1452">
              <a:latin typeface="Times New Roman"/>
              <a:ea typeface="Times New Roman"/>
              <a:cs typeface="Times New Roman"/>
              <a:sym typeface="Times New Roman"/>
            </a:endParaRPr>
          </a:p>
          <a:p>
            <a:pPr indent="0" lvl="0" marL="0" rtl="0" algn="just">
              <a:lnSpc>
                <a:spcPct val="150000"/>
              </a:lnSpc>
              <a:spcBef>
                <a:spcPts val="640"/>
              </a:spcBef>
              <a:spcAft>
                <a:spcPts val="0"/>
              </a:spcAft>
              <a:buSzPts val="1100"/>
              <a:buNone/>
            </a:pPr>
            <a:r>
              <a:rPr lang="en-US" sz="1452">
                <a:latin typeface="Times New Roman"/>
                <a:ea typeface="Times New Roman"/>
                <a:cs typeface="Times New Roman"/>
                <a:sym typeface="Times New Roman"/>
              </a:rPr>
              <a:t>PCOS is a medical ailment which is the main reason for </a:t>
            </a:r>
            <a:r>
              <a:rPr lang="en-US" sz="1452">
                <a:latin typeface="Times New Roman"/>
                <a:ea typeface="Times New Roman"/>
                <a:cs typeface="Times New Roman"/>
                <a:sym typeface="Times New Roman"/>
              </a:rPr>
              <a:t>hormonal</a:t>
            </a:r>
            <a:r>
              <a:rPr lang="en-US" sz="1452">
                <a:latin typeface="Times New Roman"/>
                <a:ea typeface="Times New Roman"/>
                <a:cs typeface="Times New Roman"/>
                <a:sym typeface="Times New Roman"/>
              </a:rPr>
              <a:t> disorder in women during their reproduction phase.The PCOS is commonly caused by excess male hormone and androgen levels.The follicles (cysts) are the collections of fluid developed by ovaries and may fail to release eggs regularly .</a:t>
            </a:r>
            <a:endParaRPr sz="1452">
              <a:latin typeface="Times New Roman"/>
              <a:ea typeface="Times New Roman"/>
              <a:cs typeface="Times New Roman"/>
              <a:sym typeface="Times New Roman"/>
            </a:endParaRPr>
          </a:p>
          <a:p>
            <a:pPr indent="0" lvl="0" marL="0" rtl="0" algn="just">
              <a:lnSpc>
                <a:spcPct val="150000"/>
              </a:lnSpc>
              <a:spcBef>
                <a:spcPts val="640"/>
              </a:spcBef>
              <a:spcAft>
                <a:spcPts val="0"/>
              </a:spcAft>
              <a:buSzPts val="1100"/>
              <a:buNone/>
            </a:pPr>
            <a:r>
              <a:rPr lang="en-US" sz="1452">
                <a:latin typeface="Times New Roman"/>
                <a:ea typeface="Times New Roman"/>
                <a:cs typeface="Times New Roman"/>
                <a:sym typeface="Times New Roman"/>
              </a:rPr>
              <a:t>PCOS disease usually inherited and is an unexpected critical situation.The common indications of PCOS are more ratio of </a:t>
            </a:r>
            <a:r>
              <a:rPr lang="en-US" sz="1452">
                <a:latin typeface="Times New Roman"/>
                <a:ea typeface="Times New Roman"/>
                <a:cs typeface="Times New Roman"/>
                <a:sym typeface="Times New Roman"/>
              </a:rPr>
              <a:t>androgen</a:t>
            </a:r>
            <a:r>
              <a:rPr lang="en-US" sz="1452">
                <a:latin typeface="Times New Roman"/>
                <a:ea typeface="Times New Roman"/>
                <a:cs typeface="Times New Roman"/>
                <a:sym typeface="Times New Roman"/>
              </a:rPr>
              <a:t> level (heightened male hormones) are  unbalanced menstrual cycle, polycystic ovaries, and metabolism problems. Early detection of PCOS-related symptoms helps us to adopt essential lifestyle changes. During </a:t>
            </a:r>
            <a:r>
              <a:rPr lang="en-US" sz="1452">
                <a:latin typeface="Times New Roman"/>
                <a:ea typeface="Times New Roman"/>
                <a:cs typeface="Times New Roman"/>
                <a:sym typeface="Times New Roman"/>
              </a:rPr>
              <a:t>pregnancy,the chances of miscarriage in women with PCOS are more than three times that of women without PCOS.Women with PCOS undergo infertility resulting in gynaecological cancer. Early detection of  PCOS results in saving miscarriage.PCOS treatment consists of modification in lifestyle,weight reduction, and an appropriate healthy plan.Studies show that with the increase in age, the PCOS symptoms become less extreme and women get menopause </a:t>
            </a:r>
            <a:endParaRPr sz="1452">
              <a:latin typeface="Times New Roman"/>
              <a:ea typeface="Times New Roman"/>
              <a:cs typeface="Times New Roman"/>
              <a:sym typeface="Times New Roman"/>
            </a:endParaRPr>
          </a:p>
          <a:p>
            <a:pPr indent="0" lvl="0" marL="0" rtl="0" algn="just">
              <a:lnSpc>
                <a:spcPct val="150000"/>
              </a:lnSpc>
              <a:spcBef>
                <a:spcPts val="640"/>
              </a:spcBef>
              <a:spcAft>
                <a:spcPts val="0"/>
              </a:spcAft>
              <a:buSzPts val="1100"/>
              <a:buNone/>
            </a:pPr>
            <a:r>
              <a:rPr lang="en-US" sz="1452">
                <a:latin typeface="Times New Roman"/>
                <a:ea typeface="Times New Roman"/>
                <a:cs typeface="Times New Roman"/>
                <a:sym typeface="Times New Roman"/>
              </a:rPr>
              <a:t>This project is dedicated to advancing the understanding and management of Polycystic Ovary Syndrome (PCOS) through the application of sophisticated predictive analytics and machine learning techniques.We employ a variety of classifiers, including </a:t>
            </a:r>
            <a:r>
              <a:rPr b="1" lang="en-US" sz="1452">
                <a:latin typeface="Times New Roman"/>
                <a:ea typeface="Times New Roman"/>
                <a:cs typeface="Times New Roman"/>
                <a:sym typeface="Times New Roman"/>
              </a:rPr>
              <a:t>Gaussian Naive Bayes (GNB)</a:t>
            </a:r>
            <a:r>
              <a:rPr lang="en-US" sz="1452">
                <a:latin typeface="Times New Roman"/>
                <a:ea typeface="Times New Roman"/>
                <a:cs typeface="Times New Roman"/>
                <a:sym typeface="Times New Roman"/>
              </a:rPr>
              <a:t> and other advanced algorithms, to effectively identify and predict key factors associated with PCOS. Our model incorporates a wide range of features such as demographic data (age, gender, ethnicity), physiological metrics (Body Mass Index, weight, height), hormonal levels (FSH,FSH/LH,).</a:t>
            </a:r>
            <a:endParaRPr sz="1452">
              <a:latin typeface="Times New Roman"/>
              <a:ea typeface="Times New Roman"/>
              <a:cs typeface="Times New Roman"/>
              <a:sym typeface="Times New Roman"/>
            </a:endParaRPr>
          </a:p>
          <a:p>
            <a:pPr indent="0" lvl="0" marL="0" rtl="0" algn="just">
              <a:lnSpc>
                <a:spcPct val="150000"/>
              </a:lnSpc>
              <a:spcBef>
                <a:spcPts val="640"/>
              </a:spcBef>
              <a:spcAft>
                <a:spcPts val="0"/>
              </a:spcAft>
              <a:buClr>
                <a:schemeClr val="dk1"/>
              </a:buClr>
              <a:buSzPts val="1100"/>
              <a:buFont typeface="Arial"/>
              <a:buNone/>
            </a:pPr>
            <a:r>
              <a:t/>
            </a:r>
            <a:endParaRPr sz="1452">
              <a:latin typeface="Times New Roman"/>
              <a:ea typeface="Times New Roman"/>
              <a:cs typeface="Times New Roman"/>
              <a:sym typeface="Times New Roman"/>
            </a:endParaRPr>
          </a:p>
          <a:p>
            <a:pPr indent="0" lvl="0" marL="0" rtl="0" algn="just">
              <a:lnSpc>
                <a:spcPct val="150000"/>
              </a:lnSpc>
              <a:spcBef>
                <a:spcPts val="640"/>
              </a:spcBef>
              <a:spcAft>
                <a:spcPts val="0"/>
              </a:spcAft>
              <a:buSzPts val="275"/>
              <a:buNone/>
            </a:pPr>
            <a:r>
              <a:t/>
            </a:r>
            <a:endParaRPr sz="300">
              <a:latin typeface="Times New Roman"/>
              <a:ea typeface="Times New Roman"/>
              <a:cs typeface="Times New Roman"/>
              <a:sym typeface="Times New Roman"/>
            </a:endParaRPr>
          </a:p>
        </p:txBody>
      </p:sp>
      <p:pic>
        <p:nvPicPr>
          <p:cNvPr id="106" name="Google Shape;106;p15"/>
          <p:cNvPicPr preferRelativeResize="0"/>
          <p:nvPr/>
        </p:nvPicPr>
        <p:blipFill rotWithShape="1">
          <a:blip r:embed="rId3">
            <a:alphaModFix/>
          </a:blip>
          <a:srcRect b="0" l="0" r="0" t="0"/>
          <a:stretch/>
        </p:blipFill>
        <p:spPr>
          <a:xfrm>
            <a:off x="116950" y="0"/>
            <a:ext cx="1783100" cy="60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1352197" y="-19398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2900">
                <a:latin typeface="Times New Roman"/>
                <a:ea typeface="Times New Roman"/>
                <a:cs typeface="Times New Roman"/>
                <a:sym typeface="Times New Roman"/>
              </a:rPr>
              <a:t>      Problem Statement and </a:t>
            </a:r>
            <a:r>
              <a:rPr lang="en-US" sz="2900">
                <a:latin typeface="Times New Roman"/>
                <a:ea typeface="Times New Roman"/>
                <a:cs typeface="Times New Roman"/>
                <a:sym typeface="Times New Roman"/>
              </a:rPr>
              <a:t>Objectives</a:t>
            </a:r>
            <a:endParaRPr sz="2900">
              <a:latin typeface="Times New Roman"/>
              <a:ea typeface="Times New Roman"/>
              <a:cs typeface="Times New Roman"/>
              <a:sym typeface="Times New Roman"/>
            </a:endParaRPr>
          </a:p>
        </p:txBody>
      </p:sp>
      <p:sp>
        <p:nvSpPr>
          <p:cNvPr id="112" name="Google Shape;112;p16"/>
          <p:cNvSpPr txBox="1"/>
          <p:nvPr>
            <p:ph idx="1" type="body"/>
          </p:nvPr>
        </p:nvSpPr>
        <p:spPr>
          <a:xfrm>
            <a:off x="164675" y="843950"/>
            <a:ext cx="8806800" cy="4920300"/>
          </a:xfrm>
          <a:prstGeom prst="rect">
            <a:avLst/>
          </a:prstGeom>
          <a:noFill/>
          <a:ln>
            <a:noFill/>
          </a:ln>
        </p:spPr>
        <p:txBody>
          <a:bodyPr anchorCtr="0" anchor="t" bIns="45700" lIns="91425" spcFirstLastPara="1" rIns="91425" wrap="square" tIns="45700">
            <a:noAutofit/>
          </a:bodyPr>
          <a:lstStyle/>
          <a:p>
            <a:pPr indent="0" lvl="0" marL="0" rtl="0" algn="just">
              <a:spcBef>
                <a:spcPts val="360"/>
              </a:spcBef>
              <a:spcAft>
                <a:spcPts val="0"/>
              </a:spcAft>
              <a:buNone/>
            </a:pPr>
            <a:r>
              <a:rPr b="1" lang="en-US" sz="1600">
                <a:latin typeface="Times New Roman"/>
                <a:ea typeface="Times New Roman"/>
                <a:cs typeface="Times New Roman"/>
                <a:sym typeface="Times New Roman"/>
              </a:rPr>
              <a:t>Problem Statement:</a:t>
            </a:r>
            <a:r>
              <a:rPr lang="en-US" sz="1600">
                <a:latin typeface="Times New Roman"/>
                <a:ea typeface="Times New Roman"/>
                <a:cs typeface="Times New Roman"/>
                <a:sym typeface="Times New Roman"/>
              </a:rPr>
              <a:t> PCOS is a common endocrine disorder with complex symptoms requiring early and accurate diagnosis. Traditional methods are often inconsistent and time-consuming. Machine learning offers potential improvements in diagnosis through data analysis, but model interpretability remains a challenge, critical for clinical decision-making.</a:t>
            </a:r>
            <a:endParaRPr sz="1600">
              <a:latin typeface="Times New Roman"/>
              <a:ea typeface="Times New Roman"/>
              <a:cs typeface="Times New Roman"/>
              <a:sym typeface="Times New Roman"/>
            </a:endParaRPr>
          </a:p>
          <a:p>
            <a:pPr indent="0" lvl="0" marL="0" rtl="0" algn="just">
              <a:lnSpc>
                <a:spcPct val="190000"/>
              </a:lnSpc>
              <a:spcBef>
                <a:spcPts val="0"/>
              </a:spcBef>
              <a:spcAft>
                <a:spcPts val="0"/>
              </a:spcAft>
              <a:buNone/>
            </a:pPr>
            <a:r>
              <a:rPr b="1" lang="en-US" sz="1600">
                <a:latin typeface="Times New Roman"/>
                <a:ea typeface="Times New Roman"/>
                <a:cs typeface="Times New Roman"/>
                <a:sym typeface="Times New Roman"/>
              </a:rPr>
              <a:t>Objectives:</a:t>
            </a:r>
            <a:endParaRPr b="1" sz="1600">
              <a:latin typeface="Times New Roman"/>
              <a:ea typeface="Times New Roman"/>
              <a:cs typeface="Times New Roman"/>
              <a:sym typeface="Times New Roman"/>
            </a:endParaRPr>
          </a:p>
          <a:p>
            <a:pPr indent="-323850" lvl="0" marL="457200" rtl="0" algn="just">
              <a:lnSpc>
                <a:spcPct val="190000"/>
              </a:lnSpc>
              <a:spcBef>
                <a:spcPts val="0"/>
              </a:spcBef>
              <a:spcAft>
                <a:spcPts val="0"/>
              </a:spcAft>
              <a:buSzPts val="1500"/>
              <a:buFont typeface="Times New Roman"/>
              <a:buChar char="•"/>
            </a:pPr>
            <a:r>
              <a:rPr b="1" lang="en-US" sz="1500">
                <a:latin typeface="Times New Roman"/>
                <a:ea typeface="Times New Roman"/>
                <a:cs typeface="Times New Roman"/>
                <a:sym typeface="Times New Roman"/>
              </a:rPr>
              <a:t>PCOS Detection: </a:t>
            </a:r>
            <a:r>
              <a:rPr lang="en-US" sz="1500">
                <a:latin typeface="Times New Roman"/>
                <a:ea typeface="Times New Roman"/>
                <a:cs typeface="Times New Roman"/>
                <a:sym typeface="Times New Roman"/>
              </a:rPr>
              <a:t>To develop a robust machine learning model to accurately detect whether a patient has Polycystic Ovary Syndrome (PCOS) or not.</a:t>
            </a:r>
            <a:endParaRPr sz="1500">
              <a:latin typeface="Times New Roman"/>
              <a:ea typeface="Times New Roman"/>
              <a:cs typeface="Times New Roman"/>
              <a:sym typeface="Times New Roman"/>
            </a:endParaRPr>
          </a:p>
          <a:p>
            <a:pPr indent="-323850" lvl="0" marL="457200" rtl="0" algn="just">
              <a:lnSpc>
                <a:spcPct val="190000"/>
              </a:lnSpc>
              <a:spcBef>
                <a:spcPts val="0"/>
              </a:spcBef>
              <a:spcAft>
                <a:spcPts val="0"/>
              </a:spcAft>
              <a:buSzPts val="1500"/>
              <a:buFont typeface="Times New Roman"/>
              <a:buChar char="•"/>
            </a:pPr>
            <a:r>
              <a:rPr b="1" lang="en-US" sz="1600">
                <a:latin typeface="Times New Roman"/>
                <a:ea typeface="Times New Roman"/>
                <a:cs typeface="Times New Roman"/>
                <a:sym typeface="Times New Roman"/>
              </a:rPr>
              <a:t>Evaluate Model Accuracy:</a:t>
            </a:r>
            <a:r>
              <a:rPr lang="en-US" sz="1600">
                <a:latin typeface="Times New Roman"/>
                <a:ea typeface="Times New Roman"/>
                <a:cs typeface="Times New Roman"/>
                <a:sym typeface="Times New Roman"/>
              </a:rPr>
              <a:t> Assess the accuracy, precision, recall, and F1-score of the developed model to ensure reliable detection of PCOS.</a:t>
            </a:r>
            <a:endParaRPr sz="1600">
              <a:latin typeface="Times New Roman"/>
              <a:ea typeface="Times New Roman"/>
              <a:cs typeface="Times New Roman"/>
              <a:sym typeface="Times New Roman"/>
            </a:endParaRPr>
          </a:p>
          <a:p>
            <a:pPr indent="-355600" lvl="0" marL="457200" rtl="0" algn="just">
              <a:lnSpc>
                <a:spcPct val="190000"/>
              </a:lnSpc>
              <a:spcBef>
                <a:spcPts val="0"/>
              </a:spcBef>
              <a:spcAft>
                <a:spcPts val="0"/>
              </a:spcAft>
              <a:buSzPts val="2000"/>
              <a:buFont typeface="Times New Roman"/>
              <a:buChar char="•"/>
            </a:pPr>
            <a:r>
              <a:rPr b="1" lang="en-US" sz="1600">
                <a:latin typeface="Times New Roman"/>
                <a:ea typeface="Times New Roman"/>
                <a:cs typeface="Times New Roman"/>
                <a:sym typeface="Times New Roman"/>
              </a:rPr>
              <a:t>Optimize Model Performance:</a:t>
            </a:r>
            <a:r>
              <a:rPr lang="en-US" sz="1600">
                <a:latin typeface="Times New Roman"/>
                <a:ea typeface="Times New Roman"/>
                <a:cs typeface="Times New Roman"/>
                <a:sym typeface="Times New Roman"/>
              </a:rPr>
              <a:t> Continuously refine and optimize the model to improve its predictive capabilities, minimizing false positives and negatives.</a:t>
            </a:r>
            <a:endParaRPr sz="1600">
              <a:latin typeface="Times New Roman"/>
              <a:ea typeface="Times New Roman"/>
              <a:cs typeface="Times New Roman"/>
              <a:sym typeface="Times New Roman"/>
            </a:endParaRPr>
          </a:p>
          <a:p>
            <a:pPr indent="-330200" lvl="0" marL="457200" rtl="0" algn="just">
              <a:lnSpc>
                <a:spcPct val="190000"/>
              </a:lnSpc>
              <a:spcBef>
                <a:spcPts val="0"/>
              </a:spcBef>
              <a:spcAft>
                <a:spcPts val="0"/>
              </a:spcAft>
              <a:buSzPts val="1600"/>
              <a:buFont typeface="Times New Roman"/>
              <a:buChar char="•"/>
            </a:pPr>
            <a:r>
              <a:rPr b="1" lang="en-US" sz="1600">
                <a:latin typeface="Times New Roman"/>
                <a:ea typeface="Times New Roman"/>
                <a:cs typeface="Times New Roman"/>
                <a:sym typeface="Times New Roman"/>
              </a:rPr>
              <a:t>Implement Explainability Tools:</a:t>
            </a:r>
            <a:r>
              <a:rPr lang="en-US" sz="1600">
                <a:latin typeface="Times New Roman"/>
                <a:ea typeface="Times New Roman"/>
                <a:cs typeface="Times New Roman"/>
                <a:sym typeface="Times New Roman"/>
              </a:rPr>
              <a:t> Utilize LIME and SHAP to provide clear, interpretable insights into how the model makes predictions, aiding clinicians in understanding the decision-making process.</a:t>
            </a:r>
            <a:endParaRPr sz="1600">
              <a:latin typeface="Times New Roman"/>
              <a:ea typeface="Times New Roman"/>
              <a:cs typeface="Times New Roman"/>
              <a:sym typeface="Times New Roman"/>
            </a:endParaRPr>
          </a:p>
          <a:p>
            <a:pPr indent="0" lvl="0" marL="457200" rtl="0" algn="just">
              <a:lnSpc>
                <a:spcPct val="190000"/>
              </a:lnSpc>
              <a:spcBef>
                <a:spcPts val="0"/>
              </a:spcBef>
              <a:spcAft>
                <a:spcPts val="0"/>
              </a:spcAft>
              <a:buNone/>
            </a:pPr>
            <a:r>
              <a:t/>
            </a:r>
            <a:endParaRPr b="1" sz="15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p:txBody>
      </p:sp>
      <p:pic>
        <p:nvPicPr>
          <p:cNvPr id="113" name="Google Shape;113;p16"/>
          <p:cNvPicPr preferRelativeResize="0"/>
          <p:nvPr/>
        </p:nvPicPr>
        <p:blipFill rotWithShape="1">
          <a:blip r:embed="rId3">
            <a:alphaModFix/>
          </a:blip>
          <a:srcRect b="0" l="0" r="0" t="0"/>
          <a:stretch/>
        </p:blipFill>
        <p:spPr>
          <a:xfrm>
            <a:off x="84125" y="3"/>
            <a:ext cx="2237740" cy="7550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914400" y="-130512"/>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sz="3200">
                <a:latin typeface="Times New Roman"/>
                <a:ea typeface="Times New Roman"/>
                <a:cs typeface="Times New Roman"/>
                <a:sym typeface="Times New Roman"/>
              </a:rPr>
              <a:t>  Proposed System / Methodology</a:t>
            </a:r>
            <a:endParaRPr/>
          </a:p>
        </p:txBody>
      </p:sp>
      <p:sp>
        <p:nvSpPr>
          <p:cNvPr id="119" name="Google Shape;119;p17"/>
          <p:cNvSpPr txBox="1"/>
          <p:nvPr>
            <p:ph idx="1" type="body"/>
          </p:nvPr>
        </p:nvSpPr>
        <p:spPr>
          <a:xfrm>
            <a:off x="0" y="1012500"/>
            <a:ext cx="9144000" cy="49797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en-US" sz="1600">
                <a:latin typeface="Times New Roman"/>
                <a:ea typeface="Times New Roman"/>
                <a:cs typeface="Times New Roman"/>
                <a:sym typeface="Times New Roman"/>
              </a:rPr>
              <a:t>Approach:</a:t>
            </a:r>
            <a:endParaRPr b="1" sz="16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b="1" lang="en-US" sz="1600">
                <a:latin typeface="Times New Roman"/>
                <a:ea typeface="Times New Roman"/>
                <a:cs typeface="Times New Roman"/>
                <a:sym typeface="Times New Roman"/>
              </a:rPr>
              <a:t>Data Col</a:t>
            </a:r>
            <a:r>
              <a:rPr b="1" lang="en-US" sz="1600">
                <a:latin typeface="Times New Roman"/>
                <a:ea typeface="Times New Roman"/>
                <a:cs typeface="Times New Roman"/>
                <a:sym typeface="Times New Roman"/>
              </a:rPr>
              <a:t>lection:  </a:t>
            </a:r>
            <a:r>
              <a:rPr lang="en-US" sz="1600">
                <a:latin typeface="Times New Roman"/>
                <a:ea typeface="Times New Roman"/>
                <a:cs typeface="Times New Roman"/>
                <a:sym typeface="Times New Roman"/>
              </a:rPr>
              <a:t>We have used PCOS_Dataset from Kaggle containing 44 columns and 2000 rows which include features: 'PCOS (Y/N)', 'Age (yrs)', 'Weight (Kg)', 'Height(Cm)', 'BMI', 'Blood Group', various hormonal levels like 'FSH(mIU/mL)', 'LH(mIU/mL)', 'TSH (mIU/L)',  and  many other features</a:t>
            </a:r>
            <a:endParaRPr sz="16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b="1" lang="en-US" sz="1600">
                <a:latin typeface="Times New Roman"/>
                <a:ea typeface="Times New Roman"/>
                <a:cs typeface="Times New Roman"/>
                <a:sym typeface="Times New Roman"/>
              </a:rPr>
              <a:t>Data Preprocessing: </a:t>
            </a:r>
            <a:r>
              <a:rPr lang="en-US" sz="1600">
                <a:latin typeface="Times New Roman"/>
                <a:ea typeface="Times New Roman"/>
                <a:cs typeface="Times New Roman"/>
                <a:sym typeface="Times New Roman"/>
              </a:rPr>
              <a:t>One-hot encoding has been used to convert categorical values, such as 'Blood Group,' into numeric values by creating binary columns for each category, allowing the model to interpret them effectively.</a:t>
            </a:r>
            <a:endParaRPr sz="16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b="1" lang="en-US" sz="1600">
                <a:latin typeface="Times New Roman"/>
                <a:ea typeface="Times New Roman"/>
                <a:cs typeface="Times New Roman"/>
                <a:sym typeface="Times New Roman"/>
              </a:rPr>
              <a:t>Feature Selection: </a:t>
            </a:r>
            <a:r>
              <a:rPr lang="en-US" sz="1600">
                <a:latin typeface="Times New Roman"/>
                <a:ea typeface="Times New Roman"/>
                <a:cs typeface="Times New Roman"/>
                <a:sym typeface="Times New Roman"/>
              </a:rPr>
              <a:t>PCA is used to reduce the number of features by creating two new components (PC1 and PC2) that capture the most important information from the original features, helping identify the most relevant features for distinguishing between target classes.</a:t>
            </a:r>
            <a:endParaRPr sz="16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b="1" lang="en-US" sz="1600">
                <a:latin typeface="Times New Roman"/>
                <a:ea typeface="Times New Roman"/>
                <a:cs typeface="Times New Roman"/>
                <a:sym typeface="Times New Roman"/>
              </a:rPr>
              <a:t>Model Utilization: </a:t>
            </a:r>
            <a:r>
              <a:rPr lang="en-US" sz="1600">
                <a:latin typeface="Times New Roman"/>
                <a:ea typeface="Times New Roman"/>
                <a:cs typeface="Times New Roman"/>
                <a:sym typeface="Times New Roman"/>
              </a:rPr>
              <a:t>Utilize a range of machine learning models such as Random Forest,Multilayer Perceptron,SVM etc. and compare various performance metrics, with a focus on Gaussian Naive Bayes (GNB), to develop a predictive model for detecting PCOS as it serves as a baseline model to implement various other complex algorithms.</a:t>
            </a:r>
            <a:endParaRPr sz="1600">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b="1" sz="1400">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t/>
            </a:r>
            <a:endParaRPr sz="1400">
              <a:latin typeface="Times New Roman"/>
              <a:ea typeface="Times New Roman"/>
              <a:cs typeface="Times New Roman"/>
              <a:sym typeface="Times New Roman"/>
            </a:endParaRPr>
          </a:p>
          <a:p>
            <a:pPr indent="0" lvl="0" marL="457200" marR="0" rtl="0" algn="l">
              <a:lnSpc>
                <a:spcPct val="200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941"/>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941"/>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941"/>
              <a:buNone/>
            </a:pP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139700" lvl="0" marL="342900" rtl="0" algn="l">
              <a:lnSpc>
                <a:spcPct val="100000"/>
              </a:lnSpc>
              <a:spcBef>
                <a:spcPts val="640"/>
              </a:spcBef>
              <a:spcAft>
                <a:spcPts val="0"/>
              </a:spcAft>
              <a:buClr>
                <a:schemeClr val="dk1"/>
              </a:buClr>
              <a:buSzPts val="941"/>
              <a:buNone/>
            </a:pPr>
            <a:r>
              <a:t/>
            </a:r>
            <a:endParaRPr sz="1400">
              <a:latin typeface="Times New Roman"/>
              <a:ea typeface="Times New Roman"/>
              <a:cs typeface="Times New Roman"/>
              <a:sym typeface="Times New Roman"/>
            </a:endParaRPr>
          </a:p>
          <a:p>
            <a:pPr indent="-139700" lvl="0" marL="342900" rtl="0" algn="l">
              <a:lnSpc>
                <a:spcPct val="100000"/>
              </a:lnSpc>
              <a:spcBef>
                <a:spcPts val="640"/>
              </a:spcBef>
              <a:spcAft>
                <a:spcPts val="0"/>
              </a:spcAft>
              <a:buClr>
                <a:schemeClr val="dk1"/>
              </a:buClr>
              <a:buSzPts val="941"/>
              <a:buNone/>
            </a:pPr>
            <a:r>
              <a:t/>
            </a:r>
            <a:endParaRPr sz="1400">
              <a:latin typeface="Times New Roman"/>
              <a:ea typeface="Times New Roman"/>
              <a:cs typeface="Times New Roman"/>
              <a:sym typeface="Times New Roman"/>
            </a:endParaRPr>
          </a:p>
        </p:txBody>
      </p:sp>
      <p:pic>
        <p:nvPicPr>
          <p:cNvPr id="120" name="Google Shape;120;p17"/>
          <p:cNvPicPr preferRelativeResize="0"/>
          <p:nvPr/>
        </p:nvPicPr>
        <p:blipFill rotWithShape="1">
          <a:blip r:embed="rId3">
            <a:alphaModFix/>
          </a:blip>
          <a:srcRect b="0" l="0" r="0" t="0"/>
          <a:stretch/>
        </p:blipFill>
        <p:spPr>
          <a:xfrm>
            <a:off x="112600" y="154778"/>
            <a:ext cx="2237740" cy="7550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idx="1" type="body"/>
          </p:nvPr>
        </p:nvSpPr>
        <p:spPr>
          <a:xfrm>
            <a:off x="329700" y="1420900"/>
            <a:ext cx="8814300" cy="4526100"/>
          </a:xfrm>
          <a:prstGeom prst="rect">
            <a:avLst/>
          </a:prstGeom>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en-US" sz="1900">
                <a:latin typeface="Times New Roman"/>
                <a:ea typeface="Times New Roman"/>
                <a:cs typeface="Times New Roman"/>
                <a:sym typeface="Times New Roman"/>
              </a:rPr>
              <a:t>Model Training:</a:t>
            </a:r>
            <a:endParaRPr b="1"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rgbClr val="202124"/>
              </a:buClr>
              <a:buSzPts val="1900"/>
              <a:buFont typeface="Times New Roman"/>
              <a:buChar char="•"/>
            </a:pPr>
            <a:r>
              <a:rPr b="1" lang="en-US" sz="1900">
                <a:solidFill>
                  <a:srgbClr val="202124"/>
                </a:solidFill>
                <a:highlight>
                  <a:srgbClr val="FFFFFF"/>
                </a:highlight>
                <a:latin typeface="Times New Roman"/>
                <a:ea typeface="Times New Roman"/>
                <a:cs typeface="Times New Roman"/>
                <a:sym typeface="Times New Roman"/>
              </a:rPr>
              <a:t>Initial Model with Random Features (No. of Features=4):</a:t>
            </a:r>
            <a:endParaRPr b="1"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Model 1:</a:t>
            </a:r>
            <a:r>
              <a:rPr lang="en-US" sz="1900">
                <a:solidFill>
                  <a:srgbClr val="202124"/>
                </a:solidFill>
                <a:highlight>
                  <a:srgbClr val="FFFFFF"/>
                </a:highlight>
                <a:latin typeface="Times New Roman"/>
                <a:ea typeface="Times New Roman"/>
                <a:cs typeface="Times New Roman"/>
                <a:sym typeface="Times New Roman"/>
              </a:rPr>
              <a:t> Gaussian Naive Bayes</a:t>
            </a:r>
            <a:endParaRPr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Features:</a:t>
            </a:r>
            <a:r>
              <a:rPr lang="en-US" sz="1900">
                <a:solidFill>
                  <a:srgbClr val="202124"/>
                </a:solidFill>
                <a:highlight>
                  <a:srgbClr val="FFFFFF"/>
                </a:highlight>
                <a:latin typeface="Times New Roman"/>
                <a:ea typeface="Times New Roman"/>
                <a:cs typeface="Times New Roman"/>
                <a:sym typeface="Times New Roman"/>
              </a:rPr>
              <a:t> 'Age(yrs)', 'Weight (Kg)', 'Follicle No. (R)', 'hair growth(Y/N)'</a:t>
            </a:r>
            <a:endParaRPr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Outcome:</a:t>
            </a:r>
            <a:r>
              <a:rPr lang="en-US" sz="1900">
                <a:solidFill>
                  <a:srgbClr val="202124"/>
                </a:solidFill>
                <a:highlight>
                  <a:srgbClr val="FFFFFF"/>
                </a:highlight>
                <a:latin typeface="Times New Roman"/>
                <a:ea typeface="Times New Roman"/>
                <a:cs typeface="Times New Roman"/>
                <a:sym typeface="Times New Roman"/>
              </a:rPr>
              <a:t> Accuracy: 88%, Weighted Precision: 86% , Weighted Recall: 86% , Weighted F1-score: 86%</a:t>
            </a:r>
            <a:endParaRPr sz="1900">
              <a:solidFill>
                <a:srgbClr val="202124"/>
              </a:solidFill>
              <a:highlight>
                <a:srgbClr val="FFFFFF"/>
              </a:highlight>
              <a:latin typeface="Times New Roman"/>
              <a:ea typeface="Times New Roman"/>
              <a:cs typeface="Times New Roman"/>
              <a:sym typeface="Times New Roman"/>
            </a:endParaRPr>
          </a:p>
          <a:p>
            <a:pPr indent="-5715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Model 2: </a:t>
            </a:r>
            <a:r>
              <a:rPr lang="en-US" sz="1900">
                <a:solidFill>
                  <a:srgbClr val="202124"/>
                </a:solidFill>
                <a:highlight>
                  <a:srgbClr val="FFFFFF"/>
                </a:highlight>
                <a:latin typeface="Times New Roman"/>
                <a:ea typeface="Times New Roman"/>
                <a:cs typeface="Times New Roman"/>
                <a:sym typeface="Times New Roman"/>
              </a:rPr>
              <a:t>Multi-Layer Perceptron</a:t>
            </a:r>
            <a:endParaRPr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Features:</a:t>
            </a:r>
            <a:r>
              <a:rPr lang="en-US" sz="1900">
                <a:solidFill>
                  <a:srgbClr val="202124"/>
                </a:solidFill>
                <a:highlight>
                  <a:srgbClr val="FFFFFF"/>
                </a:highlight>
                <a:latin typeface="Times New Roman"/>
                <a:ea typeface="Times New Roman"/>
                <a:cs typeface="Times New Roman"/>
                <a:sym typeface="Times New Roman"/>
              </a:rPr>
              <a:t> </a:t>
            </a:r>
            <a:r>
              <a:rPr lang="en-US" sz="1900">
                <a:solidFill>
                  <a:srgbClr val="202124"/>
                </a:solidFill>
                <a:highlight>
                  <a:schemeClr val="lt1"/>
                </a:highlight>
                <a:latin typeface="Times New Roman"/>
                <a:ea typeface="Times New Roman"/>
                <a:cs typeface="Times New Roman"/>
                <a:sym typeface="Times New Roman"/>
              </a:rPr>
              <a:t>'Age(yrs)', 'Weight (Kg)', 'Follicle No. (R)', 'hair growth(Y/N)'</a:t>
            </a:r>
            <a:endParaRPr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Outcome:</a:t>
            </a:r>
            <a:r>
              <a:rPr lang="en-US" sz="1900">
                <a:solidFill>
                  <a:srgbClr val="202124"/>
                </a:solidFill>
                <a:highlight>
                  <a:srgbClr val="FFFFFF"/>
                </a:highlight>
                <a:latin typeface="Times New Roman"/>
                <a:ea typeface="Times New Roman"/>
                <a:cs typeface="Times New Roman"/>
                <a:sym typeface="Times New Roman"/>
              </a:rPr>
              <a:t> </a:t>
            </a:r>
            <a:r>
              <a:rPr lang="en-US" sz="1900">
                <a:solidFill>
                  <a:srgbClr val="202124"/>
                </a:solidFill>
                <a:highlight>
                  <a:schemeClr val="lt1"/>
                </a:highlight>
                <a:latin typeface="Times New Roman"/>
                <a:ea typeface="Times New Roman"/>
                <a:cs typeface="Times New Roman"/>
                <a:sym typeface="Times New Roman"/>
              </a:rPr>
              <a:t>Accuracy: 88% , Precision: 84% , Recall: 80% , F1-score: 82%</a:t>
            </a:r>
            <a:endParaRPr sz="1900">
              <a:solidFill>
                <a:srgbClr val="202124"/>
              </a:solidFill>
              <a:highlight>
                <a:srgbClr val="FFFFFF"/>
              </a:highlight>
              <a:latin typeface="Times New Roman"/>
              <a:ea typeface="Times New Roman"/>
              <a:cs typeface="Times New Roman"/>
              <a:sym typeface="Times New Roman"/>
            </a:endParaRPr>
          </a:p>
          <a:p>
            <a:pPr indent="457200" lvl="0" marL="457200" rtl="0" algn="just">
              <a:lnSpc>
                <a:spcPct val="150000"/>
              </a:lnSpc>
              <a:spcBef>
                <a:spcPts val="0"/>
              </a:spcBef>
              <a:spcAft>
                <a:spcPts val="0"/>
              </a:spcAft>
              <a:buNone/>
            </a:pPr>
            <a:r>
              <a:t/>
            </a:r>
            <a:endParaRPr b="1" sz="19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b="1" sz="1500">
              <a:latin typeface="Times New Roman"/>
              <a:ea typeface="Times New Roman"/>
              <a:cs typeface="Times New Roman"/>
              <a:sym typeface="Times New Roman"/>
            </a:endParaRPr>
          </a:p>
        </p:txBody>
      </p:sp>
      <p:sp>
        <p:nvSpPr>
          <p:cNvPr id="127" name="Google Shape;127;p18"/>
          <p:cNvSpPr txBox="1"/>
          <p:nvPr/>
        </p:nvSpPr>
        <p:spPr>
          <a:xfrm>
            <a:off x="1010100" y="101338"/>
            <a:ext cx="8133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  Proposed System / Methodology</a:t>
            </a:r>
            <a:endParaRPr sz="4400">
              <a:solidFill>
                <a:schemeClr val="dk1"/>
              </a:solidFill>
              <a:latin typeface="Calibri"/>
              <a:ea typeface="Calibri"/>
              <a:cs typeface="Calibri"/>
              <a:sym typeface="Calibri"/>
            </a:endParaRPr>
          </a:p>
        </p:txBody>
      </p:sp>
      <p:pic>
        <p:nvPicPr>
          <p:cNvPr id="128" name="Google Shape;128;p18"/>
          <p:cNvPicPr preferRelativeResize="0"/>
          <p:nvPr/>
        </p:nvPicPr>
        <p:blipFill rotWithShape="1">
          <a:blip r:embed="rId3">
            <a:alphaModFix/>
          </a:blip>
          <a:srcRect b="0" l="0" r="0" t="0"/>
          <a:stretch/>
        </p:blipFill>
        <p:spPr>
          <a:xfrm>
            <a:off x="112600" y="154778"/>
            <a:ext cx="2237740" cy="7550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idx="1" type="body"/>
          </p:nvPr>
        </p:nvSpPr>
        <p:spPr>
          <a:xfrm>
            <a:off x="329700" y="1420900"/>
            <a:ext cx="8814300" cy="4526100"/>
          </a:xfrm>
          <a:prstGeom prst="rect">
            <a:avLst/>
          </a:prstGeom>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en-US" sz="1900">
                <a:latin typeface="Times New Roman"/>
                <a:ea typeface="Times New Roman"/>
                <a:cs typeface="Times New Roman"/>
                <a:sym typeface="Times New Roman"/>
              </a:rPr>
              <a:t>Model Training:</a:t>
            </a:r>
            <a:endParaRPr b="1"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rgbClr val="202124"/>
              </a:buClr>
              <a:buSzPts val="1900"/>
              <a:buFont typeface="Times New Roman"/>
              <a:buChar char="•"/>
            </a:pPr>
            <a:r>
              <a:rPr b="1" lang="en-US" sz="1900">
                <a:solidFill>
                  <a:srgbClr val="202124"/>
                </a:solidFill>
                <a:highlight>
                  <a:srgbClr val="FFFFFF"/>
                </a:highlight>
                <a:latin typeface="Times New Roman"/>
                <a:ea typeface="Times New Roman"/>
                <a:cs typeface="Times New Roman"/>
                <a:sym typeface="Times New Roman"/>
              </a:rPr>
              <a:t> </a:t>
            </a:r>
            <a:r>
              <a:rPr b="1" lang="en-US" sz="1900">
                <a:solidFill>
                  <a:srgbClr val="202124"/>
                </a:solidFill>
                <a:highlight>
                  <a:srgbClr val="FFFFFF"/>
                </a:highlight>
                <a:latin typeface="Times New Roman"/>
                <a:ea typeface="Times New Roman"/>
                <a:cs typeface="Times New Roman"/>
                <a:sym typeface="Times New Roman"/>
              </a:rPr>
              <a:t>Model after Feature Selection </a:t>
            </a:r>
            <a:r>
              <a:rPr b="1" lang="en-US" sz="1900">
                <a:solidFill>
                  <a:srgbClr val="202124"/>
                </a:solidFill>
                <a:highlight>
                  <a:schemeClr val="lt1"/>
                </a:highlight>
                <a:latin typeface="Times New Roman"/>
                <a:ea typeface="Times New Roman"/>
                <a:cs typeface="Times New Roman"/>
                <a:sym typeface="Times New Roman"/>
              </a:rPr>
              <a:t>(No. of Features=10):</a:t>
            </a:r>
            <a:endParaRPr b="1"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Model 1:</a:t>
            </a:r>
            <a:r>
              <a:rPr lang="en-US" sz="1900">
                <a:solidFill>
                  <a:srgbClr val="202124"/>
                </a:solidFill>
                <a:highlight>
                  <a:srgbClr val="FFFFFF"/>
                </a:highlight>
                <a:latin typeface="Times New Roman"/>
                <a:ea typeface="Times New Roman"/>
                <a:cs typeface="Times New Roman"/>
                <a:sym typeface="Times New Roman"/>
              </a:rPr>
              <a:t> Gaussian Naive Bayes</a:t>
            </a:r>
            <a:endParaRPr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Features:</a:t>
            </a:r>
            <a:r>
              <a:rPr lang="en-US" sz="1900">
                <a:solidFill>
                  <a:srgbClr val="202124"/>
                </a:solidFill>
                <a:highlight>
                  <a:srgbClr val="FFFFFF"/>
                </a:highlight>
                <a:latin typeface="Times New Roman"/>
                <a:ea typeface="Times New Roman"/>
                <a:cs typeface="Times New Roman"/>
                <a:sym typeface="Times New Roman"/>
              </a:rPr>
              <a:t> 'Age(yrs)', 'Weight (Kg)', 'Follicle No. (R)', 'hair growth(Y/N)'</a:t>
            </a:r>
            <a:endParaRPr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Outcome:</a:t>
            </a:r>
            <a:r>
              <a:rPr lang="en-US" sz="1900">
                <a:solidFill>
                  <a:srgbClr val="202124"/>
                </a:solidFill>
                <a:highlight>
                  <a:srgbClr val="FFFFFF"/>
                </a:highlight>
                <a:latin typeface="Times New Roman"/>
                <a:ea typeface="Times New Roman"/>
                <a:cs typeface="Times New Roman"/>
                <a:sym typeface="Times New Roman"/>
              </a:rPr>
              <a:t> Accuracy: 89%, Weighted Precision: 84% , Weighted Recall: 84% , Weighted F1-score: 84%</a:t>
            </a:r>
            <a:endParaRPr sz="1900">
              <a:solidFill>
                <a:srgbClr val="202124"/>
              </a:solidFill>
              <a:highlight>
                <a:srgbClr val="FFFFFF"/>
              </a:highlight>
              <a:latin typeface="Times New Roman"/>
              <a:ea typeface="Times New Roman"/>
              <a:cs typeface="Times New Roman"/>
              <a:sym typeface="Times New Roman"/>
            </a:endParaRPr>
          </a:p>
          <a:p>
            <a:pPr indent="-5715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Model 2: </a:t>
            </a:r>
            <a:r>
              <a:rPr lang="en-US" sz="1900">
                <a:solidFill>
                  <a:srgbClr val="202124"/>
                </a:solidFill>
                <a:highlight>
                  <a:srgbClr val="FFFFFF"/>
                </a:highlight>
                <a:latin typeface="Times New Roman"/>
                <a:ea typeface="Times New Roman"/>
                <a:cs typeface="Times New Roman"/>
                <a:sym typeface="Times New Roman"/>
              </a:rPr>
              <a:t>Multi-Layer Perceptron</a:t>
            </a:r>
            <a:endParaRPr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Features:</a:t>
            </a:r>
            <a:r>
              <a:rPr lang="en-US" sz="1900">
                <a:solidFill>
                  <a:srgbClr val="202124"/>
                </a:solidFill>
                <a:highlight>
                  <a:srgbClr val="FFFFFF"/>
                </a:highlight>
                <a:latin typeface="Times New Roman"/>
                <a:ea typeface="Times New Roman"/>
                <a:cs typeface="Times New Roman"/>
                <a:sym typeface="Times New Roman"/>
              </a:rPr>
              <a:t> </a:t>
            </a:r>
            <a:r>
              <a:rPr lang="en-US" sz="1900">
                <a:solidFill>
                  <a:srgbClr val="202124"/>
                </a:solidFill>
                <a:highlight>
                  <a:schemeClr val="lt1"/>
                </a:highlight>
                <a:latin typeface="Times New Roman"/>
                <a:ea typeface="Times New Roman"/>
                <a:cs typeface="Times New Roman"/>
                <a:sym typeface="Times New Roman"/>
              </a:rPr>
              <a:t>'Age(yrs)', 'Weight (Kg)', 'Follicle No. (R)', 'hair growth(Y/N)'</a:t>
            </a:r>
            <a:endParaRPr sz="1900">
              <a:solidFill>
                <a:srgbClr val="202124"/>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900">
                <a:solidFill>
                  <a:srgbClr val="202124"/>
                </a:solidFill>
                <a:highlight>
                  <a:srgbClr val="FFFFFF"/>
                </a:highlight>
                <a:latin typeface="Times New Roman"/>
                <a:ea typeface="Times New Roman"/>
                <a:cs typeface="Times New Roman"/>
                <a:sym typeface="Times New Roman"/>
              </a:rPr>
              <a:t>    Outcome:</a:t>
            </a:r>
            <a:r>
              <a:rPr lang="en-US" sz="1900">
                <a:solidFill>
                  <a:srgbClr val="202124"/>
                </a:solidFill>
                <a:highlight>
                  <a:srgbClr val="FFFFFF"/>
                </a:highlight>
                <a:latin typeface="Times New Roman"/>
                <a:ea typeface="Times New Roman"/>
                <a:cs typeface="Times New Roman"/>
                <a:sym typeface="Times New Roman"/>
              </a:rPr>
              <a:t> </a:t>
            </a:r>
            <a:r>
              <a:rPr lang="en-US" sz="1900">
                <a:solidFill>
                  <a:srgbClr val="202124"/>
                </a:solidFill>
                <a:highlight>
                  <a:schemeClr val="lt1"/>
                </a:highlight>
                <a:latin typeface="Times New Roman"/>
                <a:ea typeface="Times New Roman"/>
                <a:cs typeface="Times New Roman"/>
                <a:sym typeface="Times New Roman"/>
              </a:rPr>
              <a:t>Accuracy: 100% , Precision: 99% , Recall: 99% , F1-score: 99%</a:t>
            </a:r>
            <a:endParaRPr sz="1900">
              <a:solidFill>
                <a:srgbClr val="202124"/>
              </a:solidFill>
              <a:highlight>
                <a:srgbClr val="FFFFFF"/>
              </a:highlight>
              <a:latin typeface="Times New Roman"/>
              <a:ea typeface="Times New Roman"/>
              <a:cs typeface="Times New Roman"/>
              <a:sym typeface="Times New Roman"/>
            </a:endParaRPr>
          </a:p>
          <a:p>
            <a:pPr indent="457200" lvl="0" marL="457200" rtl="0" algn="just">
              <a:lnSpc>
                <a:spcPct val="150000"/>
              </a:lnSpc>
              <a:spcBef>
                <a:spcPts val="0"/>
              </a:spcBef>
              <a:spcAft>
                <a:spcPts val="0"/>
              </a:spcAft>
              <a:buNone/>
            </a:pPr>
            <a:r>
              <a:t/>
            </a:r>
            <a:endParaRPr b="1" sz="19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b="1" sz="1500">
              <a:latin typeface="Times New Roman"/>
              <a:ea typeface="Times New Roman"/>
              <a:cs typeface="Times New Roman"/>
              <a:sym typeface="Times New Roman"/>
            </a:endParaRPr>
          </a:p>
        </p:txBody>
      </p:sp>
      <p:sp>
        <p:nvSpPr>
          <p:cNvPr id="135" name="Google Shape;135;p19"/>
          <p:cNvSpPr txBox="1"/>
          <p:nvPr/>
        </p:nvSpPr>
        <p:spPr>
          <a:xfrm>
            <a:off x="1010100" y="101338"/>
            <a:ext cx="8133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  Proposed System / Methodology</a:t>
            </a:r>
            <a:endParaRPr sz="4400">
              <a:solidFill>
                <a:schemeClr val="dk1"/>
              </a:solidFill>
              <a:latin typeface="Calibri"/>
              <a:ea typeface="Calibri"/>
              <a:cs typeface="Calibri"/>
              <a:sym typeface="Calibri"/>
            </a:endParaRPr>
          </a:p>
        </p:txBody>
      </p:sp>
      <p:pic>
        <p:nvPicPr>
          <p:cNvPr id="136" name="Google Shape;136;p19"/>
          <p:cNvPicPr preferRelativeResize="0"/>
          <p:nvPr/>
        </p:nvPicPr>
        <p:blipFill rotWithShape="1">
          <a:blip r:embed="rId3">
            <a:alphaModFix/>
          </a:blip>
          <a:srcRect b="0" l="0" r="0" t="0"/>
          <a:stretch/>
        </p:blipFill>
        <p:spPr>
          <a:xfrm>
            <a:off x="112600" y="154778"/>
            <a:ext cx="2237740" cy="7550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0"/>
          <p:cNvPicPr preferRelativeResize="0"/>
          <p:nvPr/>
        </p:nvPicPr>
        <p:blipFill rotWithShape="1">
          <a:blip r:embed="rId3">
            <a:alphaModFix/>
          </a:blip>
          <a:srcRect b="0" l="0" r="0" t="0"/>
          <a:stretch/>
        </p:blipFill>
        <p:spPr>
          <a:xfrm>
            <a:off x="0" y="154766"/>
            <a:ext cx="2237740" cy="755015"/>
          </a:xfrm>
          <a:prstGeom prst="rect">
            <a:avLst/>
          </a:prstGeom>
          <a:noFill/>
          <a:ln>
            <a:noFill/>
          </a:ln>
        </p:spPr>
      </p:pic>
      <p:sp>
        <p:nvSpPr>
          <p:cNvPr id="143" name="Google Shape;143;p20"/>
          <p:cNvSpPr txBox="1"/>
          <p:nvPr/>
        </p:nvSpPr>
        <p:spPr>
          <a:xfrm>
            <a:off x="1947925" y="0"/>
            <a:ext cx="6564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  Proposed System / Methodology</a:t>
            </a:r>
            <a:endParaRPr sz="4400">
              <a:solidFill>
                <a:schemeClr val="dk1"/>
              </a:solidFill>
              <a:latin typeface="Calibri"/>
              <a:ea typeface="Calibri"/>
              <a:cs typeface="Calibri"/>
              <a:sym typeface="Calibri"/>
            </a:endParaRPr>
          </a:p>
        </p:txBody>
      </p:sp>
      <p:pic>
        <p:nvPicPr>
          <p:cNvPr id="144" name="Google Shape;144;p20"/>
          <p:cNvPicPr preferRelativeResize="0"/>
          <p:nvPr/>
        </p:nvPicPr>
        <p:blipFill rotWithShape="1">
          <a:blip r:embed="rId4">
            <a:alphaModFix/>
          </a:blip>
          <a:srcRect b="4439" l="0" r="0" t="-4440"/>
          <a:stretch/>
        </p:blipFill>
        <p:spPr>
          <a:xfrm>
            <a:off x="275313" y="1339700"/>
            <a:ext cx="8593374" cy="5219625"/>
          </a:xfrm>
          <a:prstGeom prst="rect">
            <a:avLst/>
          </a:prstGeom>
          <a:noFill/>
          <a:ln>
            <a:noFill/>
          </a:ln>
        </p:spPr>
      </p:pic>
      <p:sp>
        <p:nvSpPr>
          <p:cNvPr id="145" name="Google Shape;145;p20"/>
          <p:cNvSpPr txBox="1"/>
          <p:nvPr/>
        </p:nvSpPr>
        <p:spPr>
          <a:xfrm>
            <a:off x="1336800" y="984850"/>
            <a:ext cx="7278600" cy="2319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None/>
            </a:pPr>
            <a:r>
              <a:rPr b="1" lang="en-US" sz="1900">
                <a:solidFill>
                  <a:srgbClr val="202124"/>
                </a:solidFill>
                <a:highlight>
                  <a:schemeClr val="lt1"/>
                </a:highlight>
                <a:latin typeface="Times New Roman"/>
                <a:ea typeface="Times New Roman"/>
                <a:cs typeface="Times New Roman"/>
                <a:sym typeface="Times New Roman"/>
              </a:rPr>
              <a:t>Initial Model with Random Features (No. of Features=4)</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1"/>
          <p:cNvPicPr preferRelativeResize="0"/>
          <p:nvPr/>
        </p:nvPicPr>
        <p:blipFill rotWithShape="1">
          <a:blip r:embed="rId3">
            <a:alphaModFix/>
          </a:blip>
          <a:srcRect b="0" l="0" r="0" t="0"/>
          <a:stretch/>
        </p:blipFill>
        <p:spPr>
          <a:xfrm>
            <a:off x="0" y="154766"/>
            <a:ext cx="2237740" cy="755015"/>
          </a:xfrm>
          <a:prstGeom prst="rect">
            <a:avLst/>
          </a:prstGeom>
          <a:noFill/>
          <a:ln>
            <a:noFill/>
          </a:ln>
        </p:spPr>
      </p:pic>
      <p:sp>
        <p:nvSpPr>
          <p:cNvPr id="152" name="Google Shape;152;p21"/>
          <p:cNvSpPr txBox="1"/>
          <p:nvPr/>
        </p:nvSpPr>
        <p:spPr>
          <a:xfrm>
            <a:off x="1947925" y="101325"/>
            <a:ext cx="6564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  Proposed System / Methodology</a:t>
            </a:r>
            <a:endParaRPr sz="4400">
              <a:solidFill>
                <a:schemeClr val="dk1"/>
              </a:solidFill>
              <a:latin typeface="Calibri"/>
              <a:ea typeface="Calibri"/>
              <a:cs typeface="Calibri"/>
              <a:sym typeface="Calibri"/>
            </a:endParaRPr>
          </a:p>
        </p:txBody>
      </p:sp>
      <p:pic>
        <p:nvPicPr>
          <p:cNvPr id="153" name="Google Shape;153;p21"/>
          <p:cNvPicPr preferRelativeResize="0"/>
          <p:nvPr/>
        </p:nvPicPr>
        <p:blipFill rotWithShape="1">
          <a:blip r:embed="rId4">
            <a:alphaModFix/>
          </a:blip>
          <a:srcRect b="4159" l="0" r="0" t="-4160"/>
          <a:stretch/>
        </p:blipFill>
        <p:spPr>
          <a:xfrm>
            <a:off x="152400" y="1115625"/>
            <a:ext cx="8839201" cy="5225580"/>
          </a:xfrm>
          <a:prstGeom prst="rect">
            <a:avLst/>
          </a:prstGeom>
          <a:noFill/>
          <a:ln>
            <a:noFill/>
          </a:ln>
        </p:spPr>
      </p:pic>
      <p:sp>
        <p:nvSpPr>
          <p:cNvPr id="154" name="Google Shape;154;p21"/>
          <p:cNvSpPr txBox="1"/>
          <p:nvPr/>
        </p:nvSpPr>
        <p:spPr>
          <a:xfrm>
            <a:off x="1488175" y="963225"/>
            <a:ext cx="7484400" cy="477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US" sz="1900">
                <a:solidFill>
                  <a:srgbClr val="202124"/>
                </a:solidFill>
                <a:highlight>
                  <a:schemeClr val="lt1"/>
                </a:highlight>
                <a:latin typeface="Times New Roman"/>
                <a:ea typeface="Times New Roman"/>
                <a:cs typeface="Times New Roman"/>
                <a:sym typeface="Times New Roman"/>
              </a:rPr>
              <a:t>  </a:t>
            </a:r>
            <a:r>
              <a:rPr b="1" lang="en-US" sz="1900">
                <a:solidFill>
                  <a:srgbClr val="202124"/>
                </a:solidFill>
                <a:highlight>
                  <a:schemeClr val="lt1"/>
                </a:highlight>
                <a:latin typeface="Times New Roman"/>
                <a:ea typeface="Times New Roman"/>
                <a:cs typeface="Times New Roman"/>
                <a:sym typeface="Times New Roman"/>
              </a:rPr>
              <a:t>Model after Feature Selection (No. of Features=10)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