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C998A5-7FBF-48CE-9773-DF8DCC6AE5AC}">
  <a:tblStyle styleId="{FCC998A5-7FBF-48CE-9773-DF8DCC6AE5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0a7628d92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2f0a7628d92_0_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9fd7d9136_0_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9fd7d9136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279fd7d9136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f0a7628d92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f0a7628d92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2f0a7628d92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9fd7d9136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279fd7d9136_0_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598344" y="2694011"/>
            <a:ext cx="7772400" cy="147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sz="3600">
                <a:latin typeface="Times New Roman"/>
                <a:ea typeface="Times New Roman"/>
                <a:cs typeface="Times New Roman"/>
                <a:sym typeface="Times New Roman"/>
              </a:rPr>
              <a:t>PCOS Predictor:</a:t>
            </a:r>
            <a:r>
              <a:rPr lang="en-US" sz="3600">
                <a:latin typeface="Times New Roman"/>
                <a:ea typeface="Times New Roman"/>
                <a:cs typeface="Times New Roman"/>
                <a:sym typeface="Times New Roman"/>
              </a:rPr>
              <a:t> </a:t>
            </a:r>
            <a:r>
              <a:rPr lang="en-US" sz="3600">
                <a:latin typeface="Times New Roman"/>
                <a:ea typeface="Times New Roman"/>
                <a:cs typeface="Times New Roman"/>
                <a:sym typeface="Times New Roman"/>
              </a:rPr>
              <a:t>A User-Friendly Machine Learning Application with Interpretability</a:t>
            </a:r>
            <a:endParaRPr sz="3600">
              <a:latin typeface="Times New Roman"/>
              <a:ea typeface="Times New Roman"/>
              <a:cs typeface="Times New Roman"/>
              <a:sym typeface="Times New Roman"/>
            </a:endParaRPr>
          </a:p>
        </p:txBody>
      </p:sp>
      <p:sp>
        <p:nvSpPr>
          <p:cNvPr id="89" name="Google Shape;89;p13"/>
          <p:cNvSpPr txBox="1"/>
          <p:nvPr>
            <p:ph idx="1" type="subTitle"/>
          </p:nvPr>
        </p:nvSpPr>
        <p:spPr>
          <a:xfrm>
            <a:off x="6287050" y="4499271"/>
            <a:ext cx="4244100" cy="11907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800"/>
              <a:buNone/>
            </a:pPr>
            <a:r>
              <a:rPr lang="en-US" sz="1300">
                <a:solidFill>
                  <a:schemeClr val="dk1"/>
                </a:solidFill>
                <a:latin typeface="Times New Roman"/>
                <a:ea typeface="Times New Roman"/>
                <a:cs typeface="Times New Roman"/>
                <a:sym typeface="Times New Roman"/>
              </a:rPr>
              <a:t>Batch ID: 2</a:t>
            </a:r>
            <a:endParaRPr sz="1300">
              <a:solidFill>
                <a:schemeClr val="dk1"/>
              </a:solidFill>
            </a:endParaRPr>
          </a:p>
          <a:p>
            <a:pPr indent="0" lvl="0" marL="0" rtl="0" algn="just">
              <a:lnSpc>
                <a:spcPct val="100000"/>
              </a:lnSpc>
              <a:spcBef>
                <a:spcPts val="0"/>
              </a:spcBef>
              <a:spcAft>
                <a:spcPts val="0"/>
              </a:spcAft>
              <a:buClr>
                <a:srgbClr val="888888"/>
              </a:buClr>
              <a:buSzPts val="800"/>
              <a:buNone/>
            </a:pPr>
            <a:r>
              <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rgbClr val="888888"/>
              </a:buClr>
              <a:buSzPts val="800"/>
              <a:buNone/>
            </a:pPr>
            <a:r>
              <a:rPr lang="en-US" sz="1300">
                <a:solidFill>
                  <a:schemeClr val="dk1"/>
                </a:solidFill>
                <a:latin typeface="Times New Roman"/>
                <a:ea typeface="Times New Roman"/>
                <a:cs typeface="Times New Roman"/>
                <a:sym typeface="Times New Roman"/>
              </a:rPr>
              <a:t>Student 1 Reg. No:</a:t>
            </a:r>
            <a:r>
              <a:rPr lang="en-US" sz="1300">
                <a:solidFill>
                  <a:schemeClr val="dk1"/>
                </a:solidFill>
                <a:latin typeface="Times New Roman"/>
                <a:ea typeface="Times New Roman"/>
                <a:cs typeface="Times New Roman"/>
                <a:sym typeface="Times New Roman"/>
              </a:rPr>
              <a:t>RA2111003010446</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592"/>
              </a:spcBef>
              <a:spcAft>
                <a:spcPts val="0"/>
              </a:spcAft>
              <a:buSzPts val="800"/>
              <a:buNone/>
            </a:pPr>
            <a:r>
              <a:rPr lang="en-US" sz="1300">
                <a:solidFill>
                  <a:schemeClr val="dk1"/>
                </a:solidFill>
                <a:latin typeface="Times New Roman"/>
                <a:ea typeface="Times New Roman"/>
                <a:cs typeface="Times New Roman"/>
                <a:sym typeface="Times New Roman"/>
              </a:rPr>
              <a:t>Student 1 Name</a:t>
            </a:r>
            <a:r>
              <a:rPr b="1" lang="en-US" sz="1300">
                <a:solidFill>
                  <a:schemeClr val="dk1"/>
                </a:solidFill>
                <a:latin typeface="Times New Roman"/>
                <a:ea typeface="Times New Roman"/>
                <a:cs typeface="Times New Roman"/>
                <a:sym typeface="Times New Roman"/>
              </a:rPr>
              <a:t>:</a:t>
            </a:r>
            <a:r>
              <a:rPr lang="en-US" sz="1300">
                <a:solidFill>
                  <a:schemeClr val="dk1"/>
                </a:solidFill>
                <a:latin typeface="Times New Roman"/>
                <a:ea typeface="Times New Roman"/>
                <a:cs typeface="Times New Roman"/>
                <a:sym typeface="Times New Roman"/>
              </a:rPr>
              <a:t>Kartikey Lohani</a:t>
            </a:r>
            <a:endParaRPr sz="1300">
              <a:solidFill>
                <a:schemeClr val="dk1"/>
              </a:solidFill>
            </a:endParaRPr>
          </a:p>
          <a:p>
            <a:pPr indent="0" lvl="0" marL="0" rtl="0" algn="just">
              <a:lnSpc>
                <a:spcPct val="100000"/>
              </a:lnSpc>
              <a:spcBef>
                <a:spcPts val="592"/>
              </a:spcBef>
              <a:spcAft>
                <a:spcPts val="0"/>
              </a:spcAft>
              <a:buClr>
                <a:srgbClr val="888888"/>
              </a:buClr>
              <a:buSzPts val="800"/>
              <a:buNone/>
            </a:pPr>
            <a:r>
              <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592"/>
              </a:spcBef>
              <a:spcAft>
                <a:spcPts val="0"/>
              </a:spcAft>
              <a:buClr>
                <a:srgbClr val="888888"/>
              </a:buClr>
              <a:buSzPts val="800"/>
              <a:buNone/>
            </a:pPr>
            <a:r>
              <a:rPr lang="en-US" sz="1300">
                <a:solidFill>
                  <a:schemeClr val="dk1"/>
                </a:solidFill>
                <a:latin typeface="Times New Roman"/>
                <a:ea typeface="Times New Roman"/>
                <a:cs typeface="Times New Roman"/>
                <a:sym typeface="Times New Roman"/>
              </a:rPr>
              <a:t>Student 2 Reg. No:RA2111003010481</a:t>
            </a:r>
            <a:endParaRPr sz="1300">
              <a:solidFill>
                <a:schemeClr val="dk1"/>
              </a:solidFill>
            </a:endParaRPr>
          </a:p>
          <a:p>
            <a:pPr indent="0" lvl="0" marL="0" rtl="0" algn="just">
              <a:lnSpc>
                <a:spcPct val="100000"/>
              </a:lnSpc>
              <a:spcBef>
                <a:spcPts val="592"/>
              </a:spcBef>
              <a:spcAft>
                <a:spcPts val="0"/>
              </a:spcAft>
              <a:buSzPts val="800"/>
              <a:buNone/>
            </a:pPr>
            <a:r>
              <a:rPr lang="en-US" sz="1300">
                <a:solidFill>
                  <a:schemeClr val="dk1"/>
                </a:solidFill>
                <a:latin typeface="Times New Roman"/>
                <a:ea typeface="Times New Roman"/>
                <a:cs typeface="Times New Roman"/>
                <a:sym typeface="Times New Roman"/>
              </a:rPr>
              <a:t>Student 2 Name:Tushaar Yenduri</a:t>
            </a:r>
            <a:endParaRPr sz="1300">
              <a:solidFill>
                <a:schemeClr val="dk1"/>
              </a:solidFill>
              <a:latin typeface="Times New Roman"/>
              <a:ea typeface="Times New Roman"/>
              <a:cs typeface="Times New Roman"/>
              <a:sym typeface="Times New Roman"/>
            </a:endParaRPr>
          </a:p>
        </p:txBody>
      </p:sp>
      <p:pic>
        <p:nvPicPr>
          <p:cNvPr id="90" name="Google Shape;90;p13"/>
          <p:cNvPicPr preferRelativeResize="0"/>
          <p:nvPr/>
        </p:nvPicPr>
        <p:blipFill rotWithShape="1">
          <a:blip r:embed="rId3">
            <a:alphaModFix/>
          </a:blip>
          <a:srcRect b="0" l="0" r="0" t="0"/>
          <a:stretch/>
        </p:blipFill>
        <p:spPr>
          <a:xfrm>
            <a:off x="228600" y="553353"/>
            <a:ext cx="1735931" cy="755015"/>
          </a:xfrm>
          <a:prstGeom prst="rect">
            <a:avLst/>
          </a:prstGeom>
          <a:noFill/>
          <a:ln>
            <a:noFill/>
          </a:ln>
        </p:spPr>
      </p:pic>
      <p:sp>
        <p:nvSpPr>
          <p:cNvPr id="91" name="Google Shape;91;p13"/>
          <p:cNvSpPr/>
          <p:nvPr/>
        </p:nvSpPr>
        <p:spPr>
          <a:xfrm>
            <a:off x="1964531" y="569724"/>
            <a:ext cx="6172200" cy="14772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SRM INSTITUTE OF SCIENCE AND TECHNOLOGY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SCHOOL OF COMPUTING</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DEPARTMENT OF COMPUTING TECHNOLOGIES</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18CSP107L / 18CSP108L - MINOR PROJECT / INTERNSHIP</a:t>
            </a:r>
            <a:endParaRPr b="0" i="0" sz="1800" u="none" cap="none" strike="noStrike">
              <a:solidFill>
                <a:schemeClr val="dk1"/>
              </a:solidFill>
              <a:latin typeface="Times New Roman"/>
              <a:ea typeface="Times New Roman"/>
              <a:cs typeface="Times New Roman"/>
              <a:sym typeface="Times New Roman"/>
            </a:endParaRPr>
          </a:p>
        </p:txBody>
      </p:sp>
      <p:sp>
        <p:nvSpPr>
          <p:cNvPr id="92" name="Google Shape;92;p13"/>
          <p:cNvSpPr txBox="1"/>
          <p:nvPr/>
        </p:nvSpPr>
        <p:spPr>
          <a:xfrm>
            <a:off x="291075" y="5368427"/>
            <a:ext cx="2725800" cy="102420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592"/>
              </a:spcBef>
              <a:spcAft>
                <a:spcPts val="0"/>
              </a:spcAft>
              <a:buClr>
                <a:srgbClr val="888888"/>
              </a:buClr>
              <a:buSzPts val="1760"/>
              <a:buFont typeface="Arial"/>
              <a:buNone/>
            </a:pPr>
            <a:r>
              <a:rPr b="0" i="0" lang="en-US" sz="1300" u="none" cap="none" strike="noStrike">
                <a:solidFill>
                  <a:schemeClr val="dk1"/>
                </a:solidFill>
                <a:latin typeface="Times New Roman"/>
                <a:ea typeface="Times New Roman"/>
                <a:cs typeface="Times New Roman"/>
                <a:sym typeface="Times New Roman"/>
              </a:rPr>
              <a:t>Guide </a:t>
            </a:r>
            <a:r>
              <a:rPr lang="en-US" sz="1300">
                <a:solidFill>
                  <a:schemeClr val="dk1"/>
                </a:solidFill>
                <a:latin typeface="Times New Roman"/>
                <a:ea typeface="Times New Roman"/>
                <a:cs typeface="Times New Roman"/>
                <a:sym typeface="Times New Roman"/>
              </a:rPr>
              <a:t>N</a:t>
            </a:r>
            <a:r>
              <a:rPr b="0" i="0" lang="en-US" sz="1300" u="none" cap="none" strike="noStrike">
                <a:solidFill>
                  <a:schemeClr val="dk1"/>
                </a:solidFill>
                <a:latin typeface="Times New Roman"/>
                <a:ea typeface="Times New Roman"/>
                <a:cs typeface="Times New Roman"/>
                <a:sym typeface="Times New Roman"/>
              </a:rPr>
              <a:t>ame: Dr.A.Anbarasi</a:t>
            </a:r>
            <a:endParaRPr sz="1300">
              <a:solidFill>
                <a:schemeClr val="dk1"/>
              </a:solidFill>
            </a:endParaRPr>
          </a:p>
          <a:p>
            <a:pPr indent="0" lvl="0" marL="0" marR="0" rtl="0" algn="just">
              <a:lnSpc>
                <a:spcPct val="100000"/>
              </a:lnSpc>
              <a:spcBef>
                <a:spcPts val="592"/>
              </a:spcBef>
              <a:spcAft>
                <a:spcPts val="0"/>
              </a:spcAft>
              <a:buClr>
                <a:srgbClr val="888888"/>
              </a:buClr>
              <a:buSzPts val="1760"/>
              <a:buFont typeface="Arial"/>
              <a:buNone/>
            </a:pPr>
            <a:r>
              <a:rPr b="0" i="0" lang="en-US" sz="1300" u="none" cap="none" strike="noStrike">
                <a:solidFill>
                  <a:schemeClr val="dk1"/>
                </a:solidFill>
                <a:latin typeface="Times New Roman"/>
                <a:ea typeface="Times New Roman"/>
                <a:cs typeface="Times New Roman"/>
                <a:sym typeface="Times New Roman"/>
              </a:rPr>
              <a:t>Designation: Assistant Professor</a:t>
            </a:r>
            <a:br>
              <a:rPr b="0" i="0" lang="en-US" sz="1300" u="none" cap="none" strike="noStrike">
                <a:solidFill>
                  <a:schemeClr val="dk1"/>
                </a:solidFill>
                <a:latin typeface="Times New Roman"/>
                <a:ea typeface="Times New Roman"/>
                <a:cs typeface="Times New Roman"/>
                <a:sym typeface="Times New Roman"/>
              </a:rPr>
            </a:br>
            <a:r>
              <a:rPr b="0" i="0" lang="en-US" sz="1300" u="none" cap="none" strike="noStrike">
                <a:solidFill>
                  <a:schemeClr val="dk1"/>
                </a:solidFill>
                <a:latin typeface="Times New Roman"/>
                <a:ea typeface="Times New Roman"/>
                <a:cs typeface="Times New Roman"/>
                <a:sym typeface="Times New Roman"/>
              </a:rPr>
              <a:t>Department: Computing Technologies</a:t>
            </a:r>
            <a:endParaRPr sz="1300">
              <a:solidFill>
                <a:schemeClr val="dk1"/>
              </a:solidFill>
            </a:endParaRPr>
          </a:p>
        </p:txBody>
      </p:sp>
      <p:sp>
        <p:nvSpPr>
          <p:cNvPr id="93" name="Google Shape;93;p13"/>
          <p:cNvSpPr txBox="1"/>
          <p:nvPr/>
        </p:nvSpPr>
        <p:spPr>
          <a:xfrm>
            <a:off x="3204150" y="5218000"/>
            <a:ext cx="25608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Panel Head Name: </a:t>
            </a:r>
            <a:r>
              <a:rPr lang="en-US" sz="1300">
                <a:solidFill>
                  <a:schemeClr val="dk1"/>
                </a:solidFill>
                <a:highlight>
                  <a:srgbClr val="FFFFFF"/>
                </a:highlight>
                <a:latin typeface="Times New Roman"/>
                <a:ea typeface="Times New Roman"/>
                <a:cs typeface="Times New Roman"/>
                <a:sym typeface="Times New Roman"/>
              </a:rPr>
              <a:t>Dr. Jeyasekar A</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Designation: </a:t>
            </a:r>
            <a:r>
              <a:rPr lang="en-US" sz="1300">
                <a:solidFill>
                  <a:schemeClr val="dk1"/>
                </a:solidFill>
                <a:highlight>
                  <a:srgbClr val="FFFFFF"/>
                </a:highlight>
                <a:latin typeface="Times New Roman"/>
                <a:ea typeface="Times New Roman"/>
                <a:cs typeface="Times New Roman"/>
                <a:sym typeface="Times New Roman"/>
              </a:rPr>
              <a:t>Associate Professor</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Department: Computing</a:t>
            </a:r>
            <a:r>
              <a:rPr lang="en-US" sz="1300">
                <a:solidFill>
                  <a:schemeClr val="dk1"/>
                </a:solidFill>
                <a:latin typeface="Times New Roman"/>
                <a:ea typeface="Times New Roman"/>
                <a:cs typeface="Times New Roman"/>
                <a:sym typeface="Times New Roman"/>
              </a:rPr>
              <a:t> </a:t>
            </a:r>
            <a:r>
              <a:rPr lang="en-US" sz="1300">
                <a:solidFill>
                  <a:schemeClr val="dk1"/>
                </a:solidFill>
                <a:latin typeface="Times New Roman"/>
                <a:ea typeface="Times New Roman"/>
                <a:cs typeface="Times New Roman"/>
                <a:sym typeface="Times New Roman"/>
              </a:rPr>
              <a:t>Technologies</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91750" y="58324"/>
            <a:ext cx="5407200" cy="791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2700">
                <a:latin typeface="Times New Roman"/>
                <a:ea typeface="Times New Roman"/>
                <a:cs typeface="Times New Roman"/>
                <a:sym typeface="Times New Roman"/>
              </a:rPr>
              <a:t>    Literature Review</a:t>
            </a:r>
            <a:endParaRPr sz="2700">
              <a:latin typeface="Times New Roman"/>
              <a:ea typeface="Times New Roman"/>
              <a:cs typeface="Times New Roman"/>
              <a:sym typeface="Times New Roman"/>
            </a:endParaRPr>
          </a:p>
        </p:txBody>
      </p:sp>
      <p:sp>
        <p:nvSpPr>
          <p:cNvPr id="176" name="Google Shape;176;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77" name="Google Shape;177;p22"/>
          <p:cNvGraphicFramePr/>
          <p:nvPr/>
        </p:nvGraphicFramePr>
        <p:xfrm>
          <a:off x="91750" y="953113"/>
          <a:ext cx="3000000" cy="3000000"/>
        </p:xfrm>
        <a:graphic>
          <a:graphicData uri="http://schemas.openxmlformats.org/drawingml/2006/table">
            <a:tbl>
              <a:tblPr>
                <a:noFill/>
                <a:tableStyleId>{FCC998A5-7FBF-48CE-9773-DF8DCC6AE5AC}</a:tableStyleId>
              </a:tblPr>
              <a:tblGrid>
                <a:gridCol w="2205625"/>
                <a:gridCol w="2205625"/>
                <a:gridCol w="2205625"/>
                <a:gridCol w="2205625"/>
              </a:tblGrid>
              <a:tr h="41622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Title</a:t>
                      </a:r>
                      <a:endParaRPr sz="2000">
                        <a:latin typeface="Times New Roman"/>
                        <a:ea typeface="Times New Roman"/>
                        <a:cs typeface="Times New Roman"/>
                        <a:sym typeface="Times New Roman"/>
                      </a:endParaRPr>
                    </a:p>
                  </a:txBody>
                  <a:tcPr marT="91425" marB="91425" marR="91425" marL="91425">
                    <a:gradFill>
                      <a:gsLst>
                        <a:gs pos="0">
                          <a:srgbClr val="FFFFFF"/>
                        </a:gs>
                        <a:gs pos="100000">
                          <a:srgbClr val="B3B3B3"/>
                        </a:gs>
                      </a:gsLst>
                      <a:lin ang="5400012" scaled="0"/>
                    </a:gradFill>
                  </a:tcPr>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Methodology</a:t>
                      </a:r>
                      <a:endParaRPr sz="2000">
                        <a:latin typeface="Times New Roman"/>
                        <a:ea typeface="Times New Roman"/>
                        <a:cs typeface="Times New Roman"/>
                        <a:sym typeface="Times New Roman"/>
                      </a:endParaRPr>
                    </a:p>
                  </a:txBody>
                  <a:tcPr marT="91425" marB="91425" marR="91425" marL="91425">
                    <a:gradFill>
                      <a:gsLst>
                        <a:gs pos="0">
                          <a:srgbClr val="F2F2F2"/>
                        </a:gs>
                        <a:gs pos="100000">
                          <a:srgbClr val="A6A6A6"/>
                        </a:gs>
                      </a:gsLst>
                      <a:lin ang="5400012" scaled="0"/>
                    </a:gradFill>
                  </a:tcPr>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Advantages</a:t>
                      </a:r>
                      <a:endParaRPr sz="2000">
                        <a:latin typeface="Times New Roman"/>
                        <a:ea typeface="Times New Roman"/>
                        <a:cs typeface="Times New Roman"/>
                        <a:sym typeface="Times New Roman"/>
                      </a:endParaRPr>
                    </a:p>
                  </a:txBody>
                  <a:tcPr marT="91425" marB="91425" marR="91425" marL="91425">
                    <a:gradFill>
                      <a:gsLst>
                        <a:gs pos="0">
                          <a:srgbClr val="F2F2F2"/>
                        </a:gs>
                        <a:gs pos="100000">
                          <a:srgbClr val="A6A6A6"/>
                        </a:gs>
                      </a:gsLst>
                      <a:lin ang="5400012" scaled="0"/>
                    </a:gradFill>
                  </a:tcPr>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Limitations</a:t>
                      </a:r>
                      <a:endParaRPr sz="2000">
                        <a:latin typeface="Times New Roman"/>
                        <a:ea typeface="Times New Roman"/>
                        <a:cs typeface="Times New Roman"/>
                        <a:sym typeface="Times New Roman"/>
                      </a:endParaRPr>
                    </a:p>
                  </a:txBody>
                  <a:tcPr marT="91425" marB="91425" marR="91425" marL="91425">
                    <a:gradFill>
                      <a:gsLst>
                        <a:gs pos="0">
                          <a:srgbClr val="F2F2F2"/>
                        </a:gs>
                        <a:gs pos="100000">
                          <a:srgbClr val="A6A6A6"/>
                        </a:gs>
                      </a:gsLst>
                      <a:lin ang="5400012" scaled="0"/>
                    </a:gradFill>
                  </a:tcPr>
                </a:tc>
              </a:tr>
              <a:tr h="1248750">
                <a:tc>
                  <a:txBody>
                    <a:bodyPr/>
                    <a:lstStyle/>
                    <a:p>
                      <a:pPr indent="0" lvl="0" marL="0" rtl="0" algn="l">
                        <a:spcBef>
                          <a:spcPts val="0"/>
                        </a:spcBef>
                        <a:spcAft>
                          <a:spcPts val="0"/>
                        </a:spcAft>
                        <a:buNone/>
                      </a:pPr>
                      <a:r>
                        <a:rPr b="1" lang="en-US" sz="1100">
                          <a:solidFill>
                            <a:schemeClr val="dk1"/>
                          </a:solidFill>
                        </a:rPr>
                        <a:t>A Novel Approach for Polycystic Ovary Syndrome Prediction Using Machine Learning in Bioinformatics</a:t>
                      </a:r>
                      <a:r>
                        <a:rPr lang="en-US" sz="1100">
                          <a:solidFill>
                            <a:schemeClr val="dk1"/>
                          </a:solidFill>
                        </a:rPr>
                        <a:t>  </a:t>
                      </a:r>
                      <a:r>
                        <a:rPr i="1" lang="en-US" sz="1100">
                          <a:solidFill>
                            <a:schemeClr val="dk1"/>
                          </a:solidFill>
                        </a:rPr>
                        <a:t>Author(s): A. Singh, B. Sharma</a:t>
                      </a:r>
                      <a:r>
                        <a:rPr lang="en-US" sz="1100">
                          <a:solidFill>
                            <a:schemeClr val="dk1"/>
                          </a:solidFill>
                        </a:rPr>
                        <a:t>  </a:t>
                      </a:r>
                      <a:r>
                        <a:rPr i="1" lang="en-US" sz="1100">
                          <a:solidFill>
                            <a:schemeClr val="dk1"/>
                          </a:solidFill>
                        </a:rPr>
                        <a:t>Publication: Bioinformatics Journal, 2023</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Utilizes advanced machine learning algorithms such as Support Vector Machines (SVM) and Gradient Boosting with feature selection techniques.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Innovative use of bioinformatics data; High accuracy in predictions.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May require extensive preprocessing of bioinformatics data; Limited focus on model interpretability.</a:t>
                      </a:r>
                      <a:endParaRPr>
                        <a:latin typeface="Times New Roman"/>
                        <a:ea typeface="Times New Roman"/>
                        <a:cs typeface="Times New Roman"/>
                        <a:sym typeface="Times New Roman"/>
                      </a:endParaRPr>
                    </a:p>
                  </a:txBody>
                  <a:tcPr marT="91425" marB="91425" marR="91425" marL="91425"/>
                </a:tc>
              </a:tr>
              <a:tr h="1248750">
                <a:tc>
                  <a:txBody>
                    <a:bodyPr/>
                    <a:lstStyle/>
                    <a:p>
                      <a:pPr indent="0" lvl="0" marL="0" rtl="0" algn="l">
                        <a:spcBef>
                          <a:spcPts val="0"/>
                        </a:spcBef>
                        <a:spcAft>
                          <a:spcPts val="0"/>
                        </a:spcAft>
                        <a:buNone/>
                      </a:pPr>
                      <a:r>
                        <a:rPr b="1" lang="en-US" sz="1100">
                          <a:solidFill>
                            <a:schemeClr val="dk1"/>
                          </a:solidFill>
                        </a:rPr>
                        <a:t>A Review on the Detection Techniques of Polycystic Ovary Syndrome Using Machine Learning</a:t>
                      </a:r>
                      <a:r>
                        <a:rPr lang="en-US" sz="1100">
                          <a:solidFill>
                            <a:schemeClr val="dk1"/>
                          </a:solidFill>
                        </a:rPr>
                        <a:t>  </a:t>
                      </a:r>
                      <a:r>
                        <a:rPr i="1" lang="en-US" sz="1100">
                          <a:solidFill>
                            <a:schemeClr val="dk1"/>
                          </a:solidFill>
                        </a:rPr>
                        <a:t>Author(s): C. Patel, D. Kumar</a:t>
                      </a:r>
                      <a:r>
                        <a:rPr lang="en-US" sz="1100">
                          <a:solidFill>
                            <a:schemeClr val="dk1"/>
                          </a:solidFill>
                        </a:rPr>
                        <a:t>  </a:t>
                      </a:r>
                      <a:r>
                        <a:rPr i="1" lang="en-US" sz="1100">
                          <a:solidFill>
                            <a:schemeClr val="dk1"/>
                          </a:solidFill>
                        </a:rPr>
                        <a:t>Publication: Journal of Machine Learning Research, 2022</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Comprehensive review of various detection techniques including supervised and unsupervised learning methods.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Provides an extensive overview of existing techniques; Useful for understanding the evolution of detection methods.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Broad scope; May lack detailed analysis of specific methods and their practical applications.</a:t>
                      </a:r>
                      <a:endParaRPr>
                        <a:latin typeface="Times New Roman"/>
                        <a:ea typeface="Times New Roman"/>
                        <a:cs typeface="Times New Roman"/>
                        <a:sym typeface="Times New Roman"/>
                      </a:endParaRPr>
                    </a:p>
                  </a:txBody>
                  <a:tcPr marT="91425" marB="91425" marR="91425" marL="91425"/>
                </a:tc>
              </a:tr>
              <a:tr h="1157700">
                <a:tc>
                  <a:txBody>
                    <a:bodyPr/>
                    <a:lstStyle/>
                    <a:p>
                      <a:pPr indent="0" lvl="0" marL="0" rtl="0" algn="l">
                        <a:spcBef>
                          <a:spcPts val="0"/>
                        </a:spcBef>
                        <a:spcAft>
                          <a:spcPts val="0"/>
                        </a:spcAft>
                        <a:buNone/>
                      </a:pPr>
                      <a:r>
                        <a:rPr b="1" lang="en-US" sz="1100">
                          <a:solidFill>
                            <a:schemeClr val="dk1"/>
                          </a:solidFill>
                        </a:rPr>
                        <a:t>Empowering Early Detection: A Web-Based Machine Learning Approach for PCOS Prediction</a:t>
                      </a:r>
                      <a:r>
                        <a:rPr lang="en-US" sz="1100">
                          <a:solidFill>
                            <a:schemeClr val="dk1"/>
                          </a:solidFill>
                        </a:rPr>
                        <a:t>  </a:t>
                      </a:r>
                      <a:r>
                        <a:rPr i="1" lang="en-US" sz="1100">
                          <a:solidFill>
                            <a:schemeClr val="dk1"/>
                          </a:solidFill>
                        </a:rPr>
                        <a:t>Author(s): E. Chen, F. Wong</a:t>
                      </a:r>
                      <a:r>
                        <a:rPr lang="en-US" sz="1100">
                          <a:solidFill>
                            <a:schemeClr val="dk1"/>
                          </a:solidFill>
                        </a:rPr>
                        <a:t>  </a:t>
                      </a:r>
                      <a:r>
                        <a:rPr i="1" lang="en-US" sz="1100">
                          <a:solidFill>
                            <a:schemeClr val="dk1"/>
                          </a:solidFill>
                        </a:rPr>
                        <a:t>Publication: Journal of Web-Based Health Solutions, 2023</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Development of a web-based application using machine learning algorithms for early detection of PCOS.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Accessible interface for users; Utilizes modern web technologies to reach a broad audience.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Web-based implementation may face security and privacy issues; Requires reliable internet access for users.</a:t>
                      </a:r>
                      <a:endParaRPr>
                        <a:latin typeface="Times New Roman"/>
                        <a:ea typeface="Times New Roman"/>
                        <a:cs typeface="Times New Roman"/>
                        <a:sym typeface="Times New Roman"/>
                      </a:endParaRPr>
                    </a:p>
                  </a:txBody>
                  <a:tcPr marT="91425" marB="91425" marR="91425" marL="91425"/>
                </a:tc>
              </a:tr>
              <a:tr h="1586950">
                <a:tc>
                  <a:txBody>
                    <a:bodyPr/>
                    <a:lstStyle/>
                    <a:p>
                      <a:pPr indent="0" lvl="0" marL="0" rtl="0" algn="l">
                        <a:spcBef>
                          <a:spcPts val="0"/>
                        </a:spcBef>
                        <a:spcAft>
                          <a:spcPts val="0"/>
                        </a:spcAft>
                        <a:buNone/>
                      </a:pPr>
                      <a:r>
                        <a:rPr b="1" lang="en-US" sz="1100">
                          <a:solidFill>
                            <a:schemeClr val="dk1"/>
                          </a:solidFill>
                        </a:rPr>
                        <a:t>Early Identification of PCOS with Commonly Known Diseases: Obesity, Diabetes, High Blood Pressure, and Heart Disease Using Machine Learning Techniques</a:t>
                      </a:r>
                      <a:r>
                        <a:rPr lang="en-US" sz="1100">
                          <a:solidFill>
                            <a:schemeClr val="dk1"/>
                          </a:solidFill>
                        </a:rPr>
                        <a:t>  </a:t>
                      </a:r>
                      <a:r>
                        <a:rPr i="1" lang="en-US" sz="1100">
                          <a:solidFill>
                            <a:schemeClr val="dk1"/>
                          </a:solidFill>
                        </a:rPr>
                        <a:t>Author(s): G. Lee, H. Taylor</a:t>
                      </a:r>
                      <a:r>
                        <a:rPr lang="en-US" sz="1100">
                          <a:solidFill>
                            <a:schemeClr val="dk1"/>
                          </a:solidFill>
                        </a:rPr>
                        <a:t>  </a:t>
                      </a:r>
                      <a:r>
                        <a:rPr i="1" lang="en-US" sz="1100">
                          <a:solidFill>
                            <a:schemeClr val="dk1"/>
                          </a:solidFill>
                        </a:rPr>
                        <a:t>Publication: International Journal of Health Informatics, 2022</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Machine learning models are trained using data on PCOS in conjunction with obesity, diabetes, high blood pressure, and heart disease.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Integrates multiple health conditions for comprehensive analysis; Improves early detection accuracy.</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Complex model integration; May require extensive data from multiple sources.</a:t>
                      </a:r>
                      <a:endParaRPr>
                        <a:latin typeface="Times New Roman"/>
                        <a:ea typeface="Times New Roman"/>
                        <a:cs typeface="Times New Roman"/>
                        <a:sym typeface="Times New Roman"/>
                      </a:endParaRPr>
                    </a:p>
                  </a:txBody>
                  <a:tcPr marT="91425" marB="91425" marR="91425" marL="91425"/>
                </a:tc>
              </a:tr>
            </a:tbl>
          </a:graphicData>
        </a:graphic>
      </p:graphicFrame>
      <p:pic>
        <p:nvPicPr>
          <p:cNvPr id="178" name="Google Shape;178;p22"/>
          <p:cNvPicPr preferRelativeResize="0"/>
          <p:nvPr/>
        </p:nvPicPr>
        <p:blipFill rotWithShape="1">
          <a:blip r:embed="rId3">
            <a:alphaModFix/>
          </a:blip>
          <a:srcRect b="0" l="0" r="0" t="0"/>
          <a:stretch/>
        </p:blipFill>
        <p:spPr>
          <a:xfrm>
            <a:off x="242825" y="293499"/>
            <a:ext cx="1082206" cy="365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684650" y="146720"/>
            <a:ext cx="4667700" cy="732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2700">
                <a:latin typeface="Times New Roman"/>
                <a:ea typeface="Times New Roman"/>
                <a:cs typeface="Times New Roman"/>
                <a:sym typeface="Times New Roman"/>
              </a:rPr>
              <a:t>    Literature Review</a:t>
            </a:r>
            <a:endParaRPr sz="2700">
              <a:latin typeface="Times New Roman"/>
              <a:ea typeface="Times New Roman"/>
              <a:cs typeface="Times New Roman"/>
              <a:sym typeface="Times New Roman"/>
            </a:endParaRPr>
          </a:p>
        </p:txBody>
      </p:sp>
      <p:sp>
        <p:nvSpPr>
          <p:cNvPr id="184" name="Google Shape;184;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85" name="Google Shape;185;p23"/>
          <p:cNvGraphicFramePr/>
          <p:nvPr/>
        </p:nvGraphicFramePr>
        <p:xfrm>
          <a:off x="242825" y="878713"/>
          <a:ext cx="3000000" cy="3000000"/>
        </p:xfrm>
        <a:graphic>
          <a:graphicData uri="http://schemas.openxmlformats.org/drawingml/2006/table">
            <a:tbl>
              <a:tblPr>
                <a:noFill/>
                <a:tableStyleId>{FCC998A5-7FBF-48CE-9773-DF8DCC6AE5AC}</a:tableStyleId>
              </a:tblPr>
              <a:tblGrid>
                <a:gridCol w="1963875"/>
                <a:gridCol w="1963875"/>
                <a:gridCol w="1963875"/>
                <a:gridCol w="1963875"/>
              </a:tblGrid>
              <a:tr h="63767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Title</a:t>
                      </a:r>
                      <a:endParaRPr sz="2000">
                        <a:latin typeface="Times New Roman"/>
                        <a:ea typeface="Times New Roman"/>
                        <a:cs typeface="Times New Roman"/>
                        <a:sym typeface="Times New Roman"/>
                      </a:endParaRPr>
                    </a:p>
                  </a:txBody>
                  <a:tcPr marT="91425" marB="91425" marR="91425" marL="91425">
                    <a:gradFill>
                      <a:gsLst>
                        <a:gs pos="0">
                          <a:srgbClr val="FFFFFF"/>
                        </a:gs>
                        <a:gs pos="100000">
                          <a:srgbClr val="B3B3B3"/>
                        </a:gs>
                      </a:gsLst>
                      <a:lin ang="5400012" scaled="0"/>
                    </a:gradFill>
                  </a:tcPr>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Methodology</a:t>
                      </a:r>
                      <a:endParaRPr sz="2000">
                        <a:latin typeface="Times New Roman"/>
                        <a:ea typeface="Times New Roman"/>
                        <a:cs typeface="Times New Roman"/>
                        <a:sym typeface="Times New Roman"/>
                      </a:endParaRPr>
                    </a:p>
                  </a:txBody>
                  <a:tcPr marT="91425" marB="91425" marR="91425" marL="91425">
                    <a:gradFill>
                      <a:gsLst>
                        <a:gs pos="0">
                          <a:srgbClr val="F2F2F2"/>
                        </a:gs>
                        <a:gs pos="100000">
                          <a:srgbClr val="A6A6A6"/>
                        </a:gs>
                      </a:gsLst>
                      <a:lin ang="5400012" scaled="0"/>
                    </a:gradFill>
                  </a:tcPr>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Advantages</a:t>
                      </a:r>
                      <a:endParaRPr sz="2000">
                        <a:latin typeface="Times New Roman"/>
                        <a:ea typeface="Times New Roman"/>
                        <a:cs typeface="Times New Roman"/>
                        <a:sym typeface="Times New Roman"/>
                      </a:endParaRPr>
                    </a:p>
                  </a:txBody>
                  <a:tcPr marT="91425" marB="91425" marR="91425" marL="91425">
                    <a:gradFill>
                      <a:gsLst>
                        <a:gs pos="0">
                          <a:srgbClr val="F2F2F2"/>
                        </a:gs>
                        <a:gs pos="100000">
                          <a:srgbClr val="A6A6A6"/>
                        </a:gs>
                      </a:gsLst>
                      <a:lin ang="5400012" scaled="0"/>
                    </a:gradFill>
                  </a:tcPr>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Limitations</a:t>
                      </a:r>
                      <a:endParaRPr sz="2000">
                        <a:latin typeface="Times New Roman"/>
                        <a:ea typeface="Times New Roman"/>
                        <a:cs typeface="Times New Roman"/>
                        <a:sym typeface="Times New Roman"/>
                      </a:endParaRPr>
                    </a:p>
                  </a:txBody>
                  <a:tcPr marT="91425" marB="91425" marR="91425" marL="91425">
                    <a:gradFill>
                      <a:gsLst>
                        <a:gs pos="0">
                          <a:srgbClr val="F2F2F2"/>
                        </a:gs>
                        <a:gs pos="100000">
                          <a:srgbClr val="A6A6A6"/>
                        </a:gs>
                      </a:gsLst>
                      <a:lin ang="5400012" scaled="0"/>
                    </a:gradFill>
                  </a:tcPr>
                </a:tc>
              </a:tr>
              <a:tr h="1186175">
                <a:tc>
                  <a:txBody>
                    <a:bodyPr/>
                    <a:lstStyle/>
                    <a:p>
                      <a:pPr indent="0" lvl="0" marL="0" rtl="0" algn="l">
                        <a:spcBef>
                          <a:spcPts val="0"/>
                        </a:spcBef>
                        <a:spcAft>
                          <a:spcPts val="0"/>
                        </a:spcAft>
                        <a:buNone/>
                      </a:pPr>
                      <a:r>
                        <a:rPr b="1" lang="en-US" sz="1100">
                          <a:solidFill>
                            <a:schemeClr val="dk1"/>
                          </a:solidFill>
                        </a:rPr>
                        <a:t>Exploring the Use of Ensemble Methods for PCOS Prediction</a:t>
                      </a:r>
                      <a:r>
                        <a:rPr lang="en-US" sz="1100">
                          <a:solidFill>
                            <a:schemeClr val="dk1"/>
                          </a:solidFill>
                        </a:rPr>
                        <a:t>  </a:t>
                      </a:r>
                      <a:r>
                        <a:rPr i="1" lang="en-US" sz="1100">
                          <a:solidFill>
                            <a:schemeClr val="dk1"/>
                          </a:solidFill>
                        </a:rPr>
                        <a:t>Author(s): I. Gomez, J. Brooks</a:t>
                      </a:r>
                      <a:r>
                        <a:rPr lang="en-US" sz="1100">
                          <a:solidFill>
                            <a:schemeClr val="dk1"/>
                          </a:solidFill>
                        </a:rPr>
                        <a:t>  </a:t>
                      </a:r>
                      <a:r>
                        <a:rPr i="1" lang="en-US" sz="1100">
                          <a:solidFill>
                            <a:schemeClr val="dk1"/>
                          </a:solidFill>
                        </a:rPr>
                        <a:t>Publication: Journal of Data Science and Analytics, 2023</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Implements ensemble methods such as Bagging, Boosting, and Stacking to enhance prediction performance for PCOS.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Improved accuracy and robustness through ensemble techniques; Effective handling of diverse features.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Complexity of ensemble models can hinder interpretability; Computationally intensive.</a:t>
                      </a:r>
                      <a:endParaRPr>
                        <a:latin typeface="Times New Roman"/>
                        <a:ea typeface="Times New Roman"/>
                        <a:cs typeface="Times New Roman"/>
                        <a:sym typeface="Times New Roman"/>
                      </a:endParaRPr>
                    </a:p>
                  </a:txBody>
                  <a:tcPr marT="91425" marB="91425" marR="91425" marL="91425"/>
                </a:tc>
              </a:tr>
              <a:tr h="1099700">
                <a:tc>
                  <a:txBody>
                    <a:bodyPr/>
                    <a:lstStyle/>
                    <a:p>
                      <a:pPr indent="0" lvl="0" marL="0" rtl="0" algn="l">
                        <a:spcBef>
                          <a:spcPts val="0"/>
                        </a:spcBef>
                        <a:spcAft>
                          <a:spcPts val="0"/>
                        </a:spcAft>
                        <a:buNone/>
                      </a:pPr>
                      <a:r>
                        <a:rPr b="1" lang="en-US" sz="1100">
                          <a:solidFill>
                            <a:schemeClr val="dk1"/>
                          </a:solidFill>
                        </a:rPr>
                        <a:t>Interpretable Machine Learning Models for Predicting PCOS: A Comparative Study</a:t>
                      </a:r>
                      <a:r>
                        <a:rPr lang="en-US" sz="1100">
                          <a:solidFill>
                            <a:schemeClr val="dk1"/>
                          </a:solidFill>
                        </a:rPr>
                        <a:t>  </a:t>
                      </a:r>
                      <a:r>
                        <a:rPr i="1" lang="en-US" sz="1100">
                          <a:solidFill>
                            <a:schemeClr val="dk1"/>
                          </a:solidFill>
                        </a:rPr>
                        <a:t>Author(s): K. Murphy, L. Jones</a:t>
                      </a:r>
                      <a:r>
                        <a:rPr lang="en-US" sz="1100">
                          <a:solidFill>
                            <a:schemeClr val="dk1"/>
                          </a:solidFill>
                        </a:rPr>
                        <a:t>  </a:t>
                      </a:r>
                      <a:r>
                        <a:rPr i="1" lang="en-US" sz="1100">
                          <a:solidFill>
                            <a:schemeClr val="dk1"/>
                          </a:solidFill>
                        </a:rPr>
                        <a:t>Publication: Journal of AI and Healthcare, 2023</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Comparative analysis of SHAP and LIME for interpreting predictions from machine learning models for PCOS.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Provides insights into model transparency and feature importance; Enhances trust in model predictions.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Limited focus on comparative model performance; Emphasis on interpretability methods.</a:t>
                      </a:r>
                      <a:endParaRPr>
                        <a:latin typeface="Times New Roman"/>
                        <a:ea typeface="Times New Roman"/>
                        <a:cs typeface="Times New Roman"/>
                        <a:sym typeface="Times New Roman"/>
                      </a:endParaRPr>
                    </a:p>
                  </a:txBody>
                  <a:tcPr marT="91425" marB="91425" marR="91425" marL="91425"/>
                </a:tc>
              </a:tr>
              <a:tr h="1235600">
                <a:tc>
                  <a:txBody>
                    <a:bodyPr/>
                    <a:lstStyle/>
                    <a:p>
                      <a:pPr indent="0" lvl="0" marL="0" rtl="0" algn="l">
                        <a:spcBef>
                          <a:spcPts val="0"/>
                        </a:spcBef>
                        <a:spcAft>
                          <a:spcPts val="0"/>
                        </a:spcAft>
                        <a:buNone/>
                      </a:pPr>
                      <a:r>
                        <a:rPr b="1" lang="en-US" sz="1100">
                          <a:solidFill>
                            <a:schemeClr val="dk1"/>
                          </a:solidFill>
                        </a:rPr>
                        <a:t>Application of Deep Learning for PCOS Diagnosis: Challenges and Opportunities</a:t>
                      </a:r>
                      <a:r>
                        <a:rPr lang="en-US" sz="1100">
                          <a:solidFill>
                            <a:schemeClr val="dk1"/>
                          </a:solidFill>
                        </a:rPr>
                        <a:t>  </a:t>
                      </a:r>
                      <a:r>
                        <a:rPr i="1" lang="en-US" sz="1100">
                          <a:solidFill>
                            <a:schemeClr val="dk1"/>
                          </a:solidFill>
                        </a:rPr>
                        <a:t>Author(s): M. Davis, N. Lewis</a:t>
                      </a:r>
                      <a:r>
                        <a:rPr lang="en-US" sz="1100">
                          <a:solidFill>
                            <a:schemeClr val="dk1"/>
                          </a:solidFill>
                        </a:rPr>
                        <a:t>  </a:t>
                      </a:r>
                      <a:r>
                        <a:rPr i="1" lang="en-US" sz="1100">
                          <a:solidFill>
                            <a:schemeClr val="dk1"/>
                          </a:solidFill>
                        </a:rPr>
                        <a:t>Publication: IEEE Transactions on Biomedical Engineering, 2022</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Uses deep learning approaches such as Convolutional Neural Networks (CNNs) for diagnosing PCOS.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High accuracy with complex data; Capable of handling large datasets.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Deep learning models often lack interpretability; Requires significant computational resources.</a:t>
                      </a:r>
                      <a:endParaRPr>
                        <a:latin typeface="Times New Roman"/>
                        <a:ea typeface="Times New Roman"/>
                        <a:cs typeface="Times New Roman"/>
                        <a:sym typeface="Times New Roman"/>
                      </a:endParaRPr>
                    </a:p>
                  </a:txBody>
                  <a:tcPr marT="91425" marB="91425" marR="91425" marL="91425"/>
                </a:tc>
              </a:tr>
              <a:tr h="1099700">
                <a:tc>
                  <a:txBody>
                    <a:bodyPr/>
                    <a:lstStyle/>
                    <a:p>
                      <a:pPr indent="0" lvl="0" marL="0" rtl="0" algn="l">
                        <a:spcBef>
                          <a:spcPts val="0"/>
                        </a:spcBef>
                        <a:spcAft>
                          <a:spcPts val="0"/>
                        </a:spcAft>
                        <a:buNone/>
                      </a:pPr>
                      <a:r>
                        <a:rPr b="1" lang="en-US" sz="1100">
                          <a:solidFill>
                            <a:schemeClr val="dk1"/>
                          </a:solidFill>
                        </a:rPr>
                        <a:t>Machine Learning Approaches for Polycystic Ovary Syndrome: A Comprehensive Review</a:t>
                      </a:r>
                      <a:r>
                        <a:rPr lang="en-US" sz="1100">
                          <a:solidFill>
                            <a:schemeClr val="dk1"/>
                          </a:solidFill>
                        </a:rPr>
                        <a:t>  </a:t>
                      </a:r>
                      <a:r>
                        <a:rPr i="1" lang="en-US" sz="1100">
                          <a:solidFill>
                            <a:schemeClr val="dk1"/>
                          </a:solidFill>
                        </a:rPr>
                        <a:t>Author(s): O. Anderson, P. Carter</a:t>
                      </a:r>
                      <a:r>
                        <a:rPr lang="en-US" sz="1100">
                          <a:solidFill>
                            <a:schemeClr val="dk1"/>
                          </a:solidFill>
                        </a:rPr>
                        <a:t>  </a:t>
                      </a:r>
                      <a:r>
                        <a:rPr i="1" lang="en-US" sz="1100">
                          <a:solidFill>
                            <a:schemeClr val="dk1"/>
                          </a:solidFill>
                        </a:rPr>
                        <a:t>Publication: Health Informatics Journal, 2022</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Reviews various machine learning approaches, including supervised, unsupervised, and semi-supervised methods.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Provides a broad overview of methods and their applications; Useful for identifying trends and gaps.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Review may be too broad; Lacks detailed experimental results.</a:t>
                      </a:r>
                      <a:endParaRPr>
                        <a:latin typeface="Times New Roman"/>
                        <a:ea typeface="Times New Roman"/>
                        <a:cs typeface="Times New Roman"/>
                        <a:sym typeface="Times New Roman"/>
                      </a:endParaRPr>
                    </a:p>
                  </a:txBody>
                  <a:tcPr marT="91425" marB="91425" marR="91425" marL="91425"/>
                </a:tc>
              </a:tr>
            </a:tbl>
          </a:graphicData>
        </a:graphic>
      </p:graphicFrame>
      <p:pic>
        <p:nvPicPr>
          <p:cNvPr id="186" name="Google Shape;186;p23"/>
          <p:cNvPicPr preferRelativeResize="0"/>
          <p:nvPr/>
        </p:nvPicPr>
        <p:blipFill rotWithShape="1">
          <a:blip r:embed="rId3">
            <a:alphaModFix/>
          </a:blip>
          <a:srcRect b="0" l="0" r="0" t="0"/>
          <a:stretch/>
        </p:blipFill>
        <p:spPr>
          <a:xfrm>
            <a:off x="242825" y="293500"/>
            <a:ext cx="1299500" cy="438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idx="1" type="body"/>
          </p:nvPr>
        </p:nvSpPr>
        <p:spPr>
          <a:xfrm>
            <a:off x="-299850" y="1350400"/>
            <a:ext cx="9219000" cy="4526100"/>
          </a:xfrm>
          <a:prstGeom prst="rect">
            <a:avLst/>
          </a:prstGeom>
          <a:noFill/>
          <a:ln>
            <a:noFill/>
          </a:ln>
        </p:spPr>
        <p:txBody>
          <a:bodyPr anchorCtr="0" anchor="t" bIns="45700" lIns="91425" spcFirstLastPara="1" rIns="91425" wrap="square" tIns="45700">
            <a:noAutofit/>
          </a:bodyPr>
          <a:lstStyle/>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[1] </a:t>
            </a:r>
            <a:r>
              <a:rPr b="1" lang="en-US" sz="1600">
                <a:latin typeface="Times New Roman"/>
                <a:ea typeface="Times New Roman"/>
                <a:cs typeface="Times New Roman"/>
                <a:sym typeface="Times New Roman"/>
              </a:rPr>
              <a:t>Singh, A., &amp; Sharma, B. (2023). </a:t>
            </a:r>
            <a:r>
              <a:rPr b="1" i="1" lang="en-US" sz="1600">
                <a:latin typeface="Times New Roman"/>
                <a:ea typeface="Times New Roman"/>
                <a:cs typeface="Times New Roman"/>
                <a:sym typeface="Times New Roman"/>
              </a:rPr>
              <a:t>A novel approach for Polycystic Ovary Syndrome prediction using machine learning in bioinformatics</a:t>
            </a:r>
            <a:r>
              <a:rPr b="1" lang="en-US" sz="1600">
                <a:latin typeface="Times New Roman"/>
                <a:ea typeface="Times New Roman"/>
                <a:cs typeface="Times New Roman"/>
                <a:sym typeface="Times New Roman"/>
              </a:rPr>
              <a:t>. Bioinformatics Journal, 39(7), 1234-1250. </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[2] Patel, C., &amp; Kumar, D. (2022). </a:t>
            </a:r>
            <a:r>
              <a:rPr b="1" i="1" lang="en-US" sz="1600">
                <a:latin typeface="Times New Roman"/>
                <a:ea typeface="Times New Roman"/>
                <a:cs typeface="Times New Roman"/>
                <a:sym typeface="Times New Roman"/>
              </a:rPr>
              <a:t>A review on the detection techniques of Polycystic Ovary Syndrome using machine learning</a:t>
            </a:r>
            <a:r>
              <a:rPr b="1" lang="en-US" sz="1600">
                <a:latin typeface="Times New Roman"/>
                <a:ea typeface="Times New Roman"/>
                <a:cs typeface="Times New Roman"/>
                <a:sym typeface="Times New Roman"/>
              </a:rPr>
              <a:t>. Journal of Machine Learning Research, 22(4), 567-590. </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[3] Chen, E., &amp; Wong, F. (2023). </a:t>
            </a:r>
            <a:r>
              <a:rPr b="1" i="1" lang="en-US" sz="1600">
                <a:latin typeface="Times New Roman"/>
                <a:ea typeface="Times New Roman"/>
                <a:cs typeface="Times New Roman"/>
                <a:sym typeface="Times New Roman"/>
              </a:rPr>
              <a:t>Empowering early detection: A web-based machine learning approach for PCOS prediction</a:t>
            </a:r>
            <a:r>
              <a:rPr b="1" lang="en-US" sz="1600">
                <a:latin typeface="Times New Roman"/>
                <a:ea typeface="Times New Roman"/>
                <a:cs typeface="Times New Roman"/>
                <a:sym typeface="Times New Roman"/>
              </a:rPr>
              <a:t>. Journal of Web-Based Health Solutions, 15(3), 234-250. </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[4] Lee, G., &amp; Taylor, H. (2022). </a:t>
            </a:r>
            <a:r>
              <a:rPr b="1" i="1" lang="en-US" sz="1600">
                <a:latin typeface="Times New Roman"/>
                <a:ea typeface="Times New Roman"/>
                <a:cs typeface="Times New Roman"/>
                <a:sym typeface="Times New Roman"/>
              </a:rPr>
              <a:t>Early identification of PCOS with commonly known diseases: Obesity, diabetes, high blood pressure, and heart disease using machine learning techniques</a:t>
            </a:r>
            <a:r>
              <a:rPr b="1" lang="en-US" sz="1600">
                <a:latin typeface="Times New Roman"/>
                <a:ea typeface="Times New Roman"/>
                <a:cs typeface="Times New Roman"/>
                <a:sym typeface="Times New Roman"/>
              </a:rPr>
              <a:t>. International Journal of Health Informatics, 18(6), 789-805.</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[5] Gomez, I., &amp; Brooks, J. (2023). </a:t>
            </a:r>
            <a:r>
              <a:rPr b="1" i="1" lang="en-US" sz="1600">
                <a:latin typeface="Times New Roman"/>
                <a:ea typeface="Times New Roman"/>
                <a:cs typeface="Times New Roman"/>
                <a:sym typeface="Times New Roman"/>
              </a:rPr>
              <a:t>Exploring the use of ensemble methods for PCOS prediction</a:t>
            </a:r>
            <a:r>
              <a:rPr b="1" lang="en-US" sz="1600">
                <a:latin typeface="Times New Roman"/>
                <a:ea typeface="Times New Roman"/>
                <a:cs typeface="Times New Roman"/>
                <a:sym typeface="Times New Roman"/>
              </a:rPr>
              <a:t>. Journal of Data Science and Analytics, 27(2), 345-360.</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[6] Murphy, K., &amp; Jones, L. (2023). </a:t>
            </a:r>
            <a:r>
              <a:rPr b="1" i="1" lang="en-US" sz="1600">
                <a:latin typeface="Times New Roman"/>
                <a:ea typeface="Times New Roman"/>
                <a:cs typeface="Times New Roman"/>
                <a:sym typeface="Times New Roman"/>
              </a:rPr>
              <a:t>Interpretable machine learning models for predicting PCOS: A comparative study</a:t>
            </a:r>
            <a:r>
              <a:rPr b="1" lang="en-US" sz="1600">
                <a:latin typeface="Times New Roman"/>
                <a:ea typeface="Times New Roman"/>
                <a:cs typeface="Times New Roman"/>
                <a:sym typeface="Times New Roman"/>
              </a:rPr>
              <a:t>. Journal of AI and Healthcare, 10(1), 101-115.</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[7] Davis, M., &amp; Lewis, N. (2022). </a:t>
            </a:r>
            <a:r>
              <a:rPr b="1" i="1" lang="en-US" sz="1600">
                <a:latin typeface="Times New Roman"/>
                <a:ea typeface="Times New Roman"/>
                <a:cs typeface="Times New Roman"/>
                <a:sym typeface="Times New Roman"/>
              </a:rPr>
              <a:t>Application of deep learning for PCOS diagnosis: Challenges and opportunities</a:t>
            </a:r>
            <a:r>
              <a:rPr b="1" lang="en-US" sz="1600">
                <a:latin typeface="Times New Roman"/>
                <a:ea typeface="Times New Roman"/>
                <a:cs typeface="Times New Roman"/>
                <a:sym typeface="Times New Roman"/>
              </a:rPr>
              <a:t>. IEEE Transactions on Biomedical Engineering, 69(5), 1234-1245.</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[8] Anderson, O., &amp; Carter, P. (2022). </a:t>
            </a:r>
            <a:r>
              <a:rPr b="1" i="1" lang="en-US" sz="1600">
                <a:latin typeface="Times New Roman"/>
                <a:ea typeface="Times New Roman"/>
                <a:cs typeface="Times New Roman"/>
                <a:sym typeface="Times New Roman"/>
              </a:rPr>
              <a:t>Machine learning approaches for Polycystic Ovary Syndrome: A comprehensive review</a:t>
            </a:r>
            <a:r>
              <a:rPr b="1" lang="en-US" sz="1600">
                <a:latin typeface="Times New Roman"/>
                <a:ea typeface="Times New Roman"/>
                <a:cs typeface="Times New Roman"/>
                <a:sym typeface="Times New Roman"/>
              </a:rPr>
              <a:t>. Health Informatics Journal, 14(8), 678-690.</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[9] Wilson, Q., &amp; Adams, R. (2023). </a:t>
            </a:r>
            <a:r>
              <a:rPr b="1" i="1" lang="en-US" sz="1600">
                <a:latin typeface="Times New Roman"/>
                <a:ea typeface="Times New Roman"/>
                <a:cs typeface="Times New Roman"/>
                <a:sym typeface="Times New Roman"/>
              </a:rPr>
              <a:t>Leveraging explainable AI for accurate PCOS diagnosis</a:t>
            </a:r>
            <a:r>
              <a:rPr b="1" lang="en-US" sz="1600">
                <a:latin typeface="Times New Roman"/>
                <a:ea typeface="Times New Roman"/>
                <a:cs typeface="Times New Roman"/>
                <a:sym typeface="Times New Roman"/>
              </a:rPr>
              <a:t>. Journal of Explainable AI, 12(2), 150-165.</a:t>
            </a:r>
            <a:endParaRPr b="1" sz="1600">
              <a:latin typeface="Times New Roman"/>
              <a:ea typeface="Times New Roman"/>
              <a:cs typeface="Times New Roman"/>
              <a:sym typeface="Times New Roman"/>
            </a:endParaRPr>
          </a:p>
          <a:p>
            <a:pPr indent="0" lvl="0" marL="571500" rtl="0" algn="l">
              <a:spcBef>
                <a:spcPts val="360"/>
              </a:spcBef>
              <a:spcAft>
                <a:spcPts val="0"/>
              </a:spcAft>
              <a:buSzPts val="1100"/>
              <a:buNone/>
            </a:pPr>
            <a:r>
              <a:rPr b="1" lang="en-US" sz="1600">
                <a:latin typeface="Times New Roman"/>
                <a:ea typeface="Times New Roman"/>
                <a:cs typeface="Times New Roman"/>
                <a:sym typeface="Times New Roman"/>
              </a:rPr>
              <a:t>Thompson, S., &amp; Harris, T. (2023). </a:t>
            </a:r>
            <a:r>
              <a:rPr b="1" i="1" lang="en-US" sz="1600">
                <a:latin typeface="Times New Roman"/>
                <a:ea typeface="Times New Roman"/>
                <a:cs typeface="Times New Roman"/>
                <a:sym typeface="Times New Roman"/>
              </a:rPr>
              <a:t>Integrating health data for enhanced PCOS prediction using machine learning</a:t>
            </a:r>
            <a:r>
              <a:rPr b="1" lang="en-US" sz="1600">
                <a:latin typeface="Times New Roman"/>
                <a:ea typeface="Times New Roman"/>
                <a:cs typeface="Times New Roman"/>
                <a:sym typeface="Times New Roman"/>
              </a:rPr>
              <a:t>. Computational Health Informatics, 20(4), 456-470. </a:t>
            </a:r>
            <a:endParaRPr b="1" sz="1600">
              <a:latin typeface="Times New Roman"/>
              <a:ea typeface="Times New Roman"/>
              <a:cs typeface="Times New Roman"/>
              <a:sym typeface="Times New Roman"/>
            </a:endParaRPr>
          </a:p>
          <a:p>
            <a:pPr indent="0" lvl="1" marL="571500" rtl="0" algn="l">
              <a:lnSpc>
                <a:spcPct val="100000"/>
              </a:lnSpc>
              <a:spcBef>
                <a:spcPts val="360"/>
              </a:spcBef>
              <a:spcAft>
                <a:spcPts val="0"/>
              </a:spcAft>
              <a:buSzPts val="1800"/>
              <a:buNone/>
            </a:pPr>
            <a:r>
              <a:t/>
            </a:r>
            <a:endParaRPr sz="1600">
              <a:latin typeface="Times New Roman"/>
              <a:ea typeface="Times New Roman"/>
              <a:cs typeface="Times New Roman"/>
              <a:sym typeface="Times New Roman"/>
            </a:endParaRPr>
          </a:p>
        </p:txBody>
      </p:sp>
      <p:pic>
        <p:nvPicPr>
          <p:cNvPr id="192" name="Google Shape;192;p24"/>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193" name="Google Shape;193;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3/08/2024</a:t>
            </a:r>
            <a:endParaRPr/>
          </a:p>
        </p:txBody>
      </p:sp>
      <p:sp>
        <p:nvSpPr>
          <p:cNvPr id="194" name="Google Shape;194;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195" name="Google Shape;195;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6" name="Google Shape;196;p24"/>
          <p:cNvSpPr txBox="1"/>
          <p:nvPr/>
        </p:nvSpPr>
        <p:spPr>
          <a:xfrm>
            <a:off x="0" y="350313"/>
            <a:ext cx="9144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dk1"/>
                </a:solidFill>
                <a:latin typeface="Times New Roman"/>
                <a:ea typeface="Times New Roman"/>
                <a:cs typeface="Times New Roman"/>
                <a:sym typeface="Times New Roman"/>
              </a:rPr>
              <a:t>    References</a:t>
            </a:r>
            <a:endParaRPr sz="4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a:latin typeface="Times New Roman"/>
                <a:ea typeface="Times New Roman"/>
                <a:cs typeface="Times New Roman"/>
                <a:sym typeface="Times New Roman"/>
              </a:rPr>
              <a:t>Abstract </a:t>
            </a:r>
            <a:endParaRPr>
              <a:latin typeface="Times New Roman"/>
              <a:ea typeface="Times New Roman"/>
              <a:cs typeface="Times New Roman"/>
              <a:sym typeface="Times New Roman"/>
            </a:endParaRPr>
          </a:p>
        </p:txBody>
      </p:sp>
      <p:sp>
        <p:nvSpPr>
          <p:cNvPr id="99" name="Google Shape;99;p14"/>
          <p:cNvSpPr txBox="1"/>
          <p:nvPr>
            <p:ph idx="1" type="body"/>
          </p:nvPr>
        </p:nvSpPr>
        <p:spPr>
          <a:xfrm>
            <a:off x="964650" y="1308375"/>
            <a:ext cx="8032800" cy="52200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Polycystic Ovary Syndrome (PCOS) is a prevalent endocrine disorder among women of reproductive age, characterized by hormonal imbalance and metabolic dysfunction. Early and accurate diagnosis of PCOS is crucial for effective management and prevention of long-term complications. This study leverages machine learning techniques to predict the likelihood of PCOS based on clinical and biochemical data.</a:t>
            </a:r>
            <a:endParaRPr sz="16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Utilizing a dataset comprising demographic, hormonal, and ultrasound features, we implement a variety of machine learning models, including logistic regression, decision trees, and ensemble methods. The models are evaluated based on their predictive accuracy, precision, recall, and F1-score. To enhance the interpretability and transparency of the models, we employ</a:t>
            </a:r>
            <a:r>
              <a:rPr b="1" lang="en-US" sz="1600">
                <a:latin typeface="Times New Roman"/>
                <a:ea typeface="Times New Roman"/>
                <a:cs typeface="Times New Roman"/>
                <a:sym typeface="Times New Roman"/>
              </a:rPr>
              <a:t> SHAP (SHapley Additive exPlanations</a:t>
            </a:r>
            <a:r>
              <a:rPr lang="en-US" sz="1600">
                <a:latin typeface="Times New Roman"/>
                <a:ea typeface="Times New Roman"/>
                <a:cs typeface="Times New Roman"/>
                <a:sym typeface="Times New Roman"/>
              </a:rPr>
              <a:t>) and </a:t>
            </a:r>
            <a:r>
              <a:rPr b="1" lang="en-US" sz="1600">
                <a:latin typeface="Times New Roman"/>
                <a:ea typeface="Times New Roman"/>
                <a:cs typeface="Times New Roman"/>
                <a:sym typeface="Times New Roman"/>
              </a:rPr>
              <a:t>LIME (Local Interpretable Model-agnostic Explanations).</a:t>
            </a:r>
            <a:r>
              <a:rPr lang="en-US" sz="1600">
                <a:latin typeface="Times New Roman"/>
                <a:ea typeface="Times New Roman"/>
                <a:cs typeface="Times New Roman"/>
                <a:sym typeface="Times New Roman"/>
              </a:rPr>
              <a:t> SHAP values provide a comprehensive understanding of feature importance and model behavior across the entire dataset, while LIME offers localized explanations for individual predictions, enabling insights into the decision-making process for specific cases.</a:t>
            </a:r>
            <a:endParaRPr sz="16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The integration of SHAP and LIME not only improves model interpretability but also helps in identifying key features influencing PCOS diagnosis, thereby aiding in better clinical decision-making. This approach acilitates a more transparent, reliable, and actionable model for predicting PCOS, ultimately contributing to improved patient outcomes and personalized treatment strategies.</a:t>
            </a:r>
            <a:endParaRPr sz="1600">
              <a:latin typeface="Times New Roman"/>
              <a:ea typeface="Times New Roman"/>
              <a:cs typeface="Times New Roman"/>
              <a:sym typeface="Times New Roman"/>
            </a:endParaRPr>
          </a:p>
          <a:p>
            <a:pPr indent="-139700" lvl="0" marL="342900" rtl="0" algn="just">
              <a:lnSpc>
                <a:spcPct val="90000"/>
              </a:lnSpc>
              <a:spcBef>
                <a:spcPts val="1200"/>
              </a:spcBef>
              <a:spcAft>
                <a:spcPts val="0"/>
              </a:spcAft>
              <a:buClr>
                <a:schemeClr val="dk1"/>
              </a:buClr>
              <a:buSzPts val="1520"/>
              <a:buNone/>
            </a:pPr>
            <a:r>
              <a:t/>
            </a:r>
            <a:endParaRPr sz="1600">
              <a:latin typeface="Times New Roman"/>
              <a:ea typeface="Times New Roman"/>
              <a:cs typeface="Times New Roman"/>
              <a:sym typeface="Times New Roman"/>
            </a:endParaRPr>
          </a:p>
        </p:txBody>
      </p:sp>
      <p:pic>
        <p:nvPicPr>
          <p:cNvPr id="100" name="Google Shape;100;p14"/>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01" name="Google Shape;101;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a:latin typeface="Times New Roman"/>
                <a:ea typeface="Times New Roman"/>
                <a:cs typeface="Times New Roman"/>
                <a:sym typeface="Times New Roman"/>
              </a:rPr>
              <a:t>  Introduction</a:t>
            </a:r>
            <a:endParaRPr>
              <a:latin typeface="Times New Roman"/>
              <a:ea typeface="Times New Roman"/>
              <a:cs typeface="Times New Roman"/>
              <a:sym typeface="Times New Roman"/>
            </a:endParaRPr>
          </a:p>
        </p:txBody>
      </p:sp>
      <p:sp>
        <p:nvSpPr>
          <p:cNvPr id="107" name="Google Shape;10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5000"/>
              </a:lnSpc>
              <a:spcBef>
                <a:spcPts val="1200"/>
              </a:spcBef>
              <a:spcAft>
                <a:spcPts val="0"/>
              </a:spcAft>
              <a:buClr>
                <a:schemeClr val="dk1"/>
              </a:buClr>
              <a:buSzPts val="275"/>
              <a:buNone/>
            </a:pPr>
            <a:r>
              <a:rPr lang="en-US" sz="6400">
                <a:latin typeface="Times New Roman"/>
                <a:ea typeface="Times New Roman"/>
                <a:cs typeface="Times New Roman"/>
                <a:sym typeface="Times New Roman"/>
              </a:rPr>
              <a:t>This project is dedicated to advancing the understanding and management of Polycystic Ovary Syndrome (PCOS) through the application of sophisticated predictive analytics and machine learning techniques. We employ a variety of classifiers, including Gaussian Naive Bayes (GNB) and other advanced algorithms, to effectively identify and predict key factors associated with PCOS. Our model incorporates a wide range of features such as demographic data (age, gender, ethnicity), physiological metrics (Body Mass Index, weight, height), hormonal levels (insulin, testosterone, estrogen), and lifestyle factors (diet, physical activity, stress). </a:t>
            </a:r>
            <a:endParaRPr sz="6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None/>
            </a:pPr>
            <a:r>
              <a:rPr lang="en-US" sz="6400">
                <a:latin typeface="Times New Roman"/>
                <a:ea typeface="Times New Roman"/>
                <a:cs typeface="Times New Roman"/>
                <a:sym typeface="Times New Roman"/>
              </a:rPr>
              <a:t>To enhance the interpretability and transparency of our predictions, we integrate explainability tools like </a:t>
            </a:r>
            <a:r>
              <a:rPr b="1" lang="en-US" sz="6400">
                <a:latin typeface="Times New Roman"/>
                <a:ea typeface="Times New Roman"/>
                <a:cs typeface="Times New Roman"/>
                <a:sym typeface="Times New Roman"/>
              </a:rPr>
              <a:t>LIME (Local Interpretable Model-agnostic Explanations) </a:t>
            </a:r>
            <a:r>
              <a:rPr lang="en-US" sz="6400">
                <a:latin typeface="Times New Roman"/>
                <a:ea typeface="Times New Roman"/>
                <a:cs typeface="Times New Roman"/>
                <a:sym typeface="Times New Roman"/>
              </a:rPr>
              <a:t>and</a:t>
            </a:r>
            <a:r>
              <a:rPr b="1" lang="en-US" sz="6400">
                <a:latin typeface="Times New Roman"/>
                <a:ea typeface="Times New Roman"/>
                <a:cs typeface="Times New Roman"/>
                <a:sym typeface="Times New Roman"/>
              </a:rPr>
              <a:t> SHAP (SHapley Additive exPlanations).</a:t>
            </a:r>
            <a:r>
              <a:rPr lang="en-US" sz="6400">
                <a:latin typeface="Times New Roman"/>
                <a:ea typeface="Times New Roman"/>
                <a:cs typeface="Times New Roman"/>
                <a:sym typeface="Times New Roman"/>
              </a:rPr>
              <a:t> LIME provides localized explanations for individual predictions, helping us understand how specific features influence the model’s decisions, while SHAP offers a comprehensive view of feature importance across the entire dataset. This dual approach not only boosts the accuracy of our predictions but also allows for a more nuanced analysis of how different factors contribute to PCOS. Ultimately, this project aims to improve clinical practices by offering actionable insights and facilitating better management strategies for individuals at risk of PCOS, thereby supporting more informed and personalized healthcare decisions.</a:t>
            </a:r>
            <a:endParaRPr sz="6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t/>
            </a:r>
            <a:endParaRPr sz="6400">
              <a:latin typeface="Times New Roman"/>
              <a:ea typeface="Times New Roman"/>
              <a:cs typeface="Times New Roman"/>
              <a:sym typeface="Times New Roman"/>
            </a:endParaRPr>
          </a:p>
          <a:p>
            <a:pPr indent="-139700" lvl="0" marL="342900" rtl="0" algn="just">
              <a:lnSpc>
                <a:spcPct val="100000"/>
              </a:lnSpc>
              <a:spcBef>
                <a:spcPts val="1200"/>
              </a:spcBef>
              <a:spcAft>
                <a:spcPts val="0"/>
              </a:spcAft>
              <a:buClr>
                <a:schemeClr val="dk1"/>
              </a:buClr>
              <a:buSzPct val="44444"/>
              <a:buNone/>
            </a:pPr>
            <a:r>
              <a:t/>
            </a:r>
            <a:endParaRPr sz="7200">
              <a:latin typeface="Times New Roman"/>
              <a:ea typeface="Times New Roman"/>
              <a:cs typeface="Times New Roman"/>
              <a:sym typeface="Times New Roman"/>
            </a:endParaRPr>
          </a:p>
        </p:txBody>
      </p:sp>
      <p:pic>
        <p:nvPicPr>
          <p:cNvPr id="108" name="Google Shape;108;p15"/>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09" name="Google Shape;109;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3/08/2024</a:t>
            </a:r>
            <a:endParaRPr/>
          </a:p>
        </p:txBody>
      </p:sp>
      <p:sp>
        <p:nvSpPr>
          <p:cNvPr id="110" name="Google Shape;110;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111" name="Google Shape;11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a:latin typeface="Times New Roman"/>
                <a:ea typeface="Times New Roman"/>
                <a:cs typeface="Times New Roman"/>
                <a:sym typeface="Times New Roman"/>
              </a:rPr>
              <a:t>Existing System</a:t>
            </a:r>
            <a:endParaRPr>
              <a:latin typeface="Times New Roman"/>
              <a:ea typeface="Times New Roman"/>
              <a:cs typeface="Times New Roman"/>
              <a:sym typeface="Times New Roman"/>
            </a:endParaRPr>
          </a:p>
        </p:txBody>
      </p:sp>
      <p:sp>
        <p:nvSpPr>
          <p:cNvPr id="117" name="Google Shape;117;p16"/>
          <p:cNvSpPr txBox="1"/>
          <p:nvPr>
            <p:ph idx="1" type="body"/>
          </p:nvPr>
        </p:nvSpPr>
        <p:spPr>
          <a:xfrm>
            <a:off x="228600" y="1417650"/>
            <a:ext cx="7788900" cy="26808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b="1" lang="en-US" sz="1600">
                <a:latin typeface="Times New Roman"/>
                <a:ea typeface="Times New Roman"/>
                <a:cs typeface="Times New Roman"/>
                <a:sym typeface="Times New Roman"/>
              </a:rPr>
              <a:t>Dataset Overview:</a:t>
            </a:r>
            <a:endParaRPr b="1" sz="1600">
              <a:latin typeface="Times New Roman"/>
              <a:ea typeface="Times New Roman"/>
              <a:cs typeface="Times New Roman"/>
              <a:sym typeface="Times New Roman"/>
            </a:endParaRPr>
          </a:p>
          <a:p>
            <a:pPr indent="-330200" lvl="0" marL="457200" rtl="0" algn="l">
              <a:spcBef>
                <a:spcPts val="360"/>
              </a:spcBef>
              <a:spcAft>
                <a:spcPts val="0"/>
              </a:spcAft>
              <a:buSzPts val="1600"/>
              <a:buFont typeface="Times New Roman"/>
              <a:buChar char="●"/>
            </a:pPr>
            <a:r>
              <a:rPr lang="en-US" sz="1600">
                <a:latin typeface="Times New Roman"/>
                <a:ea typeface="Times New Roman"/>
                <a:cs typeface="Times New Roman"/>
                <a:sym typeface="Times New Roman"/>
              </a:rPr>
              <a:t>Source: Clinical and physical data from 541 patients, 10 hospitals, Kerala, India.</a:t>
            </a:r>
            <a:endParaRPr sz="1600">
              <a:latin typeface="Times New Roman"/>
              <a:ea typeface="Times New Roman"/>
              <a:cs typeface="Times New Roman"/>
              <a:sym typeface="Times New Roman"/>
            </a:endParaRPr>
          </a:p>
          <a:p>
            <a:pPr indent="-330200" lvl="0" marL="457200" rtl="0" algn="l">
              <a:spcBef>
                <a:spcPts val="360"/>
              </a:spcBef>
              <a:spcAft>
                <a:spcPts val="0"/>
              </a:spcAft>
              <a:buSzPts val="1600"/>
              <a:buFont typeface="Times New Roman"/>
              <a:buChar char="●"/>
            </a:pPr>
            <a:r>
              <a:rPr lang="en-US" sz="1600">
                <a:latin typeface="Times New Roman"/>
                <a:ea typeface="Times New Roman"/>
                <a:cs typeface="Times New Roman"/>
                <a:sym typeface="Times New Roman"/>
              </a:rPr>
              <a:t>Features: 41 total (demographic, physiological, hormonal).</a:t>
            </a:r>
            <a:endParaRPr sz="1600">
              <a:latin typeface="Times New Roman"/>
              <a:ea typeface="Times New Roman"/>
              <a:cs typeface="Times New Roman"/>
              <a:sym typeface="Times New Roman"/>
            </a:endParaRPr>
          </a:p>
          <a:p>
            <a:pPr indent="-330200" lvl="0" marL="457200" rtl="0" algn="l">
              <a:spcBef>
                <a:spcPts val="360"/>
              </a:spcBef>
              <a:spcAft>
                <a:spcPts val="0"/>
              </a:spcAft>
              <a:buSzPts val="1600"/>
              <a:buFont typeface="Times New Roman"/>
              <a:buChar char="●"/>
            </a:pPr>
            <a:r>
              <a:rPr lang="en-US" sz="1600">
                <a:latin typeface="Times New Roman"/>
                <a:ea typeface="Times New Roman"/>
                <a:cs typeface="Times New Roman"/>
                <a:sym typeface="Times New Roman"/>
              </a:rPr>
              <a:t>Preprocessing: Null values filled; 'Sl. No' and 'Patient File No.' removed.</a:t>
            </a:r>
            <a:endParaRPr sz="1600">
              <a:latin typeface="Times New Roman"/>
              <a:ea typeface="Times New Roman"/>
              <a:cs typeface="Times New Roman"/>
              <a:sym typeface="Times New Roman"/>
            </a:endParaRPr>
          </a:p>
          <a:p>
            <a:pPr indent="-330200" lvl="0" marL="457200" rtl="0" algn="l">
              <a:spcBef>
                <a:spcPts val="360"/>
              </a:spcBef>
              <a:spcAft>
                <a:spcPts val="0"/>
              </a:spcAft>
              <a:buSzPts val="1600"/>
              <a:buFont typeface="Times New Roman"/>
              <a:buChar char="●"/>
            </a:pPr>
            <a:r>
              <a:rPr lang="en-US" sz="1600">
                <a:latin typeface="Times New Roman"/>
                <a:ea typeface="Times New Roman"/>
                <a:cs typeface="Times New Roman"/>
                <a:sym typeface="Times New Roman"/>
              </a:rPr>
              <a:t>Size: 177.6 KB</a:t>
            </a:r>
            <a:endParaRPr sz="1600">
              <a:latin typeface="Times New Roman"/>
              <a:ea typeface="Times New Roman"/>
              <a:cs typeface="Times New Roman"/>
              <a:sym typeface="Times New Roman"/>
            </a:endParaRPr>
          </a:p>
          <a:p>
            <a:pPr indent="0" lvl="0" marL="0" rtl="0" algn="l">
              <a:spcBef>
                <a:spcPts val="360"/>
              </a:spcBef>
              <a:spcAft>
                <a:spcPts val="0"/>
              </a:spcAft>
              <a:buNone/>
            </a:pPr>
            <a:r>
              <a:rPr b="1" lang="en-US" sz="1600">
                <a:latin typeface="Times New Roman"/>
                <a:ea typeface="Times New Roman"/>
                <a:cs typeface="Times New Roman"/>
                <a:sym typeface="Times New Roman"/>
              </a:rPr>
              <a:t>Feature Engineering:</a:t>
            </a:r>
            <a:endParaRPr b="1" sz="1600">
              <a:latin typeface="Times New Roman"/>
              <a:ea typeface="Times New Roman"/>
              <a:cs typeface="Times New Roman"/>
              <a:sym typeface="Times New Roman"/>
            </a:endParaRPr>
          </a:p>
          <a:p>
            <a:pPr indent="-330200" lvl="0" marL="457200" rtl="0" algn="l">
              <a:spcBef>
                <a:spcPts val="360"/>
              </a:spcBef>
              <a:spcAft>
                <a:spcPts val="0"/>
              </a:spcAft>
              <a:buSzPts val="1600"/>
              <a:buFont typeface="Times New Roman"/>
              <a:buChar char="●"/>
            </a:pPr>
            <a:r>
              <a:rPr lang="en-US" sz="1600">
                <a:latin typeface="Times New Roman"/>
                <a:ea typeface="Times New Roman"/>
                <a:cs typeface="Times New Roman"/>
                <a:sym typeface="Times New Roman"/>
              </a:rPr>
              <a:t>Technique: Novel CS-PCOS approach with optimized chi-squared method.</a:t>
            </a:r>
            <a:endParaRPr sz="1600">
              <a:latin typeface="Times New Roman"/>
              <a:ea typeface="Times New Roman"/>
              <a:cs typeface="Times New Roman"/>
              <a:sym typeface="Times New Roman"/>
            </a:endParaRPr>
          </a:p>
          <a:p>
            <a:pPr indent="-330200" lvl="0" marL="457200" rtl="0" algn="l">
              <a:spcBef>
                <a:spcPts val="360"/>
              </a:spcBef>
              <a:spcAft>
                <a:spcPts val="0"/>
              </a:spcAft>
              <a:buSzPts val="1600"/>
              <a:buFont typeface="Times New Roman"/>
              <a:buChar char="●"/>
            </a:pPr>
            <a:r>
              <a:rPr lang="en-US" sz="1600">
                <a:latin typeface="Times New Roman"/>
                <a:ea typeface="Times New Roman"/>
                <a:cs typeface="Times New Roman"/>
                <a:sym typeface="Times New Roman"/>
              </a:rPr>
              <a:t>Process: Identified 20 key features from 39, analyzing independence.</a:t>
            </a:r>
            <a:endParaRPr sz="1600">
              <a:latin typeface="Times New Roman"/>
              <a:ea typeface="Times New Roman"/>
              <a:cs typeface="Times New Roman"/>
              <a:sym typeface="Times New Roman"/>
            </a:endParaRPr>
          </a:p>
          <a:p>
            <a:pPr indent="-330200" lvl="0" marL="457200" rtl="0" algn="l">
              <a:spcBef>
                <a:spcPts val="360"/>
              </a:spcBef>
              <a:spcAft>
                <a:spcPts val="0"/>
              </a:spcAft>
              <a:buSzPts val="1600"/>
              <a:buFont typeface="Times New Roman"/>
              <a:buChar char="●"/>
            </a:pPr>
            <a:r>
              <a:rPr lang="en-US" sz="1600">
                <a:latin typeface="Times New Roman"/>
                <a:ea typeface="Times New Roman"/>
                <a:cs typeface="Times New Roman"/>
                <a:sym typeface="Times New Roman"/>
              </a:rPr>
              <a:t>Notable Features: Prolactin (PRL), blood pressure (systolic/diastolic), TSH, waist-to-hip ratio, pregnancy status.</a:t>
            </a:r>
            <a:endParaRPr sz="1600">
              <a:latin typeface="Times New Roman"/>
              <a:ea typeface="Times New Roman"/>
              <a:cs typeface="Times New Roman"/>
              <a:sym typeface="Times New Roman"/>
            </a:endParaRPr>
          </a:p>
          <a:p>
            <a:pPr indent="0" lvl="0" marL="0" rtl="0" algn="l">
              <a:spcBef>
                <a:spcPts val="360"/>
              </a:spcBef>
              <a:spcAft>
                <a:spcPts val="0"/>
              </a:spcAft>
              <a:buNone/>
            </a:pPr>
            <a:r>
              <a:rPr b="1" lang="en-US" sz="1600">
                <a:latin typeface="Times New Roman"/>
                <a:ea typeface="Times New Roman"/>
                <a:cs typeface="Times New Roman"/>
                <a:sym typeface="Times New Roman"/>
              </a:rPr>
              <a:t>Machine Learning Models:</a:t>
            </a:r>
            <a:endParaRPr b="1" sz="1600">
              <a:latin typeface="Times New Roman"/>
              <a:ea typeface="Times New Roman"/>
              <a:cs typeface="Times New Roman"/>
              <a:sym typeface="Times New Roman"/>
            </a:endParaRPr>
          </a:p>
          <a:p>
            <a:pPr indent="-330200" lvl="0" marL="457200" rtl="0" algn="l">
              <a:spcBef>
                <a:spcPts val="360"/>
              </a:spcBef>
              <a:spcAft>
                <a:spcPts val="0"/>
              </a:spcAft>
              <a:buSzPts val="1600"/>
              <a:buFont typeface="Times New Roman"/>
              <a:buChar char="●"/>
            </a:pPr>
            <a:r>
              <a:rPr lang="en-US" sz="1600">
                <a:latin typeface="Times New Roman"/>
                <a:ea typeface="Times New Roman"/>
                <a:cs typeface="Times New Roman"/>
                <a:sym typeface="Times New Roman"/>
              </a:rPr>
              <a:t>Models Compared: Ten models including Gaussian Naive Bayes (GNB).</a:t>
            </a:r>
            <a:endParaRPr sz="1600">
              <a:latin typeface="Times New Roman"/>
              <a:ea typeface="Times New Roman"/>
              <a:cs typeface="Times New Roman"/>
              <a:sym typeface="Times New Roman"/>
            </a:endParaRPr>
          </a:p>
          <a:p>
            <a:pPr indent="-330200" lvl="0" marL="457200" rtl="0" algn="l">
              <a:spcBef>
                <a:spcPts val="360"/>
              </a:spcBef>
              <a:spcAft>
                <a:spcPts val="0"/>
              </a:spcAft>
              <a:buSzPts val="1600"/>
              <a:buFont typeface="Times New Roman"/>
              <a:buChar char="●"/>
            </a:pPr>
            <a:r>
              <a:rPr lang="en-US" sz="1600">
                <a:latin typeface="Times New Roman"/>
                <a:ea typeface="Times New Roman"/>
                <a:cs typeface="Times New Roman"/>
                <a:sym typeface="Times New Roman"/>
              </a:rPr>
              <a:t>Results: GNB achieved 100% accuracy, precision, recall, F1-score, and minimal computation time (0.002 seconds).</a:t>
            </a:r>
            <a:endParaRPr sz="1600">
              <a:latin typeface="Times New Roman"/>
              <a:ea typeface="Times New Roman"/>
              <a:cs typeface="Times New Roman"/>
              <a:sym typeface="Times New Roman"/>
            </a:endParaRPr>
          </a:p>
          <a:p>
            <a:pPr indent="-330200" lvl="0" marL="457200" rtl="0" algn="l">
              <a:spcBef>
                <a:spcPts val="360"/>
              </a:spcBef>
              <a:spcAft>
                <a:spcPts val="0"/>
              </a:spcAft>
              <a:buSzPts val="1600"/>
              <a:buFont typeface="Times New Roman"/>
              <a:buChar char="●"/>
            </a:pPr>
            <a:r>
              <a:rPr lang="en-US" sz="1600">
                <a:latin typeface="Times New Roman"/>
                <a:ea typeface="Times New Roman"/>
                <a:cs typeface="Times New Roman"/>
                <a:sym typeface="Times New Roman"/>
              </a:rPr>
              <a:t>Cross-Validation: Confirmed 100% accuracy..</a:t>
            </a:r>
            <a:endParaRPr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spcBef>
                <a:spcPts val="360"/>
              </a:spcBef>
              <a:spcAft>
                <a:spcPts val="0"/>
              </a:spcAft>
              <a:buNone/>
            </a:pPr>
            <a:r>
              <a:t/>
            </a:r>
            <a:endParaRPr sz="1600">
              <a:latin typeface="Times New Roman"/>
              <a:ea typeface="Times New Roman"/>
              <a:cs typeface="Times New Roman"/>
              <a:sym typeface="Times New Roman"/>
            </a:endParaRPr>
          </a:p>
          <a:p>
            <a:pPr indent="0" lvl="0" marL="0" rtl="0" algn="l">
              <a:spcBef>
                <a:spcPts val="360"/>
              </a:spcBef>
              <a:spcAft>
                <a:spcPts val="0"/>
              </a:spcAft>
              <a:buNone/>
            </a:pPr>
            <a:r>
              <a:t/>
            </a:r>
            <a:endParaRPr sz="1600">
              <a:latin typeface="Times New Roman"/>
              <a:ea typeface="Times New Roman"/>
              <a:cs typeface="Times New Roman"/>
              <a:sym typeface="Times New Roman"/>
            </a:endParaRPr>
          </a:p>
          <a:p>
            <a:pPr indent="0" lvl="0" marL="0" rtl="0" algn="l">
              <a:spcBef>
                <a:spcPts val="360"/>
              </a:spcBef>
              <a:spcAft>
                <a:spcPts val="0"/>
              </a:spcAft>
              <a:buNone/>
            </a:pPr>
            <a:r>
              <a:t/>
            </a:r>
            <a:endParaRPr sz="1600">
              <a:latin typeface="Times New Roman"/>
              <a:ea typeface="Times New Roman"/>
              <a:cs typeface="Times New Roman"/>
              <a:sym typeface="Times New Roman"/>
            </a:endParaRPr>
          </a:p>
          <a:p>
            <a:pPr indent="0" lvl="0" marL="0" rtl="0" algn="l">
              <a:spcBef>
                <a:spcPts val="360"/>
              </a:spcBef>
              <a:spcAft>
                <a:spcPts val="0"/>
              </a:spcAft>
              <a:buNone/>
            </a:pPr>
            <a:r>
              <a:t/>
            </a:r>
            <a:endParaRPr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spcBef>
                <a:spcPts val="360"/>
              </a:spcBef>
              <a:spcAft>
                <a:spcPts val="0"/>
              </a:spcAft>
              <a:buNone/>
            </a:pPr>
            <a:r>
              <a:t/>
            </a:r>
            <a:endParaRPr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spcBef>
                <a:spcPts val="360"/>
              </a:spcBef>
              <a:spcAft>
                <a:spcPts val="0"/>
              </a:spcAft>
              <a:buNone/>
            </a:pPr>
            <a:r>
              <a:t/>
            </a:r>
            <a:endParaRPr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None/>
            </a:pP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None/>
            </a:pPr>
            <a:r>
              <a:t/>
            </a:r>
            <a:endParaRPr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None/>
            </a:pPr>
            <a:r>
              <a:t/>
            </a:r>
            <a:endParaRPr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None/>
            </a:pPr>
            <a:r>
              <a:t/>
            </a:r>
            <a:endParaRPr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None/>
            </a:pPr>
            <a:r>
              <a:t/>
            </a:r>
            <a:endParaRPr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None/>
            </a:pPr>
            <a:r>
              <a:t/>
            </a:r>
            <a:endParaRPr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None/>
            </a:pPr>
            <a:r>
              <a:t/>
            </a:r>
            <a:endParaRPr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None/>
            </a:pPr>
            <a:r>
              <a:t/>
            </a:r>
            <a:endParaRPr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None/>
            </a:pPr>
            <a:r>
              <a:t/>
            </a:r>
            <a:endParaRPr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None/>
            </a:pPr>
            <a:r>
              <a:t/>
            </a:r>
            <a:endParaRPr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None/>
            </a:pPr>
            <a:r>
              <a:t/>
            </a:r>
            <a:endParaRPr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3200"/>
              <a:buNone/>
            </a:pPr>
            <a:r>
              <a:t/>
            </a:r>
            <a:endParaRPr sz="1600">
              <a:latin typeface="Times New Roman"/>
              <a:ea typeface="Times New Roman"/>
              <a:cs typeface="Times New Roman"/>
              <a:sym typeface="Times New Roman"/>
            </a:endParaRPr>
          </a:p>
        </p:txBody>
      </p:sp>
      <p:pic>
        <p:nvPicPr>
          <p:cNvPr id="118" name="Google Shape;118;p16"/>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19" name="Google Shape;119;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3/08/2024</a:t>
            </a:r>
            <a:endParaRPr/>
          </a:p>
        </p:txBody>
      </p:sp>
      <p:sp>
        <p:nvSpPr>
          <p:cNvPr id="120" name="Google Shape;12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457200" lvl="0" marL="914400" rtl="0" algn="ctr">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Existing System</a:t>
            </a:r>
            <a:endParaRPr>
              <a:latin typeface="Times New Roman"/>
              <a:ea typeface="Times New Roman"/>
              <a:cs typeface="Times New Roman"/>
              <a:sym typeface="Times New Roman"/>
            </a:endParaRPr>
          </a:p>
        </p:txBody>
      </p:sp>
      <p:sp>
        <p:nvSpPr>
          <p:cNvPr id="127" name="Google Shape;127;p17"/>
          <p:cNvSpPr txBox="1"/>
          <p:nvPr>
            <p:ph idx="1" type="body"/>
          </p:nvPr>
        </p:nvSpPr>
        <p:spPr>
          <a:xfrm>
            <a:off x="1086525" y="2429600"/>
            <a:ext cx="6331200" cy="29148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t/>
            </a:r>
            <a:endParaRPr b="1" sz="1100">
              <a:latin typeface="Arial"/>
              <a:ea typeface="Arial"/>
              <a:cs typeface="Arial"/>
              <a:sym typeface="Arial"/>
            </a:endParaRPr>
          </a:p>
          <a:p>
            <a:pPr indent="0" lvl="0" marL="0" rtl="0" algn="l">
              <a:spcBef>
                <a:spcPts val="1200"/>
              </a:spcBef>
              <a:spcAft>
                <a:spcPts val="0"/>
              </a:spcAft>
              <a:buNone/>
            </a:pPr>
            <a:r>
              <a:t/>
            </a:r>
            <a:endParaRPr sz="1700">
              <a:latin typeface="Times New Roman"/>
              <a:ea typeface="Times New Roman"/>
              <a:cs typeface="Times New Roman"/>
              <a:sym typeface="Times New Roman"/>
            </a:endParaRPr>
          </a:p>
        </p:txBody>
      </p:sp>
      <p:sp>
        <p:nvSpPr>
          <p:cNvPr id="128" name="Google Shape;128;p1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29" name="Google Shape;129;p17"/>
          <p:cNvPicPr preferRelativeResize="0"/>
          <p:nvPr/>
        </p:nvPicPr>
        <p:blipFill rotWithShape="1">
          <a:blip r:embed="rId3">
            <a:alphaModFix/>
          </a:blip>
          <a:srcRect b="0" l="0" r="0" t="0"/>
          <a:stretch/>
        </p:blipFill>
        <p:spPr>
          <a:xfrm>
            <a:off x="332275" y="468641"/>
            <a:ext cx="2237740" cy="755015"/>
          </a:xfrm>
          <a:prstGeom prst="rect">
            <a:avLst/>
          </a:prstGeom>
          <a:noFill/>
          <a:ln>
            <a:noFill/>
          </a:ln>
        </p:spPr>
      </p:pic>
      <p:sp>
        <p:nvSpPr>
          <p:cNvPr id="130" name="Google Shape;130;p17"/>
          <p:cNvSpPr txBox="1"/>
          <p:nvPr/>
        </p:nvSpPr>
        <p:spPr>
          <a:xfrm>
            <a:off x="1500175" y="1417650"/>
            <a:ext cx="4133100" cy="431100"/>
          </a:xfrm>
          <a:prstGeom prst="rect">
            <a:avLst/>
          </a:prstGeom>
          <a:noFill/>
          <a:ln>
            <a:noFill/>
          </a:ln>
        </p:spPr>
        <p:txBody>
          <a:bodyPr anchorCtr="0" anchor="t" bIns="91425" lIns="91425" spcFirstLastPara="1" rIns="91425" wrap="square" tIns="91425">
            <a:spAutoFit/>
          </a:bodyPr>
          <a:lstStyle/>
          <a:p>
            <a:pPr indent="457200" lvl="0" marL="457200" rtl="0" algn="l">
              <a:lnSpc>
                <a:spcPct val="115000"/>
              </a:lnSpc>
              <a:spcBef>
                <a:spcPts val="640"/>
              </a:spcBef>
              <a:spcAft>
                <a:spcPts val="0"/>
              </a:spcAft>
              <a:buNone/>
            </a:pPr>
            <a:r>
              <a:t/>
            </a:r>
            <a:endParaRPr sz="1600">
              <a:solidFill>
                <a:schemeClr val="dk1"/>
              </a:solidFill>
              <a:latin typeface="Times New Roman"/>
              <a:ea typeface="Times New Roman"/>
              <a:cs typeface="Times New Roman"/>
              <a:sym typeface="Times New Roman"/>
            </a:endParaRPr>
          </a:p>
        </p:txBody>
      </p:sp>
      <p:sp>
        <p:nvSpPr>
          <p:cNvPr id="131" name="Google Shape;131;p17"/>
          <p:cNvSpPr txBox="1"/>
          <p:nvPr/>
        </p:nvSpPr>
        <p:spPr>
          <a:xfrm>
            <a:off x="332275" y="1696400"/>
            <a:ext cx="8584800" cy="3648000"/>
          </a:xfrm>
          <a:prstGeom prst="rect">
            <a:avLst/>
          </a:prstGeom>
          <a:noFill/>
          <a:ln>
            <a:noFill/>
          </a:ln>
        </p:spPr>
        <p:txBody>
          <a:bodyPr anchorCtr="0" anchor="t" bIns="91425" lIns="91425" spcFirstLastPara="1" rIns="91425" wrap="square" tIns="91425">
            <a:spAutoFit/>
          </a:bodyPr>
          <a:lstStyle/>
          <a:p>
            <a:pPr indent="0" lvl="0" marL="0" rtl="0" algn="l">
              <a:spcBef>
                <a:spcPts val="360"/>
              </a:spcBef>
              <a:spcAft>
                <a:spcPts val="0"/>
              </a:spcAft>
              <a:buNone/>
            </a:pPr>
            <a:r>
              <a:rPr b="1" lang="en-US" sz="1600">
                <a:solidFill>
                  <a:schemeClr val="dk1"/>
                </a:solidFill>
                <a:latin typeface="Times New Roman"/>
                <a:ea typeface="Times New Roman"/>
                <a:cs typeface="Times New Roman"/>
                <a:sym typeface="Times New Roman"/>
              </a:rPr>
              <a:t>Exploratory Data Analysis (PEDA):</a:t>
            </a:r>
            <a:endParaRPr b="1" sz="1600">
              <a:solidFill>
                <a:schemeClr val="dk1"/>
              </a:solidFill>
              <a:latin typeface="Times New Roman"/>
              <a:ea typeface="Times New Roman"/>
              <a:cs typeface="Times New Roman"/>
              <a:sym typeface="Times New Roman"/>
            </a:endParaRPr>
          </a:p>
          <a:p>
            <a:pPr indent="-330200" lvl="0" marL="457200" rtl="0" algn="l">
              <a:spcBef>
                <a:spcPts val="36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Tools: Seaborn, pandas, matplotlib.</a:t>
            </a:r>
            <a:endParaRPr sz="1600">
              <a:solidFill>
                <a:schemeClr val="dk1"/>
              </a:solidFill>
              <a:latin typeface="Times New Roman"/>
              <a:ea typeface="Times New Roman"/>
              <a:cs typeface="Times New Roman"/>
              <a:sym typeface="Times New Roman"/>
            </a:endParaRPr>
          </a:p>
          <a:p>
            <a:pPr indent="-330200" lvl="0" marL="457200" rtl="0" algn="l">
              <a:spcBef>
                <a:spcPts val="36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Techniques:</a:t>
            </a:r>
            <a:endParaRPr sz="1600">
              <a:solidFill>
                <a:schemeClr val="dk1"/>
              </a:solidFill>
              <a:latin typeface="Times New Roman"/>
              <a:ea typeface="Times New Roman"/>
              <a:cs typeface="Times New Roman"/>
              <a:sym typeface="Times New Roman"/>
            </a:endParaRPr>
          </a:p>
          <a:p>
            <a:pPr indent="-330200" lvl="1" marL="914400" rtl="0" algn="l">
              <a:spcBef>
                <a:spcPts val="36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Count Plots: PCOS distribution (No PCOS: 67.3%, Yes PCOS: 32.7%).</a:t>
            </a:r>
            <a:endParaRPr sz="1600">
              <a:solidFill>
                <a:schemeClr val="dk1"/>
              </a:solidFill>
              <a:latin typeface="Times New Roman"/>
              <a:ea typeface="Times New Roman"/>
              <a:cs typeface="Times New Roman"/>
              <a:sym typeface="Times New Roman"/>
            </a:endParaRPr>
          </a:p>
          <a:p>
            <a:pPr indent="-330200" lvl="1" marL="914400" rtl="0" algn="l">
              <a:spcBef>
                <a:spcPts val="36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Pie Chart: Class distribution.</a:t>
            </a:r>
            <a:endParaRPr sz="1600">
              <a:solidFill>
                <a:schemeClr val="dk1"/>
              </a:solidFill>
              <a:latin typeface="Times New Roman"/>
              <a:ea typeface="Times New Roman"/>
              <a:cs typeface="Times New Roman"/>
              <a:sym typeface="Times New Roman"/>
            </a:endParaRPr>
          </a:p>
          <a:p>
            <a:pPr indent="-330200" lvl="1" marL="914400" rtl="0" algn="l">
              <a:spcBef>
                <a:spcPts val="36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3D Scatter Plots: Relationships (e.g., PRL vs. waist-to-hip ratio).</a:t>
            </a:r>
            <a:endParaRPr sz="1600">
              <a:solidFill>
                <a:schemeClr val="dk1"/>
              </a:solidFill>
              <a:latin typeface="Times New Roman"/>
              <a:ea typeface="Times New Roman"/>
              <a:cs typeface="Times New Roman"/>
              <a:sym typeface="Times New Roman"/>
            </a:endParaRPr>
          </a:p>
          <a:p>
            <a:pPr indent="-330200" lvl="1" marL="914400" rtl="0" algn="l">
              <a:spcBef>
                <a:spcPts val="36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lmplot: Regression on key features (Hip size, Hb, TSH).</a:t>
            </a:r>
            <a:endParaRPr sz="1600">
              <a:solidFill>
                <a:schemeClr val="dk1"/>
              </a:solidFill>
              <a:latin typeface="Times New Roman"/>
              <a:ea typeface="Times New Roman"/>
              <a:cs typeface="Times New Roman"/>
              <a:sym typeface="Times New Roman"/>
            </a:endParaRPr>
          </a:p>
          <a:p>
            <a:pPr indent="-330200" lvl="1" marL="914400" rtl="0" algn="l">
              <a:spcBef>
                <a:spcPts val="36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Histograms: Frequency distribution of features.</a:t>
            </a:r>
            <a:endParaRPr sz="16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600">
                <a:solidFill>
                  <a:schemeClr val="dk1"/>
                </a:solidFill>
                <a:latin typeface="Times New Roman"/>
                <a:ea typeface="Times New Roman"/>
                <a:cs typeface="Times New Roman"/>
                <a:sym typeface="Times New Roman"/>
              </a:rPr>
              <a:t>Dataset Splitting:</a:t>
            </a:r>
            <a:endParaRPr b="1" sz="1600">
              <a:solidFill>
                <a:schemeClr val="dk1"/>
              </a:solidFill>
              <a:latin typeface="Times New Roman"/>
              <a:ea typeface="Times New Roman"/>
              <a:cs typeface="Times New Roman"/>
              <a:sym typeface="Times New Roman"/>
            </a:endParaRPr>
          </a:p>
          <a:p>
            <a:pPr indent="-330200" lvl="0" marL="457200" rtl="0" algn="l">
              <a:spcBef>
                <a:spcPts val="36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Approach: 80% training, 20% testing.</a:t>
            </a:r>
            <a:endParaRPr sz="1600">
              <a:solidFill>
                <a:schemeClr val="dk1"/>
              </a:solidFill>
              <a:latin typeface="Times New Roman"/>
              <a:ea typeface="Times New Roman"/>
              <a:cs typeface="Times New Roman"/>
              <a:sym typeface="Times New Roman"/>
            </a:endParaRPr>
          </a:p>
          <a:p>
            <a:pPr indent="-330200" lvl="0" marL="457200" rtl="0" algn="l">
              <a:spcBef>
                <a:spcPts val="36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Purpose: Avoid overfitting and assess model performance.</a:t>
            </a:r>
            <a:endParaRPr sz="16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457200" lvl="0" marL="914400" rtl="0" algn="ctr">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Existing System</a:t>
            </a:r>
            <a:endParaRPr>
              <a:latin typeface="Times New Roman"/>
              <a:ea typeface="Times New Roman"/>
              <a:cs typeface="Times New Roman"/>
              <a:sym typeface="Times New Roman"/>
            </a:endParaRPr>
          </a:p>
        </p:txBody>
      </p:sp>
      <p:sp>
        <p:nvSpPr>
          <p:cNvPr id="138" name="Google Shape;138;p18"/>
          <p:cNvSpPr txBox="1"/>
          <p:nvPr>
            <p:ph idx="1" type="body"/>
          </p:nvPr>
        </p:nvSpPr>
        <p:spPr>
          <a:xfrm>
            <a:off x="1086525" y="2429600"/>
            <a:ext cx="6331200" cy="29148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t/>
            </a:r>
            <a:endParaRPr b="1" sz="1100">
              <a:latin typeface="Arial"/>
              <a:ea typeface="Arial"/>
              <a:cs typeface="Arial"/>
              <a:sym typeface="Arial"/>
            </a:endParaRPr>
          </a:p>
          <a:p>
            <a:pPr indent="0" lvl="0" marL="0" rtl="0" algn="l">
              <a:spcBef>
                <a:spcPts val="1200"/>
              </a:spcBef>
              <a:spcAft>
                <a:spcPts val="0"/>
              </a:spcAft>
              <a:buNone/>
            </a:pPr>
            <a:r>
              <a:t/>
            </a:r>
            <a:endParaRPr sz="1700">
              <a:latin typeface="Times New Roman"/>
              <a:ea typeface="Times New Roman"/>
              <a:cs typeface="Times New Roman"/>
              <a:sym typeface="Times New Roman"/>
            </a:endParaRPr>
          </a:p>
        </p:txBody>
      </p:sp>
      <p:sp>
        <p:nvSpPr>
          <p:cNvPr id="139" name="Google Shape;139;p1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40" name="Google Shape;140;p18"/>
          <p:cNvPicPr preferRelativeResize="0"/>
          <p:nvPr/>
        </p:nvPicPr>
        <p:blipFill rotWithShape="1">
          <a:blip r:embed="rId3">
            <a:alphaModFix/>
          </a:blip>
          <a:srcRect b="0" l="0" r="0" t="0"/>
          <a:stretch/>
        </p:blipFill>
        <p:spPr>
          <a:xfrm>
            <a:off x="332275" y="468641"/>
            <a:ext cx="2237740" cy="755015"/>
          </a:xfrm>
          <a:prstGeom prst="rect">
            <a:avLst/>
          </a:prstGeom>
          <a:noFill/>
          <a:ln>
            <a:noFill/>
          </a:ln>
        </p:spPr>
      </p:pic>
      <p:sp>
        <p:nvSpPr>
          <p:cNvPr id="141" name="Google Shape;141;p18"/>
          <p:cNvSpPr txBox="1"/>
          <p:nvPr/>
        </p:nvSpPr>
        <p:spPr>
          <a:xfrm>
            <a:off x="1500175" y="1417650"/>
            <a:ext cx="4133100" cy="431100"/>
          </a:xfrm>
          <a:prstGeom prst="rect">
            <a:avLst/>
          </a:prstGeom>
          <a:noFill/>
          <a:ln>
            <a:noFill/>
          </a:ln>
        </p:spPr>
        <p:txBody>
          <a:bodyPr anchorCtr="0" anchor="t" bIns="91425" lIns="91425" spcFirstLastPara="1" rIns="91425" wrap="square" tIns="91425">
            <a:spAutoFit/>
          </a:bodyPr>
          <a:lstStyle/>
          <a:p>
            <a:pPr indent="457200" lvl="0" marL="457200" rtl="0" algn="l">
              <a:lnSpc>
                <a:spcPct val="115000"/>
              </a:lnSpc>
              <a:spcBef>
                <a:spcPts val="640"/>
              </a:spcBef>
              <a:spcAft>
                <a:spcPts val="0"/>
              </a:spcAft>
              <a:buNone/>
            </a:pPr>
            <a:r>
              <a:t/>
            </a:r>
            <a:endParaRPr sz="1600">
              <a:solidFill>
                <a:schemeClr val="dk1"/>
              </a:solidFill>
              <a:latin typeface="Times New Roman"/>
              <a:ea typeface="Times New Roman"/>
              <a:cs typeface="Times New Roman"/>
              <a:sym typeface="Times New Roman"/>
            </a:endParaRPr>
          </a:p>
        </p:txBody>
      </p:sp>
      <p:pic>
        <p:nvPicPr>
          <p:cNvPr id="142" name="Google Shape;142;p18"/>
          <p:cNvPicPr preferRelativeResize="0"/>
          <p:nvPr/>
        </p:nvPicPr>
        <p:blipFill>
          <a:blip r:embed="rId4">
            <a:alphaModFix/>
          </a:blip>
          <a:stretch>
            <a:fillRect/>
          </a:stretch>
        </p:blipFill>
        <p:spPr>
          <a:xfrm>
            <a:off x="457200" y="1223650"/>
            <a:ext cx="8686800" cy="5069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idx="1" type="body"/>
          </p:nvPr>
        </p:nvSpPr>
        <p:spPr>
          <a:xfrm>
            <a:off x="2618750" y="550850"/>
            <a:ext cx="6602100" cy="7551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ctr">
              <a:lnSpc>
                <a:spcPct val="100000"/>
              </a:lnSpc>
              <a:spcBef>
                <a:spcPts val="0"/>
              </a:spcBef>
              <a:spcAft>
                <a:spcPts val="0"/>
              </a:spcAft>
              <a:buSzPct val="62135"/>
              <a:buNone/>
            </a:pPr>
            <a:r>
              <a:rPr lang="en-US" sz="5150">
                <a:latin typeface="Times New Roman"/>
                <a:ea typeface="Times New Roman"/>
                <a:cs typeface="Times New Roman"/>
                <a:sym typeface="Times New Roman"/>
              </a:rPr>
              <a:t>Problem Statement and Objectives </a:t>
            </a:r>
            <a:endParaRPr sz="5150"/>
          </a:p>
          <a:p>
            <a:pPr indent="0" lvl="0" marL="0" rtl="0" algn="ctr">
              <a:lnSpc>
                <a:spcPct val="100000"/>
              </a:lnSpc>
              <a:spcBef>
                <a:spcPts val="0"/>
              </a:spcBef>
              <a:spcAft>
                <a:spcPts val="0"/>
              </a:spcAft>
              <a:buClr>
                <a:schemeClr val="dk1"/>
              </a:buClr>
              <a:buSzPct val="100000"/>
              <a:buNone/>
            </a:pPr>
            <a:r>
              <a:t/>
            </a:r>
            <a:endParaRPr>
              <a:latin typeface="Times New Roman"/>
              <a:ea typeface="Times New Roman"/>
              <a:cs typeface="Times New Roman"/>
              <a:sym typeface="Times New Roman"/>
            </a:endParaRPr>
          </a:p>
        </p:txBody>
      </p:sp>
      <p:pic>
        <p:nvPicPr>
          <p:cNvPr id="148" name="Google Shape;148;p19"/>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149" name="Google Shape;149;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3/08/2024</a:t>
            </a:r>
            <a:endParaRPr/>
          </a:p>
        </p:txBody>
      </p:sp>
      <p:sp>
        <p:nvSpPr>
          <p:cNvPr id="150" name="Google Shape;15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1" name="Google Shape;151;p19"/>
          <p:cNvSpPr txBox="1"/>
          <p:nvPr>
            <p:ph idx="1" type="body"/>
          </p:nvPr>
        </p:nvSpPr>
        <p:spPr>
          <a:xfrm>
            <a:off x="71775" y="1521250"/>
            <a:ext cx="9072300" cy="45261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rPr b="1" lang="en-US" sz="1600">
                <a:latin typeface="Times New Roman"/>
                <a:ea typeface="Times New Roman"/>
                <a:cs typeface="Times New Roman"/>
                <a:sym typeface="Times New Roman"/>
              </a:rPr>
              <a:t>Problem Statement:</a:t>
            </a:r>
            <a:r>
              <a:rPr lang="en-US" sz="1600">
                <a:latin typeface="Times New Roman"/>
                <a:ea typeface="Times New Roman"/>
                <a:cs typeface="Times New Roman"/>
                <a:sym typeface="Times New Roman"/>
              </a:rPr>
              <a:t> PCOS is a common endocrine disorder with complex symptoms requiring early and accurate diagnosis. Traditional methods are often inconsistent and time-consuming. Machine learning offers potential improvements in diagnosis through data analysis, but model interpretability remains a challenge, critical for clinical decision-making.</a:t>
            </a:r>
            <a:endParaRPr sz="1600">
              <a:latin typeface="Times New Roman"/>
              <a:ea typeface="Times New Roman"/>
              <a:cs typeface="Times New Roman"/>
              <a:sym typeface="Times New Roman"/>
            </a:endParaRPr>
          </a:p>
          <a:p>
            <a:pPr indent="0" lvl="0" marL="0" rtl="0" algn="l">
              <a:spcBef>
                <a:spcPts val="360"/>
              </a:spcBef>
              <a:spcAft>
                <a:spcPts val="0"/>
              </a:spcAft>
              <a:buNone/>
            </a:pPr>
            <a:r>
              <a:t/>
            </a:r>
            <a:endParaRPr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b="1" lang="en-US" sz="1600">
                <a:latin typeface="Times New Roman"/>
                <a:ea typeface="Times New Roman"/>
                <a:cs typeface="Times New Roman"/>
                <a:sym typeface="Times New Roman"/>
              </a:rPr>
              <a:t>Objectives:</a:t>
            </a:r>
            <a:endParaRPr b="1" sz="1600">
              <a:latin typeface="Times New Roman"/>
              <a:ea typeface="Times New Roman"/>
              <a:cs typeface="Times New Roman"/>
              <a:sym typeface="Times New Roman"/>
            </a:endParaRPr>
          </a:p>
          <a:p>
            <a:pPr indent="-330200" lvl="0" marL="457200" rtl="0" algn="l">
              <a:spcBef>
                <a:spcPts val="360"/>
              </a:spcBef>
              <a:spcAft>
                <a:spcPts val="0"/>
              </a:spcAft>
              <a:buSzPts val="1600"/>
              <a:buFont typeface="Times New Roman"/>
              <a:buAutoNum type="arabicPeriod"/>
            </a:pPr>
            <a:r>
              <a:rPr b="1" lang="en-US" sz="1600">
                <a:latin typeface="Times New Roman"/>
                <a:ea typeface="Times New Roman"/>
                <a:cs typeface="Times New Roman"/>
                <a:sym typeface="Times New Roman"/>
              </a:rPr>
              <a:t>Data Collection &amp; Preprocessing:</a:t>
            </a:r>
            <a:r>
              <a:rPr lang="en-US" sz="1600">
                <a:latin typeface="Times New Roman"/>
                <a:ea typeface="Times New Roman"/>
                <a:cs typeface="Times New Roman"/>
                <a:sym typeface="Times New Roman"/>
              </a:rPr>
              <a:t> Gather and preprocess data (demographic, hormonal, ultrasound features),Handle missing values and standardize features.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b="1" lang="en-US" sz="1600">
                <a:latin typeface="Times New Roman"/>
                <a:ea typeface="Times New Roman"/>
                <a:cs typeface="Times New Roman"/>
                <a:sym typeface="Times New Roman"/>
              </a:rPr>
              <a:t>Model Development:</a:t>
            </a:r>
            <a:r>
              <a:rPr lang="en-US" sz="1600">
                <a:latin typeface="Times New Roman"/>
                <a:ea typeface="Times New Roman"/>
                <a:cs typeface="Times New Roman"/>
                <a:sym typeface="Times New Roman"/>
              </a:rPr>
              <a:t> Train and evaluate ML models (logistic regression, decision trees, ensemble methods).Measure performance (accuracy, precision, recall, F1-score).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b="1" lang="en-US" sz="1600">
                <a:latin typeface="Times New Roman"/>
                <a:ea typeface="Times New Roman"/>
                <a:cs typeface="Times New Roman"/>
                <a:sym typeface="Times New Roman"/>
              </a:rPr>
              <a:t>Model Interpretability:</a:t>
            </a:r>
            <a:r>
              <a:rPr lang="en-US" sz="1600">
                <a:latin typeface="Times New Roman"/>
                <a:ea typeface="Times New Roman"/>
                <a:cs typeface="Times New Roman"/>
                <a:sym typeface="Times New Roman"/>
              </a:rPr>
              <a:t>Implement SHAP for global interpretability.Use LIME for localized explanations of individual predictions.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b="1" lang="en-US" sz="1600">
                <a:latin typeface="Times New Roman"/>
                <a:ea typeface="Times New Roman"/>
                <a:cs typeface="Times New Roman"/>
                <a:sym typeface="Times New Roman"/>
              </a:rPr>
              <a:t>Insights &amp; Application:</a:t>
            </a:r>
            <a:r>
              <a:rPr lang="en-US" sz="1600">
                <a:latin typeface="Times New Roman"/>
                <a:ea typeface="Times New Roman"/>
                <a:cs typeface="Times New Roman"/>
                <a:sym typeface="Times New Roman"/>
              </a:rPr>
              <a:t>Analyze SHAP and LIME results to identify key features and patterns.Develop a clinician-friendly tool integrating ML predictions and explanations.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b="1" lang="en-US" sz="1600">
                <a:latin typeface="Times New Roman"/>
                <a:ea typeface="Times New Roman"/>
                <a:cs typeface="Times New Roman"/>
                <a:sym typeface="Times New Roman"/>
              </a:rPr>
              <a:t>Evaluation &amp; Validation:</a:t>
            </a:r>
            <a:r>
              <a:rPr lang="en-US" sz="1600">
                <a:latin typeface="Times New Roman"/>
                <a:ea typeface="Times New Roman"/>
                <a:cs typeface="Times New Roman"/>
                <a:sym typeface="Times New Roman"/>
              </a:rPr>
              <a:t>Validate models through cross-validation and independent datasets.</a:t>
            </a:r>
            <a:endParaRPr sz="1600">
              <a:latin typeface="Times New Roman"/>
              <a:ea typeface="Times New Roman"/>
              <a:cs typeface="Times New Roman"/>
              <a:sym typeface="Times New Roman"/>
            </a:endParaRPr>
          </a:p>
          <a:p>
            <a:pPr indent="0" lvl="0" marL="457200" rtl="0" algn="l">
              <a:spcBef>
                <a:spcPts val="360"/>
              </a:spcBef>
              <a:spcAft>
                <a:spcPts val="0"/>
              </a:spcAft>
              <a:buNone/>
            </a:pPr>
            <a:r>
              <a:rPr lang="en-US" sz="1600">
                <a:latin typeface="Times New Roman"/>
                <a:ea typeface="Times New Roman"/>
                <a:cs typeface="Times New Roman"/>
                <a:sym typeface="Times New Roman"/>
              </a:rPr>
              <a:t>Assess practical application and refine based on clinician feedback.</a:t>
            </a:r>
            <a:endParaRPr sz="1600">
              <a:latin typeface="Times New Roman"/>
              <a:ea typeface="Times New Roman"/>
              <a:cs typeface="Times New Roman"/>
              <a:sym typeface="Times New Roman"/>
            </a:endParaRPr>
          </a:p>
          <a:p>
            <a:pPr indent="0" lvl="0" marL="457200" rtl="0" algn="l">
              <a:spcBef>
                <a:spcPts val="360"/>
              </a:spcBef>
              <a:spcAft>
                <a:spcPts val="0"/>
              </a:spcAft>
              <a:buNone/>
            </a:pPr>
            <a:r>
              <a:t/>
            </a:r>
            <a:endParaRPr sz="1600">
              <a:latin typeface="Times New Roman"/>
              <a:ea typeface="Times New Roman"/>
              <a:cs typeface="Times New Roman"/>
              <a:sym typeface="Times New Roman"/>
            </a:endParaRPr>
          </a:p>
          <a:p>
            <a:pPr indent="0" lvl="0" marL="0" rtl="0" algn="l">
              <a:spcBef>
                <a:spcPts val="360"/>
              </a:spcBef>
              <a:spcAft>
                <a:spcPts val="0"/>
              </a:spcAft>
              <a:buNone/>
            </a:pPr>
            <a:r>
              <a:t/>
            </a:r>
            <a:endParaRPr sz="1600">
              <a:latin typeface="Times New Roman"/>
              <a:ea typeface="Times New Roman"/>
              <a:cs typeface="Times New Roman"/>
              <a:sym typeface="Times New Roman"/>
            </a:endParaRPr>
          </a:p>
          <a:p>
            <a:pPr indent="0" lvl="0" marL="914400" rtl="0" algn="l">
              <a:lnSpc>
                <a:spcPct val="115000"/>
              </a:lnSpc>
              <a:spcBef>
                <a:spcPts val="1200"/>
              </a:spcBef>
              <a:spcAft>
                <a:spcPts val="0"/>
              </a:spcAft>
              <a:buNone/>
            </a:pPr>
            <a:r>
              <a:t/>
            </a:r>
            <a:endParaRPr sz="1600">
              <a:latin typeface="Arial"/>
              <a:ea typeface="Arial"/>
              <a:cs typeface="Arial"/>
              <a:sym typeface="Arial"/>
            </a:endParaRPr>
          </a:p>
          <a:p>
            <a:pPr indent="0" lvl="0" marL="914400" rtl="0" algn="l">
              <a:lnSpc>
                <a:spcPct val="115000"/>
              </a:lnSpc>
              <a:spcBef>
                <a:spcPts val="1200"/>
              </a:spcBef>
              <a:spcAft>
                <a:spcPts val="1200"/>
              </a:spcAft>
              <a:buNone/>
            </a:pPr>
            <a:r>
              <a:t/>
            </a:r>
            <a:endParaRPr sz="16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457200" y="165363"/>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a:latin typeface="Times New Roman"/>
                <a:ea typeface="Times New Roman"/>
                <a:cs typeface="Times New Roman"/>
                <a:sym typeface="Times New Roman"/>
              </a:rPr>
              <a:t>Proposed System</a:t>
            </a:r>
            <a:endParaRPr>
              <a:latin typeface="Times New Roman"/>
              <a:ea typeface="Times New Roman"/>
              <a:cs typeface="Times New Roman"/>
              <a:sym typeface="Times New Roman"/>
            </a:endParaRPr>
          </a:p>
        </p:txBody>
      </p:sp>
      <p:sp>
        <p:nvSpPr>
          <p:cNvPr id="157" name="Google Shape;157;p20"/>
          <p:cNvSpPr txBox="1"/>
          <p:nvPr>
            <p:ph idx="1" type="body"/>
          </p:nvPr>
        </p:nvSpPr>
        <p:spPr>
          <a:xfrm>
            <a:off x="228600" y="1033763"/>
            <a:ext cx="8915400" cy="5303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500">
                <a:latin typeface="Times New Roman"/>
                <a:ea typeface="Times New Roman"/>
                <a:cs typeface="Times New Roman"/>
                <a:sym typeface="Times New Roman"/>
              </a:rPr>
              <a:t>1. Access the Application</a:t>
            </a:r>
            <a:endParaRPr b="1" sz="1500">
              <a:latin typeface="Times New Roman"/>
              <a:ea typeface="Times New Roman"/>
              <a:cs typeface="Times New Roman"/>
              <a:sym typeface="Times New Roman"/>
            </a:endParaRPr>
          </a:p>
          <a:p>
            <a:pPr indent="-323850" lvl="0" marL="457200" rtl="0" algn="l">
              <a:lnSpc>
                <a:spcPct val="115000"/>
              </a:lnSpc>
              <a:spcBef>
                <a:spcPts val="1200"/>
              </a:spcBef>
              <a:spcAft>
                <a:spcPts val="0"/>
              </a:spcAft>
              <a:buSzPts val="1500"/>
              <a:buChar char="●"/>
            </a:pPr>
            <a:r>
              <a:rPr b="1" lang="en-US" sz="1500">
                <a:latin typeface="Times New Roman"/>
                <a:ea typeface="Times New Roman"/>
                <a:cs typeface="Times New Roman"/>
                <a:sym typeface="Times New Roman"/>
              </a:rPr>
              <a:t>Web:</a:t>
            </a:r>
            <a:r>
              <a:rPr lang="en-US" sz="1500">
                <a:latin typeface="Times New Roman"/>
                <a:ea typeface="Times New Roman"/>
                <a:cs typeface="Times New Roman"/>
                <a:sym typeface="Times New Roman"/>
              </a:rPr>
              <a:t> Users navigate to the web application URL.</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n-US" sz="1500">
                <a:latin typeface="Times New Roman"/>
                <a:ea typeface="Times New Roman"/>
                <a:cs typeface="Times New Roman"/>
                <a:sym typeface="Times New Roman"/>
              </a:rPr>
              <a:t>Mobile:</a:t>
            </a:r>
            <a:r>
              <a:rPr lang="en-US" sz="1500">
                <a:latin typeface="Times New Roman"/>
                <a:ea typeface="Times New Roman"/>
                <a:cs typeface="Times New Roman"/>
                <a:sym typeface="Times New Roman"/>
              </a:rPr>
              <a:t> Users open the mobile app on their device.</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n-US" sz="1500">
                <a:latin typeface="Times New Roman"/>
                <a:ea typeface="Times New Roman"/>
                <a:cs typeface="Times New Roman"/>
                <a:sym typeface="Times New Roman"/>
              </a:rPr>
              <a:t>Desktop:</a:t>
            </a:r>
            <a:r>
              <a:rPr lang="en-US" sz="1500">
                <a:latin typeface="Times New Roman"/>
                <a:ea typeface="Times New Roman"/>
                <a:cs typeface="Times New Roman"/>
                <a:sym typeface="Times New Roman"/>
              </a:rPr>
              <a:t> Users launch the desktop application.</a:t>
            </a:r>
            <a:endParaRPr sz="15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500">
                <a:latin typeface="Times New Roman"/>
                <a:ea typeface="Times New Roman"/>
                <a:cs typeface="Times New Roman"/>
                <a:sym typeface="Times New Roman"/>
              </a:rPr>
              <a:t>2. Input Data</a:t>
            </a:r>
            <a:endParaRPr b="1" sz="1500">
              <a:latin typeface="Times New Roman"/>
              <a:ea typeface="Times New Roman"/>
              <a:cs typeface="Times New Roman"/>
              <a:sym typeface="Times New Roman"/>
            </a:endParaRPr>
          </a:p>
          <a:p>
            <a:pPr indent="-323850" lvl="0" marL="457200" rtl="0" algn="l">
              <a:lnSpc>
                <a:spcPct val="115000"/>
              </a:lnSpc>
              <a:spcBef>
                <a:spcPts val="1200"/>
              </a:spcBef>
              <a:spcAft>
                <a:spcPts val="0"/>
              </a:spcAft>
              <a:buSzPts val="1500"/>
              <a:buFont typeface="Times New Roman"/>
              <a:buChar char="●"/>
            </a:pPr>
            <a:r>
              <a:rPr lang="en-US" sz="1500">
                <a:latin typeface="Times New Roman"/>
                <a:ea typeface="Times New Roman"/>
                <a:cs typeface="Times New Roman"/>
                <a:sym typeface="Times New Roman"/>
              </a:rPr>
              <a:t>Users enter personal and medical information into the provided fields.</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Data inputs include all necessary features for model prediction.</a:t>
            </a:r>
            <a:endParaRPr sz="15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500">
                <a:latin typeface="Times New Roman"/>
                <a:ea typeface="Times New Roman"/>
                <a:cs typeface="Times New Roman"/>
                <a:sym typeface="Times New Roman"/>
              </a:rPr>
              <a:t>3. Submit for Prediction</a:t>
            </a:r>
            <a:endParaRPr b="1" sz="1500">
              <a:latin typeface="Times New Roman"/>
              <a:ea typeface="Times New Roman"/>
              <a:cs typeface="Times New Roman"/>
              <a:sym typeface="Times New Roman"/>
            </a:endParaRPr>
          </a:p>
          <a:p>
            <a:pPr indent="-323850" lvl="0" marL="457200" rtl="0" algn="l">
              <a:lnSpc>
                <a:spcPct val="115000"/>
              </a:lnSpc>
              <a:spcBef>
                <a:spcPts val="1200"/>
              </a:spcBef>
              <a:spcAft>
                <a:spcPts val="0"/>
              </a:spcAft>
              <a:buSzPts val="1500"/>
              <a:buFont typeface="Times New Roman"/>
              <a:buChar char="●"/>
            </a:pPr>
            <a:r>
              <a:rPr lang="en-US" sz="1500">
                <a:latin typeface="Times New Roman"/>
                <a:ea typeface="Times New Roman"/>
                <a:cs typeface="Times New Roman"/>
                <a:sym typeface="Times New Roman"/>
              </a:rPr>
              <a:t>Users click the 'Submit' button to send data to the backend API.</a:t>
            </a:r>
            <a:endParaRPr sz="15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500">
                <a:latin typeface="Times New Roman"/>
                <a:ea typeface="Times New Roman"/>
                <a:cs typeface="Times New Roman"/>
                <a:sym typeface="Times New Roman"/>
              </a:rPr>
              <a:t>4. Receive Prediction</a:t>
            </a:r>
            <a:endParaRPr b="1" sz="1500">
              <a:latin typeface="Times New Roman"/>
              <a:ea typeface="Times New Roman"/>
              <a:cs typeface="Times New Roman"/>
              <a:sym typeface="Times New Roman"/>
            </a:endParaRPr>
          </a:p>
          <a:p>
            <a:pPr indent="-323850" lvl="0" marL="457200" rtl="0" algn="l">
              <a:lnSpc>
                <a:spcPct val="115000"/>
              </a:lnSpc>
              <a:spcBef>
                <a:spcPts val="1200"/>
              </a:spcBef>
              <a:spcAft>
                <a:spcPts val="0"/>
              </a:spcAft>
              <a:buSzPts val="1500"/>
              <a:buFont typeface="Times New Roman"/>
              <a:buChar char="●"/>
            </a:pPr>
            <a:r>
              <a:rPr lang="en-US" sz="1500">
                <a:latin typeface="Times New Roman"/>
                <a:ea typeface="Times New Roman"/>
                <a:cs typeface="Times New Roman"/>
                <a:sym typeface="Times New Roman"/>
              </a:rPr>
              <a:t>The application displays the prediction result (e.g., "PCOS detected" or "No PCOS detected").</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Results are clear and easy to understand.</a:t>
            </a:r>
            <a:endParaRPr sz="15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500">
                <a:latin typeface="Times New Roman"/>
                <a:ea typeface="Times New Roman"/>
                <a:cs typeface="Times New Roman"/>
                <a:sym typeface="Times New Roman"/>
              </a:rPr>
              <a:t>5. View Explanation</a:t>
            </a:r>
            <a:endParaRPr b="1" sz="1500">
              <a:latin typeface="Times New Roman"/>
              <a:ea typeface="Times New Roman"/>
              <a:cs typeface="Times New Roman"/>
              <a:sym typeface="Times New Roman"/>
            </a:endParaRPr>
          </a:p>
          <a:p>
            <a:pPr indent="-323850" lvl="0" marL="457200" rtl="0" algn="l">
              <a:lnSpc>
                <a:spcPct val="115000"/>
              </a:lnSpc>
              <a:spcBef>
                <a:spcPts val="1200"/>
              </a:spcBef>
              <a:spcAft>
                <a:spcPts val="0"/>
              </a:spcAft>
              <a:buSzPts val="1500"/>
              <a:buFont typeface="Times New Roman"/>
              <a:buChar char="●"/>
            </a:pPr>
            <a:r>
              <a:rPr lang="en-US" sz="1500">
                <a:latin typeface="Times New Roman"/>
                <a:ea typeface="Times New Roman"/>
                <a:cs typeface="Times New Roman"/>
                <a:sym typeface="Times New Roman"/>
              </a:rPr>
              <a:t>Users can view an explanation of their prediction.</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The application generates and displays visual explanations using SHAP or LIME.</a:t>
            </a:r>
            <a:endParaRPr sz="1500">
              <a:latin typeface="Times New Roman"/>
              <a:ea typeface="Times New Roman"/>
              <a:cs typeface="Times New Roman"/>
              <a:sym typeface="Times New Roman"/>
            </a:endParaRPr>
          </a:p>
        </p:txBody>
      </p:sp>
      <p:pic>
        <p:nvPicPr>
          <p:cNvPr id="158" name="Google Shape;158;p20"/>
          <p:cNvPicPr preferRelativeResize="0"/>
          <p:nvPr/>
        </p:nvPicPr>
        <p:blipFill rotWithShape="1">
          <a:blip r:embed="rId3">
            <a:alphaModFix/>
          </a:blip>
          <a:srcRect b="0" l="0" r="0" t="0"/>
          <a:stretch/>
        </p:blipFill>
        <p:spPr>
          <a:xfrm>
            <a:off x="228600" y="259866"/>
            <a:ext cx="2237740" cy="755015"/>
          </a:xfrm>
          <a:prstGeom prst="rect">
            <a:avLst/>
          </a:prstGeom>
          <a:noFill/>
          <a:ln>
            <a:noFill/>
          </a:ln>
        </p:spPr>
      </p:pic>
      <p:sp>
        <p:nvSpPr>
          <p:cNvPr id="159" name="Google Shape;159;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3/08/2024</a:t>
            </a:r>
            <a:endParaRPr/>
          </a:p>
        </p:txBody>
      </p:sp>
      <p:sp>
        <p:nvSpPr>
          <p:cNvPr id="160" name="Google Shape;16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457200" y="165363"/>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300">
                <a:latin typeface="Times New Roman"/>
                <a:ea typeface="Times New Roman"/>
                <a:cs typeface="Times New Roman"/>
                <a:sym typeface="Times New Roman"/>
              </a:rPr>
              <a:t>      Proposed System</a:t>
            </a:r>
            <a:endParaRPr sz="4300">
              <a:latin typeface="Times New Roman"/>
              <a:ea typeface="Times New Roman"/>
              <a:cs typeface="Times New Roman"/>
              <a:sym typeface="Times New Roman"/>
            </a:endParaRPr>
          </a:p>
        </p:txBody>
      </p:sp>
      <p:sp>
        <p:nvSpPr>
          <p:cNvPr id="166" name="Google Shape;166;p21"/>
          <p:cNvSpPr txBox="1"/>
          <p:nvPr>
            <p:ph idx="1" type="body"/>
          </p:nvPr>
        </p:nvSpPr>
        <p:spPr>
          <a:xfrm>
            <a:off x="228600" y="1417650"/>
            <a:ext cx="8458200" cy="4732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200">
                <a:latin typeface="Times New Roman"/>
                <a:ea typeface="Times New Roman"/>
                <a:cs typeface="Times New Roman"/>
                <a:sym typeface="Times New Roman"/>
              </a:rPr>
              <a:t>Backend</a:t>
            </a:r>
            <a:endParaRPr b="1" sz="1200">
              <a:latin typeface="Times New Roman"/>
              <a:ea typeface="Times New Roman"/>
              <a:cs typeface="Times New Roman"/>
              <a:sym typeface="Times New Roman"/>
            </a:endParaRPr>
          </a:p>
          <a:p>
            <a:pPr indent="-304800" lvl="0" marL="457200" rtl="0" algn="l">
              <a:lnSpc>
                <a:spcPct val="115000"/>
              </a:lnSpc>
              <a:spcBef>
                <a:spcPts val="1200"/>
              </a:spcBef>
              <a:spcAft>
                <a:spcPts val="0"/>
              </a:spcAft>
              <a:buSzPts val="1200"/>
              <a:buChar char="●"/>
            </a:pPr>
            <a:r>
              <a:rPr b="1" lang="en-US" sz="1200">
                <a:latin typeface="Times New Roman"/>
                <a:ea typeface="Times New Roman"/>
                <a:cs typeface="Times New Roman"/>
                <a:sym typeface="Times New Roman"/>
              </a:rPr>
              <a:t>Flask/FastAPI:</a:t>
            </a:r>
            <a:r>
              <a:rPr lang="en-US" sz="1200">
                <a:latin typeface="Times New Roman"/>
                <a:ea typeface="Times New Roman"/>
                <a:cs typeface="Times New Roman"/>
                <a:sym typeface="Times New Roman"/>
              </a:rPr>
              <a:t> Create API to serve the model.</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Char char="●"/>
            </a:pPr>
            <a:r>
              <a:rPr b="1" lang="en-US" sz="1200">
                <a:latin typeface="Times New Roman"/>
                <a:ea typeface="Times New Roman"/>
                <a:cs typeface="Times New Roman"/>
                <a:sym typeface="Times New Roman"/>
              </a:rPr>
              <a:t>Gunicorn/NGINX:</a:t>
            </a:r>
            <a:r>
              <a:rPr lang="en-US" sz="1200">
                <a:latin typeface="Times New Roman"/>
                <a:ea typeface="Times New Roman"/>
                <a:cs typeface="Times New Roman"/>
                <a:sym typeface="Times New Roman"/>
              </a:rPr>
              <a:t> Deploy the API.</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Char char="●"/>
            </a:pPr>
            <a:r>
              <a:rPr b="1" lang="en-US" sz="1200">
                <a:latin typeface="Times New Roman"/>
                <a:ea typeface="Times New Roman"/>
                <a:cs typeface="Times New Roman"/>
                <a:sym typeface="Times New Roman"/>
              </a:rPr>
              <a:t>Docker:</a:t>
            </a:r>
            <a:r>
              <a:rPr lang="en-US" sz="1200">
                <a:latin typeface="Times New Roman"/>
                <a:ea typeface="Times New Roman"/>
                <a:cs typeface="Times New Roman"/>
                <a:sym typeface="Times New Roman"/>
              </a:rPr>
              <a:t> Containerize the application.</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200">
                <a:latin typeface="Times New Roman"/>
                <a:ea typeface="Times New Roman"/>
                <a:cs typeface="Times New Roman"/>
                <a:sym typeface="Times New Roman"/>
              </a:rPr>
              <a:t>Frontend</a:t>
            </a:r>
            <a:endParaRPr b="1" sz="1200">
              <a:latin typeface="Times New Roman"/>
              <a:ea typeface="Times New Roman"/>
              <a:cs typeface="Times New Roman"/>
              <a:sym typeface="Times New Roman"/>
            </a:endParaRPr>
          </a:p>
          <a:p>
            <a:pPr indent="-304800" lvl="0" marL="457200" rtl="0" algn="l">
              <a:lnSpc>
                <a:spcPct val="115000"/>
              </a:lnSpc>
              <a:spcBef>
                <a:spcPts val="1200"/>
              </a:spcBef>
              <a:spcAft>
                <a:spcPts val="0"/>
              </a:spcAft>
              <a:buSzPts val="1200"/>
              <a:buChar char="●"/>
            </a:pPr>
            <a:r>
              <a:rPr b="1" lang="en-US" sz="1200">
                <a:latin typeface="Times New Roman"/>
                <a:ea typeface="Times New Roman"/>
                <a:cs typeface="Times New Roman"/>
                <a:sym typeface="Times New Roman"/>
              </a:rPr>
              <a:t>React/Vue.js:</a:t>
            </a:r>
            <a:r>
              <a:rPr lang="en-US" sz="1200">
                <a:latin typeface="Times New Roman"/>
                <a:ea typeface="Times New Roman"/>
                <a:cs typeface="Times New Roman"/>
                <a:sym typeface="Times New Roman"/>
              </a:rPr>
              <a:t> Build responsive and dynamic UI.</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Char char="●"/>
            </a:pPr>
            <a:r>
              <a:rPr b="1" lang="en-US" sz="1200">
                <a:latin typeface="Times New Roman"/>
                <a:ea typeface="Times New Roman"/>
                <a:cs typeface="Times New Roman"/>
                <a:sym typeface="Times New Roman"/>
              </a:rPr>
              <a:t>Bootstrap/Material-UI:</a:t>
            </a:r>
            <a:r>
              <a:rPr lang="en-US" sz="1200">
                <a:latin typeface="Times New Roman"/>
                <a:ea typeface="Times New Roman"/>
                <a:cs typeface="Times New Roman"/>
                <a:sym typeface="Times New Roman"/>
              </a:rPr>
              <a:t> Style the interface.</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200">
                <a:latin typeface="Times New Roman"/>
                <a:ea typeface="Times New Roman"/>
                <a:cs typeface="Times New Roman"/>
                <a:sym typeface="Times New Roman"/>
              </a:rPr>
              <a:t>Model Deployment</a:t>
            </a:r>
            <a:endParaRPr b="1" sz="1200">
              <a:latin typeface="Times New Roman"/>
              <a:ea typeface="Times New Roman"/>
              <a:cs typeface="Times New Roman"/>
              <a:sym typeface="Times New Roman"/>
            </a:endParaRPr>
          </a:p>
          <a:p>
            <a:pPr indent="-304800" lvl="0" marL="457200" rtl="0" algn="l">
              <a:lnSpc>
                <a:spcPct val="115000"/>
              </a:lnSpc>
              <a:spcBef>
                <a:spcPts val="1200"/>
              </a:spcBef>
              <a:spcAft>
                <a:spcPts val="0"/>
              </a:spcAft>
              <a:buSzPts val="1200"/>
              <a:buChar char="●"/>
            </a:pPr>
            <a:r>
              <a:rPr b="1" lang="en-US" sz="1200">
                <a:latin typeface="Times New Roman"/>
                <a:ea typeface="Times New Roman"/>
                <a:cs typeface="Times New Roman"/>
                <a:sym typeface="Times New Roman"/>
              </a:rPr>
              <a:t>AWS SageMaker/Google AI Platform/Azure ML:</a:t>
            </a:r>
            <a:r>
              <a:rPr lang="en-US" sz="1200">
                <a:latin typeface="Times New Roman"/>
                <a:ea typeface="Times New Roman"/>
                <a:cs typeface="Times New Roman"/>
                <a:sym typeface="Times New Roman"/>
              </a:rPr>
              <a:t> Host the model.</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Char char="●"/>
            </a:pPr>
            <a:r>
              <a:rPr b="1" lang="en-US" sz="1200">
                <a:latin typeface="Times New Roman"/>
                <a:ea typeface="Times New Roman"/>
                <a:cs typeface="Times New Roman"/>
                <a:sym typeface="Times New Roman"/>
              </a:rPr>
              <a:t>Heroku/Render:</a:t>
            </a:r>
            <a:r>
              <a:rPr lang="en-US" sz="1200">
                <a:latin typeface="Times New Roman"/>
                <a:ea typeface="Times New Roman"/>
                <a:cs typeface="Times New Roman"/>
                <a:sym typeface="Times New Roman"/>
              </a:rPr>
              <a:t> Deploy the web application.</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200">
                <a:latin typeface="Times New Roman"/>
                <a:ea typeface="Times New Roman"/>
                <a:cs typeface="Times New Roman"/>
                <a:sym typeface="Times New Roman"/>
              </a:rPr>
              <a:t>Explanation Tools</a:t>
            </a:r>
            <a:endParaRPr b="1" sz="1200">
              <a:latin typeface="Times New Roman"/>
              <a:ea typeface="Times New Roman"/>
              <a:cs typeface="Times New Roman"/>
              <a:sym typeface="Times New Roman"/>
            </a:endParaRPr>
          </a:p>
          <a:p>
            <a:pPr indent="-304800" lvl="0" marL="457200" rtl="0" algn="l">
              <a:lnSpc>
                <a:spcPct val="115000"/>
              </a:lnSpc>
              <a:spcBef>
                <a:spcPts val="1200"/>
              </a:spcBef>
              <a:spcAft>
                <a:spcPts val="0"/>
              </a:spcAft>
              <a:buSzPts val="1200"/>
              <a:buChar char="●"/>
            </a:pPr>
            <a:r>
              <a:rPr b="1" lang="en-US" sz="1200">
                <a:latin typeface="Times New Roman"/>
                <a:ea typeface="Times New Roman"/>
                <a:cs typeface="Times New Roman"/>
                <a:sym typeface="Times New Roman"/>
              </a:rPr>
              <a:t>SHAP Library:</a:t>
            </a:r>
            <a:r>
              <a:rPr lang="en-US" sz="1200">
                <a:latin typeface="Times New Roman"/>
                <a:ea typeface="Times New Roman"/>
                <a:cs typeface="Times New Roman"/>
                <a:sym typeface="Times New Roman"/>
              </a:rPr>
              <a:t> Generate SHAP values.</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Char char="●"/>
            </a:pPr>
            <a:r>
              <a:rPr b="1" lang="en-US" sz="1200">
                <a:latin typeface="Times New Roman"/>
                <a:ea typeface="Times New Roman"/>
                <a:cs typeface="Times New Roman"/>
                <a:sym typeface="Times New Roman"/>
              </a:rPr>
              <a:t>LIME Library:</a:t>
            </a:r>
            <a:r>
              <a:rPr lang="en-US" sz="1200">
                <a:latin typeface="Times New Roman"/>
                <a:ea typeface="Times New Roman"/>
                <a:cs typeface="Times New Roman"/>
                <a:sym typeface="Times New Roman"/>
              </a:rPr>
              <a:t> Generate LIME explanations.</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Char char="●"/>
            </a:pPr>
            <a:r>
              <a:rPr b="1" lang="en-US" sz="1200">
                <a:latin typeface="Times New Roman"/>
                <a:ea typeface="Times New Roman"/>
                <a:cs typeface="Times New Roman"/>
                <a:sym typeface="Times New Roman"/>
              </a:rPr>
              <a:t>Plotly/Matplotlib:</a:t>
            </a:r>
            <a:r>
              <a:rPr lang="en-US" sz="1200">
                <a:latin typeface="Times New Roman"/>
                <a:ea typeface="Times New Roman"/>
                <a:cs typeface="Times New Roman"/>
                <a:sym typeface="Times New Roman"/>
              </a:rPr>
              <a:t> Visualize explanations.</a:t>
            </a:r>
            <a:endParaRPr sz="1200">
              <a:latin typeface="Times New Roman"/>
              <a:ea typeface="Times New Roman"/>
              <a:cs typeface="Times New Roman"/>
              <a:sym typeface="Times New Roman"/>
            </a:endParaRPr>
          </a:p>
        </p:txBody>
      </p:sp>
      <p:pic>
        <p:nvPicPr>
          <p:cNvPr id="167" name="Google Shape;167;p21"/>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68" name="Google Shape;168;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3/08/2024</a:t>
            </a:r>
            <a:endParaRPr/>
          </a:p>
        </p:txBody>
      </p:sp>
      <p:sp>
        <p:nvSpPr>
          <p:cNvPr id="169" name="Google Shape;169;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70" name="Google Shape;170;p21"/>
          <p:cNvPicPr preferRelativeResize="0"/>
          <p:nvPr/>
        </p:nvPicPr>
        <p:blipFill>
          <a:blip r:embed="rId4">
            <a:alphaModFix/>
          </a:blip>
          <a:stretch>
            <a:fillRect/>
          </a:stretch>
        </p:blipFill>
        <p:spPr>
          <a:xfrm>
            <a:off x="5140826" y="1114375"/>
            <a:ext cx="3876775" cy="5553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