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B0496-69D4-41D7-92B6-95FD9A411014}" type="datetime4">
              <a:rPr lang="en-US"/>
              <a:pPr>
                <a:defRPr/>
              </a:pPr>
              <a:t>September 18, 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6260-0204-43A4-9D6D-8C3BE8647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6761-6D28-4DC3-B956-A5DCC42F907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6602-0A72-4D05-900B-F950296E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image" Target="../media/image17.wmf"/><Relationship Id="rId40" Type="http://schemas.openxmlformats.org/officeDocument/2006/relationships/oleObject" Target="../embeddings/oleObject20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oleObject" Target="../embeddings/oleObject1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image" Target="../media/image1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C7C2DB-5C7E-4B0B-80D0-9FD90D7F222A}" type="slidenum">
              <a:rPr lang="en-US" sz="1400">
                <a:latin typeface="Arial" panose="020B0604020202020204" pitchFamily="34" charset="0"/>
              </a:rPr>
              <a:pPr eaLnBrk="1" hangingPunct="1"/>
              <a:t>1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1129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Times New Roman" panose="02020603050405020304" pitchFamily="18" charset="0"/>
                <a:ea typeface="굴림" panose="020B0600000101010101" pitchFamily="34" charset="-127"/>
              </a:rPr>
              <a:t>Bresenham’s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 Line Algorithm</a:t>
            </a:r>
            <a:endParaRPr lang="en-US" dirty="0" smtClean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1291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4953000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en-IE" dirty="0">
                <a:latin typeface="Times New Roman" panose="02020603050405020304" pitchFamily="18" charset="0"/>
              </a:rPr>
              <a:t>Let us assume that P(</a:t>
            </a:r>
            <a:r>
              <a:rPr lang="en-IE" dirty="0" err="1">
                <a:latin typeface="Times New Roman" panose="02020603050405020304" pitchFamily="18" charset="0"/>
              </a:rPr>
              <a:t>x</a:t>
            </a:r>
            <a:r>
              <a:rPr lang="en-IE" baseline="-25000" dirty="0" err="1">
                <a:latin typeface="Times New Roman" panose="02020603050405020304" pitchFamily="18" charset="0"/>
              </a:rPr>
              <a:t>k</a:t>
            </a:r>
            <a:r>
              <a:rPr lang="en-IE" dirty="0">
                <a:latin typeface="Times New Roman" panose="02020603050405020304" pitchFamily="18" charset="0"/>
              </a:rPr>
              <a:t>, </a:t>
            </a:r>
            <a:r>
              <a:rPr lang="en-IE" dirty="0" err="1">
                <a:latin typeface="Times New Roman" panose="02020603050405020304" pitchFamily="18" charset="0"/>
              </a:rPr>
              <a:t>y</a:t>
            </a:r>
            <a:r>
              <a:rPr lang="en-IE" baseline="-25000" dirty="0" err="1">
                <a:latin typeface="Times New Roman" panose="02020603050405020304" pitchFamily="18" charset="0"/>
              </a:rPr>
              <a:t>k</a:t>
            </a:r>
            <a:r>
              <a:rPr lang="en-IE" dirty="0">
                <a:latin typeface="Times New Roman" panose="02020603050405020304" pitchFamily="18" charset="0"/>
              </a:rPr>
              <a:t> ) is the currently plotted pixel. Q(x</a:t>
            </a:r>
            <a:r>
              <a:rPr lang="en-IE" baseline="-25000" dirty="0">
                <a:latin typeface="Times New Roman" panose="02020603050405020304" pitchFamily="18" charset="0"/>
              </a:rPr>
              <a:t>k+1</a:t>
            </a:r>
            <a:r>
              <a:rPr lang="en-IE" dirty="0">
                <a:latin typeface="Times New Roman" panose="02020603050405020304" pitchFamily="18" charset="0"/>
              </a:rPr>
              <a:t>, y</a:t>
            </a:r>
            <a:r>
              <a:rPr lang="en-IE" baseline="-25000" dirty="0">
                <a:latin typeface="Times New Roman" panose="02020603050405020304" pitchFamily="18" charset="0"/>
              </a:rPr>
              <a:t>k+1</a:t>
            </a:r>
            <a:r>
              <a:rPr lang="en-IE" dirty="0">
                <a:latin typeface="Times New Roman" panose="02020603050405020304" pitchFamily="18" charset="0"/>
              </a:rPr>
              <a:t> ) </a:t>
            </a:r>
            <a:r>
              <a:rPr lang="en-IE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IE" dirty="0">
                <a:latin typeface="Times New Roman" panose="02020603050405020304" pitchFamily="18" charset="0"/>
              </a:rPr>
              <a:t>(x</a:t>
            </a:r>
            <a:r>
              <a:rPr lang="en-IE" baseline="-25000" dirty="0">
                <a:latin typeface="Times New Roman" panose="02020603050405020304" pitchFamily="18" charset="0"/>
              </a:rPr>
              <a:t>k+1</a:t>
            </a:r>
            <a:r>
              <a:rPr lang="en-IE" dirty="0">
                <a:latin typeface="Times New Roman" panose="02020603050405020304" pitchFamily="18" charset="0"/>
              </a:rPr>
              <a:t>, y ) is the next point along the actual path of line. We need to decide next pixel to be plotted from two candidate positions Q1(x</a:t>
            </a:r>
            <a:r>
              <a:rPr lang="en-IE" baseline="-25000" dirty="0">
                <a:latin typeface="Times New Roman" panose="02020603050405020304" pitchFamily="18" charset="0"/>
              </a:rPr>
              <a:t>k</a:t>
            </a:r>
            <a:r>
              <a:rPr lang="en-IE" dirty="0">
                <a:latin typeface="Times New Roman" panose="02020603050405020304" pitchFamily="18" charset="0"/>
              </a:rPr>
              <a:t>+1, </a:t>
            </a:r>
            <a:r>
              <a:rPr lang="en-IE" dirty="0" err="1">
                <a:latin typeface="Times New Roman" panose="02020603050405020304" pitchFamily="18" charset="0"/>
              </a:rPr>
              <a:t>y</a:t>
            </a:r>
            <a:r>
              <a:rPr lang="en-IE" baseline="-25000" dirty="0" err="1">
                <a:latin typeface="Times New Roman" panose="02020603050405020304" pitchFamily="18" charset="0"/>
              </a:rPr>
              <a:t>k</a:t>
            </a:r>
            <a:r>
              <a:rPr lang="en-IE" dirty="0">
                <a:latin typeface="Times New Roman" panose="02020603050405020304" pitchFamily="18" charset="0"/>
              </a:rPr>
              <a:t> ) or Q2(x</a:t>
            </a:r>
            <a:r>
              <a:rPr lang="en-IE" baseline="-25000" dirty="0">
                <a:latin typeface="Times New Roman" panose="02020603050405020304" pitchFamily="18" charset="0"/>
              </a:rPr>
              <a:t>k</a:t>
            </a:r>
            <a:r>
              <a:rPr lang="en-IE" dirty="0">
                <a:latin typeface="Times New Roman" panose="02020603050405020304" pitchFamily="18" charset="0"/>
              </a:rPr>
              <a:t>+1, y</a:t>
            </a:r>
            <a:r>
              <a:rPr lang="en-IE" baseline="-25000" dirty="0">
                <a:latin typeface="Times New Roman" panose="02020603050405020304" pitchFamily="18" charset="0"/>
              </a:rPr>
              <a:t>k</a:t>
            </a:r>
            <a:r>
              <a:rPr lang="en-IE" dirty="0">
                <a:latin typeface="Times New Roman" panose="02020603050405020304" pitchFamily="18" charset="0"/>
              </a:rPr>
              <a:t>+1) 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11292" name="Group 123"/>
          <p:cNvGrpSpPr>
            <a:grpSpLocks/>
          </p:cNvGrpSpPr>
          <p:nvPr/>
        </p:nvGrpSpPr>
        <p:grpSpPr bwMode="auto">
          <a:xfrm>
            <a:off x="2416176" y="3027364"/>
            <a:ext cx="7508875" cy="2840037"/>
            <a:chOff x="562" y="2112"/>
            <a:chExt cx="4730" cy="1597"/>
          </a:xfrm>
        </p:grpSpPr>
        <p:graphicFrame>
          <p:nvGraphicFramePr>
            <p:cNvPr id="11266" name="Object 70"/>
            <p:cNvGraphicFramePr>
              <a:graphicFrameLocks noChangeAspect="1"/>
            </p:cNvGraphicFramePr>
            <p:nvPr/>
          </p:nvGraphicFramePr>
          <p:xfrm>
            <a:off x="2138" y="3456"/>
            <a:ext cx="278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600200" imgH="203040" progId="Equation.3">
                    <p:embed/>
                  </p:oleObj>
                </mc:Choice>
                <mc:Fallback>
                  <p:oleObj name="Equation" r:id="rId3" imgW="160020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456"/>
                          <a:ext cx="278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Line 71"/>
            <p:cNvSpPr>
              <a:spLocks noChangeShapeType="1"/>
            </p:cNvSpPr>
            <p:nvPr/>
          </p:nvSpPr>
          <p:spPr bwMode="auto">
            <a:xfrm flipV="1">
              <a:off x="3625" y="2112"/>
              <a:ext cx="0" cy="1297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72"/>
            <p:cNvSpPr>
              <a:spLocks noChangeShapeType="1"/>
            </p:cNvSpPr>
            <p:nvPr/>
          </p:nvSpPr>
          <p:spPr bwMode="auto">
            <a:xfrm>
              <a:off x="3452" y="3254"/>
              <a:ext cx="1840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73"/>
            <p:cNvSpPr>
              <a:spLocks noChangeShapeType="1"/>
            </p:cNvSpPr>
            <p:nvPr/>
          </p:nvSpPr>
          <p:spPr bwMode="auto">
            <a:xfrm>
              <a:off x="3567" y="2423"/>
              <a:ext cx="115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74"/>
            <p:cNvSpPr>
              <a:spLocks noChangeShapeType="1"/>
            </p:cNvSpPr>
            <p:nvPr/>
          </p:nvSpPr>
          <p:spPr bwMode="auto">
            <a:xfrm>
              <a:off x="3567" y="2631"/>
              <a:ext cx="115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75"/>
            <p:cNvSpPr>
              <a:spLocks noChangeShapeType="1"/>
            </p:cNvSpPr>
            <p:nvPr/>
          </p:nvSpPr>
          <p:spPr bwMode="auto">
            <a:xfrm>
              <a:off x="3567" y="2994"/>
              <a:ext cx="115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76"/>
            <p:cNvSpPr>
              <a:spLocks noChangeShapeType="1"/>
            </p:cNvSpPr>
            <p:nvPr/>
          </p:nvSpPr>
          <p:spPr bwMode="auto">
            <a:xfrm>
              <a:off x="4372" y="3202"/>
              <a:ext cx="0" cy="104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Oval 77"/>
            <p:cNvSpPr>
              <a:spLocks noChangeArrowheads="1"/>
            </p:cNvSpPr>
            <p:nvPr/>
          </p:nvSpPr>
          <p:spPr bwMode="auto">
            <a:xfrm>
              <a:off x="4322" y="2968"/>
              <a:ext cx="57" cy="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00" name="Oval 78"/>
            <p:cNvSpPr>
              <a:spLocks noChangeArrowheads="1"/>
            </p:cNvSpPr>
            <p:nvPr/>
          </p:nvSpPr>
          <p:spPr bwMode="auto">
            <a:xfrm>
              <a:off x="4307" y="2352"/>
              <a:ext cx="58" cy="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11267" name="Object 79"/>
            <p:cNvGraphicFramePr>
              <a:graphicFrameLocks noChangeAspect="1"/>
            </p:cNvGraphicFramePr>
            <p:nvPr/>
          </p:nvGraphicFramePr>
          <p:xfrm>
            <a:off x="4186" y="3306"/>
            <a:ext cx="40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355320" imgH="177480" progId="Equation.3">
                    <p:embed/>
                  </p:oleObj>
                </mc:Choice>
                <mc:Fallback>
                  <p:oleObj name="Equation" r:id="rId5" imgW="355320" imgH="177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3306"/>
                          <a:ext cx="40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80"/>
            <p:cNvGraphicFramePr>
              <a:graphicFrameLocks noChangeAspect="1"/>
            </p:cNvGraphicFramePr>
            <p:nvPr/>
          </p:nvGraphicFramePr>
          <p:xfrm>
            <a:off x="3381" y="2942"/>
            <a:ext cx="20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177480" imgH="164880" progId="Equation.3">
                    <p:embed/>
                  </p:oleObj>
                </mc:Choice>
                <mc:Fallback>
                  <p:oleObj name="Equation" r:id="rId7" imgW="17748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2942"/>
                          <a:ext cx="20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81"/>
            <p:cNvGraphicFramePr>
              <a:graphicFrameLocks noChangeAspect="1"/>
            </p:cNvGraphicFramePr>
            <p:nvPr/>
          </p:nvGraphicFramePr>
          <p:xfrm>
            <a:off x="3158" y="2320"/>
            <a:ext cx="40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355320" imgH="203040" progId="Equation.3">
                    <p:embed/>
                  </p:oleObj>
                </mc:Choice>
                <mc:Fallback>
                  <p:oleObj name="Equation" r:id="rId9" imgW="35532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2320"/>
                          <a:ext cx="40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82"/>
            <p:cNvGraphicFramePr>
              <a:graphicFrameLocks noChangeAspect="1"/>
            </p:cNvGraphicFramePr>
            <p:nvPr/>
          </p:nvGraphicFramePr>
          <p:xfrm>
            <a:off x="3373" y="2553"/>
            <a:ext cx="16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수식" r:id="rId11" imgW="139680" imgH="164880" progId="Equation.3">
                    <p:embed/>
                  </p:oleObj>
                </mc:Choice>
                <mc:Fallback>
                  <p:oleObj name="수식" r:id="rId11" imgW="13968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2553"/>
                          <a:ext cx="16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AutoShape 83"/>
            <p:cNvSpPr>
              <a:spLocks/>
            </p:cNvSpPr>
            <p:nvPr/>
          </p:nvSpPr>
          <p:spPr bwMode="auto">
            <a:xfrm>
              <a:off x="4947" y="2320"/>
              <a:ext cx="115" cy="311"/>
            </a:xfrm>
            <a:prstGeom prst="rightBrace">
              <a:avLst>
                <a:gd name="adj1" fmla="val 22536"/>
                <a:gd name="adj2" fmla="val 50000"/>
              </a:avLst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02" name="AutoShape 84"/>
            <p:cNvSpPr>
              <a:spLocks/>
            </p:cNvSpPr>
            <p:nvPr/>
          </p:nvSpPr>
          <p:spPr bwMode="auto">
            <a:xfrm>
              <a:off x="4961" y="2650"/>
              <a:ext cx="108" cy="364"/>
            </a:xfrm>
            <a:prstGeom prst="rightBrace">
              <a:avLst>
                <a:gd name="adj1" fmla="val 28086"/>
                <a:gd name="adj2" fmla="val 50000"/>
              </a:avLst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11271" name="Object 85"/>
            <p:cNvGraphicFramePr>
              <a:graphicFrameLocks noChangeAspect="1"/>
            </p:cNvGraphicFramePr>
            <p:nvPr/>
          </p:nvGraphicFramePr>
          <p:xfrm>
            <a:off x="5068" y="2397"/>
            <a:ext cx="21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수식" r:id="rId13" imgW="190440" imgH="177480" progId="Equation.3">
                    <p:embed/>
                  </p:oleObj>
                </mc:Choice>
                <mc:Fallback>
                  <p:oleObj name="수식" r:id="rId13" imgW="190440" imgH="177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8" y="2397"/>
                          <a:ext cx="21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86"/>
            <p:cNvGraphicFramePr>
              <a:graphicFrameLocks noChangeAspect="1"/>
            </p:cNvGraphicFramePr>
            <p:nvPr/>
          </p:nvGraphicFramePr>
          <p:xfrm>
            <a:off x="5069" y="2735"/>
            <a:ext cx="20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15" imgW="177480" imgH="177480" progId="Equation.3">
                    <p:embed/>
                  </p:oleObj>
                </mc:Choice>
                <mc:Fallback>
                  <p:oleObj name="Equation" r:id="rId15" imgW="177480" imgH="177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9" y="2735"/>
                          <a:ext cx="20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3" name="Oval 87"/>
            <p:cNvSpPr>
              <a:spLocks noChangeArrowheads="1"/>
            </p:cNvSpPr>
            <p:nvPr/>
          </p:nvSpPr>
          <p:spPr bwMode="auto">
            <a:xfrm>
              <a:off x="3947" y="2957"/>
              <a:ext cx="57" cy="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04" name="Line 89"/>
            <p:cNvSpPr>
              <a:spLocks noChangeShapeType="1"/>
            </p:cNvSpPr>
            <p:nvPr/>
          </p:nvSpPr>
          <p:spPr bwMode="auto">
            <a:xfrm>
              <a:off x="808" y="2392"/>
              <a:ext cx="1552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Line 90"/>
            <p:cNvSpPr>
              <a:spLocks noChangeShapeType="1"/>
            </p:cNvSpPr>
            <p:nvPr/>
          </p:nvSpPr>
          <p:spPr bwMode="auto">
            <a:xfrm>
              <a:off x="808" y="2683"/>
              <a:ext cx="1552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91"/>
            <p:cNvSpPr>
              <a:spLocks noChangeShapeType="1"/>
            </p:cNvSpPr>
            <p:nvPr/>
          </p:nvSpPr>
          <p:spPr bwMode="auto">
            <a:xfrm>
              <a:off x="808" y="2974"/>
              <a:ext cx="1552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92"/>
            <p:cNvSpPr>
              <a:spLocks noChangeShapeType="1"/>
            </p:cNvSpPr>
            <p:nvPr/>
          </p:nvSpPr>
          <p:spPr bwMode="auto">
            <a:xfrm>
              <a:off x="808" y="3264"/>
              <a:ext cx="1552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Oval 93"/>
            <p:cNvSpPr>
              <a:spLocks noChangeArrowheads="1"/>
            </p:cNvSpPr>
            <p:nvPr/>
          </p:nvSpPr>
          <p:spPr bwMode="auto">
            <a:xfrm>
              <a:off x="1094" y="3019"/>
              <a:ext cx="244" cy="21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09" name="Oval 94"/>
            <p:cNvSpPr>
              <a:spLocks noChangeArrowheads="1"/>
            </p:cNvSpPr>
            <p:nvPr/>
          </p:nvSpPr>
          <p:spPr bwMode="auto">
            <a:xfrm>
              <a:off x="1462" y="2774"/>
              <a:ext cx="163" cy="144"/>
            </a:xfrm>
            <a:prstGeom prst="ellips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0" name="Oval 95"/>
            <p:cNvSpPr>
              <a:spLocks noChangeArrowheads="1"/>
            </p:cNvSpPr>
            <p:nvPr/>
          </p:nvSpPr>
          <p:spPr bwMode="auto">
            <a:xfrm>
              <a:off x="1471" y="3046"/>
              <a:ext cx="164" cy="145"/>
            </a:xfrm>
            <a:prstGeom prst="ellips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1" name="Line 96"/>
            <p:cNvSpPr>
              <a:spLocks noChangeShapeType="1"/>
            </p:cNvSpPr>
            <p:nvPr/>
          </p:nvSpPr>
          <p:spPr bwMode="auto">
            <a:xfrm flipV="1">
              <a:off x="721" y="2729"/>
              <a:ext cx="1668" cy="571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12" name="Group 97"/>
            <p:cNvGrpSpPr>
              <a:grpSpLocks/>
            </p:cNvGrpSpPr>
            <p:nvPr/>
          </p:nvGrpSpPr>
          <p:grpSpPr bwMode="auto">
            <a:xfrm>
              <a:off x="1053" y="2216"/>
              <a:ext cx="962" cy="1193"/>
              <a:chOff x="925" y="2352"/>
              <a:chExt cx="803" cy="1344"/>
            </a:xfrm>
          </p:grpSpPr>
          <p:sp>
            <p:nvSpPr>
              <p:cNvPr id="11319" name="Line 98"/>
              <p:cNvSpPr>
                <a:spLocks noChangeShapeType="1"/>
              </p:cNvSpPr>
              <p:nvPr/>
            </p:nvSpPr>
            <p:spPr bwMode="auto">
              <a:xfrm>
                <a:off x="925" y="2352"/>
                <a:ext cx="0" cy="1344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Line 99"/>
              <p:cNvSpPr>
                <a:spLocks noChangeShapeType="1"/>
              </p:cNvSpPr>
              <p:nvPr/>
            </p:nvSpPr>
            <p:spPr bwMode="auto">
              <a:xfrm>
                <a:off x="1198" y="2352"/>
                <a:ext cx="0" cy="1344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Line 100"/>
              <p:cNvSpPr>
                <a:spLocks noChangeShapeType="1"/>
              </p:cNvSpPr>
              <p:nvPr/>
            </p:nvSpPr>
            <p:spPr bwMode="auto">
              <a:xfrm>
                <a:off x="1470" y="2352"/>
                <a:ext cx="0" cy="1344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Line 101"/>
              <p:cNvSpPr>
                <a:spLocks noChangeShapeType="1"/>
              </p:cNvSpPr>
              <p:nvPr/>
            </p:nvSpPr>
            <p:spPr bwMode="auto">
              <a:xfrm>
                <a:off x="1728" y="2352"/>
                <a:ext cx="0" cy="1344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1273" name="Object 102"/>
            <p:cNvGraphicFramePr>
              <a:graphicFrameLocks noChangeAspect="1"/>
            </p:cNvGraphicFramePr>
            <p:nvPr/>
          </p:nvGraphicFramePr>
          <p:xfrm>
            <a:off x="2064" y="2928"/>
            <a:ext cx="8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수식" r:id="rId17" imgW="672840" imgH="203040" progId="Equation.3">
                    <p:embed/>
                  </p:oleObj>
                </mc:Choice>
                <mc:Fallback>
                  <p:oleObj name="수식" r:id="rId17" imgW="67284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28"/>
                          <a:ext cx="8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03"/>
            <p:cNvGraphicFramePr>
              <a:graphicFrameLocks noChangeAspect="1"/>
            </p:cNvGraphicFramePr>
            <p:nvPr/>
          </p:nvGraphicFramePr>
          <p:xfrm>
            <a:off x="1117" y="3442"/>
            <a:ext cx="18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19" imgW="164880" imgH="139680" progId="Equation.3">
                    <p:embed/>
                  </p:oleObj>
                </mc:Choice>
                <mc:Fallback>
                  <p:oleObj name="Equation" r:id="rId19" imgW="164880" imgH="1396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3442"/>
                          <a:ext cx="18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04"/>
            <p:cNvGraphicFramePr>
              <a:graphicFrameLocks noChangeAspect="1"/>
            </p:cNvGraphicFramePr>
            <p:nvPr/>
          </p:nvGraphicFramePr>
          <p:xfrm>
            <a:off x="1325" y="3403"/>
            <a:ext cx="40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21" imgW="355320" imgH="177480" progId="Equation.3">
                    <p:embed/>
                  </p:oleObj>
                </mc:Choice>
                <mc:Fallback>
                  <p:oleObj name="Equation" r:id="rId21" imgW="355320" imgH="177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3403"/>
                          <a:ext cx="40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05"/>
            <p:cNvGraphicFramePr>
              <a:graphicFrameLocks noChangeAspect="1"/>
            </p:cNvGraphicFramePr>
            <p:nvPr/>
          </p:nvGraphicFramePr>
          <p:xfrm>
            <a:off x="1689" y="3396"/>
            <a:ext cx="42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23" imgW="380880" imgH="177480" progId="Equation.3">
                    <p:embed/>
                  </p:oleObj>
                </mc:Choice>
                <mc:Fallback>
                  <p:oleObj name="Equation" r:id="rId23" imgW="380880" imgH="177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3396"/>
                          <a:ext cx="42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106"/>
            <p:cNvGraphicFramePr>
              <a:graphicFrameLocks noChangeAspect="1"/>
            </p:cNvGraphicFramePr>
            <p:nvPr/>
          </p:nvGraphicFramePr>
          <p:xfrm>
            <a:off x="562" y="2462"/>
            <a:ext cx="4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25" imgW="393480" imgH="203040" progId="Equation.3">
                    <p:embed/>
                  </p:oleObj>
                </mc:Choice>
                <mc:Fallback>
                  <p:oleObj name="Equation" r:id="rId25" imgW="39348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2462"/>
                          <a:ext cx="4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07"/>
            <p:cNvGraphicFramePr>
              <a:graphicFrameLocks noChangeAspect="1"/>
            </p:cNvGraphicFramePr>
            <p:nvPr/>
          </p:nvGraphicFramePr>
          <p:xfrm>
            <a:off x="586" y="2735"/>
            <a:ext cx="40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27" imgW="355320" imgH="203040" progId="Equation.3">
                    <p:embed/>
                  </p:oleObj>
                </mc:Choice>
                <mc:Fallback>
                  <p:oleObj name="Equation" r:id="rId27" imgW="35532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2735"/>
                          <a:ext cx="40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08"/>
            <p:cNvGraphicFramePr>
              <a:graphicFrameLocks noChangeAspect="1"/>
            </p:cNvGraphicFramePr>
            <p:nvPr/>
          </p:nvGraphicFramePr>
          <p:xfrm>
            <a:off x="679" y="3046"/>
            <a:ext cx="20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29" imgW="177480" imgH="164880" progId="Equation.3">
                    <p:embed/>
                  </p:oleObj>
                </mc:Choice>
                <mc:Fallback>
                  <p:oleObj name="Equation" r:id="rId29" imgW="17748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3046"/>
                          <a:ext cx="20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3" name="Oval 109"/>
            <p:cNvSpPr>
              <a:spLocks noChangeArrowheads="1"/>
            </p:cNvSpPr>
            <p:nvPr/>
          </p:nvSpPr>
          <p:spPr bwMode="auto">
            <a:xfrm>
              <a:off x="1519" y="2820"/>
              <a:ext cx="58" cy="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4" name="Oval 110"/>
            <p:cNvSpPr>
              <a:spLocks noChangeArrowheads="1"/>
            </p:cNvSpPr>
            <p:nvPr/>
          </p:nvSpPr>
          <p:spPr bwMode="auto">
            <a:xfrm>
              <a:off x="1525" y="3090"/>
              <a:ext cx="58" cy="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5" name="Oval 111"/>
            <p:cNvSpPr>
              <a:spLocks noChangeArrowheads="1"/>
            </p:cNvSpPr>
            <p:nvPr/>
          </p:nvSpPr>
          <p:spPr bwMode="auto">
            <a:xfrm>
              <a:off x="1525" y="2983"/>
              <a:ext cx="58" cy="52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6" name="Line 112"/>
            <p:cNvSpPr>
              <a:spLocks noChangeShapeType="1"/>
            </p:cNvSpPr>
            <p:nvPr/>
          </p:nvSpPr>
          <p:spPr bwMode="auto">
            <a:xfrm flipV="1">
              <a:off x="3711" y="2320"/>
              <a:ext cx="1150" cy="674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Oval 113"/>
            <p:cNvSpPr>
              <a:spLocks noChangeArrowheads="1"/>
            </p:cNvSpPr>
            <p:nvPr/>
          </p:nvSpPr>
          <p:spPr bwMode="auto">
            <a:xfrm>
              <a:off x="4322" y="2590"/>
              <a:ext cx="57" cy="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8" name="Line 114"/>
            <p:cNvSpPr>
              <a:spLocks noChangeShapeType="1"/>
            </p:cNvSpPr>
            <p:nvPr/>
          </p:nvSpPr>
          <p:spPr bwMode="auto">
            <a:xfrm flipH="1" flipV="1">
              <a:off x="2256" y="2832"/>
              <a:ext cx="192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80" name="Object 115"/>
            <p:cNvGraphicFramePr>
              <a:graphicFrameLocks noChangeAspect="1"/>
            </p:cNvGraphicFramePr>
            <p:nvPr/>
          </p:nvGraphicFramePr>
          <p:xfrm>
            <a:off x="1200" y="3072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1" imgW="152280" imgH="164880" progId="Equation.3">
                    <p:embed/>
                  </p:oleObj>
                </mc:Choice>
                <mc:Fallback>
                  <p:oleObj name="Equation" r:id="rId31" imgW="15228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72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16"/>
            <p:cNvGraphicFramePr>
              <a:graphicFrameLocks noChangeAspect="1"/>
            </p:cNvGraphicFramePr>
            <p:nvPr/>
          </p:nvGraphicFramePr>
          <p:xfrm>
            <a:off x="3840" y="3024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33" imgW="152280" imgH="164880" progId="Equation.3">
                    <p:embed/>
                  </p:oleObj>
                </mc:Choice>
                <mc:Fallback>
                  <p:oleObj name="Equation" r:id="rId33" imgW="15228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024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17"/>
            <p:cNvGraphicFramePr>
              <a:graphicFrameLocks noChangeAspect="1"/>
            </p:cNvGraphicFramePr>
            <p:nvPr/>
          </p:nvGraphicFramePr>
          <p:xfrm>
            <a:off x="4416" y="2592"/>
            <a:ext cx="9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34" imgW="152280" imgH="203040" progId="Equation.3">
                    <p:embed/>
                  </p:oleObj>
                </mc:Choice>
                <mc:Fallback>
                  <p:oleObj name="Equation" r:id="rId34" imgW="15228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592"/>
                          <a:ext cx="96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18"/>
            <p:cNvGraphicFramePr>
              <a:graphicFrameLocks noChangeAspect="1"/>
            </p:cNvGraphicFramePr>
            <p:nvPr/>
          </p:nvGraphicFramePr>
          <p:xfrm>
            <a:off x="4416" y="2928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36" imgW="203040" imgH="203040" progId="Equation.3">
                    <p:embed/>
                  </p:oleObj>
                </mc:Choice>
                <mc:Fallback>
                  <p:oleObj name="Equation" r:id="rId36" imgW="20304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28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19"/>
            <p:cNvGraphicFramePr>
              <a:graphicFrameLocks noChangeAspect="1"/>
            </p:cNvGraphicFramePr>
            <p:nvPr/>
          </p:nvGraphicFramePr>
          <p:xfrm>
            <a:off x="4416" y="2304"/>
            <a:ext cx="15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38" imgW="241200" imgH="203040" progId="Equation.3">
                    <p:embed/>
                  </p:oleObj>
                </mc:Choice>
                <mc:Fallback>
                  <p:oleObj name="Equation" r:id="rId38" imgW="24120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04"/>
                          <a:ext cx="152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120"/>
            <p:cNvGraphicFramePr>
              <a:graphicFrameLocks noChangeAspect="1"/>
            </p:cNvGraphicFramePr>
            <p:nvPr/>
          </p:nvGraphicFramePr>
          <p:xfrm>
            <a:off x="1680" y="3072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40" imgW="203040" imgH="203040" progId="Equation.3">
                    <p:embed/>
                  </p:oleObj>
                </mc:Choice>
                <mc:Fallback>
                  <p:oleObj name="Equation" r:id="rId40" imgW="20304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072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121"/>
            <p:cNvGraphicFramePr>
              <a:graphicFrameLocks noChangeAspect="1"/>
            </p:cNvGraphicFramePr>
            <p:nvPr/>
          </p:nvGraphicFramePr>
          <p:xfrm>
            <a:off x="1680" y="2784"/>
            <a:ext cx="15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41" imgW="241200" imgH="203040" progId="Equation.3">
                    <p:embed/>
                  </p:oleObj>
                </mc:Choice>
                <mc:Fallback>
                  <p:oleObj name="Equation" r:id="rId41" imgW="24120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84"/>
                          <a:ext cx="152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122"/>
            <p:cNvGraphicFramePr>
              <a:graphicFrameLocks noChangeAspect="1"/>
            </p:cNvGraphicFramePr>
            <p:nvPr/>
          </p:nvGraphicFramePr>
          <p:xfrm>
            <a:off x="1680" y="2928"/>
            <a:ext cx="9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42" imgW="152280" imgH="203040" progId="Equation.3">
                    <p:embed/>
                  </p:oleObj>
                </mc:Choice>
                <mc:Fallback>
                  <p:oleObj name="Equation" r:id="rId42" imgW="15228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928"/>
                          <a:ext cx="96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33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03CCA1-49FC-482A-ABA4-311124E52305}" type="slidenum">
              <a:rPr 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506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Bresenham’s</a:t>
            </a:r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 Line </a:t>
            </a:r>
            <a:r>
              <a:rPr lang="en-IE" smtClean="0">
                <a:latin typeface="Times New Roman" panose="02020603050405020304" pitchFamily="18" charset="0"/>
              </a:rPr>
              <a:t>Algorithm</a:t>
            </a:r>
            <a:endParaRPr lang="en-GB" smtClean="0">
              <a:latin typeface="Times New Roman" panose="02020603050405020304" pitchFamily="18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382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b="1">
                <a:latin typeface="Times New Roman" panose="02020603050405020304" pitchFamily="18" charset="0"/>
              </a:rPr>
              <a:t> 4. General solution</a:t>
            </a:r>
            <a:endParaRPr lang="en-US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sz="2000">
                <a:latin typeface="Times New Roman" panose="02020603050405020304" pitchFamily="18" charset="0"/>
              </a:rPr>
              <a:t>The algorithm can be generalized for all slopes</a:t>
            </a:r>
          </a:p>
          <a:p>
            <a:pPr lvl="1" eaLnBrk="1" hangingPunct="1"/>
            <a:endParaRPr 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30235" name="Group 187"/>
          <p:cNvGraphicFramePr>
            <a:graphicFrameLocks noGrp="1"/>
          </p:cNvGraphicFramePr>
          <p:nvPr>
            <p:ph sz="half" idx="2"/>
          </p:nvPr>
        </p:nvGraphicFramePr>
        <p:xfrm>
          <a:off x="2438401" y="2514600"/>
          <a:ext cx="7496175" cy="3803886"/>
        </p:xfrm>
        <a:graphic>
          <a:graphicData uri="http://schemas.openxmlformats.org/drawingml/2006/table">
            <a:tbl>
              <a:tblPr/>
              <a:tblGrid>
                <a:gridCol w="998538"/>
                <a:gridCol w="1951037"/>
                <a:gridCol w="1951038"/>
                <a:gridCol w="1300162"/>
                <a:gridCol w="1295400"/>
              </a:tblGrid>
              <a:tr h="694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slope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x&gt;0 ,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y&gt;0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x&gt;0,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y&lt;0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III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x&lt;0,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y&gt;0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IV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x&lt;0,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y&lt;0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|m|&lt;1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 = 2dy-dx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  x = x1 to x2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if  p&lt;0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p = p+ 2dy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else { y=y+1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p = p+2(dy-dx)}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 = 2dy-dx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  x = x1 to x2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if  p&lt;0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p = p+ 2dy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else { y=y-1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p = p+2(dy-dx)}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swap points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swap points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|m|&gt;1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 = 2dx-dy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 y= y1 to y2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if  p&lt;0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p = p+ 2dx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else { x=x+1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p = p+2(dx-dy)}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 = 2dx-dy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 y= </a:t>
                      </a:r>
                      <a:r>
                        <a:rPr kumimoji="0" 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y2 to y1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if  p&lt;0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p = p+ 2dx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else { x=x+1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p = p+2(dx-dy)}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swap points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swap points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C0B5D4-01ED-4D49-AF1D-485D524FCD38}" type="slidenum">
              <a:rPr 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Bresenham’s</a:t>
            </a:r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 Line </a:t>
            </a:r>
            <a:r>
              <a:rPr lang="en-IE" smtClean="0">
                <a:latin typeface="Times New Roman" panose="02020603050405020304" pitchFamily="18" charset="0"/>
              </a:rPr>
              <a:t>Algorithm</a:t>
            </a:r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229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E" b="1">
                <a:latin typeface="Times New Roman" panose="02020603050405020304" pitchFamily="18" charset="0"/>
              </a:rPr>
              <a:t> 5. Exercise</a:t>
            </a:r>
            <a:endParaRPr 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Calculate pixel positions that made up the line connecting endpoints: (12, 10) and (17, 14).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/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2438400" y="2743200"/>
            <a:ext cx="5314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2. 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 ?,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 =?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, 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 = ?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, 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– 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=?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438401" y="2362201"/>
            <a:ext cx="1539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 (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y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= ?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2438400" y="3124200"/>
            <a:ext cx="2173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=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–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=?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85735" name="Group 39"/>
          <p:cNvGraphicFramePr>
            <a:graphicFrameLocks noGrp="1"/>
          </p:cNvGraphicFramePr>
          <p:nvPr/>
        </p:nvGraphicFramePr>
        <p:xfrm>
          <a:off x="3048000" y="3657601"/>
          <a:ext cx="6096000" cy="2022477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endParaRPr kumimoji="0" lang="en-US" sz="18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k+1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y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k+1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3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utoUpdateAnimBg="0"/>
      <p:bldP spid="285701" grpId="0" autoUpdateAnimBg="0"/>
      <p:bldP spid="2857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80D867-D4E6-464E-952F-074D36C0EE48}" type="slidenum">
              <a:rPr lang="en-US" sz="1400">
                <a:latin typeface="Arial" panose="020B0604020202020204" pitchFamily="34" charset="0"/>
              </a:rPr>
              <a:pPr eaLnBrk="1" hangingPunct="1"/>
              <a:t>12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44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Bresenham’s</a:t>
            </a:r>
            <a:r>
              <a:rPr lang="en-US" altLang="ko-KR" sz="4400">
                <a:solidFill>
                  <a:schemeClr val="tx2"/>
                </a:solidFill>
                <a:ea typeface="굴림" panose="020B0600000101010101" pitchFamily="34" charset="-127"/>
              </a:rPr>
              <a:t> Line </a:t>
            </a:r>
            <a:r>
              <a:rPr lang="en-IE" sz="4400">
                <a:solidFill>
                  <a:schemeClr val="tx2"/>
                </a:solidFill>
              </a:rPr>
              <a:t>Algorithm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057400" y="1371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IE" sz="2800" b="1"/>
              <a:t> 5. Exercise</a:t>
            </a:r>
            <a:endParaRPr lang="en-US" sz="2800" b="1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Calculate pixel positions that made up the line connecting endpoints: (12, 10) and (17, 14).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2438400" y="2743200"/>
            <a:ext cx="5314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2. 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 5,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 =4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, 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 = 8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, 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– 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=-2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2438401" y="2362201"/>
            <a:ext cx="212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 (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y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= (12,10)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2438400" y="3124200"/>
            <a:ext cx="216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=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–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=3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88803" name="Group 35"/>
          <p:cNvGraphicFramePr>
            <a:graphicFrameLocks noGrp="1"/>
          </p:cNvGraphicFramePr>
          <p:nvPr/>
        </p:nvGraphicFramePr>
        <p:xfrm>
          <a:off x="3048000" y="3657600"/>
          <a:ext cx="6096000" cy="2260602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endParaRPr kumimoji="0" lang="en-US" sz="18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k+1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y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k+1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0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1F597C-9726-4B40-8B0A-1035E1CF33B3}" type="slidenum">
              <a:rPr lang="en-US" sz="1400">
                <a:latin typeface="Arial" panose="020B0604020202020204" pitchFamily="34" charset="0"/>
              </a:rPr>
              <a:pPr eaLnBrk="1" hangingPunct="1"/>
              <a:t>13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44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Bresenham’s</a:t>
            </a:r>
            <a:r>
              <a:rPr lang="en-US" altLang="ko-KR" sz="4400">
                <a:solidFill>
                  <a:schemeClr val="tx2"/>
                </a:solidFill>
                <a:ea typeface="굴림" panose="020B0600000101010101" pitchFamily="34" charset="-127"/>
              </a:rPr>
              <a:t> Line </a:t>
            </a:r>
            <a:r>
              <a:rPr lang="en-IE" sz="4400">
                <a:solidFill>
                  <a:schemeClr val="tx2"/>
                </a:solidFill>
              </a:rPr>
              <a:t>Algorithm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2057400" y="1371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IE" sz="2800" b="1"/>
              <a:t> 5. Exercise</a:t>
            </a:r>
            <a:endParaRPr lang="en-US" sz="2800" b="1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Calculate pixel positions that made up the line connecting endpoints: (12, 10) and (17, 14).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2438400" y="2743200"/>
            <a:ext cx="5314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2. </a:t>
            </a:r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 5,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 =4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, 2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 = 8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, 2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– 2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=-2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2438401" y="2362201"/>
            <a:ext cx="212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 (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y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= (12,10)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2438400" y="3124200"/>
            <a:ext cx="216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en-US" b="1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=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2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y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–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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x =3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89874" name="Group 82"/>
          <p:cNvGraphicFramePr>
            <a:graphicFrameLocks noGrp="1"/>
          </p:cNvGraphicFramePr>
          <p:nvPr/>
        </p:nvGraphicFramePr>
        <p:xfrm>
          <a:off x="3048000" y="3568701"/>
          <a:ext cx="6096000" cy="2720973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endParaRPr kumimoji="0" lang="en-US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k+1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y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k+1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(13, 11)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(14, 12)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(15, 12)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(16, 13)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(17, 14)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1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0F4CB8-172C-4691-BCAC-7602D493C43A}" type="slidenum">
              <a:rPr lang="en-US" sz="1400">
                <a:latin typeface="Arial" panose="020B0604020202020204" pitchFamily="34" charset="0"/>
              </a:rPr>
              <a:pPr eaLnBrk="1" hangingPunct="1"/>
              <a:t>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Bresenham’s Line Algorithm</a:t>
            </a:r>
            <a:endParaRPr lang="en-US" smtClean="0">
              <a:ea typeface="굴림" panose="020B0600000101010101" pitchFamily="34" charset="-127"/>
            </a:endParaRP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2358629" y="2057400"/>
            <a:ext cx="4826396" cy="4064000"/>
            <a:chOff x="-11" y="886"/>
            <a:chExt cx="4055" cy="3401"/>
          </a:xfrm>
        </p:grpSpPr>
        <p:grpSp>
          <p:nvGrpSpPr>
            <p:cNvPr id="49173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49303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04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05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06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07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08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09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10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11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12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313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9174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5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6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7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8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9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0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1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2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3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4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5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6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7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8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89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0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1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2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3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4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5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6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7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8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99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0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1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2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3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4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5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6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7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8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09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0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1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2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3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4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5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6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7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8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19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0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1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2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3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4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5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6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7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8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29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0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1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2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3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4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5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6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7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8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39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40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41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42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43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44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45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46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47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48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49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0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1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2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3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4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5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6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7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8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59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0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1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2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3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4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5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6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7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8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69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0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1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2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3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4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5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6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7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8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79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80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81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282" name="Text Box 124"/>
            <p:cNvSpPr txBox="1">
              <a:spLocks noChangeArrowheads="1"/>
            </p:cNvSpPr>
            <p:nvPr/>
          </p:nvSpPr>
          <p:spPr bwMode="auto">
            <a:xfrm>
              <a:off x="-8" y="1356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17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83" name="Text Box 125"/>
            <p:cNvSpPr txBox="1">
              <a:spLocks noChangeArrowheads="1"/>
            </p:cNvSpPr>
            <p:nvPr/>
          </p:nvSpPr>
          <p:spPr bwMode="auto">
            <a:xfrm>
              <a:off x="-8" y="1679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16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84" name="Text Box 126"/>
            <p:cNvSpPr txBox="1">
              <a:spLocks noChangeArrowheads="1"/>
            </p:cNvSpPr>
            <p:nvPr/>
          </p:nvSpPr>
          <p:spPr bwMode="auto">
            <a:xfrm>
              <a:off x="-8" y="2002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15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85" name="Text Box 127"/>
            <p:cNvSpPr txBox="1">
              <a:spLocks noChangeArrowheads="1"/>
            </p:cNvSpPr>
            <p:nvPr/>
          </p:nvSpPr>
          <p:spPr bwMode="auto">
            <a:xfrm>
              <a:off x="-8" y="2323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14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86" name="Text Box 128"/>
            <p:cNvSpPr txBox="1">
              <a:spLocks noChangeArrowheads="1"/>
            </p:cNvSpPr>
            <p:nvPr/>
          </p:nvSpPr>
          <p:spPr bwMode="auto">
            <a:xfrm>
              <a:off x="-11" y="2648"/>
              <a:ext cx="37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13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87" name="Text Box 129"/>
            <p:cNvSpPr txBox="1">
              <a:spLocks noChangeArrowheads="1"/>
            </p:cNvSpPr>
            <p:nvPr/>
          </p:nvSpPr>
          <p:spPr bwMode="auto">
            <a:xfrm>
              <a:off x="-8" y="2969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12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88" name="Text Box 130"/>
            <p:cNvSpPr txBox="1">
              <a:spLocks noChangeArrowheads="1"/>
            </p:cNvSpPr>
            <p:nvPr/>
          </p:nvSpPr>
          <p:spPr bwMode="auto">
            <a:xfrm>
              <a:off x="-8" y="3292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11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89" name="Text Box 131"/>
            <p:cNvSpPr txBox="1">
              <a:spLocks noChangeArrowheads="1"/>
            </p:cNvSpPr>
            <p:nvPr/>
          </p:nvSpPr>
          <p:spPr bwMode="auto">
            <a:xfrm>
              <a:off x="-8" y="3615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0" name="Text Box 132"/>
            <p:cNvSpPr txBox="1">
              <a:spLocks noChangeArrowheads="1"/>
            </p:cNvSpPr>
            <p:nvPr/>
          </p:nvSpPr>
          <p:spPr bwMode="auto">
            <a:xfrm>
              <a:off x="-8" y="1033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 sz="1800">
                  <a:latin typeface="Arial" panose="020B0604020202020204" pitchFamily="34" charset="0"/>
                </a:rPr>
                <a:t>18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1" name="Text Box 133"/>
            <p:cNvSpPr txBox="1">
              <a:spLocks noChangeArrowheads="1"/>
            </p:cNvSpPr>
            <p:nvPr/>
          </p:nvSpPr>
          <p:spPr bwMode="auto">
            <a:xfrm>
              <a:off x="3261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29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2" name="Text Box 134"/>
            <p:cNvSpPr txBox="1">
              <a:spLocks noChangeArrowheads="1"/>
            </p:cNvSpPr>
            <p:nvPr/>
          </p:nvSpPr>
          <p:spPr bwMode="auto">
            <a:xfrm>
              <a:off x="2638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27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3" name="Text Box 135"/>
            <p:cNvSpPr txBox="1">
              <a:spLocks noChangeArrowheads="1"/>
            </p:cNvSpPr>
            <p:nvPr/>
          </p:nvSpPr>
          <p:spPr bwMode="auto">
            <a:xfrm>
              <a:off x="2314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26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4" name="Text Box 136"/>
            <p:cNvSpPr txBox="1">
              <a:spLocks noChangeArrowheads="1"/>
            </p:cNvSpPr>
            <p:nvPr/>
          </p:nvSpPr>
          <p:spPr bwMode="auto">
            <a:xfrm>
              <a:off x="1990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25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5" name="Text Box 137"/>
            <p:cNvSpPr txBox="1">
              <a:spLocks noChangeArrowheads="1"/>
            </p:cNvSpPr>
            <p:nvPr/>
          </p:nvSpPr>
          <p:spPr bwMode="auto">
            <a:xfrm>
              <a:off x="1651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24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6" name="Text Box 138"/>
            <p:cNvSpPr txBox="1">
              <a:spLocks noChangeArrowheads="1"/>
            </p:cNvSpPr>
            <p:nvPr/>
          </p:nvSpPr>
          <p:spPr bwMode="auto">
            <a:xfrm>
              <a:off x="1351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23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7" name="Text Box 139"/>
            <p:cNvSpPr txBox="1">
              <a:spLocks noChangeArrowheads="1"/>
            </p:cNvSpPr>
            <p:nvPr/>
          </p:nvSpPr>
          <p:spPr bwMode="auto">
            <a:xfrm>
              <a:off x="1013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22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8" name="Text Box 140"/>
            <p:cNvSpPr txBox="1">
              <a:spLocks noChangeArrowheads="1"/>
            </p:cNvSpPr>
            <p:nvPr/>
          </p:nvSpPr>
          <p:spPr bwMode="auto">
            <a:xfrm>
              <a:off x="679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21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299" name="Text Box 141"/>
            <p:cNvSpPr txBox="1">
              <a:spLocks noChangeArrowheads="1"/>
            </p:cNvSpPr>
            <p:nvPr/>
          </p:nvSpPr>
          <p:spPr bwMode="auto">
            <a:xfrm>
              <a:off x="363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300" name="Text Box 142"/>
            <p:cNvSpPr txBox="1">
              <a:spLocks noChangeArrowheads="1"/>
            </p:cNvSpPr>
            <p:nvPr/>
          </p:nvSpPr>
          <p:spPr bwMode="auto">
            <a:xfrm>
              <a:off x="2945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28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301" name="Text Box 143"/>
            <p:cNvSpPr txBox="1">
              <a:spLocks noChangeArrowheads="1"/>
            </p:cNvSpPr>
            <p:nvPr/>
          </p:nvSpPr>
          <p:spPr bwMode="auto">
            <a:xfrm>
              <a:off x="3576" y="3980"/>
              <a:ext cx="3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 sz="1800">
                  <a:latin typeface="Arial" panose="020B0604020202020204" pitchFamily="34" charset="0"/>
                </a:rPr>
                <a:t>30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9302" name="Line 144"/>
            <p:cNvSpPr>
              <a:spLocks noChangeShapeType="1"/>
            </p:cNvSpPr>
            <p:nvPr/>
          </p:nvSpPr>
          <p:spPr bwMode="auto">
            <a:xfrm flipV="1">
              <a:off x="553" y="1149"/>
              <a:ext cx="3218" cy="2587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36358" name="Group 166"/>
          <p:cNvGraphicFramePr>
            <a:graphicFrameLocks noGrp="1"/>
          </p:cNvGraphicFramePr>
          <p:nvPr/>
        </p:nvGraphicFramePr>
        <p:xfrm>
          <a:off x="7315200" y="1600200"/>
          <a:ext cx="3048000" cy="4679950"/>
        </p:xfrm>
        <a:graphic>
          <a:graphicData uri="http://schemas.openxmlformats.org/drawingml/2006/table">
            <a:tbl>
              <a:tblPr/>
              <a:tblGrid>
                <a:gridCol w="584200"/>
                <a:gridCol w="827088"/>
                <a:gridCol w="1636712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2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Times New Roman" panose="02020603050405020304" pitchFamily="18" charset="0"/>
              </a:rPr>
              <a:t>5. Exercise: Trace for (20,10) to (30,18)</a:t>
            </a:r>
          </a:p>
        </p:txBody>
      </p:sp>
    </p:spTree>
    <p:extLst>
      <p:ext uri="{BB962C8B-B14F-4D97-AF65-F5344CB8AC3E}">
        <p14:creationId xmlns:p14="http://schemas.microsoft.com/office/powerpoint/2010/main" val="18305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D7CEAB-7D0B-49EF-B86F-3F527479F81E}" type="slidenum">
              <a:rPr lang="en-US" sz="1400">
                <a:latin typeface="Arial" panose="020B0604020202020204" pitchFamily="34" charset="0"/>
              </a:rPr>
              <a:pPr eaLnBrk="1" hangingPunct="1"/>
              <a:t>2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39940" name="Rectangle 53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Bresenham’s Line Algorithm</a:t>
            </a:r>
            <a:endParaRPr lang="en-US" smtClean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39941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915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IE" sz="2400">
                <a:latin typeface="Times New Roman" panose="02020603050405020304" pitchFamily="18" charset="0"/>
              </a:rPr>
              <a:t>Given the equation of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latin typeface="Times New Roman" panose="02020603050405020304" pitchFamily="18" charset="0"/>
              </a:rPr>
              <a:t>		y</a:t>
            </a:r>
            <a:r>
              <a:rPr lang="en-US" sz="2400" baseline="-25000">
                <a:latin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</a:rPr>
              <a:t>=  </a:t>
            </a:r>
            <a:r>
              <a:rPr lang="en-US" sz="2400" i="1">
                <a:latin typeface="Times New Roman" panose="02020603050405020304" pitchFamily="18" charset="0"/>
              </a:rPr>
              <a:t>mx</a:t>
            </a:r>
            <a:r>
              <a:rPr lang="en-US" sz="2400" i="1" baseline="-25000">
                <a:latin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</a:rPr>
              <a:t>+ </a:t>
            </a:r>
            <a:r>
              <a:rPr lang="en-US" sz="2400" i="1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E" sz="2400">
                <a:latin typeface="Times New Roman" panose="02020603050405020304" pitchFamily="18" charset="0"/>
              </a:rPr>
              <a:t>Thus actual value of </a:t>
            </a:r>
            <a:r>
              <a:rPr lang="en-IE" sz="2400" i="1">
                <a:latin typeface="Times New Roman" panose="02020603050405020304" pitchFamily="18" charset="0"/>
              </a:rPr>
              <a:t>y</a:t>
            </a:r>
            <a:r>
              <a:rPr lang="en-IE" sz="2400">
                <a:latin typeface="Times New Roman" panose="02020603050405020304" pitchFamily="18" charset="0"/>
              </a:rPr>
              <a:t> at </a:t>
            </a:r>
            <a:r>
              <a:rPr lang="en-IE" sz="2400" i="1">
                <a:latin typeface="Times New Roman" panose="02020603050405020304" pitchFamily="18" charset="0"/>
              </a:rPr>
              <a:t>x = x</a:t>
            </a:r>
            <a:r>
              <a:rPr lang="en-IE" sz="2400" i="1" baseline="-25000">
                <a:latin typeface="Times New Roman" panose="02020603050405020304" pitchFamily="18" charset="0"/>
              </a:rPr>
              <a:t>k+1</a:t>
            </a:r>
            <a:r>
              <a:rPr lang="en-IE" sz="2400">
                <a:latin typeface="Times New Roman" panose="02020603050405020304" pitchFamily="18" charset="0"/>
              </a:rPr>
              <a:t> is given by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latin typeface="Times New Roman" panose="02020603050405020304" pitchFamily="18" charset="0"/>
              </a:rPr>
              <a:t>		y</a:t>
            </a:r>
            <a:r>
              <a:rPr lang="en-US" sz="2400" baseline="-25000">
                <a:latin typeface="Times New Roman" panose="02020603050405020304" pitchFamily="18" charset="0"/>
              </a:rPr>
              <a:t>  </a:t>
            </a:r>
            <a:r>
              <a:rPr lang="en-US" sz="2400">
                <a:latin typeface="Times New Roman" panose="02020603050405020304" pitchFamily="18" charset="0"/>
              </a:rPr>
              <a:t>=  </a:t>
            </a:r>
            <a:r>
              <a:rPr lang="en-US" sz="2400" i="1">
                <a:latin typeface="Times New Roman" panose="02020603050405020304" pitchFamily="18" charset="0"/>
              </a:rPr>
              <a:t>mx</a:t>
            </a:r>
            <a:r>
              <a:rPr lang="en-US" sz="2400" i="1" baseline="-25000">
                <a:latin typeface="Times New Roman" panose="02020603050405020304" pitchFamily="18" charset="0"/>
              </a:rPr>
              <a:t>k+1 </a:t>
            </a:r>
            <a:r>
              <a:rPr lang="en-US" sz="2400">
                <a:latin typeface="Times New Roman" panose="02020603050405020304" pitchFamily="18" charset="0"/>
              </a:rPr>
              <a:t>+ </a:t>
            </a:r>
            <a:r>
              <a:rPr lang="en-US" sz="2400" i="1">
                <a:latin typeface="Times New Roman" panose="02020603050405020304" pitchFamily="18" charset="0"/>
              </a:rPr>
              <a:t>b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latin typeface="Times New Roman" panose="02020603050405020304" pitchFamily="18" charset="0"/>
              </a:rPr>
              <a:t>              =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m(x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+ 1) + b                                1</a:t>
            </a:r>
            <a:endParaRPr lang="en-US" sz="24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Let </a:t>
            </a:r>
            <a:r>
              <a:rPr lang="en-US" sz="2400" i="1">
                <a:latin typeface="Times New Roman" panose="02020603050405020304" pitchFamily="18" charset="0"/>
              </a:rPr>
              <a:t>d</a:t>
            </a:r>
            <a:r>
              <a:rPr lang="en-US" sz="2400" baseline="-25000">
                <a:latin typeface="Times New Roman" panose="02020603050405020304" pitchFamily="18" charset="0"/>
              </a:rPr>
              <a:t>1</a:t>
            </a:r>
            <a:r>
              <a:rPr lang="en-US" sz="2400">
                <a:latin typeface="Times New Roman" panose="02020603050405020304" pitchFamily="18" charset="0"/>
              </a:rPr>
              <a:t> = | </a:t>
            </a:r>
            <a:r>
              <a:rPr lang="en-US" sz="2400" i="1">
                <a:latin typeface="Times New Roman" panose="02020603050405020304" pitchFamily="18" charset="0"/>
              </a:rPr>
              <a:t>QQ</a:t>
            </a:r>
            <a:r>
              <a:rPr lang="en-US" sz="2400" baseline="-25000">
                <a:latin typeface="Times New Roman" panose="02020603050405020304" pitchFamily="18" charset="0"/>
              </a:rPr>
              <a:t>1</a:t>
            </a:r>
            <a:r>
              <a:rPr lang="en-US" sz="2400" i="1">
                <a:latin typeface="Times New Roman" panose="02020603050405020304" pitchFamily="18" charset="0"/>
              </a:rPr>
              <a:t>|</a:t>
            </a:r>
            <a:r>
              <a:rPr lang="en-US" sz="2400">
                <a:latin typeface="Times New Roman" panose="02020603050405020304" pitchFamily="18" charset="0"/>
              </a:rPr>
              <a:t>=</a:t>
            </a:r>
            <a:r>
              <a:rPr lang="en-US" sz="2400" i="1">
                <a:latin typeface="Times New Roman" panose="02020603050405020304" pitchFamily="18" charset="0"/>
              </a:rPr>
              <a:t> distance of y</a:t>
            </a:r>
            <a:r>
              <a:rPr lang="en-US" sz="2400" baseline="-25000">
                <a:latin typeface="Times New Roman" panose="02020603050405020304" pitchFamily="18" charset="0"/>
              </a:rPr>
              <a:t>k </a:t>
            </a:r>
            <a:r>
              <a:rPr lang="en-US" sz="2400" i="1">
                <a:latin typeface="Times New Roman" panose="02020603050405020304" pitchFamily="18" charset="0"/>
              </a:rPr>
              <a:t>from actual value of y</a:t>
            </a:r>
            <a:endParaRPr 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			= </a:t>
            </a:r>
            <a:r>
              <a:rPr lang="en-US" sz="2400" i="1">
                <a:latin typeface="Times New Roman" panose="02020603050405020304" pitchFamily="18" charset="0"/>
              </a:rPr>
              <a:t>y</a:t>
            </a:r>
            <a:r>
              <a:rPr lang="en-US" sz="2400" baseline="-25000">
                <a:latin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</a:rPr>
              <a:t>– </a:t>
            </a:r>
            <a:r>
              <a:rPr lang="en-US" sz="2400" i="1">
                <a:latin typeface="Times New Roman" panose="02020603050405020304" pitchFamily="18" charset="0"/>
              </a:rPr>
              <a:t>y</a:t>
            </a:r>
            <a:r>
              <a:rPr lang="en-US" sz="2400" baseline="-25000">
                <a:latin typeface="Times New Roman" panose="02020603050405020304" pitchFamily="18" charset="0"/>
              </a:rPr>
              <a:t>k 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m(x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+ 1) + b – 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                        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latin typeface="Times New Roman" panose="02020603050405020304" pitchFamily="18" charset="0"/>
              </a:rPr>
              <a:t>	 d</a:t>
            </a:r>
            <a:r>
              <a:rPr lang="en-US" sz="2400" baseline="-25000">
                <a:latin typeface="Times New Roman" panose="02020603050405020304" pitchFamily="18" charset="0"/>
              </a:rPr>
              <a:t>2</a:t>
            </a:r>
            <a:r>
              <a:rPr lang="en-US" sz="2400">
                <a:latin typeface="Times New Roman" panose="02020603050405020304" pitchFamily="18" charset="0"/>
              </a:rPr>
              <a:t> = | </a:t>
            </a:r>
            <a:r>
              <a:rPr lang="en-US" sz="2400" i="1">
                <a:latin typeface="Times New Roman" panose="02020603050405020304" pitchFamily="18" charset="0"/>
              </a:rPr>
              <a:t>QQ</a:t>
            </a:r>
            <a:r>
              <a:rPr lang="en-US" sz="2400" baseline="-25000">
                <a:latin typeface="Times New Roman" panose="02020603050405020304" pitchFamily="18" charset="0"/>
              </a:rPr>
              <a:t>2</a:t>
            </a:r>
            <a:r>
              <a:rPr lang="en-US" sz="2400" i="1">
                <a:latin typeface="Times New Roman" panose="02020603050405020304" pitchFamily="18" charset="0"/>
              </a:rPr>
              <a:t>| </a:t>
            </a:r>
            <a:r>
              <a:rPr lang="en-US" sz="2400">
                <a:latin typeface="Times New Roman" panose="02020603050405020304" pitchFamily="18" charset="0"/>
              </a:rPr>
              <a:t>=</a:t>
            </a:r>
            <a:r>
              <a:rPr lang="en-US" sz="2400" i="1">
                <a:latin typeface="Times New Roman" panose="02020603050405020304" pitchFamily="18" charset="0"/>
              </a:rPr>
              <a:t> distance of actual value of y from y</a:t>
            </a:r>
            <a:r>
              <a:rPr lang="en-US" sz="2400" baseline="-25000">
                <a:latin typeface="Times New Roman" panose="02020603050405020304" pitchFamily="18" charset="0"/>
              </a:rPr>
              <a:t>k </a:t>
            </a:r>
            <a:r>
              <a:rPr lang="en-US" sz="2400" i="1">
                <a:latin typeface="Times New Roman" panose="02020603050405020304" pitchFamily="18" charset="0"/>
              </a:rPr>
              <a:t>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			= </a:t>
            </a:r>
            <a:r>
              <a:rPr lang="en-US" sz="2400" i="1">
                <a:latin typeface="Times New Roman" panose="02020603050405020304" pitchFamily="18" charset="0"/>
              </a:rPr>
              <a:t>y</a:t>
            </a:r>
            <a:r>
              <a:rPr lang="en-US" sz="2400" baseline="-25000">
                <a:latin typeface="Times New Roman" panose="02020603050405020304" pitchFamily="18" charset="0"/>
              </a:rPr>
              <a:t>k+1 </a:t>
            </a:r>
            <a:r>
              <a:rPr lang="en-US" sz="2400">
                <a:latin typeface="Times New Roman" panose="02020603050405020304" pitchFamily="18" charset="0"/>
              </a:rPr>
              <a:t>– </a:t>
            </a:r>
            <a:r>
              <a:rPr lang="en-US" sz="2400" i="1">
                <a:latin typeface="Times New Roman" panose="02020603050405020304" pitchFamily="18" charset="0"/>
              </a:rPr>
              <a:t>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latin typeface="Times New Roman" panose="02020603050405020304" pitchFamily="18" charset="0"/>
              </a:rPr>
              <a:t>                        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(y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+ 1)– [m(x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+ 1) + b]      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A9DC27-E65B-4AC1-A242-38B673E57670}" type="slidenum">
              <a:rPr lang="en-US" sz="1400">
                <a:latin typeface="Arial" panose="020B0604020202020204" pitchFamily="34" charset="0"/>
              </a:rPr>
              <a:pPr eaLnBrk="1" hangingPunct="1"/>
              <a:t>3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0964" name="Rectangle 53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Bresenham’s Line Algorithm</a:t>
            </a:r>
            <a:endParaRPr lang="en-US" smtClean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915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The difference between these 2 separations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	d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-d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	=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m(x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+ 1) + b – 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–((y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+ 1)– [m(x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+ 1) + b]))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=m(xk+1)+b-yk-(y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+1) +m(xk+1)+b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=2m(x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+ 1) + 2b –y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– (y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+ 1</a:t>
            </a:r>
            <a:r>
              <a:rPr lang="en-US" sz="240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i="1">
                <a:latin typeface="Times New Roman" panose="02020603050405020304" pitchFamily="18" charset="0"/>
              </a:rPr>
              <a:t>	       		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= 2m(x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+ 1) – 2 y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+ 2b – 1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3A7C1F-3D10-4AE6-8846-469813A8D37D}" type="slidenum">
              <a:rPr lang="en-US" sz="1400">
                <a:latin typeface="Arial" panose="020B0604020202020204" pitchFamily="34" charset="0"/>
              </a:rPr>
              <a:pPr eaLnBrk="1" hangingPunct="1"/>
              <a:t>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122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Bresenham’s Line Algorithm</a:t>
            </a:r>
            <a:endParaRPr lang="en-US" smtClean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229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305800" cy="4525963"/>
          </a:xfrm>
          <a:noFill/>
        </p:spPr>
        <p:txBody>
          <a:bodyPr/>
          <a:lstStyle/>
          <a:p>
            <a:pPr marL="0" indent="0">
              <a:buNone/>
              <a:tabLst>
                <a:tab pos="8004175" algn="l"/>
              </a:tabLst>
            </a:pPr>
            <a:r>
              <a:rPr lang="en-US" sz="2400">
                <a:latin typeface="Times New Roman" panose="02020603050405020304" pitchFamily="18" charset="0"/>
              </a:rPr>
              <a:t>we can define a decision parameter</a:t>
            </a:r>
            <a:r>
              <a:rPr lang="en-US" sz="2400" i="1">
                <a:latin typeface="Times New Roman" panose="02020603050405020304" pitchFamily="18" charset="0"/>
              </a:rPr>
              <a:t>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latin typeface="Times New Roman" panose="02020603050405020304" pitchFamily="18" charset="0"/>
              </a:rPr>
              <a:t> for the 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th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step </a:t>
            </a:r>
            <a:r>
              <a:rPr lang="en-US" sz="2400">
                <a:latin typeface="Times New Roman" panose="02020603050405020304" pitchFamily="18" charset="0"/>
              </a:rPr>
              <a:t>to by simplifying  above equation such that the sign of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latin typeface="Times New Roman" panose="02020603050405020304" pitchFamily="18" charset="0"/>
              </a:rPr>
              <a:t> is the same as the sign of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-d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2400">
                <a:latin typeface="Times New Roman" panose="02020603050405020304" pitchFamily="18" charset="0"/>
              </a:rPr>
              <a:t>, but involves only </a:t>
            </a:r>
            <a:r>
              <a:rPr lang="en-US" sz="2400" u="sng">
                <a:latin typeface="Times New Roman" panose="02020603050405020304" pitchFamily="18" charset="0"/>
              </a:rPr>
              <a:t>integer calculations.</a:t>
            </a:r>
          </a:p>
          <a:p>
            <a:pPr marL="0" indent="0">
              <a:spcBef>
                <a:spcPct val="50000"/>
              </a:spcBef>
              <a:buNone/>
              <a:tabLst>
                <a:tab pos="8004175" algn="l"/>
              </a:tabLst>
            </a:pP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Define   P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 ( d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-d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3429000" y="3733800"/>
          <a:ext cx="40513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006280" imgH="393480" progId="Equation.3">
                  <p:embed/>
                </p:oleObj>
              </mc:Choice>
              <mc:Fallback>
                <p:oleObj name="Equation" r:id="rId3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40513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3429000" y="4572000"/>
          <a:ext cx="4648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349360" imgH="228600" progId="Equation.3">
                  <p:embed/>
                </p:oleObj>
              </mc:Choice>
              <mc:Fallback>
                <p:oleObj name="Equation" r:id="rId5" imgW="234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0"/>
                        <a:ext cx="4648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4870450" y="4964113"/>
          <a:ext cx="345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964113"/>
                        <a:ext cx="345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3429000" y="3352801"/>
          <a:ext cx="3810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892160" imgH="228600" progId="Equation.3">
                  <p:embed/>
                </p:oleObj>
              </mc:Choice>
              <mc:Fallback>
                <p:oleObj name="Equation" r:id="rId9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1"/>
                        <a:ext cx="3810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2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D05919-A844-486D-A3FA-645BC4B00BC9}" type="slidenum">
              <a:rPr 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19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Bresenham’s Line Algorithm</a:t>
            </a:r>
            <a:endParaRPr lang="en-US" smtClean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9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If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&lt; 0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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( d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-d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&lt;0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 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distance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is less than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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latin typeface="Times New Roman" panose="02020603050405020304" pitchFamily="18" charset="0"/>
              </a:rPr>
              <a:t> is closer to line-path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	Hence </a:t>
            </a:r>
            <a:r>
              <a:rPr lang="en-IE" sz="2400">
                <a:latin typeface="Times New Roman" panose="02020603050405020304" pitchFamily="18" charset="0"/>
              </a:rPr>
              <a:t>Q1(x</a:t>
            </a:r>
            <a:r>
              <a:rPr lang="en-IE" sz="2400" baseline="-25000">
                <a:latin typeface="Times New Roman" panose="02020603050405020304" pitchFamily="18" charset="0"/>
              </a:rPr>
              <a:t>k</a:t>
            </a:r>
            <a:r>
              <a:rPr lang="en-IE" sz="2400">
                <a:latin typeface="Times New Roman" panose="02020603050405020304" pitchFamily="18" charset="0"/>
              </a:rPr>
              <a:t>+1, y</a:t>
            </a:r>
            <a:r>
              <a:rPr lang="en-IE" sz="2400" baseline="-25000">
                <a:latin typeface="Times New Roman" panose="02020603050405020304" pitchFamily="18" charset="0"/>
              </a:rPr>
              <a:t>k</a:t>
            </a:r>
            <a:r>
              <a:rPr lang="en-IE" sz="2400">
                <a:latin typeface="Times New Roman" panose="02020603050405020304" pitchFamily="18" charset="0"/>
              </a:rPr>
              <a:t> ) is the better choice</a:t>
            </a:r>
          </a:p>
          <a:p>
            <a:pPr marL="0" indent="0">
              <a:buNone/>
            </a:pPr>
            <a:r>
              <a:rPr lang="en-IE" sz="2400">
                <a:latin typeface="Times New Roman" panose="02020603050405020304" pitchFamily="18" charset="0"/>
              </a:rPr>
              <a:t>else </a:t>
            </a:r>
          </a:p>
          <a:p>
            <a:pPr marL="0" indent="0">
              <a:buNone/>
            </a:pPr>
            <a:r>
              <a:rPr lang="en-IE" sz="2400">
                <a:latin typeface="Times New Roman" panose="02020603050405020304" pitchFamily="18" charset="0"/>
              </a:rPr>
              <a:t>	Q2(x</a:t>
            </a:r>
            <a:r>
              <a:rPr lang="en-IE" sz="2400" baseline="-25000">
                <a:latin typeface="Times New Roman" panose="02020603050405020304" pitchFamily="18" charset="0"/>
              </a:rPr>
              <a:t>k</a:t>
            </a:r>
            <a:r>
              <a:rPr lang="en-IE" sz="2400">
                <a:latin typeface="Times New Roman" panose="02020603050405020304" pitchFamily="18" charset="0"/>
              </a:rPr>
              <a:t>+1, y</a:t>
            </a:r>
            <a:r>
              <a:rPr lang="en-IE" sz="2400" baseline="-25000">
                <a:latin typeface="Times New Roman" panose="02020603050405020304" pitchFamily="18" charset="0"/>
              </a:rPr>
              <a:t>k</a:t>
            </a:r>
            <a:r>
              <a:rPr lang="en-IE" sz="2400">
                <a:latin typeface="Times New Roman" panose="02020603050405020304" pitchFamily="18" charset="0"/>
              </a:rPr>
              <a:t>+1)  is the better choice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Thus if the parameter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</a:rPr>
              <a:t>is negative lower pixel </a:t>
            </a:r>
            <a:r>
              <a:rPr lang="en-IE" sz="2400">
                <a:latin typeface="Times New Roman" panose="02020603050405020304" pitchFamily="18" charset="0"/>
              </a:rPr>
              <a:t>is plotted </a:t>
            </a:r>
            <a:r>
              <a:rPr lang="en-US" sz="2400">
                <a:latin typeface="Times New Roman" panose="02020603050405020304" pitchFamily="18" charset="0"/>
              </a:rPr>
              <a:t>else upper pixel </a:t>
            </a:r>
            <a:r>
              <a:rPr lang="en-IE" sz="2400">
                <a:latin typeface="Times New Roman" panose="02020603050405020304" pitchFamily="18" charset="0"/>
              </a:rPr>
              <a:t>is plotted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1605F7-72C6-4871-A8C5-2C96EF05F6FA}" type="slidenum">
              <a:rPr lang="en-US" sz="1400">
                <a:latin typeface="Arial" panose="020B0604020202020204" pitchFamily="34" charset="0"/>
              </a:rPr>
              <a:pPr eaLnBrk="1" hangingPunct="1"/>
              <a:t>6</a:t>
            </a:fld>
            <a:endParaRPr lang="en-US" sz="1400">
              <a:latin typeface="Arial" panose="020B0604020202020204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90801" y="1600201"/>
          <a:ext cx="6640513" cy="501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920680" imgH="2539800" progId="Equation.3">
                  <p:embed/>
                </p:oleObj>
              </mc:Choice>
              <mc:Fallback>
                <p:oleObj name="Equation" r:id="rId3" imgW="2920680" imgH="25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600201"/>
                        <a:ext cx="6640513" cy="501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21"/>
          <p:cNvSpPr>
            <a:spLocks noChangeShapeType="1"/>
          </p:cNvSpPr>
          <p:nvPr/>
        </p:nvSpPr>
        <p:spPr bwMode="auto">
          <a:xfrm>
            <a:off x="-457200" y="4191000"/>
            <a:ext cx="0" cy="1524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Bresenham’s Line Algorithm</a:t>
            </a:r>
            <a:endParaRPr lang="en-US" smtClean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3319" name="Text Box 28"/>
          <p:cNvSpPr txBox="1">
            <a:spLocks noChangeArrowheads="1"/>
          </p:cNvSpPr>
          <p:nvPr/>
        </p:nvSpPr>
        <p:spPr bwMode="auto">
          <a:xfrm>
            <a:off x="2438400" y="11430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To put p</a:t>
            </a:r>
            <a:r>
              <a:rPr lang="en-US" baseline="-25000"/>
              <a:t>k</a:t>
            </a:r>
            <a:r>
              <a:rPr lang="en-US"/>
              <a:t> in the iterative form, we derived that</a:t>
            </a:r>
          </a:p>
        </p:txBody>
      </p:sp>
      <p:sp>
        <p:nvSpPr>
          <p:cNvPr id="13320" name="TextBox 8"/>
          <p:cNvSpPr txBox="1">
            <a:spLocks noChangeArrowheads="1"/>
          </p:cNvSpPr>
          <p:nvPr/>
        </p:nvSpPr>
        <p:spPr bwMode="auto">
          <a:xfrm>
            <a:off x="10210801" y="3429000"/>
            <a:ext cx="13700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Pk&lt;0</a:t>
            </a:r>
          </a:p>
          <a:p>
            <a:pPr eaLnBrk="1" hangingPunct="1"/>
            <a:r>
              <a:rPr lang="en-US"/>
              <a:t>Yk+1=yk</a:t>
            </a:r>
          </a:p>
          <a:p>
            <a:pPr eaLnBrk="1" hangingPunct="1"/>
            <a:r>
              <a:rPr lang="en-US"/>
              <a:t>Pk&gt;0</a:t>
            </a:r>
          </a:p>
          <a:p>
            <a:pPr eaLnBrk="1" hangingPunct="1"/>
            <a:r>
              <a:rPr lang="en-US"/>
              <a:t>Yk=yk+1</a:t>
            </a:r>
          </a:p>
        </p:txBody>
      </p:sp>
    </p:spTree>
    <p:extLst>
      <p:ext uri="{BB962C8B-B14F-4D97-AF65-F5344CB8AC3E}">
        <p14:creationId xmlns:p14="http://schemas.microsoft.com/office/powerpoint/2010/main" val="41046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A53296-D9DB-440B-A2DC-47ABC3E26BFA}" type="slidenum">
              <a:rPr lang="en-US" sz="1400">
                <a:latin typeface="Arial" panose="020B0604020202020204" pitchFamily="34" charset="0"/>
              </a:rPr>
              <a:pPr eaLnBrk="1" hangingPunct="1"/>
              <a:t>7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Bresenham’s Line Algorithm</a:t>
            </a:r>
            <a:endParaRPr lang="en-US" smtClean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The first parameter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>
                <a:latin typeface="Times New Roman" panose="02020603050405020304" pitchFamily="18" charset="0"/>
              </a:rPr>
              <a:t> is directly computed as: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     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	= 2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y.x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- 2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x.y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c </a:t>
            </a:r>
          </a:p>
          <a:p>
            <a:pPr marL="0" indent="0">
              <a:buNone/>
            </a:pP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	= 2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y.x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- 2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x.y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+ 2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 +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 (2b-1)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Since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(x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,y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sz="2400">
                <a:latin typeface="Times New Roman" panose="02020603050405020304" pitchFamily="18" charset="0"/>
              </a:rPr>
              <a:t> satisfies the line equation , we also have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          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y/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 * 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+ b</a:t>
            </a:r>
          </a:p>
          <a:p>
            <a:pPr marL="0" indent="0">
              <a:buNone/>
            </a:pP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	b = y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-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y/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 * x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Combining the above 2 equations , we will have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        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sz="2400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= 2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 –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</a:rPr>
              <a:t>The constants 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sz="2400">
                <a:latin typeface="Times New Roman" panose="02020603050405020304" pitchFamily="18" charset="0"/>
              </a:rPr>
              <a:t>,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 – 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</a:rPr>
              <a:t> and 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y-2</a:t>
            </a:r>
            <a:r>
              <a:rPr lang="el-GR" sz="2400">
                <a:solidFill>
                  <a:schemeClr val="tx2"/>
                </a:solidFill>
                <a:latin typeface="Times New Roman" panose="02020603050405020304" pitchFamily="18" charset="0"/>
              </a:rPr>
              <a:t>Δ</a:t>
            </a:r>
            <a:r>
              <a:rPr 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</a:rPr>
              <a:t> are calculated once.</a:t>
            </a:r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8940800" y="1219200"/>
          <a:ext cx="345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0" y="1219200"/>
                        <a:ext cx="345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6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9A8D26-4DE6-43A9-8F57-7623EFE15FFA}" type="slidenum">
              <a:rPr lang="en-US" sz="1400">
                <a:latin typeface="Arial" panose="020B0604020202020204" pitchFamily="34" charset="0"/>
              </a:rPr>
              <a:pPr eaLnBrk="1" hangingPunct="1"/>
              <a:t>8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anose="02020603050405020304" pitchFamily="18" charset="0"/>
              </a:rPr>
              <a:t>Bresenham’s </a:t>
            </a:r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34" charset="-127"/>
              </a:rPr>
              <a:t>Line </a:t>
            </a:r>
            <a:r>
              <a:rPr lang="en-IE" smtClean="0">
                <a:latin typeface="Times New Roman" panose="02020603050405020304" pitchFamily="18" charset="0"/>
              </a:rPr>
              <a:t>Algorithm</a:t>
            </a:r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953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None/>
            </a:pPr>
            <a:r>
              <a:rPr lang="en-IE" sz="2000">
                <a:latin typeface="Times New Roman" panose="02020603050405020304" pitchFamily="18" charset="0"/>
              </a:rPr>
              <a:t>STEPS FOR BRESENHAM’S LINE DRAWING ALGORITHM (for |</a:t>
            </a:r>
            <a:r>
              <a:rPr lang="en-IE" sz="2000" i="1">
                <a:latin typeface="Times New Roman" panose="02020603050405020304" pitchFamily="18" charset="0"/>
              </a:rPr>
              <a:t>m</a:t>
            </a:r>
            <a:r>
              <a:rPr lang="en-IE" sz="2000">
                <a:latin typeface="Times New Roman" panose="02020603050405020304" pitchFamily="18" charset="0"/>
              </a:rPr>
              <a:t>| &lt; 1.0)</a:t>
            </a:r>
          </a:p>
          <a:p>
            <a:pPr marL="533400" indent="-533400">
              <a:buFontTx/>
              <a:buAutoNum type="arabicPeriod"/>
            </a:pPr>
            <a:r>
              <a:rPr lang="en-IE" sz="1800" b="1">
                <a:latin typeface="Courier New" panose="02070309020205020404" pitchFamily="49" charset="0"/>
              </a:rPr>
              <a:t>Input the two line end-points (</a:t>
            </a:r>
            <a:r>
              <a:rPr lang="en-IE" sz="1800" b="1" i="1">
                <a:latin typeface="Courier New" panose="02070309020205020404" pitchFamily="49" charset="0"/>
              </a:rPr>
              <a:t>x</a:t>
            </a:r>
            <a:r>
              <a:rPr lang="en-IE" sz="1800" b="1" i="1" baseline="-25000">
                <a:latin typeface="Courier New" panose="02070309020205020404" pitchFamily="49" charset="0"/>
              </a:rPr>
              <a:t>0</a:t>
            </a:r>
            <a:r>
              <a:rPr lang="en-IE" sz="1800" b="1" i="1">
                <a:latin typeface="Courier New" panose="02070309020205020404" pitchFamily="49" charset="0"/>
              </a:rPr>
              <a:t>, y</a:t>
            </a:r>
            <a:r>
              <a:rPr lang="en-IE" sz="1800" b="1" i="1" baseline="-25000">
                <a:latin typeface="Courier New" panose="02070309020205020404" pitchFamily="49" charset="0"/>
              </a:rPr>
              <a:t>0</a:t>
            </a:r>
            <a:r>
              <a:rPr lang="en-IE" sz="1800" b="1">
                <a:latin typeface="Courier New" panose="02070309020205020404" pitchFamily="49" charset="0"/>
              </a:rPr>
              <a:t>) and (</a:t>
            </a:r>
            <a:r>
              <a:rPr lang="en-IE" sz="1800" b="1" i="1">
                <a:latin typeface="Courier New" panose="02070309020205020404" pitchFamily="49" charset="0"/>
              </a:rPr>
              <a:t>x</a:t>
            </a:r>
            <a:r>
              <a:rPr lang="en-IE" sz="1800" b="1" i="1" baseline="-25000">
                <a:latin typeface="Courier New" panose="02070309020205020404" pitchFamily="49" charset="0"/>
              </a:rPr>
              <a:t>1</a:t>
            </a:r>
            <a:r>
              <a:rPr lang="en-IE" sz="1800" b="1" i="1">
                <a:latin typeface="Courier New" panose="02070309020205020404" pitchFamily="49" charset="0"/>
              </a:rPr>
              <a:t>, y</a:t>
            </a:r>
            <a:r>
              <a:rPr lang="en-IE" sz="1800" b="1" i="1" baseline="-25000">
                <a:latin typeface="Courier New" panose="02070309020205020404" pitchFamily="49" charset="0"/>
              </a:rPr>
              <a:t>1</a:t>
            </a:r>
            <a:r>
              <a:rPr lang="en-IE" sz="1800" b="1">
                <a:latin typeface="Courier New" panose="02070309020205020404" pitchFamily="49" charset="0"/>
              </a:rPr>
              <a:t>)</a:t>
            </a:r>
          </a:p>
          <a:p>
            <a:pPr marL="533400" indent="-533400">
              <a:buFontTx/>
              <a:buAutoNum type="arabicPeriod"/>
            </a:pPr>
            <a:r>
              <a:rPr lang="en-IE" sz="1800" b="1">
                <a:latin typeface="Courier New" panose="02070309020205020404" pitchFamily="49" charset="0"/>
              </a:rPr>
              <a:t>Plot the point (</a:t>
            </a:r>
            <a:r>
              <a:rPr lang="en-IE" sz="1800" b="1" i="1">
                <a:latin typeface="Courier New" panose="02070309020205020404" pitchFamily="49" charset="0"/>
              </a:rPr>
              <a:t>x</a:t>
            </a:r>
            <a:r>
              <a:rPr lang="en-IE" sz="1800" b="1" i="1" baseline="-25000">
                <a:latin typeface="Courier New" panose="02070309020205020404" pitchFamily="49" charset="0"/>
              </a:rPr>
              <a:t>0</a:t>
            </a:r>
            <a:r>
              <a:rPr lang="en-IE" sz="1800" b="1" i="1">
                <a:latin typeface="Courier New" panose="02070309020205020404" pitchFamily="49" charset="0"/>
              </a:rPr>
              <a:t>, y</a:t>
            </a:r>
            <a:r>
              <a:rPr lang="en-IE" sz="1800" b="1" i="1" baseline="-25000">
                <a:latin typeface="Courier New" panose="02070309020205020404" pitchFamily="49" charset="0"/>
              </a:rPr>
              <a:t>0</a:t>
            </a:r>
            <a:r>
              <a:rPr lang="en-IE" sz="1800" b="1">
                <a:latin typeface="Courier New" panose="02070309020205020404" pitchFamily="49" charset="0"/>
              </a:rPr>
              <a:t>)</a:t>
            </a:r>
          </a:p>
          <a:p>
            <a:pPr marL="533400" indent="-533400">
              <a:buFontTx/>
              <a:buAutoNum type="arabicPeriod"/>
            </a:pPr>
            <a:r>
              <a:rPr lang="en-IE" sz="1800" b="1">
                <a:latin typeface="Courier New" panose="02070309020205020404" pitchFamily="49" charset="0"/>
                <a:cs typeface="Arial" panose="020B0604020202020204" pitchFamily="34" charset="0"/>
              </a:rPr>
              <a:t>Compute </a:t>
            </a:r>
            <a:r>
              <a:rPr lang="el-GR" sz="2000">
                <a:solidFill>
                  <a:schemeClr val="tx2"/>
                </a:solidFill>
                <a:latin typeface="Courier New" panose="02070309020205020404" pitchFamily="49" charset="0"/>
              </a:rPr>
              <a:t>Δ</a:t>
            </a:r>
            <a:r>
              <a:rPr lang="en-US" sz="2000" i="1">
                <a:solidFill>
                  <a:schemeClr val="tx2"/>
                </a:solidFill>
                <a:latin typeface="Courier New" panose="02070309020205020404" pitchFamily="49" charset="0"/>
              </a:rPr>
              <a:t>x  = x</a:t>
            </a:r>
            <a:r>
              <a:rPr lang="en-IE" sz="1800" i="1" baseline="-25000">
                <a:latin typeface="Courier New" panose="02070309020205020404" pitchFamily="49" charset="0"/>
              </a:rPr>
              <a:t>1</a:t>
            </a:r>
            <a:r>
              <a:rPr lang="en-US" sz="2000" i="1">
                <a:solidFill>
                  <a:schemeClr val="tx2"/>
                </a:solidFill>
                <a:latin typeface="Courier New" panose="02070309020205020404" pitchFamily="49" charset="0"/>
              </a:rPr>
              <a:t> - x</a:t>
            </a:r>
            <a:r>
              <a:rPr lang="en-IE" sz="1800" i="1" baseline="-25000">
                <a:latin typeface="Courier New" panose="02070309020205020404" pitchFamily="49" charset="0"/>
              </a:rPr>
              <a:t>0 </a:t>
            </a:r>
            <a:r>
              <a:rPr lang="en-IE" sz="1800" i="1">
                <a:latin typeface="Courier New" panose="02070309020205020404" pitchFamily="49" charset="0"/>
              </a:rPr>
              <a:t>, </a:t>
            </a:r>
            <a:r>
              <a:rPr lang="el-GR" sz="2000">
                <a:solidFill>
                  <a:schemeClr val="tx2"/>
                </a:solidFill>
                <a:latin typeface="Courier New" panose="02070309020205020404" pitchFamily="49" charset="0"/>
              </a:rPr>
              <a:t>Δ</a:t>
            </a:r>
            <a:r>
              <a:rPr lang="en-US" sz="2000" i="1">
                <a:solidFill>
                  <a:schemeClr val="tx2"/>
                </a:solidFill>
                <a:latin typeface="Courier New" panose="02070309020205020404" pitchFamily="49" charset="0"/>
              </a:rPr>
              <a:t>y  = </a:t>
            </a:r>
            <a:r>
              <a:rPr lang="en-IE" sz="1800" i="1">
                <a:latin typeface="Courier New" panose="02070309020205020404" pitchFamily="49" charset="0"/>
              </a:rPr>
              <a:t>y</a:t>
            </a:r>
            <a:r>
              <a:rPr lang="en-IE" sz="1800" i="1" baseline="-25000">
                <a:latin typeface="Courier New" panose="02070309020205020404" pitchFamily="49" charset="0"/>
              </a:rPr>
              <a:t>1</a:t>
            </a:r>
            <a:r>
              <a:rPr lang="en-US" sz="2000" i="1">
                <a:solidFill>
                  <a:schemeClr val="tx2"/>
                </a:solidFill>
                <a:latin typeface="Courier New" panose="02070309020205020404" pitchFamily="49" charset="0"/>
              </a:rPr>
              <a:t> - </a:t>
            </a:r>
            <a:r>
              <a:rPr lang="en-IE" sz="1800" i="1">
                <a:latin typeface="Courier New" panose="02070309020205020404" pitchFamily="49" charset="0"/>
              </a:rPr>
              <a:t>y</a:t>
            </a:r>
            <a:r>
              <a:rPr lang="en-IE" sz="1800" i="1" baseline="-25000">
                <a:latin typeface="Courier New" panose="02070309020205020404" pitchFamily="49" charset="0"/>
              </a:rPr>
              <a:t>0</a:t>
            </a:r>
            <a:r>
              <a:rPr lang="en-IE" sz="1800" b="1" i="1" baseline="-25000">
                <a:latin typeface="Courier New" panose="02070309020205020404" pitchFamily="49" charset="0"/>
              </a:rPr>
              <a:t> </a:t>
            </a:r>
          </a:p>
          <a:p>
            <a:pPr marL="533400" indent="-533400">
              <a:buFontTx/>
              <a:buAutoNum type="arabicPeriod"/>
            </a:pPr>
            <a:r>
              <a:rPr lang="en-IE" sz="1800" b="1">
                <a:latin typeface="Courier New" panose="02070309020205020404" pitchFamily="49" charset="0"/>
                <a:cs typeface="Arial" panose="020B0604020202020204" pitchFamily="34" charset="0"/>
              </a:rPr>
              <a:t>Initialize 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i="1">
                <a:solidFill>
                  <a:schemeClr val="tx2"/>
                </a:solidFill>
                <a:latin typeface="Courier New" panose="02070309020205020404" pitchFamily="49" charset="0"/>
              </a:rPr>
              <a:t>p</a:t>
            </a:r>
            <a:r>
              <a:rPr lang="en-US" sz="2000" i="1" baseline="-25000">
                <a:solidFill>
                  <a:schemeClr val="tx2"/>
                </a:solidFill>
                <a:latin typeface="Courier New" panose="02070309020205020404" pitchFamily="49" charset="0"/>
              </a:rPr>
              <a:t>0 </a:t>
            </a:r>
            <a:r>
              <a:rPr lang="en-US" sz="2000" i="1">
                <a:solidFill>
                  <a:schemeClr val="tx2"/>
                </a:solidFill>
                <a:latin typeface="Courier New" panose="02070309020205020404" pitchFamily="49" charset="0"/>
              </a:rPr>
              <a:t>= 2</a:t>
            </a:r>
            <a:r>
              <a:rPr lang="el-GR" sz="2000">
                <a:solidFill>
                  <a:schemeClr val="tx2"/>
                </a:solidFill>
                <a:latin typeface="Courier New" panose="02070309020205020404" pitchFamily="49" charset="0"/>
              </a:rPr>
              <a:t>Δ</a:t>
            </a:r>
            <a:r>
              <a:rPr lang="en-US" sz="2000" i="1">
                <a:solidFill>
                  <a:schemeClr val="tx2"/>
                </a:solidFill>
                <a:latin typeface="Courier New" panose="02070309020205020404" pitchFamily="49" charset="0"/>
              </a:rPr>
              <a:t>y – </a:t>
            </a:r>
            <a:r>
              <a:rPr lang="el-GR" sz="2000">
                <a:solidFill>
                  <a:schemeClr val="tx2"/>
                </a:solidFill>
                <a:latin typeface="Courier New" panose="02070309020205020404" pitchFamily="49" charset="0"/>
              </a:rPr>
              <a:t>Δ</a:t>
            </a:r>
            <a:r>
              <a:rPr lang="en-US" sz="2000" i="1">
                <a:solidFill>
                  <a:schemeClr val="tx2"/>
                </a:solidFill>
                <a:latin typeface="Courier New" panose="02070309020205020404" pitchFamily="49" charset="0"/>
              </a:rPr>
              <a:t>x</a:t>
            </a:r>
          </a:p>
          <a:p>
            <a:pPr marL="533400" indent="-533400">
              <a:buFontTx/>
              <a:buAutoNum type="arabicPeriod"/>
            </a:pPr>
            <a:r>
              <a:rPr lang="en-IE" sz="1800" b="1">
                <a:latin typeface="Courier New" panose="02070309020205020404" pitchFamily="49" charset="0"/>
              </a:rPr>
              <a:t>At each </a:t>
            </a:r>
            <a:r>
              <a:rPr lang="en-IE" sz="1800" b="1" i="1">
                <a:latin typeface="Courier New" panose="02070309020205020404" pitchFamily="49" charset="0"/>
              </a:rPr>
              <a:t>x</a:t>
            </a:r>
            <a:r>
              <a:rPr lang="en-IE" sz="1800" b="1" i="1" baseline="-25000">
                <a:latin typeface="Courier New" panose="02070309020205020404" pitchFamily="49" charset="0"/>
              </a:rPr>
              <a:t>k</a:t>
            </a:r>
            <a:r>
              <a:rPr lang="en-IE" sz="1800" b="1">
                <a:latin typeface="Courier New" panose="02070309020205020404" pitchFamily="49" charset="0"/>
              </a:rPr>
              <a:t> along the line, starting at </a:t>
            </a:r>
            <a:r>
              <a:rPr lang="en-IE" sz="1800" b="1" i="1">
                <a:latin typeface="Courier New" panose="02070309020205020404" pitchFamily="49" charset="0"/>
              </a:rPr>
              <a:t>k = 0</a:t>
            </a:r>
            <a:r>
              <a:rPr lang="en-IE" sz="1800" b="1">
                <a:latin typeface="Courier New" panose="02070309020205020404" pitchFamily="49" charset="0"/>
              </a:rPr>
              <a:t>, perform the following test. </a:t>
            </a:r>
          </a:p>
          <a:p>
            <a:pPr marL="914400" lvl="1" indent="-457200">
              <a:buNone/>
            </a:pPr>
            <a:r>
              <a:rPr lang="en-IE" sz="1800" b="1">
                <a:latin typeface="Courier New" panose="02070309020205020404" pitchFamily="49" charset="0"/>
              </a:rPr>
              <a:t>If </a:t>
            </a:r>
            <a:r>
              <a:rPr lang="en-IE" sz="1800" b="1" i="1">
                <a:latin typeface="Courier New" panose="02070309020205020404" pitchFamily="49" charset="0"/>
              </a:rPr>
              <a:t>p</a:t>
            </a:r>
            <a:r>
              <a:rPr lang="en-IE" sz="1800" b="1" i="1" baseline="-25000">
                <a:latin typeface="Courier New" panose="02070309020205020404" pitchFamily="49" charset="0"/>
              </a:rPr>
              <a:t>k</a:t>
            </a:r>
            <a:r>
              <a:rPr lang="en-IE" sz="1800" b="1" i="1">
                <a:latin typeface="Courier New" panose="02070309020205020404" pitchFamily="49" charset="0"/>
              </a:rPr>
              <a:t> &lt; 0</a:t>
            </a:r>
          </a:p>
          <a:p>
            <a:pPr marL="914400" lvl="1" indent="-457200">
              <a:buNone/>
            </a:pPr>
            <a:r>
              <a:rPr lang="en-IE" sz="1800" b="1">
                <a:latin typeface="Courier New" panose="02070309020205020404" pitchFamily="49" charset="0"/>
              </a:rPr>
              <a:t>		</a:t>
            </a:r>
            <a:r>
              <a:rPr lang="en-IE" sz="1800">
                <a:latin typeface="Courier New" panose="02070309020205020404" pitchFamily="49" charset="0"/>
              </a:rPr>
              <a:t>the next point to plot is </a:t>
            </a:r>
            <a:r>
              <a:rPr lang="en-IE" sz="1800" i="1">
                <a:latin typeface="Courier New" panose="02070309020205020404" pitchFamily="49" charset="0"/>
              </a:rPr>
              <a:t>(x</a:t>
            </a:r>
            <a:r>
              <a:rPr lang="en-IE" sz="1800" i="1" baseline="-25000">
                <a:latin typeface="Courier New" panose="02070309020205020404" pitchFamily="49" charset="0"/>
              </a:rPr>
              <a:t>k</a:t>
            </a:r>
            <a:r>
              <a:rPr lang="en-IE" sz="1800" i="1">
                <a:latin typeface="Courier New" panose="02070309020205020404" pitchFamily="49" charset="0"/>
              </a:rPr>
              <a:t>+1, y</a:t>
            </a:r>
            <a:r>
              <a:rPr lang="en-IE" sz="1800" i="1" baseline="-25000">
                <a:latin typeface="Courier New" panose="02070309020205020404" pitchFamily="49" charset="0"/>
              </a:rPr>
              <a:t>k</a:t>
            </a:r>
            <a:r>
              <a:rPr lang="en-IE" sz="1800" i="1">
                <a:latin typeface="Courier New" panose="02070309020205020404" pitchFamily="49" charset="0"/>
              </a:rPr>
              <a:t>)</a:t>
            </a:r>
            <a:r>
              <a:rPr lang="en-IE" sz="1800">
                <a:latin typeface="Courier New" panose="02070309020205020404" pitchFamily="49" charset="0"/>
              </a:rPr>
              <a:t> </a:t>
            </a:r>
          </a:p>
          <a:p>
            <a:pPr marL="914400" lvl="1" indent="-457200">
              <a:buNone/>
            </a:pP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		p</a:t>
            </a:r>
            <a:r>
              <a:rPr lang="en-US" sz="1800" i="1" baseline="-25000">
                <a:solidFill>
                  <a:schemeClr val="tx2"/>
                </a:solidFill>
                <a:latin typeface="Courier New" panose="02070309020205020404" pitchFamily="49" charset="0"/>
              </a:rPr>
              <a:t>k </a:t>
            </a: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= p</a:t>
            </a:r>
            <a:r>
              <a:rPr lang="en-US" sz="1800" i="1" baseline="-25000">
                <a:solidFill>
                  <a:schemeClr val="tx2"/>
                </a:solidFill>
                <a:latin typeface="Courier New" panose="02070309020205020404" pitchFamily="49" charset="0"/>
              </a:rPr>
              <a:t>k</a:t>
            </a: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 +2</a:t>
            </a:r>
            <a:r>
              <a:rPr lang="el-GR" sz="1800">
                <a:solidFill>
                  <a:schemeClr val="tx2"/>
                </a:solidFill>
                <a:latin typeface="Courier New" panose="02070309020205020404" pitchFamily="49" charset="0"/>
              </a:rPr>
              <a:t>Δ</a:t>
            </a: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y</a:t>
            </a:r>
            <a:endParaRPr lang="en-IE" sz="1800">
              <a:latin typeface="Courier New" panose="02070309020205020404" pitchFamily="49" charset="0"/>
            </a:endParaRPr>
          </a:p>
          <a:p>
            <a:pPr marL="533400" indent="-533400">
              <a:buNone/>
            </a:pPr>
            <a:r>
              <a:rPr lang="en-IE" sz="1800" b="1">
                <a:latin typeface="Courier New" panose="02070309020205020404" pitchFamily="49" charset="0"/>
              </a:rPr>
              <a:t>	else </a:t>
            </a:r>
          </a:p>
          <a:p>
            <a:pPr marL="533400" indent="-533400">
              <a:buNone/>
            </a:pPr>
            <a:r>
              <a:rPr lang="en-IE" sz="1800" b="1">
                <a:latin typeface="Courier New" panose="02070309020205020404" pitchFamily="49" charset="0"/>
              </a:rPr>
              <a:t>			</a:t>
            </a:r>
            <a:r>
              <a:rPr lang="en-IE" sz="1800">
                <a:latin typeface="Courier New" panose="02070309020205020404" pitchFamily="49" charset="0"/>
              </a:rPr>
              <a:t>the next point to plot is (</a:t>
            </a:r>
            <a:r>
              <a:rPr lang="en-IE" sz="1800" i="1"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IE" sz="1800" i="1" baseline="-25000">
                <a:latin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en-IE" sz="1800" i="1">
                <a:latin typeface="Courier New" panose="02070309020205020404" pitchFamily="49" charset="0"/>
                <a:cs typeface="Times New Roman" panose="02020603050405020304" pitchFamily="18" charset="0"/>
              </a:rPr>
              <a:t>+1, y</a:t>
            </a:r>
            <a:r>
              <a:rPr lang="en-IE" sz="1800" i="1" baseline="-25000">
                <a:latin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en-IE" sz="1800" i="1">
                <a:latin typeface="Courier New" panose="02070309020205020404" pitchFamily="49" charset="0"/>
                <a:cs typeface="Times New Roman" panose="02020603050405020304" pitchFamily="18" charset="0"/>
              </a:rPr>
              <a:t>+1</a:t>
            </a:r>
            <a:r>
              <a:rPr lang="en-IE" sz="1800">
                <a:latin typeface="Courier New" panose="02070309020205020404" pitchFamily="49" charset="0"/>
              </a:rPr>
              <a:t>)</a:t>
            </a:r>
          </a:p>
          <a:p>
            <a:pPr marL="533400" indent="-533400">
              <a:buNone/>
            </a:pPr>
            <a:r>
              <a:rPr lang="en-IE" sz="1800">
                <a:latin typeface="Courier New" panose="02070309020205020404" pitchFamily="49" charset="0"/>
              </a:rPr>
              <a:t>		 	</a:t>
            </a: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p</a:t>
            </a:r>
            <a:r>
              <a:rPr lang="en-US" sz="1800" i="1" baseline="-25000">
                <a:solidFill>
                  <a:schemeClr val="tx2"/>
                </a:solidFill>
                <a:latin typeface="Courier New" panose="02070309020205020404" pitchFamily="49" charset="0"/>
              </a:rPr>
              <a:t>k </a:t>
            </a: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= p</a:t>
            </a:r>
            <a:r>
              <a:rPr lang="en-US" sz="1800" i="1" baseline="-25000">
                <a:solidFill>
                  <a:schemeClr val="tx2"/>
                </a:solidFill>
                <a:latin typeface="Courier New" panose="02070309020205020404" pitchFamily="49" charset="0"/>
              </a:rPr>
              <a:t>k</a:t>
            </a: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 +2</a:t>
            </a:r>
            <a:r>
              <a:rPr lang="el-GR" sz="1800">
                <a:solidFill>
                  <a:schemeClr val="tx2"/>
                </a:solidFill>
                <a:latin typeface="Courier New" panose="02070309020205020404" pitchFamily="49" charset="0"/>
              </a:rPr>
              <a:t>Δ</a:t>
            </a: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y – 2</a:t>
            </a:r>
            <a:r>
              <a:rPr lang="el-GR" sz="1800">
                <a:solidFill>
                  <a:schemeClr val="tx2"/>
                </a:solidFill>
                <a:latin typeface="Courier New" panose="02070309020205020404" pitchFamily="49" charset="0"/>
              </a:rPr>
              <a:t>Δ</a:t>
            </a:r>
            <a:r>
              <a:rPr lang="en-US" sz="1800" i="1">
                <a:solidFill>
                  <a:schemeClr val="tx2"/>
                </a:solidFill>
                <a:latin typeface="Courier New" panose="02070309020205020404" pitchFamily="49" charset="0"/>
              </a:rPr>
              <a:t>x</a:t>
            </a:r>
            <a:r>
              <a:rPr lang="en-US" sz="1800" b="1" i="1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endParaRPr lang="en-IE" sz="1800" b="1">
              <a:latin typeface="Courier New" panose="02070309020205020404" pitchFamily="49" charset="0"/>
            </a:endParaRPr>
          </a:p>
          <a:p>
            <a:pPr marL="533400" indent="-533400">
              <a:buFontTx/>
              <a:buAutoNum type="arabicPeriod" startAt="6"/>
            </a:pPr>
            <a:r>
              <a:rPr lang="en-IE" sz="1800" b="1">
                <a:latin typeface="Courier New" panose="02070309020205020404" pitchFamily="49" charset="0"/>
              </a:rPr>
              <a:t>Repeat step 5  (</a:t>
            </a:r>
            <a:r>
              <a:rPr lang="el-GR" sz="1800" b="1">
                <a:latin typeface="Courier New" panose="02070309020205020404" pitchFamily="49" charset="0"/>
                <a:cs typeface="Arial" panose="020B0604020202020204" pitchFamily="34" charset="0"/>
              </a:rPr>
              <a:t>Δ</a:t>
            </a:r>
            <a:r>
              <a:rPr lang="en-IE" sz="1800" b="1" i="1">
                <a:latin typeface="Courier New" panose="02070309020205020404" pitchFamily="49" charset="0"/>
                <a:cs typeface="Arial" panose="020B0604020202020204" pitchFamily="34" charset="0"/>
              </a:rPr>
              <a:t>x </a:t>
            </a:r>
            <a:r>
              <a:rPr lang="en-IE" sz="1800" b="1">
                <a:latin typeface="Courier New" panose="02070309020205020404" pitchFamily="49" charset="0"/>
                <a:cs typeface="Arial" panose="020B0604020202020204" pitchFamily="34" charset="0"/>
              </a:rPr>
              <a:t>– 1) times</a:t>
            </a:r>
          </a:p>
          <a:p>
            <a:pPr marL="533400" indent="-533400">
              <a:buFontTx/>
              <a:buAutoNum type="arabicPeriod" startAt="6"/>
            </a:pPr>
            <a:r>
              <a:rPr lang="en-IE" sz="1800" b="1">
                <a:latin typeface="Courier New" panose="02070309020205020404" pitchFamily="49" charset="0"/>
                <a:cs typeface="Arial" panose="020B0604020202020204" pitchFamily="34" charset="0"/>
              </a:rPr>
              <a:t>Plot the point </a:t>
            </a:r>
            <a:r>
              <a:rPr lang="en-IE" sz="1800" b="1">
                <a:latin typeface="Courier New" panose="02070309020205020404" pitchFamily="49" charset="0"/>
              </a:rPr>
              <a:t>(</a:t>
            </a:r>
            <a:r>
              <a:rPr lang="en-IE" sz="1800" b="1" i="1">
                <a:latin typeface="Courier New" panose="02070309020205020404" pitchFamily="49" charset="0"/>
              </a:rPr>
              <a:t>x</a:t>
            </a:r>
            <a:r>
              <a:rPr lang="en-IE" sz="1800" b="1" i="1" baseline="-25000">
                <a:latin typeface="Courier New" panose="02070309020205020404" pitchFamily="49" charset="0"/>
              </a:rPr>
              <a:t>1</a:t>
            </a:r>
            <a:r>
              <a:rPr lang="en-IE" sz="1800" b="1" i="1">
                <a:latin typeface="Courier New" panose="02070309020205020404" pitchFamily="49" charset="0"/>
              </a:rPr>
              <a:t>, y</a:t>
            </a:r>
            <a:r>
              <a:rPr lang="en-IE" sz="1800" b="1" i="1" baseline="-25000">
                <a:latin typeface="Courier New" panose="02070309020205020404" pitchFamily="49" charset="0"/>
              </a:rPr>
              <a:t>1</a:t>
            </a:r>
            <a:r>
              <a:rPr lang="en-IE" sz="1800" b="1">
                <a:latin typeface="Courier New" panose="02070309020205020404" pitchFamily="49" charset="0"/>
              </a:rPr>
              <a:t>)</a:t>
            </a:r>
          </a:p>
          <a:p>
            <a:pPr marL="533400" indent="-533400">
              <a:buFontTx/>
              <a:buAutoNum type="arabicPeriod" startAt="6"/>
            </a:pPr>
            <a:r>
              <a:rPr lang="en-IE" sz="1800" b="1">
                <a:latin typeface="Courier New" panose="02070309020205020404" pitchFamily="49" charset="0"/>
                <a:cs typeface="Arial" panose="020B0604020202020204" pitchFamily="34" charset="0"/>
              </a:rPr>
              <a:t>Exit</a:t>
            </a:r>
          </a:p>
          <a:p>
            <a:pPr marL="533400" indent="-533400">
              <a:buFontTx/>
              <a:buAutoNum type="arabicPeriod" startAt="6"/>
            </a:pPr>
            <a:endParaRPr lang="en-US" sz="1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63450A-A6A6-44F4-BD21-DBFE38F102EC}" type="slidenum">
              <a:rPr lang="en-US" sz="1400">
                <a:latin typeface="Arial" panose="020B0604020202020204" pitchFamily="34" charset="0"/>
              </a:rPr>
              <a:pPr eaLnBrk="1" hangingPunct="1"/>
              <a:t>9</a:t>
            </a:fld>
            <a:endParaRPr lang="en-US" sz="1400">
              <a:latin typeface="Arial" panose="020B0604020202020204" pitchFamily="34" charset="0"/>
            </a:endParaRPr>
          </a:p>
        </p:txBody>
      </p:sp>
      <p:pic>
        <p:nvPicPr>
          <p:cNvPr id="4403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20532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Widescreen</PresentationFormat>
  <Paragraphs>214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굴림</vt:lpstr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Microsoft Equation 3.0</vt:lpstr>
      <vt:lpstr>Bresenham’s Line Algorithm</vt:lpstr>
      <vt:lpstr>Bresenham’s Line Algorithm</vt:lpstr>
      <vt:lpstr>Bresenham’s Line Algorithm</vt:lpstr>
      <vt:lpstr>Bresenham’s Line Algorithm</vt:lpstr>
      <vt:lpstr>Bresenham’s Line Algorithm</vt:lpstr>
      <vt:lpstr>Bresenham’s Line Algorithm</vt:lpstr>
      <vt:lpstr>Bresenham’s Line Algorithm</vt:lpstr>
      <vt:lpstr>Bresenham’s Line Algorithm</vt:lpstr>
      <vt:lpstr>PowerPoint Presentation</vt:lpstr>
      <vt:lpstr>Bresenham’s Line Algorithm</vt:lpstr>
      <vt:lpstr>Bresenham’s Line Algorithm</vt:lpstr>
      <vt:lpstr>PowerPoint Presentation</vt:lpstr>
      <vt:lpstr>PowerPoint Presentation</vt:lpstr>
      <vt:lpstr>Bresenham’s Line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Bresenham’s Line Algorithm</dc:title>
  <dc:creator>aju</dc:creator>
  <cp:lastModifiedBy>aju</cp:lastModifiedBy>
  <cp:revision>1</cp:revision>
  <dcterms:created xsi:type="dcterms:W3CDTF">2023-09-18T04:13:43Z</dcterms:created>
  <dcterms:modified xsi:type="dcterms:W3CDTF">2023-09-18T04:13:50Z</dcterms:modified>
</cp:coreProperties>
</file>