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60" r:id="rId5"/>
    <p:sldId id="286" r:id="rId6"/>
    <p:sldId id="287" r:id="rId7"/>
    <p:sldId id="288" r:id="rId8"/>
    <p:sldId id="290" r:id="rId9"/>
    <p:sldId id="292" r:id="rId10"/>
    <p:sldId id="298" r:id="rId11"/>
    <p:sldId id="293" r:id="rId12"/>
    <p:sldId id="297" r:id="rId13"/>
    <p:sldId id="296"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10/28/2020</a:t>
            </a:fld>
            <a:endParaRPr lang="en-US" dirty="0"/>
          </a:p>
        </p:txBody>
      </p:sp>
      <p:sp>
        <p:nvSpPr>
          <p:cNvPr id="4" name="Footer Placeholder 3">
            <a:extLst>
              <a:ext uri="{FF2B5EF4-FFF2-40B4-BE49-F238E27FC236}">
                <a16:creationId xmlns=""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10/28/2020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transition spd="slow">
    <p:push dir="u"/>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D179B88-D43C-4A31-9A52-3498E9430782}"/>
              </a:ext>
            </a:extLst>
          </p:cNvPr>
          <p:cNvSpPr>
            <a:spLocks noGrp="1"/>
          </p:cNvSpPr>
          <p:nvPr>
            <p:ph type="title"/>
          </p:nvPr>
        </p:nvSpPr>
        <p:spPr>
          <a:xfrm>
            <a:off x="443883" y="2894120"/>
            <a:ext cx="11466466" cy="3258106"/>
          </a:xfrm>
        </p:spPr>
        <p:txBody>
          <a:bodyPr>
            <a:normAutofit/>
          </a:bodyPr>
          <a:lstStyle/>
          <a:p>
            <a:r>
              <a:rPr lang="en-IN" sz="6000" dirty="0" smtClean="0"/>
              <a:t>“Jarvis” AI Desktop Voice Assistant Using Speech Recognition.</a:t>
            </a:r>
            <a:endParaRPr lang="en-US" sz="6000" dirty="0"/>
          </a:p>
        </p:txBody>
      </p:sp>
      <p:sp>
        <p:nvSpPr>
          <p:cNvPr id="2" name="Slide Number Placeholder 1">
            <a:extLst>
              <a:ext uri="{FF2B5EF4-FFF2-40B4-BE49-F238E27FC236}">
                <a16:creationId xmlns=""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2717" y="106533"/>
            <a:ext cx="3388836" cy="3388836"/>
          </a:xfrm>
          <a:prstGeom prst="rect">
            <a:avLst/>
          </a:prstGeom>
        </p:spPr>
      </p:pic>
    </p:spTree>
    <p:extLst>
      <p:ext uri="{BB962C8B-B14F-4D97-AF65-F5344CB8AC3E}">
        <p14:creationId xmlns:p14="http://schemas.microsoft.com/office/powerpoint/2010/main" val="70982875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Content Placeholder 3"/>
          <p:cNvSpPr>
            <a:spLocks noGrp="1"/>
          </p:cNvSpPr>
          <p:nvPr>
            <p:ph idx="1"/>
          </p:nvPr>
        </p:nvSpPr>
        <p:spPr>
          <a:xfrm>
            <a:off x="532882" y="1963737"/>
            <a:ext cx="11215235" cy="4351338"/>
          </a:xfrm>
        </p:spPr>
        <p:txBody>
          <a:bodyPr/>
          <a:lstStyle/>
          <a:p>
            <a:endParaRPr lang="en-US" dirty="0" smtClean="0"/>
          </a:p>
          <a:p>
            <a:endParaRPr lang="en-US" dirty="0"/>
          </a:p>
          <a:p>
            <a:pPr marL="0" indent="0">
              <a:buNone/>
            </a:pPr>
            <a:r>
              <a:rPr lang="en-US" dirty="0" smtClean="0"/>
              <a:t>This </a:t>
            </a:r>
            <a:r>
              <a:rPr lang="en-US" dirty="0"/>
              <a:t>project aims at developing a Tkinter based</a:t>
            </a:r>
            <a:r>
              <a:rPr lang="en-US" dirty="0" smtClean="0"/>
              <a:t>` UI </a:t>
            </a:r>
            <a:r>
              <a:rPr lang="en-US" dirty="0"/>
              <a:t>application where </a:t>
            </a:r>
            <a:r>
              <a:rPr lang="en-US" dirty="0" smtClean="0"/>
              <a:t>the </a:t>
            </a:r>
            <a:r>
              <a:rPr lang="en-US" dirty="0"/>
              <a:t>project mainly concentrates on the easiness of your task by providing you assistant, which can successfully complete your task just through your voice</a:t>
            </a:r>
          </a:p>
          <a:p>
            <a:pPr marL="0" indent="0">
              <a:buNone/>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8782" y="494429"/>
            <a:ext cx="2466015" cy="2053335"/>
          </a:xfrm>
          <a:prstGeom prst="rect">
            <a:avLst/>
          </a:prstGeom>
        </p:spPr>
      </p:pic>
    </p:spTree>
    <p:extLst>
      <p:ext uri="{BB962C8B-B14F-4D97-AF65-F5344CB8AC3E}">
        <p14:creationId xmlns:p14="http://schemas.microsoft.com/office/powerpoint/2010/main" val="406598380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43605" y="625034"/>
            <a:ext cx="8690003" cy="3631763"/>
          </a:xfrm>
          <a:prstGeom prst="rect">
            <a:avLst/>
          </a:prstGeom>
          <a:noFill/>
        </p:spPr>
        <p:txBody>
          <a:bodyPr wrap="square" rtlCol="0">
            <a:spAutoFit/>
          </a:bodyPr>
          <a:lstStyle/>
          <a:p>
            <a:r>
              <a:rPr lang="en-US" sz="3200" dirty="0"/>
              <a:t> </a:t>
            </a:r>
            <a:r>
              <a:rPr lang="en-US" sz="3200" dirty="0" smtClean="0"/>
              <a:t>   </a:t>
            </a:r>
            <a:r>
              <a:rPr lang="en-US" sz="3200" dirty="0" smtClean="0">
                <a:solidFill>
                  <a:schemeClr val="bg1"/>
                </a:solidFill>
              </a:rPr>
              <a:t>Supervisor Name - </a:t>
            </a:r>
            <a:r>
              <a:rPr lang="en-US" sz="2000" dirty="0" smtClean="0">
                <a:solidFill>
                  <a:schemeClr val="bg1"/>
                </a:solidFill>
              </a:rPr>
              <a:t>JITESH PRADHAN</a:t>
            </a:r>
            <a:endParaRPr lang="en-US" sz="3200" dirty="0" smtClean="0">
              <a:solidFill>
                <a:schemeClr val="bg1"/>
              </a:solidFill>
            </a:endParaRPr>
          </a:p>
          <a:p>
            <a:r>
              <a:rPr lang="en-US" sz="3200" dirty="0" smtClean="0">
                <a:solidFill>
                  <a:schemeClr val="bg1"/>
                </a:solidFill>
              </a:rPr>
              <a:t>    </a:t>
            </a:r>
            <a:r>
              <a:rPr lang="en-US" sz="3200" dirty="0" smtClean="0">
                <a:solidFill>
                  <a:schemeClr val="bg1"/>
                </a:solidFill>
              </a:rPr>
              <a:t>Submitted By – </a:t>
            </a:r>
          </a:p>
          <a:p>
            <a:r>
              <a:rPr lang="en-US" sz="3200" dirty="0" smtClean="0">
                <a:solidFill>
                  <a:schemeClr val="bg1"/>
                </a:solidFill>
              </a:rPr>
              <a:t>               </a:t>
            </a:r>
            <a:r>
              <a:rPr lang="en-US" sz="2000" dirty="0" smtClean="0">
                <a:solidFill>
                  <a:schemeClr val="bg1"/>
                </a:solidFill>
              </a:rPr>
              <a:t>KARTIKEYA MISHRA  (171500157)</a:t>
            </a:r>
          </a:p>
          <a:p>
            <a:r>
              <a:rPr lang="en-US" sz="3200" dirty="0" smtClean="0">
                <a:solidFill>
                  <a:schemeClr val="bg1"/>
                </a:solidFill>
              </a:rPr>
              <a:t>	</a:t>
            </a:r>
            <a:r>
              <a:rPr lang="en-US" sz="3200" dirty="0">
                <a:solidFill>
                  <a:schemeClr val="bg1"/>
                </a:solidFill>
              </a:rPr>
              <a:t> </a:t>
            </a:r>
            <a:r>
              <a:rPr lang="en-US" sz="3200" dirty="0" smtClean="0">
                <a:solidFill>
                  <a:schemeClr val="bg1"/>
                </a:solidFill>
              </a:rPr>
              <a:t>      </a:t>
            </a:r>
            <a:r>
              <a:rPr lang="en-US" sz="2000" dirty="0" smtClean="0">
                <a:solidFill>
                  <a:schemeClr val="bg1"/>
                </a:solidFill>
              </a:rPr>
              <a:t>GOURAV </a:t>
            </a:r>
            <a:r>
              <a:rPr lang="en-US" sz="2000" dirty="0" smtClean="0">
                <a:solidFill>
                  <a:schemeClr val="bg1"/>
                </a:solidFill>
              </a:rPr>
              <a:t>SHARMA     (171500112)</a:t>
            </a:r>
          </a:p>
          <a:p>
            <a:endParaRPr lang="en-US" sz="2400" dirty="0">
              <a:solidFill>
                <a:schemeClr val="bg1"/>
              </a:solidFill>
            </a:endParaRPr>
          </a:p>
          <a:p>
            <a:r>
              <a:rPr lang="en-US" sz="2000" dirty="0" smtClean="0">
                <a:solidFill>
                  <a:schemeClr val="bg1"/>
                </a:solidFill>
              </a:rPr>
              <a:t>        DEPARTMENT OF COMPUTER ENGINEERING APPLICATIONS</a:t>
            </a:r>
          </a:p>
          <a:p>
            <a:r>
              <a:rPr lang="en-US" sz="2000" dirty="0">
                <a:solidFill>
                  <a:schemeClr val="bg1"/>
                </a:solidFill>
              </a:rPr>
              <a:t>	</a:t>
            </a:r>
            <a:r>
              <a:rPr lang="en-US" sz="2000" dirty="0" smtClean="0">
                <a:solidFill>
                  <a:schemeClr val="bg1"/>
                </a:solidFill>
              </a:rPr>
              <a:t>   INSTITUE OF ENGINEERING AND TECHNOLOGY </a:t>
            </a:r>
          </a:p>
          <a:p>
            <a:endParaRPr lang="en-US" sz="2000" dirty="0">
              <a:solidFill>
                <a:schemeClr val="bg1"/>
              </a:solidFill>
            </a:endParaRPr>
          </a:p>
          <a:p>
            <a:endParaRPr lang="en-IN"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880" y="3930826"/>
            <a:ext cx="1687451" cy="1636827"/>
          </a:xfrm>
          <a:prstGeom prst="rect">
            <a:avLst/>
          </a:prstGeom>
        </p:spPr>
      </p:pic>
      <p:sp>
        <p:nvSpPr>
          <p:cNvPr id="8" name="TextBox 7"/>
          <p:cNvSpPr txBox="1"/>
          <p:nvPr/>
        </p:nvSpPr>
        <p:spPr>
          <a:xfrm>
            <a:off x="4016415" y="5496971"/>
            <a:ext cx="3738623" cy="1569660"/>
          </a:xfrm>
          <a:prstGeom prst="rect">
            <a:avLst/>
          </a:prstGeom>
          <a:noFill/>
        </p:spPr>
        <p:txBody>
          <a:bodyPr wrap="square" rtlCol="0">
            <a:spAutoFit/>
          </a:bodyPr>
          <a:lstStyle/>
          <a:p>
            <a:r>
              <a:rPr lang="en-US" sz="2400" dirty="0"/>
              <a:t> </a:t>
            </a:r>
            <a:r>
              <a:rPr lang="en-US" sz="2400" dirty="0" smtClean="0"/>
              <a:t>        </a:t>
            </a:r>
            <a:r>
              <a:rPr lang="en-US" sz="2400" dirty="0" smtClean="0">
                <a:solidFill>
                  <a:schemeClr val="bg1"/>
                </a:solidFill>
              </a:rPr>
              <a:t> GLA University</a:t>
            </a:r>
          </a:p>
          <a:p>
            <a:r>
              <a:rPr lang="en-US" sz="2400" dirty="0">
                <a:solidFill>
                  <a:schemeClr val="bg1"/>
                </a:solidFill>
              </a:rPr>
              <a:t> </a:t>
            </a:r>
            <a:r>
              <a:rPr lang="en-US" sz="2400" dirty="0" smtClean="0">
                <a:solidFill>
                  <a:schemeClr val="bg1"/>
                </a:solidFill>
              </a:rPr>
              <a:t>  Mathura-281406, INDIA</a:t>
            </a:r>
          </a:p>
          <a:p>
            <a:r>
              <a:rPr lang="en-US" sz="2400" dirty="0">
                <a:solidFill>
                  <a:schemeClr val="bg1"/>
                </a:solidFill>
              </a:rPr>
              <a:t>	</a:t>
            </a:r>
            <a:r>
              <a:rPr lang="en-US" sz="2400" dirty="0" smtClean="0">
                <a:solidFill>
                  <a:schemeClr val="bg1"/>
                </a:solidFill>
              </a:rPr>
              <a:t>       2020</a:t>
            </a:r>
          </a:p>
          <a:p>
            <a:r>
              <a:rPr lang="en-US" sz="2400" dirty="0" smtClean="0">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2946818390"/>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57730"/>
            <a:ext cx="11214100" cy="535531"/>
          </a:xfrm>
        </p:spPr>
        <p:txBody>
          <a:bodyPr/>
          <a:lstStyle/>
          <a:p>
            <a:r>
              <a:rPr lang="en-US" dirty="0" smtClean="0"/>
              <a:t>CONTENT</a:t>
            </a:r>
            <a:endParaRPr lang="en-IN" dirty="0"/>
          </a:p>
        </p:txBody>
      </p:sp>
      <p:sp>
        <p:nvSpPr>
          <p:cNvPr id="3" name="Content Placeholder 2"/>
          <p:cNvSpPr>
            <a:spLocks noGrp="1"/>
          </p:cNvSpPr>
          <p:nvPr>
            <p:ph idx="1"/>
          </p:nvPr>
        </p:nvSpPr>
        <p:spPr>
          <a:xfrm>
            <a:off x="443365" y="1078456"/>
            <a:ext cx="11215235" cy="5519114"/>
          </a:xfrm>
        </p:spPr>
        <p:txBody>
          <a:bodyPr>
            <a:normAutofit/>
          </a:bodyPr>
          <a:lstStyle/>
          <a:p>
            <a:r>
              <a:rPr lang="en-US" dirty="0" smtClean="0"/>
              <a:t>INTRODUCTION </a:t>
            </a:r>
            <a:r>
              <a:rPr lang="en-US" dirty="0"/>
              <a:t>TO </a:t>
            </a:r>
            <a:r>
              <a:rPr lang="en-US" dirty="0" smtClean="0"/>
              <a:t>SPEECH RECOGNITION</a:t>
            </a:r>
          </a:p>
          <a:p>
            <a:r>
              <a:rPr lang="en-US" dirty="0" smtClean="0"/>
              <a:t>MOTIVATION</a:t>
            </a:r>
          </a:p>
          <a:p>
            <a:r>
              <a:rPr lang="en-US" dirty="0" smtClean="0"/>
              <a:t>ABOUT THE PROJECT</a:t>
            </a:r>
          </a:p>
          <a:p>
            <a:r>
              <a:rPr lang="en-US" dirty="0" smtClean="0"/>
              <a:t>ADD UP</a:t>
            </a:r>
          </a:p>
          <a:p>
            <a:r>
              <a:rPr lang="en-US" dirty="0" smtClean="0"/>
              <a:t>TECHNOLOGY USED</a:t>
            </a:r>
          </a:p>
          <a:p>
            <a:r>
              <a:rPr lang="en-US" dirty="0" smtClean="0"/>
              <a:t>HARDWARE REQUIREMENT</a:t>
            </a:r>
          </a:p>
          <a:p>
            <a:r>
              <a:rPr lang="en-US" dirty="0" smtClean="0"/>
              <a:t>CONCLUSION</a:t>
            </a:r>
            <a:endParaRPr lang="en-IN"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8745" y="958789"/>
            <a:ext cx="7261934" cy="6275297"/>
          </a:xfrm>
          <a:prstGeom prst="rect">
            <a:avLst/>
          </a:prstGeom>
        </p:spPr>
      </p:pic>
    </p:spTree>
    <p:extLst>
      <p:ext uri="{BB962C8B-B14F-4D97-AF65-F5344CB8AC3E}">
        <p14:creationId xmlns:p14="http://schemas.microsoft.com/office/powerpoint/2010/main" val="191432147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SPEECH RECOGNITION</a:t>
            </a:r>
            <a:endParaRPr lang="en-IN" dirty="0"/>
          </a:p>
        </p:txBody>
      </p:sp>
      <p:sp>
        <p:nvSpPr>
          <p:cNvPr id="3" name="Content Placeholder 2"/>
          <p:cNvSpPr>
            <a:spLocks noGrp="1"/>
          </p:cNvSpPr>
          <p:nvPr>
            <p:ph idx="1"/>
          </p:nvPr>
        </p:nvSpPr>
        <p:spPr>
          <a:xfrm>
            <a:off x="443365" y="1544715"/>
            <a:ext cx="11215235" cy="4980372"/>
          </a:xfrm>
        </p:spPr>
        <p:txBody>
          <a:bodyPr>
            <a:normAutofit/>
          </a:bodyPr>
          <a:lstStyle/>
          <a:p>
            <a:pPr>
              <a:buFont typeface="Wingdings" panose="05000000000000000000" pitchFamily="2" charset="2"/>
              <a:buChar char="Ø"/>
            </a:pPr>
            <a:r>
              <a:rPr lang="en-US" sz="2400" dirty="0"/>
              <a:t>Speech Recognition which is also known as automatic speech recognition (ASR) and voice recognition recognizes the spoken words and phrases and converts them to a machine-readable format</a:t>
            </a:r>
            <a:r>
              <a:rPr lang="en-US" sz="2400" dirty="0" smtClean="0"/>
              <a:t>.</a:t>
            </a:r>
          </a:p>
          <a:p>
            <a:pPr marL="0" indent="0">
              <a:buNone/>
            </a:pPr>
            <a:endParaRPr lang="en-US" sz="2400" dirty="0" smtClean="0"/>
          </a:p>
          <a:p>
            <a:pPr>
              <a:buFont typeface="Wingdings" panose="05000000000000000000" pitchFamily="2" charset="2"/>
              <a:buChar char="Ø"/>
            </a:pPr>
            <a:r>
              <a:rPr lang="en-US" sz="2400" dirty="0" smtClean="0"/>
              <a:t> </a:t>
            </a:r>
            <a:r>
              <a:rPr lang="en-US" sz="2400" dirty="0"/>
              <a:t>By converting spoken audio into text, speech recognition technology let users to control digital devices by speaking instead of using conventional </a:t>
            </a:r>
            <a:r>
              <a:rPr lang="en-US" sz="2400" dirty="0" smtClean="0"/>
              <a:t>tools </a:t>
            </a:r>
            <a:r>
              <a:rPr lang="en-US" sz="2400" dirty="0"/>
              <a:t>such as keystrokes, buttons, keyboards </a:t>
            </a:r>
            <a:r>
              <a:rPr lang="en-US" sz="2400" dirty="0" smtClean="0"/>
              <a:t>etc.</a:t>
            </a:r>
          </a:p>
          <a:p>
            <a:pPr>
              <a:buFont typeface="Wingdings" panose="05000000000000000000" pitchFamily="2" charset="2"/>
              <a:buChar char="Ø"/>
            </a:pPr>
            <a:endParaRPr lang="en-US" sz="2400" dirty="0"/>
          </a:p>
          <a:p>
            <a:pPr>
              <a:buFont typeface="Wingdings" panose="05000000000000000000" pitchFamily="2" charset="2"/>
              <a:buChar char="Ø"/>
            </a:pPr>
            <a:r>
              <a:rPr lang="en-US" sz="2400" dirty="0" smtClean="0"/>
              <a:t> </a:t>
            </a:r>
            <a:r>
              <a:rPr lang="en-US" sz="2400" dirty="0"/>
              <a:t>Getting started involves three key </a:t>
            </a:r>
            <a:r>
              <a:rPr lang="en-US" sz="2400" dirty="0" smtClean="0"/>
              <a:t>actions:</a:t>
            </a:r>
          </a:p>
          <a:p>
            <a:pPr lvl="4">
              <a:buFont typeface="Wingdings" panose="05000000000000000000" pitchFamily="2" charset="2"/>
              <a:buChar char="v"/>
            </a:pPr>
            <a:r>
              <a:rPr lang="en-IN" sz="2000" dirty="0"/>
              <a:t>Integrate</a:t>
            </a:r>
          </a:p>
          <a:p>
            <a:pPr lvl="4">
              <a:buFont typeface="Wingdings" panose="05000000000000000000" pitchFamily="2" charset="2"/>
              <a:buChar char="v"/>
            </a:pPr>
            <a:r>
              <a:rPr lang="en-IN" sz="2000" dirty="0"/>
              <a:t>Manage</a:t>
            </a:r>
          </a:p>
          <a:p>
            <a:pPr lvl="4">
              <a:buFont typeface="Wingdings" panose="05000000000000000000" pitchFamily="2" charset="2"/>
              <a:buChar char="v"/>
            </a:pPr>
            <a:r>
              <a:rPr lang="en-IN" sz="2000" dirty="0" smtClean="0"/>
              <a:t>Analyse</a:t>
            </a:r>
            <a:r>
              <a:rPr lang="en-US" sz="2000" dirty="0" smtClean="0"/>
              <a:t>        </a:t>
            </a:r>
          </a:p>
          <a:p>
            <a:pPr marL="0" indent="0">
              <a:buNone/>
            </a:pPr>
            <a:endParaRPr lang="en-IN" sz="2400" dirty="0"/>
          </a:p>
        </p:txBody>
      </p:sp>
    </p:spTree>
    <p:extLst>
      <p:ext uri="{BB962C8B-B14F-4D97-AF65-F5344CB8AC3E}">
        <p14:creationId xmlns:p14="http://schemas.microsoft.com/office/powerpoint/2010/main" val="184834961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IN" dirty="0"/>
          </a:p>
        </p:txBody>
      </p:sp>
      <p:sp>
        <p:nvSpPr>
          <p:cNvPr id="3" name="Content Placeholder 2"/>
          <p:cNvSpPr>
            <a:spLocks noGrp="1"/>
          </p:cNvSpPr>
          <p:nvPr>
            <p:ph idx="1"/>
          </p:nvPr>
        </p:nvSpPr>
        <p:spPr>
          <a:xfrm>
            <a:off x="443365" y="1384918"/>
            <a:ext cx="11215235" cy="5273334"/>
          </a:xfrm>
        </p:spPr>
        <p:txBody>
          <a:bodyPr>
            <a:normAutofit/>
          </a:bodyPr>
          <a:lstStyle/>
          <a:p>
            <a:r>
              <a:rPr lang="en-US" dirty="0"/>
              <a:t> </a:t>
            </a:r>
            <a:r>
              <a:rPr lang="en-US" dirty="0" smtClean="0"/>
              <a:t>It </a:t>
            </a:r>
            <a:r>
              <a:rPr lang="en-US" dirty="0"/>
              <a:t>is fast becoming a way to help bridge the gap in professional task management and daily </a:t>
            </a:r>
            <a:r>
              <a:rPr lang="en-US" dirty="0" smtClean="0"/>
              <a:t>activities</a:t>
            </a:r>
          </a:p>
          <a:p>
            <a:r>
              <a:rPr lang="en-US" dirty="0" smtClean="0"/>
              <a:t>Through this project we are going to create our own voice    assistant to achieve our daily activities easily</a:t>
            </a:r>
          </a:p>
          <a:p>
            <a:r>
              <a:rPr lang="en-US" dirty="0" smtClean="0"/>
              <a:t>It is very Important for --</a:t>
            </a:r>
          </a:p>
          <a:p>
            <a:pPr lvl="4">
              <a:buFont typeface="Wingdings" panose="05000000000000000000" pitchFamily="2" charset="2"/>
              <a:buChar char="ü"/>
            </a:pPr>
            <a:r>
              <a:rPr lang="en-US" sz="2400" dirty="0" smtClean="0"/>
              <a:t>  We can achieve our task very easily</a:t>
            </a:r>
            <a:endParaRPr lang="en-IN" sz="2400" dirty="0" smtClean="0"/>
          </a:p>
          <a:p>
            <a:pPr lvl="4">
              <a:buFont typeface="Wingdings" panose="05000000000000000000" pitchFamily="2" charset="2"/>
              <a:buChar char="ü"/>
            </a:pPr>
            <a:r>
              <a:rPr lang="en-US" sz="2400" dirty="0"/>
              <a:t> </a:t>
            </a:r>
            <a:r>
              <a:rPr lang="en-US" sz="2400" dirty="0" smtClean="0"/>
              <a:t> </a:t>
            </a:r>
            <a:r>
              <a:rPr lang="en-US" sz="2400" dirty="0"/>
              <a:t>Aiding the Visually- and Hearing-Impaired</a:t>
            </a:r>
            <a:endParaRPr lang="en-US" sz="2400" dirty="0" smtClean="0"/>
          </a:p>
          <a:p>
            <a:pPr lvl="4">
              <a:buFont typeface="Wingdings" panose="05000000000000000000" pitchFamily="2" charset="2"/>
              <a:buChar char="ü"/>
            </a:pPr>
            <a:r>
              <a:rPr lang="en-US" sz="2400" dirty="0"/>
              <a:t> </a:t>
            </a:r>
            <a:r>
              <a:rPr lang="en-US" sz="2400" dirty="0" smtClean="0"/>
              <a:t> </a:t>
            </a:r>
            <a:r>
              <a:rPr lang="en-US" sz="2400" dirty="0"/>
              <a:t>Controlling Digital Devices</a:t>
            </a:r>
            <a:endParaRPr lang="en-US" sz="2400" dirty="0" smtClean="0"/>
          </a:p>
          <a:p>
            <a:r>
              <a:rPr lang="en-US" sz="3400" dirty="0" smtClean="0"/>
              <a:t> </a:t>
            </a:r>
            <a:r>
              <a:rPr lang="en-US" dirty="0" smtClean="0"/>
              <a:t>Speech recognition technology is already a part of our everyday lives, but for now is still limited to relatively simple commands. As the technology advances, researchers will be able to create more intelligent systems that understand conversational speech</a:t>
            </a:r>
            <a:endParaRPr lang="en-IN" sz="3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9988" y="2196348"/>
            <a:ext cx="2127078" cy="2127078"/>
          </a:xfrm>
          <a:prstGeom prst="rect">
            <a:avLst/>
          </a:prstGeom>
        </p:spPr>
      </p:pic>
    </p:spTree>
    <p:extLst>
      <p:ext uri="{BB962C8B-B14F-4D97-AF65-F5344CB8AC3E}">
        <p14:creationId xmlns:p14="http://schemas.microsoft.com/office/powerpoint/2010/main" val="278911905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846037"/>
          </a:xfrm>
        </p:spPr>
        <p:txBody>
          <a:bodyPr>
            <a:normAutofit fontScale="90000"/>
          </a:bodyPr>
          <a:lstStyle/>
          <a:p>
            <a:r>
              <a:rPr lang="en-US" sz="3100" dirty="0" smtClean="0"/>
              <a:t>ABOUT THE PROJECT</a:t>
            </a:r>
            <a:r>
              <a:rPr lang="en-IN" dirty="0" smtClean="0"/>
              <a:t/>
            </a:r>
            <a:br>
              <a:rPr lang="en-IN" dirty="0" smtClean="0"/>
            </a:br>
            <a:endParaRPr lang="en-IN" dirty="0"/>
          </a:p>
        </p:txBody>
      </p:sp>
      <p:sp>
        <p:nvSpPr>
          <p:cNvPr id="3" name="Content Placeholder 2"/>
          <p:cNvSpPr>
            <a:spLocks noGrp="1"/>
          </p:cNvSpPr>
          <p:nvPr>
            <p:ph idx="1"/>
          </p:nvPr>
        </p:nvSpPr>
        <p:spPr>
          <a:xfrm>
            <a:off x="443365" y="1473692"/>
            <a:ext cx="11215235" cy="5202315"/>
          </a:xfrm>
        </p:spPr>
        <p:txBody>
          <a:bodyPr>
            <a:normAutofit/>
          </a:bodyPr>
          <a:lstStyle/>
          <a:p>
            <a:r>
              <a:rPr lang="en-US" dirty="0" smtClean="0"/>
              <a:t>It </a:t>
            </a:r>
            <a:r>
              <a:rPr lang="en-US" dirty="0"/>
              <a:t>is </a:t>
            </a:r>
            <a:r>
              <a:rPr lang="en-US" dirty="0" smtClean="0"/>
              <a:t>very important </a:t>
            </a:r>
            <a:r>
              <a:rPr lang="en-US" dirty="0"/>
              <a:t>for </a:t>
            </a:r>
            <a:r>
              <a:rPr lang="en-US" dirty="0" smtClean="0"/>
              <a:t>Students </a:t>
            </a:r>
            <a:r>
              <a:rPr lang="en-US" dirty="0"/>
              <a:t>to assess their </a:t>
            </a:r>
            <a:r>
              <a:rPr lang="en-US" dirty="0" smtClean="0"/>
              <a:t>daily activity application very easily using their voice</a:t>
            </a:r>
          </a:p>
          <a:p>
            <a:pPr marL="0" indent="0">
              <a:buNone/>
            </a:pPr>
            <a:endParaRPr lang="en-US" dirty="0"/>
          </a:p>
          <a:p>
            <a:r>
              <a:rPr lang="en-US" dirty="0"/>
              <a:t>T</a:t>
            </a:r>
            <a:r>
              <a:rPr lang="en-US" dirty="0" smtClean="0"/>
              <a:t>hese </a:t>
            </a:r>
            <a:r>
              <a:rPr lang="en-US" dirty="0"/>
              <a:t>kind </a:t>
            </a:r>
            <a:r>
              <a:rPr lang="en-US" dirty="0" smtClean="0"/>
              <a:t>of recommended systems </a:t>
            </a:r>
            <a:r>
              <a:rPr lang="en-US" dirty="0"/>
              <a:t>help </a:t>
            </a:r>
            <a:r>
              <a:rPr lang="en-US" dirty="0" smtClean="0"/>
              <a:t>to write email to your friends with your voice.</a:t>
            </a:r>
          </a:p>
          <a:p>
            <a:pPr marL="0" indent="0">
              <a:buNone/>
            </a:pPr>
            <a:endParaRPr lang="en-US" dirty="0" smtClean="0"/>
          </a:p>
          <a:p>
            <a:r>
              <a:rPr lang="en-US" dirty="0"/>
              <a:t>This project mainly concentrates on the </a:t>
            </a:r>
            <a:r>
              <a:rPr lang="en-US" dirty="0" smtClean="0"/>
              <a:t>easiness of your task by providing you assistant, which can successfully complete your task just through your voice</a:t>
            </a:r>
            <a:endParaRPr lang="en-US" dirty="0"/>
          </a:p>
          <a:p>
            <a:endParaRPr lang="en-US" dirty="0" smtClean="0"/>
          </a:p>
          <a:p>
            <a:endParaRPr lang="en-US" dirty="0" smtClean="0"/>
          </a:p>
          <a:p>
            <a:endParaRPr lang="en-US" dirty="0"/>
          </a:p>
          <a:p>
            <a:endParaRPr lang="en-US" dirty="0" smtClean="0"/>
          </a:p>
          <a:p>
            <a:endParaRPr lang="en-IN" dirty="0"/>
          </a:p>
        </p:txBody>
      </p:sp>
    </p:spTree>
    <p:extLst>
      <p:ext uri="{BB962C8B-B14F-4D97-AF65-F5344CB8AC3E}">
        <p14:creationId xmlns:p14="http://schemas.microsoft.com/office/powerpoint/2010/main" val="339164338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UP</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Content Placeholder 3"/>
          <p:cNvSpPr>
            <a:spLocks noGrp="1"/>
          </p:cNvSpPr>
          <p:nvPr>
            <p:ph idx="1"/>
          </p:nvPr>
        </p:nvSpPr>
        <p:spPr/>
        <p:txBody>
          <a:bodyPr/>
          <a:lstStyle/>
          <a:p>
            <a:r>
              <a:rPr lang="en-US" dirty="0" smtClean="0"/>
              <a:t>1- Mail Services.</a:t>
            </a:r>
          </a:p>
          <a:p>
            <a:pPr marL="0" indent="0">
              <a:buNone/>
            </a:pPr>
            <a:endParaRPr lang="en-US" dirty="0" smtClean="0"/>
          </a:p>
          <a:p>
            <a:endParaRPr lang="en-US" dirty="0"/>
          </a:p>
          <a:p>
            <a:endParaRPr lang="en-US" dirty="0" smtClean="0"/>
          </a:p>
          <a:p>
            <a:r>
              <a:rPr lang="en-US" dirty="0" smtClean="0"/>
              <a:t>2- Digital Wellbeing</a:t>
            </a:r>
            <a:endParaRPr lang="en-IN" dirty="0"/>
          </a:p>
        </p:txBody>
      </p:sp>
    </p:spTree>
    <p:extLst>
      <p:ext uri="{BB962C8B-B14F-4D97-AF65-F5344CB8AC3E}">
        <p14:creationId xmlns:p14="http://schemas.microsoft.com/office/powerpoint/2010/main" val="190901923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51803"/>
            <a:ext cx="11214100" cy="535531"/>
          </a:xfrm>
        </p:spPr>
        <p:txBody>
          <a:bodyPr/>
          <a:lstStyle/>
          <a:p>
            <a:r>
              <a:rPr lang="en-US" dirty="0" smtClean="0"/>
              <a:t>TECHNOLOGY USED:</a:t>
            </a:r>
            <a:endParaRPr lang="en-IN" dirty="0"/>
          </a:p>
        </p:txBody>
      </p:sp>
      <p:sp>
        <p:nvSpPr>
          <p:cNvPr id="3" name="Content Placeholder 2"/>
          <p:cNvSpPr>
            <a:spLocks noGrp="1"/>
          </p:cNvSpPr>
          <p:nvPr>
            <p:ph idx="1"/>
          </p:nvPr>
        </p:nvSpPr>
        <p:spPr>
          <a:xfrm>
            <a:off x="443365" y="1825625"/>
            <a:ext cx="11215235" cy="4868138"/>
          </a:xfrm>
        </p:spPr>
        <p:txBody>
          <a:bodyPr/>
          <a:lstStyle/>
          <a:p>
            <a:r>
              <a:rPr lang="en-US" dirty="0" smtClean="0"/>
              <a:t>“pyttsx5” </a:t>
            </a:r>
          </a:p>
          <a:p>
            <a:pPr marL="0" indent="0">
              <a:buNone/>
            </a:pPr>
            <a:r>
              <a:rPr lang="en-US" dirty="0" smtClean="0"/>
              <a:t>     The </a:t>
            </a:r>
            <a:r>
              <a:rPr lang="en-US" dirty="0"/>
              <a:t>major advantage of using this library for text-to-speech </a:t>
            </a:r>
            <a:r>
              <a:rPr lang="en-US" dirty="0" smtClean="0"/>
              <a:t>            conversion </a:t>
            </a:r>
            <a:r>
              <a:rPr lang="en-US" dirty="0"/>
              <a:t>is that it works offline. </a:t>
            </a:r>
            <a:endParaRPr lang="en-US" dirty="0" smtClean="0"/>
          </a:p>
          <a:p>
            <a:pPr marL="0" indent="0">
              <a:buNone/>
            </a:pPr>
            <a:endParaRPr lang="en-US" dirty="0" smtClean="0"/>
          </a:p>
          <a:p>
            <a:r>
              <a:rPr lang="en-US" dirty="0" smtClean="0"/>
              <a:t>“SAPI5”</a:t>
            </a:r>
          </a:p>
          <a:p>
            <a:pPr marL="0" indent="0">
              <a:buNone/>
            </a:pPr>
            <a:r>
              <a:rPr lang="en-US" dirty="0"/>
              <a:t> </a:t>
            </a:r>
            <a:r>
              <a:rPr lang="en-US" dirty="0" smtClean="0"/>
              <a:t>     The </a:t>
            </a:r>
            <a:r>
              <a:rPr lang="en-US" dirty="0"/>
              <a:t>Speech Application Programming Interface or SAPI is an API </a:t>
            </a:r>
            <a:r>
              <a:rPr lang="en-US" dirty="0" smtClean="0"/>
              <a:t> developed </a:t>
            </a:r>
            <a:r>
              <a:rPr lang="en-US" dirty="0"/>
              <a:t>by Microsoft to allow the use of speech recognition and speech synthesis within Windows applications. </a:t>
            </a:r>
            <a:endParaRPr lang="en-US" dirty="0" smtClean="0"/>
          </a:p>
          <a:p>
            <a:pPr marL="0" indent="0">
              <a:buNone/>
            </a:pPr>
            <a:endParaRPr lang="en-US" dirty="0"/>
          </a:p>
          <a:p>
            <a:r>
              <a:rPr lang="en-IN" dirty="0" err="1" smtClean="0"/>
              <a:t>Tkinter</a:t>
            </a:r>
            <a:r>
              <a:rPr lang="en-IN" dirty="0" smtClean="0"/>
              <a:t> </a:t>
            </a:r>
            <a:r>
              <a:rPr lang="en-IN" dirty="0"/>
              <a:t>based GUI/Web Application</a:t>
            </a:r>
          </a:p>
        </p:txBody>
      </p:sp>
    </p:spTree>
    <p:extLst>
      <p:ext uri="{BB962C8B-B14F-4D97-AF65-F5344CB8AC3E}">
        <p14:creationId xmlns:p14="http://schemas.microsoft.com/office/powerpoint/2010/main" val="172053093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51803"/>
            <a:ext cx="11214100" cy="535531"/>
          </a:xfrm>
        </p:spPr>
        <p:txBody>
          <a:bodyPr/>
          <a:lstStyle/>
          <a:p>
            <a:r>
              <a:rPr lang="en-US" dirty="0" smtClean="0"/>
              <a:t>HARDWARE REQUIRED:</a:t>
            </a:r>
            <a:endParaRPr lang="en-IN" dirty="0"/>
          </a:p>
        </p:txBody>
      </p:sp>
      <p:sp>
        <p:nvSpPr>
          <p:cNvPr id="3" name="Content Placeholder 2"/>
          <p:cNvSpPr>
            <a:spLocks noGrp="1"/>
          </p:cNvSpPr>
          <p:nvPr>
            <p:ph idx="1"/>
          </p:nvPr>
        </p:nvSpPr>
        <p:spPr>
          <a:xfrm>
            <a:off x="443365" y="1825625"/>
            <a:ext cx="11215235" cy="4868138"/>
          </a:xfrm>
        </p:spPr>
        <p:txBody>
          <a:bodyPr/>
          <a:lstStyle/>
          <a:p>
            <a:pPr lvl="1"/>
            <a:r>
              <a:rPr lang="en-US" dirty="0"/>
              <a:t>Personal computer </a:t>
            </a:r>
            <a:endParaRPr lang="en-US" dirty="0" smtClean="0"/>
          </a:p>
          <a:p>
            <a:pPr lvl="1"/>
            <a:endParaRPr lang="en-IN" sz="2000" dirty="0"/>
          </a:p>
          <a:p>
            <a:pPr lvl="1"/>
            <a:r>
              <a:rPr lang="en-US" dirty="0"/>
              <a:t>i3 Processor Based Computer Or </a:t>
            </a:r>
            <a:r>
              <a:rPr lang="en-US" dirty="0" smtClean="0"/>
              <a:t>Higher</a:t>
            </a:r>
          </a:p>
          <a:p>
            <a:pPr marL="457200" lvl="1" indent="0">
              <a:buNone/>
            </a:pPr>
            <a:endParaRPr lang="en-IN" sz="2000" dirty="0"/>
          </a:p>
          <a:p>
            <a:pPr lvl="1"/>
            <a:r>
              <a:rPr lang="en-US" dirty="0"/>
              <a:t>Memory: 2 GB RAM(Minimum</a:t>
            </a:r>
            <a:r>
              <a:rPr lang="en-US" dirty="0" smtClean="0"/>
              <a:t>)</a:t>
            </a:r>
          </a:p>
          <a:p>
            <a:pPr marL="457200" lvl="1" indent="0">
              <a:buNone/>
            </a:pPr>
            <a:endParaRPr lang="en-IN" sz="2000" dirty="0"/>
          </a:p>
          <a:p>
            <a:endParaRPr lang="en-US" dirty="0" smtClean="0"/>
          </a:p>
        </p:txBody>
      </p:sp>
    </p:spTree>
    <p:extLst>
      <p:ext uri="{BB962C8B-B14F-4D97-AF65-F5344CB8AC3E}">
        <p14:creationId xmlns:p14="http://schemas.microsoft.com/office/powerpoint/2010/main" val="387875856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openxmlformats.org/package/2006/metadata/core-properties"/>
    <ds:schemaRef ds:uri="http://purl.org/dc/terms/"/>
    <ds:schemaRef ds:uri="http://schemas.microsoft.com/office/2006/documentManagement/types"/>
    <ds:schemaRef ds:uri="http://purl.org/dc/dcmitype/"/>
    <ds:schemaRef ds:uri="71af3243-3dd4-4a8d-8c0d-dd76da1f02a5"/>
    <ds:schemaRef ds:uri="http://purl.org/dc/elements/1.1/"/>
    <ds:schemaRef ds:uri="http://schemas.microsoft.com/office/2006/metadata/properties"/>
    <ds:schemaRef ds:uri="http://schemas.microsoft.com/office/infopath/2007/PartnerControls"/>
    <ds:schemaRef ds:uri="16c05727-aa75-4e4a-9b5f-8a80a1165891"/>
    <ds:schemaRef ds:uri="http://www.w3.org/XML/1998/namespace"/>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313</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Tahoma</vt:lpstr>
      <vt:lpstr>Trade Gothic LT Pro</vt:lpstr>
      <vt:lpstr>Trebuchet MS</vt:lpstr>
      <vt:lpstr>Wingdings</vt:lpstr>
      <vt:lpstr>Office Theme</vt:lpstr>
      <vt:lpstr>“Jarvis” AI Desktop Voice Assistant Using Speech Recognition.</vt:lpstr>
      <vt:lpstr>PowerPoint Presentation</vt:lpstr>
      <vt:lpstr>CONTENT</vt:lpstr>
      <vt:lpstr>INTRODUCTION TO SPEECH RECOGNITION</vt:lpstr>
      <vt:lpstr>MOTIVATION</vt:lpstr>
      <vt:lpstr>ABOUT THE PROJECT </vt:lpstr>
      <vt:lpstr>ADD UP</vt:lpstr>
      <vt:lpstr>TECHNOLOGY USED:</vt:lpstr>
      <vt:lpstr>HARDWARE REQUIRED:</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2019-10-17T18:40:18Z</dcterms:created>
  <dcterms:modified xsi:type="dcterms:W3CDTF">2020-10-28T09:45:25Z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