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42145273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67" r:id="rId15"/>
    <p:sldId id="268"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48A87A34-81AB-432B-8DAE-1953F412C126}" type="datetimeFigureOut">
              <a:rPr lang="en-US" smtClean="0"/>
              <a:t>11/24/2024</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fld id="{6D22F896-40B5-4ADD-8801-0D06FADFA095}" type="slidenum">
              <a:rPr lang="en-US" smtClean="0"/>
              <a:t>‹#›</a:t>
            </a:fld>
            <a:endParaRPr lang="en-US" dirty="0"/>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3704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6174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6832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8992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562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329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3508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0761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5863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USTOM">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1195797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USTOM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45134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377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USTOM_1_1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3639706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548537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_1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21888700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USTOM_1_1_1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4065158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USTOM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41679055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USTOM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1708342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9162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46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760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034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5379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676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297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8">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8">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48A87A34-81AB-432B-8DAE-1953F412C126}" type="datetimeFigureOut">
              <a:rPr lang="en-US" smtClean="0"/>
              <a:pPr/>
              <a:t>11/24/2024</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43224801"/>
      </p:ext>
    </p:extLst>
  </p:cSld>
  <p:clrMap bg1="lt1" tx1="dk1" bg2="lt2" tx2="dk2" accent1="accent1" accent2="accent2" accent3="accent3" accent4="accent4" accent5="accent5" accent6="accent6" hlink="hlink" folHlink="folHlink"/>
  <p:sldLayoutIdLst>
    <p:sldLayoutId id="2421452740" r:id="rId1"/>
    <p:sldLayoutId id="2421452741" r:id="rId2"/>
    <p:sldLayoutId id="2421452742" r:id="rId3"/>
    <p:sldLayoutId id="2421452743" r:id="rId4"/>
    <p:sldLayoutId id="2421452744" r:id="rId5"/>
    <p:sldLayoutId id="2421452745" r:id="rId6"/>
    <p:sldLayoutId id="2421452746" r:id="rId7"/>
    <p:sldLayoutId id="2421452747" r:id="rId8"/>
    <p:sldLayoutId id="2421452748" r:id="rId9"/>
    <p:sldLayoutId id="2421452749" r:id="rId10"/>
    <p:sldLayoutId id="2421452750" r:id="rId11"/>
    <p:sldLayoutId id="2421452751" r:id="rId12"/>
    <p:sldLayoutId id="2421452752" r:id="rId13"/>
    <p:sldLayoutId id="2421452753" r:id="rId14"/>
    <p:sldLayoutId id="2421452754" r:id="rId15"/>
    <p:sldLayoutId id="2421452755" r:id="rId16"/>
    <p:sldLayoutId id="2421452756" r:id="rId17"/>
    <p:sldLayoutId id="2421452757" r:id="rId18"/>
    <p:sldLayoutId id="2421452758" r:id="rId19"/>
    <p:sldLayoutId id="2421452759" r:id="rId20"/>
    <p:sldLayoutId id="2421452760" r:id="rId21"/>
    <p:sldLayoutId id="2421452761" r:id="rId22"/>
    <p:sldLayoutId id="2421452762" r:id="rId23"/>
    <p:sldLayoutId id="2421452763" r:id="rId24"/>
    <p:sldLayoutId id="2421452764" r:id="rId25"/>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257550"/>
          <a:chOff x="914400" y="1543050"/>
          <a:chExt cx="8229600" cy="3257550"/>
        </a:xfrm>
      </p:grpSpPr>
      <p:sp>
        <p:nvSpPr>
          <p:cNvPr id="2" name="TextBox 1"/>
          <p:cNvSpPr txBox="1"/>
          <p:nvPr/>
        </p:nvSpPr>
        <p:spPr>
          <a:xfrm>
            <a:off x="1828800" y="1543050"/>
            <a:ext cx="5486400" cy="1714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121212">
                    <a:alpha val="100000"/>
                  </a:srgbClr>
                </a:solidFill>
                <a:latin typeface="Times New Roman"/>
              </a:rPr>
              <a:t>Spam or Not Spam Data Generation Using LSTM VAE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Beta Annealing Technique</a:t>
            </a:r>
          </a:p>
        </p:txBody>
      </p:sp>
      <p:sp>
        <p:nvSpPr>
          <p:cNvPr id="3" name="TextBox 2"/>
          <p:cNvSpPr txBox="1"/>
          <p:nvPr/>
        </p:nvSpPr>
        <p:spPr>
          <a:xfrm>
            <a:off x="914400" y="1800225"/>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Incorporated to balance reconstruction loss and KL divergence.
Gradually scales the KL divergence term during training.
Aims to improve latent representation learning over epochs.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933825"/>
          <a:chOff x="914400" y="1028700"/>
          <a:chExt cx="8229600" cy="39338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Discussion of Results</a:t>
            </a:r>
          </a:p>
        </p:txBody>
      </p:sp>
      <p:sp>
        <p:nvSpPr>
          <p:cNvPr id="3" name="TextBox 2"/>
          <p:cNvSpPr txBox="1"/>
          <p:nvPr/>
        </p:nvSpPr>
        <p:spPr>
          <a:xfrm>
            <a:off x="914400" y="1800225"/>
            <a:ext cx="7315200" cy="21336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The model demonstrated capability in generating realistic data.
High reconstruction accuracy could indicate potential overfitting.
Low KL divergence suggests challenges in utilizing latent space.
Impacts the ability to generate diverse samples.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D97514-24AC-4FC7-96C1-EDAC73395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200150"/>
            <a:ext cx="5683250" cy="3409950"/>
          </a:xfrm>
          <a:prstGeom prst="rect">
            <a:avLst/>
          </a:prstGeom>
        </p:spPr>
      </p:pic>
      <p:sp>
        <p:nvSpPr>
          <p:cNvPr id="4" name="Rectangle 3">
            <a:extLst>
              <a:ext uri="{FF2B5EF4-FFF2-40B4-BE49-F238E27FC236}">
                <a16:creationId xmlns:a16="http://schemas.microsoft.com/office/drawing/2014/main" id="{8F339DF4-55BE-4877-A71E-0B2E6243A73F}"/>
              </a:ext>
            </a:extLst>
          </p:cNvPr>
          <p:cNvSpPr/>
          <p:nvPr/>
        </p:nvSpPr>
        <p:spPr>
          <a:xfrm>
            <a:off x="762000" y="552450"/>
            <a:ext cx="1451038" cy="523220"/>
          </a:xfrm>
          <a:prstGeom prst="rect">
            <a:avLst/>
          </a:prstGeom>
        </p:spPr>
        <p:txBody>
          <a:bodyPr wrap="none">
            <a:spAutoFit/>
          </a:bodyPr>
          <a:lstStyle/>
          <a:p>
            <a:r>
              <a:rPr lang="en-US" sz="2800" i="1" dirty="0">
                <a:latin typeface="Calibri" panose="020F0502020204030204" pitchFamily="34" charset="0"/>
                <a:ea typeface="Calibri" panose="020F0502020204030204" pitchFamily="34" charset="0"/>
                <a:cs typeface="Calibri" panose="020F0502020204030204" pitchFamily="34" charset="0"/>
              </a:rPr>
              <a:t>Loss plot</a:t>
            </a:r>
          </a:p>
        </p:txBody>
      </p:sp>
    </p:spTree>
    <p:extLst>
      <p:ext uri="{BB962C8B-B14F-4D97-AF65-F5344CB8AC3E}">
        <p14:creationId xmlns:p14="http://schemas.microsoft.com/office/powerpoint/2010/main" val="152541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5ABD76-DF91-4CBC-AF78-218DAEC77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33" y="1885950"/>
            <a:ext cx="8373534" cy="1603442"/>
          </a:xfrm>
          <a:prstGeom prst="rect">
            <a:avLst/>
          </a:prstGeom>
        </p:spPr>
      </p:pic>
      <p:sp>
        <p:nvSpPr>
          <p:cNvPr id="4" name="TextBox 3">
            <a:extLst>
              <a:ext uri="{FF2B5EF4-FFF2-40B4-BE49-F238E27FC236}">
                <a16:creationId xmlns:a16="http://schemas.microsoft.com/office/drawing/2014/main" id="{A7038E11-EBFB-4E29-BDCF-5B5A3C46597F}"/>
              </a:ext>
            </a:extLst>
          </p:cNvPr>
          <p:cNvSpPr txBox="1"/>
          <p:nvPr/>
        </p:nvSpPr>
        <p:spPr>
          <a:xfrm>
            <a:off x="609600" y="742950"/>
            <a:ext cx="2800318" cy="584775"/>
          </a:xfrm>
          <a:prstGeom prst="rect">
            <a:avLst/>
          </a:prstGeom>
          <a:noFill/>
        </p:spPr>
        <p:txBody>
          <a:bodyPr wrap="none" rtlCol="0">
            <a:spAutoFit/>
          </a:bodyPr>
          <a:lstStyle/>
          <a:p>
            <a:r>
              <a:rPr lang="en-US" sz="3200" i="1" dirty="0">
                <a:latin typeface="Calibri" panose="020F0502020204030204" pitchFamily="34" charset="0"/>
                <a:ea typeface="Calibri" panose="020F0502020204030204" pitchFamily="34" charset="0"/>
                <a:cs typeface="Calibri" panose="020F0502020204030204" pitchFamily="34" charset="0"/>
              </a:rPr>
              <a:t>Generated data</a:t>
            </a:r>
          </a:p>
        </p:txBody>
      </p:sp>
    </p:spTree>
    <p:extLst>
      <p:ext uri="{BB962C8B-B14F-4D97-AF65-F5344CB8AC3E}">
        <p14:creationId xmlns:p14="http://schemas.microsoft.com/office/powerpoint/2010/main" val="185554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638800"/>
          <a:chOff x="914400" y="1028700"/>
          <a:chExt cx="8229600" cy="5638800"/>
        </a:xfrm>
      </p:grpSpPr>
      <p:sp>
        <p:nvSpPr>
          <p:cNvPr id="2" name="TextBox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424242">
                    <a:alpha val="100000"/>
                  </a:srgbClr>
                </a:solidFill>
                <a:latin typeface="Times New Roman"/>
              </a:rPr>
              <a:t>Conclusion</a:t>
            </a:r>
          </a:p>
        </p:txBody>
      </p:sp>
      <p:sp>
        <p:nvSpPr>
          <p:cNvPr id="3" name="TextBox 2"/>
          <p:cNvSpPr txBox="1"/>
          <p:nvPr/>
        </p:nvSpPr>
        <p:spPr>
          <a:xfrm>
            <a:off x="914400" y="1800225"/>
            <a:ext cx="7315200" cy="2751522"/>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400" b="1" u="none" strike="noStrike" cap="none" spc="0" dirty="0">
                <a:solidFill>
                  <a:srgbClr val="424242">
                    <a:alpha val="100000"/>
                  </a:srgbClr>
                </a:solidFill>
                <a:latin typeface="Times New Roman"/>
              </a:rPr>
              <a:t>The implementation of the LSTM VAE model shows promise in generating synthetic data for spam detection. While effective in capturing latent representations, challenges in diversity indicate areas for future improvement. This method can enhance datasets for better spam classification performance.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552700"/>
          <a:chOff x="914400" y="1028700"/>
          <a:chExt cx="8229600" cy="2552700"/>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References</a:t>
            </a:r>
          </a:p>
        </p:txBody>
      </p:sp>
      <p:sp>
        <p:nvSpPr>
          <p:cNvPr id="3" name="TextBox 2"/>
          <p:cNvSpPr txBox="1"/>
          <p:nvPr/>
        </p:nvSpPr>
        <p:spPr>
          <a:xfrm>
            <a:off x="914400" y="1543050"/>
            <a:ext cx="7315200" cy="1009650"/>
          </a:xfrm>
          <a:prstGeom prst="rect">
            <a:avLst/>
          </a:prstGeom>
          <a:noFill/>
        </p:spPr>
        <p:txBody>
          <a:bodyPr vert="horz" lIns="91440" tIns="45720" rIns="91440" bIns="45720" rtlCol="0" anchorCtr="0">
            <a:spAutoFit/>
          </a:bodyPr>
          <a:lstStyle/>
          <a:p>
            <a:pPr marL="0" marR="0" lvl="0" indent="0" algn="l" rtl="0" fontAlgn="base">
              <a:lnSpc>
                <a:spcPct val="120000"/>
              </a:lnSpc>
              <a:spcBef>
                <a:spcPts val="0"/>
              </a:spcBef>
              <a:spcAft>
                <a:spcPts val="0"/>
              </a:spcAft>
              <a:buClr>
                <a:srgbClr val="424242">
                  <a:alpha val="100000"/>
                </a:srgbClr>
              </a:buClr>
              <a:buFont typeface="Calibri"/>
              <a:buChar char="-"/>
            </a:pPr>
            <a:r>
              <a:rPr lang="en-US" sz="1400" b="1" u="none" strike="noStrike" cap="none" spc="0">
                <a:solidFill>
                  <a:srgbClr val="424242">
                    <a:alpha val="100000"/>
                  </a:srgbClr>
                </a:solidFill>
                <a:latin typeface="Times New Roman"/>
              </a:rPr>
              <a:t> Kingma, D. P., &amp; Welling, M. (2013). Auto-Encoding Variational Bayes. arXiv preprint arXiv:1312.6114.</a:t>
            </a:r>
          </a:p>
          <a:p>
            <a:pPr marL="0" marR="0" lvl="0" indent="0" algn="l" rtl="0" fontAlgn="base">
              <a:lnSpc>
                <a:spcPct val="120000"/>
              </a:lnSpc>
              <a:spcBef>
                <a:spcPts val="0"/>
              </a:spcBef>
              <a:spcAft>
                <a:spcPts val="0"/>
              </a:spcAft>
              <a:buClr>
                <a:srgbClr val="424242">
                  <a:alpha val="100000"/>
                </a:srgbClr>
              </a:buClr>
              <a:buFont typeface="Calibri"/>
              <a:buChar char="-"/>
            </a:pPr>
            <a:r>
              <a:rPr lang="en-US" sz="1400" b="1" u="none" strike="noStrike" cap="none" spc="0">
                <a:solidFill>
                  <a:srgbClr val="424242">
                    <a:alpha val="100000"/>
                  </a:srgbClr>
                </a:solidFill>
                <a:latin typeface="Times New Roman"/>
              </a:rPr>
              <a:t> Hakan, O. (2020). Spam or Not Spam Dataset. Kaggle. Retrieved from https://www.kaggle.com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638800"/>
          <a:chOff x="914400" y="1028700"/>
          <a:chExt cx="8229600" cy="5638800"/>
        </a:xfrm>
      </p:grpSpPr>
      <p:sp>
        <p:nvSpPr>
          <p:cNvPr id="2" name="TextBox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424242">
                    <a:alpha val="100000"/>
                  </a:srgbClr>
                </a:solidFill>
                <a:latin typeface="Times New Roman"/>
              </a:rPr>
              <a:t>Introduction</a:t>
            </a:r>
          </a:p>
        </p:txBody>
      </p:sp>
      <p:sp>
        <p:nvSpPr>
          <p:cNvPr id="3" name="TextBox 2"/>
          <p:cNvSpPr txBox="1"/>
          <p:nvPr/>
        </p:nvSpPr>
        <p:spPr>
          <a:xfrm>
            <a:off x="914400" y="1800225"/>
            <a:ext cx="7315200" cy="2751522"/>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400" b="1" u="none" strike="noStrike" cap="none" spc="0" dirty="0">
                <a:solidFill>
                  <a:srgbClr val="424242">
                    <a:alpha val="100000"/>
                  </a:srgbClr>
                </a:solidFill>
                <a:latin typeface="Times New Roman"/>
              </a:rPr>
              <a:t>This presentation explores the implementation of an LSTM-based Variational Autoencoder (VAE) model for generating synthetic data from the 'Spam or Not Spam' dataset sourced from Kaggle. It discusses the key methodologies, results, and potential applications of the model in enhancing spam detection.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Overview of Spam Detection</a:t>
            </a:r>
          </a:p>
        </p:txBody>
      </p:sp>
      <p:sp>
        <p:nvSpPr>
          <p:cNvPr id="3" name="TextBox 2"/>
          <p:cNvSpPr txBox="1"/>
          <p:nvPr/>
        </p:nvSpPr>
        <p:spPr>
          <a:xfrm>
            <a:off x="914400" y="1800225"/>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Spam detection is crucial in Natural Language Processing (NLP).
Large datasets are essential for developing robust models.
The 'Spam or Not Spam' dataset provides labeled email data but has limitations due to data scarcity.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Methodology</a:t>
            </a:r>
          </a:p>
        </p:txBody>
      </p:sp>
      <p:sp>
        <p:nvSpPr>
          <p:cNvPr id="3" name="TextBox 2"/>
          <p:cNvSpPr txBox="1"/>
          <p:nvPr/>
        </p:nvSpPr>
        <p:spPr>
          <a:xfrm>
            <a:off x="914400" y="1800225"/>
            <a:ext cx="7315200" cy="12192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The study uses a Long Short-Term Memory (LSTM)-based VAE to generate additional data.
Key components include text preprocessing, model training, and evaluation.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Dataset Overview</a:t>
            </a:r>
          </a:p>
        </p:txBody>
      </p:sp>
      <p:sp>
        <p:nvSpPr>
          <p:cNvPr id="3" name="TextBox 2"/>
          <p:cNvSpPr txBox="1"/>
          <p:nvPr/>
        </p:nvSpPr>
        <p:spPr>
          <a:xfrm>
            <a:off x="914400" y="1800225"/>
            <a:ext cx="7315200" cy="12192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'Spam or Not Spam' dataset from Kaggle consists of labeled email texts.
The dataset is critical for training spam detection models.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Preprocessing Techniques</a:t>
            </a:r>
          </a:p>
        </p:txBody>
      </p:sp>
      <p:sp>
        <p:nvSpPr>
          <p:cNvPr id="3" name="TextBox 2"/>
          <p:cNvSpPr txBox="1"/>
          <p:nvPr/>
        </p:nvSpPr>
        <p:spPr>
          <a:xfrm>
            <a:off x="914400" y="1800225"/>
            <a:ext cx="7315200" cy="24384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Tokenization of words using TensorFlow’s tokenizer.
Creation of a vocabulary list with a limit of 20,000 words.
Conversion of text into numerical sequences padded to 200 tokens.
Dataset split into 80% training and 20% testing subsets.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933825"/>
          <a:chOff x="914400" y="1028700"/>
          <a:chExt cx="8229600" cy="39338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Model Architecture</a:t>
            </a:r>
          </a:p>
        </p:txBody>
      </p:sp>
      <p:sp>
        <p:nvSpPr>
          <p:cNvPr id="3" name="TextBox 2"/>
          <p:cNvSpPr txBox="1"/>
          <p:nvPr/>
        </p:nvSpPr>
        <p:spPr>
          <a:xfrm>
            <a:off x="914400" y="1800225"/>
            <a:ext cx="7315200" cy="21336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The LSTM VAE model implemented in </a:t>
            </a:r>
            <a:r>
              <a:rPr lang="en-US" sz="2000" u="none" strike="noStrike" cap="none" spc="0" dirty="0" err="1">
                <a:solidFill>
                  <a:srgbClr val="424242">
                    <a:alpha val="100000"/>
                  </a:srgbClr>
                </a:solidFill>
                <a:latin typeface="Times New Roman"/>
              </a:rPr>
              <a:t>PyTorch</a:t>
            </a:r>
            <a:r>
              <a:rPr lang="en-US" sz="2000" u="none" strike="noStrike" cap="none" spc="0" dirty="0">
                <a:solidFill>
                  <a:srgbClr val="424242">
                    <a:alpha val="100000"/>
                  </a:srgbClr>
                </a:solidFill>
                <a:latin typeface="Times New Roman"/>
              </a:rPr>
              <a:t> includes:
An encoder with LSTM layers to compress input text.
A latent space representing Gaussian distribution.
A decoder to reconstruct text data from latent space.
Hyperparameters such as embedding dimension, latent dimension, and hidden units.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Synthetic Data Generation Process</a:t>
            </a:r>
          </a:p>
        </p:txBody>
      </p:sp>
      <p:sp>
        <p:nvSpPr>
          <p:cNvPr id="3" name="TextBox 2"/>
          <p:cNvSpPr txBox="1"/>
          <p:nvPr/>
        </p:nvSpPr>
        <p:spPr>
          <a:xfrm>
            <a:off x="914400" y="1800225"/>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Trained model generates synthetic spam and not spam text data.
Sampling from latent space allows for new data point generation.
Quality of synthetic samples is critical for diverse and realistic outputs.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Evaluation Metrics</a:t>
            </a:r>
          </a:p>
        </p:txBody>
      </p:sp>
      <p:sp>
        <p:nvSpPr>
          <p:cNvPr id="3" name="TextBox 2"/>
          <p:cNvSpPr txBox="1"/>
          <p:nvPr/>
        </p:nvSpPr>
        <p:spPr>
          <a:xfrm>
            <a:off x="914400" y="1800225"/>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Reconstruction accuracy is measured; high accuracy suggests effective pattern capture.
KL divergence assesses Gaussian distribution learning in latent space.
Results indicated a reconstruction loss of 94% and KL divergence of 0.0001.</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TotalTime>
  <Words>517</Words>
  <Application>Microsoft Office PowerPoint</Application>
  <PresentationFormat>On-screen Show (16:9)</PresentationFormat>
  <Paragraphs>28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Garamond</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Dell</cp:lastModifiedBy>
  <cp:revision>2</cp:revision>
  <dcterms:created xsi:type="dcterms:W3CDTF">2024-11-24T08:18:26Z</dcterms:created>
  <dcterms:modified xsi:type="dcterms:W3CDTF">2024-11-24T08:26:53Z</dcterms:modified>
  <cp:category/>
  <cp:contentStatus/>
</cp:coreProperties>
</file>