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43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States with highest gross fiscal deficit</a:t>
            </a:r>
            <a:endParaRPr lang="en-US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" lastClr="FFFFFF">
                    <a:lumMod val="95000"/>
                  </a:sysClr>
                </a:solidFill>
              </a:defRPr>
            </a:pP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640449056468917"/>
          <c:y val="9.7709229709019296E-2"/>
          <c:w val="0.86120774991478388"/>
          <c:h val="0.734260652800589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Gross_Financial_Deficits!$B$1</c:f>
              <c:strCache>
                <c:ptCount val="1"/>
                <c:pt idx="0">
                  <c:v>1980-1985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46000"/>
                    <a:shade val="51000"/>
                    <a:satMod val="130000"/>
                  </a:schemeClr>
                </a:gs>
                <a:gs pos="80000">
                  <a:schemeClr val="accent3">
                    <a:tint val="46000"/>
                    <a:shade val="93000"/>
                    <a:satMod val="130000"/>
                  </a:schemeClr>
                </a:gs>
                <a:gs pos="100000">
                  <a:schemeClr val="accent3">
                    <a:tint val="46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Gross_Financial_Deficits!$A$2:$A$11</c:f>
              <c:strCache>
                <c:ptCount val="10"/>
                <c:pt idx="0">
                  <c:v>Maharashtra</c:v>
                </c:pt>
                <c:pt idx="1">
                  <c:v>Uttar Pradesh</c:v>
                </c:pt>
                <c:pt idx="2">
                  <c:v>West Bengal</c:v>
                </c:pt>
                <c:pt idx="3">
                  <c:v>Andhra Pradesh</c:v>
                </c:pt>
                <c:pt idx="4">
                  <c:v>Tamil Nadu</c:v>
                </c:pt>
                <c:pt idx="5">
                  <c:v>Gujarat</c:v>
                </c:pt>
                <c:pt idx="6">
                  <c:v>Karnataka</c:v>
                </c:pt>
                <c:pt idx="7">
                  <c:v>Rajasthan</c:v>
                </c:pt>
                <c:pt idx="8">
                  <c:v>Kerala</c:v>
                </c:pt>
                <c:pt idx="9">
                  <c:v>Bihar</c:v>
                </c:pt>
              </c:strCache>
            </c:strRef>
          </c:cat>
          <c:val>
            <c:numRef>
              <c:f>Gross_Financial_Deficits!$B$2:$B$11</c:f>
              <c:numCache>
                <c:formatCode>General</c:formatCode>
                <c:ptCount val="10"/>
                <c:pt idx="0">
                  <c:v>3293.5</c:v>
                </c:pt>
                <c:pt idx="1">
                  <c:v>4161</c:v>
                </c:pt>
                <c:pt idx="2">
                  <c:v>1920.7</c:v>
                </c:pt>
                <c:pt idx="3">
                  <c:v>1722.6</c:v>
                </c:pt>
                <c:pt idx="4">
                  <c:v>1510.3</c:v>
                </c:pt>
                <c:pt idx="5">
                  <c:v>1794.8</c:v>
                </c:pt>
                <c:pt idx="6">
                  <c:v>1474.8</c:v>
                </c:pt>
                <c:pt idx="7">
                  <c:v>1468.3</c:v>
                </c:pt>
                <c:pt idx="8">
                  <c:v>896</c:v>
                </c:pt>
                <c:pt idx="9">
                  <c:v>1903.5</c:v>
                </c:pt>
              </c:numCache>
            </c:numRef>
          </c:val>
        </c:ser>
        <c:ser>
          <c:idx val="1"/>
          <c:order val="1"/>
          <c:tx>
            <c:strRef>
              <c:f>Gross_Financial_Deficits!$C$1</c:f>
              <c:strCache>
                <c:ptCount val="1"/>
                <c:pt idx="0">
                  <c:v>1985-1990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62000"/>
                    <a:shade val="51000"/>
                    <a:satMod val="130000"/>
                  </a:schemeClr>
                </a:gs>
                <a:gs pos="80000">
                  <a:schemeClr val="accent3">
                    <a:tint val="62000"/>
                    <a:shade val="93000"/>
                    <a:satMod val="130000"/>
                  </a:schemeClr>
                </a:gs>
                <a:gs pos="100000">
                  <a:schemeClr val="accent3">
                    <a:tint val="62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Gross_Financial_Deficits!$A$2:$A$11</c:f>
              <c:strCache>
                <c:ptCount val="10"/>
                <c:pt idx="0">
                  <c:v>Maharashtra</c:v>
                </c:pt>
                <c:pt idx="1">
                  <c:v>Uttar Pradesh</c:v>
                </c:pt>
                <c:pt idx="2">
                  <c:v>West Bengal</c:v>
                </c:pt>
                <c:pt idx="3">
                  <c:v>Andhra Pradesh</c:v>
                </c:pt>
                <c:pt idx="4">
                  <c:v>Tamil Nadu</c:v>
                </c:pt>
                <c:pt idx="5">
                  <c:v>Gujarat</c:v>
                </c:pt>
                <c:pt idx="6">
                  <c:v>Karnataka</c:v>
                </c:pt>
                <c:pt idx="7">
                  <c:v>Rajasthan</c:v>
                </c:pt>
                <c:pt idx="8">
                  <c:v>Kerala</c:v>
                </c:pt>
                <c:pt idx="9">
                  <c:v>Bihar</c:v>
                </c:pt>
              </c:strCache>
            </c:strRef>
          </c:cat>
          <c:val>
            <c:numRef>
              <c:f>Gross_Financial_Deficits!$C$2:$C$11</c:f>
              <c:numCache>
                <c:formatCode>General</c:formatCode>
                <c:ptCount val="10"/>
                <c:pt idx="0">
                  <c:v>6434</c:v>
                </c:pt>
                <c:pt idx="1">
                  <c:v>7766</c:v>
                </c:pt>
                <c:pt idx="2">
                  <c:v>3031</c:v>
                </c:pt>
                <c:pt idx="3">
                  <c:v>3452</c:v>
                </c:pt>
                <c:pt idx="4">
                  <c:v>3052</c:v>
                </c:pt>
                <c:pt idx="5">
                  <c:v>4077</c:v>
                </c:pt>
                <c:pt idx="6">
                  <c:v>2704</c:v>
                </c:pt>
                <c:pt idx="7">
                  <c:v>3030</c:v>
                </c:pt>
                <c:pt idx="8">
                  <c:v>2227</c:v>
                </c:pt>
                <c:pt idx="9">
                  <c:v>3141</c:v>
                </c:pt>
              </c:numCache>
            </c:numRef>
          </c:val>
        </c:ser>
        <c:ser>
          <c:idx val="2"/>
          <c:order val="2"/>
          <c:tx>
            <c:strRef>
              <c:f>Gross_Financial_Deficits!$D$1</c:f>
              <c:strCache>
                <c:ptCount val="1"/>
                <c:pt idx="0">
                  <c:v>1990-1995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77000"/>
                    <a:shade val="51000"/>
                    <a:satMod val="130000"/>
                  </a:schemeClr>
                </a:gs>
                <a:gs pos="80000">
                  <a:schemeClr val="accent3">
                    <a:tint val="77000"/>
                    <a:shade val="93000"/>
                    <a:satMod val="130000"/>
                  </a:schemeClr>
                </a:gs>
                <a:gs pos="100000">
                  <a:schemeClr val="accent3">
                    <a:tint val="77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Gross_Financial_Deficits!$A$2:$A$11</c:f>
              <c:strCache>
                <c:ptCount val="10"/>
                <c:pt idx="0">
                  <c:v>Maharashtra</c:v>
                </c:pt>
                <c:pt idx="1">
                  <c:v>Uttar Pradesh</c:v>
                </c:pt>
                <c:pt idx="2">
                  <c:v>West Bengal</c:v>
                </c:pt>
                <c:pt idx="3">
                  <c:v>Andhra Pradesh</c:v>
                </c:pt>
                <c:pt idx="4">
                  <c:v>Tamil Nadu</c:v>
                </c:pt>
                <c:pt idx="5">
                  <c:v>Gujarat</c:v>
                </c:pt>
                <c:pt idx="6">
                  <c:v>Karnataka</c:v>
                </c:pt>
                <c:pt idx="7">
                  <c:v>Rajasthan</c:v>
                </c:pt>
                <c:pt idx="8">
                  <c:v>Kerala</c:v>
                </c:pt>
                <c:pt idx="9">
                  <c:v>Bihar</c:v>
                </c:pt>
              </c:strCache>
            </c:strRef>
          </c:cat>
          <c:val>
            <c:numRef>
              <c:f>Gross_Financial_Deficits!$D$2:$D$11</c:f>
              <c:numCache>
                <c:formatCode>General</c:formatCode>
                <c:ptCount val="10"/>
                <c:pt idx="0">
                  <c:v>10980.1</c:v>
                </c:pt>
                <c:pt idx="1">
                  <c:v>17547.400000000001</c:v>
                </c:pt>
                <c:pt idx="2">
                  <c:v>7427.1</c:v>
                </c:pt>
                <c:pt idx="3">
                  <c:v>7843.4</c:v>
                </c:pt>
                <c:pt idx="4">
                  <c:v>7029.3</c:v>
                </c:pt>
                <c:pt idx="5">
                  <c:v>6666.3</c:v>
                </c:pt>
                <c:pt idx="6">
                  <c:v>5629.2</c:v>
                </c:pt>
                <c:pt idx="7">
                  <c:v>5728.6</c:v>
                </c:pt>
                <c:pt idx="8">
                  <c:v>4377.8</c:v>
                </c:pt>
                <c:pt idx="9">
                  <c:v>7223.9</c:v>
                </c:pt>
              </c:numCache>
            </c:numRef>
          </c:val>
        </c:ser>
        <c:ser>
          <c:idx val="3"/>
          <c:order val="3"/>
          <c:tx>
            <c:strRef>
              <c:f>Gross_Financial_Deficits!$E$1</c:f>
              <c:strCache>
                <c:ptCount val="1"/>
                <c:pt idx="0">
                  <c:v>1995-2000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3000"/>
                    <a:shade val="51000"/>
                    <a:satMod val="130000"/>
                  </a:schemeClr>
                </a:gs>
                <a:gs pos="80000">
                  <a:schemeClr val="accent3">
                    <a:tint val="93000"/>
                    <a:shade val="93000"/>
                    <a:satMod val="130000"/>
                  </a:schemeClr>
                </a:gs>
                <a:gs pos="100000">
                  <a:schemeClr val="accent3">
                    <a:tint val="93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Gross_Financial_Deficits!$A$2:$A$11</c:f>
              <c:strCache>
                <c:ptCount val="10"/>
                <c:pt idx="0">
                  <c:v>Maharashtra</c:v>
                </c:pt>
                <c:pt idx="1">
                  <c:v>Uttar Pradesh</c:v>
                </c:pt>
                <c:pt idx="2">
                  <c:v>West Bengal</c:v>
                </c:pt>
                <c:pt idx="3">
                  <c:v>Andhra Pradesh</c:v>
                </c:pt>
                <c:pt idx="4">
                  <c:v>Tamil Nadu</c:v>
                </c:pt>
                <c:pt idx="5">
                  <c:v>Gujarat</c:v>
                </c:pt>
                <c:pt idx="6">
                  <c:v>Karnataka</c:v>
                </c:pt>
                <c:pt idx="7">
                  <c:v>Rajasthan</c:v>
                </c:pt>
                <c:pt idx="8">
                  <c:v>Kerala</c:v>
                </c:pt>
                <c:pt idx="9">
                  <c:v>Bihar</c:v>
                </c:pt>
              </c:strCache>
            </c:strRef>
          </c:cat>
          <c:val>
            <c:numRef>
              <c:f>Gross_Financial_Deficits!$E$2:$E$11</c:f>
              <c:numCache>
                <c:formatCode>General</c:formatCode>
                <c:ptCount val="10"/>
                <c:pt idx="0">
                  <c:v>34715.300000000003</c:v>
                </c:pt>
                <c:pt idx="1">
                  <c:v>40644</c:v>
                </c:pt>
                <c:pt idx="2">
                  <c:v>28876.400000000001</c:v>
                </c:pt>
                <c:pt idx="3">
                  <c:v>18338.099999999999</c:v>
                </c:pt>
                <c:pt idx="4">
                  <c:v>15982</c:v>
                </c:pt>
                <c:pt idx="5">
                  <c:v>19689.400000000001</c:v>
                </c:pt>
                <c:pt idx="6">
                  <c:v>12399.2</c:v>
                </c:pt>
                <c:pt idx="7">
                  <c:v>18144.900000000001</c:v>
                </c:pt>
                <c:pt idx="8">
                  <c:v>12807.9</c:v>
                </c:pt>
                <c:pt idx="9">
                  <c:v>11929.2</c:v>
                </c:pt>
              </c:numCache>
            </c:numRef>
          </c:val>
        </c:ser>
        <c:ser>
          <c:idx val="4"/>
          <c:order val="4"/>
          <c:tx>
            <c:strRef>
              <c:f>Gross_Financial_Deficits!$F$1</c:f>
              <c:strCache>
                <c:ptCount val="1"/>
                <c:pt idx="0">
                  <c:v>2000-2005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Gross_Financial_Deficits!$A$2:$A$11</c:f>
              <c:strCache>
                <c:ptCount val="10"/>
                <c:pt idx="0">
                  <c:v>Maharashtra</c:v>
                </c:pt>
                <c:pt idx="1">
                  <c:v>Uttar Pradesh</c:v>
                </c:pt>
                <c:pt idx="2">
                  <c:v>West Bengal</c:v>
                </c:pt>
                <c:pt idx="3">
                  <c:v>Andhra Pradesh</c:v>
                </c:pt>
                <c:pt idx="4">
                  <c:v>Tamil Nadu</c:v>
                </c:pt>
                <c:pt idx="5">
                  <c:v>Gujarat</c:v>
                </c:pt>
                <c:pt idx="6">
                  <c:v>Karnataka</c:v>
                </c:pt>
                <c:pt idx="7">
                  <c:v>Rajasthan</c:v>
                </c:pt>
                <c:pt idx="8">
                  <c:v>Kerala</c:v>
                </c:pt>
                <c:pt idx="9">
                  <c:v>Bihar</c:v>
                </c:pt>
              </c:strCache>
            </c:strRef>
          </c:cat>
          <c:val>
            <c:numRef>
              <c:f>Gross_Financial_Deficits!$F$2:$F$11</c:f>
              <c:numCache>
                <c:formatCode>General</c:formatCode>
                <c:ptCount val="10"/>
                <c:pt idx="0">
                  <c:v>70713.5</c:v>
                </c:pt>
                <c:pt idx="1">
                  <c:v>59227.6</c:v>
                </c:pt>
                <c:pt idx="2">
                  <c:v>56814.3</c:v>
                </c:pt>
                <c:pt idx="3">
                  <c:v>37299</c:v>
                </c:pt>
                <c:pt idx="4">
                  <c:v>27715.4</c:v>
                </c:pt>
                <c:pt idx="5">
                  <c:v>38438.400000000001</c:v>
                </c:pt>
                <c:pt idx="6">
                  <c:v>23469.1</c:v>
                </c:pt>
                <c:pt idx="7">
                  <c:v>29691.599999999999</c:v>
                </c:pt>
                <c:pt idx="8">
                  <c:v>22127.200000000001</c:v>
                </c:pt>
                <c:pt idx="9">
                  <c:v>19154.599999999999</c:v>
                </c:pt>
              </c:numCache>
            </c:numRef>
          </c:val>
        </c:ser>
        <c:ser>
          <c:idx val="5"/>
          <c:order val="5"/>
          <c:tx>
            <c:strRef>
              <c:f>Gross_Financial_Deficits!$G$1</c:f>
              <c:strCache>
                <c:ptCount val="1"/>
                <c:pt idx="0">
                  <c:v>2005-2010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76000"/>
                    <a:shade val="51000"/>
                    <a:satMod val="130000"/>
                  </a:schemeClr>
                </a:gs>
                <a:gs pos="80000">
                  <a:schemeClr val="accent3">
                    <a:shade val="76000"/>
                    <a:shade val="93000"/>
                    <a:satMod val="130000"/>
                  </a:schemeClr>
                </a:gs>
                <a:gs pos="100000">
                  <a:schemeClr val="accent3">
                    <a:shade val="76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Gross_Financial_Deficits!$A$2:$A$11</c:f>
              <c:strCache>
                <c:ptCount val="10"/>
                <c:pt idx="0">
                  <c:v>Maharashtra</c:v>
                </c:pt>
                <c:pt idx="1">
                  <c:v>Uttar Pradesh</c:v>
                </c:pt>
                <c:pt idx="2">
                  <c:v>West Bengal</c:v>
                </c:pt>
                <c:pt idx="3">
                  <c:v>Andhra Pradesh</c:v>
                </c:pt>
                <c:pt idx="4">
                  <c:v>Tamil Nadu</c:v>
                </c:pt>
                <c:pt idx="5">
                  <c:v>Gujarat</c:v>
                </c:pt>
                <c:pt idx="6">
                  <c:v>Karnataka</c:v>
                </c:pt>
                <c:pt idx="7">
                  <c:v>Rajasthan</c:v>
                </c:pt>
                <c:pt idx="8">
                  <c:v>Kerala</c:v>
                </c:pt>
                <c:pt idx="9">
                  <c:v>Bihar</c:v>
                </c:pt>
              </c:strCache>
            </c:strRef>
          </c:cat>
          <c:val>
            <c:numRef>
              <c:f>Gross_Financial_Deficits!$G$2:$G$11</c:f>
              <c:numCache>
                <c:formatCode>General</c:formatCode>
                <c:ptCount val="10"/>
                <c:pt idx="0">
                  <c:v>66520</c:v>
                </c:pt>
                <c:pt idx="1">
                  <c:v>72690</c:v>
                </c:pt>
                <c:pt idx="2">
                  <c:v>70940</c:v>
                </c:pt>
                <c:pt idx="3">
                  <c:v>49150</c:v>
                </c:pt>
                <c:pt idx="4">
                  <c:v>30260</c:v>
                </c:pt>
                <c:pt idx="5">
                  <c:v>42280</c:v>
                </c:pt>
                <c:pt idx="6">
                  <c:v>33310</c:v>
                </c:pt>
                <c:pt idx="7">
                  <c:v>29800</c:v>
                </c:pt>
                <c:pt idx="8">
                  <c:v>28320</c:v>
                </c:pt>
                <c:pt idx="9">
                  <c:v>16210</c:v>
                </c:pt>
              </c:numCache>
            </c:numRef>
          </c:val>
        </c:ser>
        <c:ser>
          <c:idx val="6"/>
          <c:order val="6"/>
          <c:tx>
            <c:strRef>
              <c:f>Gross_Financial_Deficits!$H$1</c:f>
              <c:strCache>
                <c:ptCount val="1"/>
                <c:pt idx="0">
                  <c:v>2010-2016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Gross_Financial_Deficits!$A$2:$A$11</c:f>
              <c:strCache>
                <c:ptCount val="10"/>
                <c:pt idx="0">
                  <c:v>Maharashtra</c:v>
                </c:pt>
                <c:pt idx="1">
                  <c:v>Uttar Pradesh</c:v>
                </c:pt>
                <c:pt idx="2">
                  <c:v>West Bengal</c:v>
                </c:pt>
                <c:pt idx="3">
                  <c:v>Andhra Pradesh</c:v>
                </c:pt>
                <c:pt idx="4">
                  <c:v>Tamil Nadu</c:v>
                </c:pt>
                <c:pt idx="5">
                  <c:v>Gujarat</c:v>
                </c:pt>
                <c:pt idx="6">
                  <c:v>Karnataka</c:v>
                </c:pt>
                <c:pt idx="7">
                  <c:v>Rajasthan</c:v>
                </c:pt>
                <c:pt idx="8">
                  <c:v>Kerala</c:v>
                </c:pt>
                <c:pt idx="9">
                  <c:v>Bihar</c:v>
                </c:pt>
              </c:strCache>
            </c:strRef>
          </c:cat>
          <c:val>
            <c:numRef>
              <c:f>Gross_Financial_Deficits!$H$2:$H$11</c:f>
              <c:numCache>
                <c:formatCode>General</c:formatCode>
                <c:ptCount val="10"/>
                <c:pt idx="0">
                  <c:v>146570</c:v>
                </c:pt>
                <c:pt idx="1">
                  <c:v>135540</c:v>
                </c:pt>
                <c:pt idx="2">
                  <c:v>121590</c:v>
                </c:pt>
                <c:pt idx="3">
                  <c:v>100650</c:v>
                </c:pt>
                <c:pt idx="4">
                  <c:v>130200</c:v>
                </c:pt>
                <c:pt idx="5">
                  <c:v>101440</c:v>
                </c:pt>
                <c:pt idx="6">
                  <c:v>93840</c:v>
                </c:pt>
                <c:pt idx="7">
                  <c:v>75250</c:v>
                </c:pt>
                <c:pt idx="8">
                  <c:v>86180</c:v>
                </c:pt>
                <c:pt idx="9">
                  <c:v>71180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366224"/>
        <c:axId val="546363504"/>
      </c:barChart>
      <c:lineChart>
        <c:grouping val="standard"/>
        <c:varyColors val="0"/>
        <c:ser>
          <c:idx val="7"/>
          <c:order val="7"/>
          <c:tx>
            <c:strRef>
              <c:f>Gross_Financial_Deficits!$I$1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3">
                  <a:shade val="4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Pt>
            <c:idx val="1"/>
            <c:marker>
              <c:symbol val="none"/>
            </c:marker>
            <c:bubble3D val="0"/>
          </c:dPt>
          <c:cat>
            <c:strRef>
              <c:f>Gross_Financial_Deficits!$A$2:$A$11</c:f>
              <c:strCache>
                <c:ptCount val="10"/>
                <c:pt idx="0">
                  <c:v>Maharashtra</c:v>
                </c:pt>
                <c:pt idx="1">
                  <c:v>Uttar Pradesh</c:v>
                </c:pt>
                <c:pt idx="2">
                  <c:v>West Bengal</c:v>
                </c:pt>
                <c:pt idx="3">
                  <c:v>Andhra Pradesh</c:v>
                </c:pt>
                <c:pt idx="4">
                  <c:v>Tamil Nadu</c:v>
                </c:pt>
                <c:pt idx="5">
                  <c:v>Gujarat</c:v>
                </c:pt>
                <c:pt idx="6">
                  <c:v>Karnataka</c:v>
                </c:pt>
                <c:pt idx="7">
                  <c:v>Rajasthan</c:v>
                </c:pt>
                <c:pt idx="8">
                  <c:v>Kerala</c:v>
                </c:pt>
                <c:pt idx="9">
                  <c:v>Bihar</c:v>
                </c:pt>
              </c:strCache>
            </c:strRef>
          </c:cat>
          <c:val>
            <c:numRef>
              <c:f>Gross_Financial_Deficits!$I$2:$I$11</c:f>
              <c:numCache>
                <c:formatCode>General</c:formatCode>
                <c:ptCount val="10"/>
                <c:pt idx="0">
                  <c:v>339226.4</c:v>
                </c:pt>
                <c:pt idx="1">
                  <c:v>337576</c:v>
                </c:pt>
                <c:pt idx="2">
                  <c:v>290599.5</c:v>
                </c:pt>
                <c:pt idx="3">
                  <c:v>218455.1</c:v>
                </c:pt>
                <c:pt idx="4">
                  <c:v>215749</c:v>
                </c:pt>
                <c:pt idx="5">
                  <c:v>214385.9</c:v>
                </c:pt>
                <c:pt idx="6">
                  <c:v>172826.3</c:v>
                </c:pt>
                <c:pt idx="7">
                  <c:v>163113.4</c:v>
                </c:pt>
                <c:pt idx="8">
                  <c:v>156935.9</c:v>
                </c:pt>
                <c:pt idx="9">
                  <c:v>130742.2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6366224"/>
        <c:axId val="546363504"/>
      </c:lineChart>
      <c:catAx>
        <c:axId val="546366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STATES</a:t>
                </a:r>
              </a:p>
            </c:rich>
          </c:tx>
          <c:layout>
            <c:manualLayout>
              <c:xMode val="edge"/>
              <c:yMode val="edge"/>
              <c:x val="0.46450193965817721"/>
              <c:y val="0.9473631150713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363504"/>
        <c:crosses val="autoZero"/>
        <c:auto val="1"/>
        <c:lblAlgn val="ctr"/>
        <c:lblOffset val="100"/>
        <c:noMultiLvlLbl val="0"/>
      </c:catAx>
      <c:valAx>
        <c:axId val="5463635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AMOUNT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36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239255" y="0"/>
            <a:ext cx="5953125" cy="6858000"/>
          </a:xfrm>
          <a:custGeom>
            <a:avLst/>
            <a:gdLst/>
            <a:ahLst/>
            <a:cxnLst/>
            <a:rect l="l" t="t" r="r" b="b"/>
            <a:pathLst>
              <a:path w="5953125" h="6858000">
                <a:moveTo>
                  <a:pt x="5952744" y="0"/>
                </a:moveTo>
                <a:lnTo>
                  <a:pt x="0" y="0"/>
                </a:lnTo>
                <a:lnTo>
                  <a:pt x="0" y="6858000"/>
                </a:lnTo>
                <a:lnTo>
                  <a:pt x="5952744" y="6858000"/>
                </a:lnTo>
                <a:lnTo>
                  <a:pt x="595274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6922" y="554482"/>
            <a:ext cx="11138154" cy="1836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7316" y="1635633"/>
            <a:ext cx="8636000" cy="149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71081" y="0"/>
              <a:ext cx="5121275" cy="6858000"/>
            </a:xfrm>
            <a:custGeom>
              <a:avLst/>
              <a:gdLst/>
              <a:ahLst/>
              <a:cxnLst/>
              <a:rect l="l" t="t" r="r" b="b"/>
              <a:pathLst>
                <a:path w="5121275" h="6858000">
                  <a:moveTo>
                    <a:pt x="5120917" y="0"/>
                  </a:moveTo>
                  <a:lnTo>
                    <a:pt x="0" y="0"/>
                  </a:lnTo>
                  <a:lnTo>
                    <a:pt x="2802786" y="6857996"/>
                  </a:lnTo>
                  <a:lnTo>
                    <a:pt x="5120917" y="6857996"/>
                  </a:lnTo>
                  <a:lnTo>
                    <a:pt x="5120917" y="0"/>
                  </a:lnTo>
                  <a:close/>
                </a:path>
              </a:pathLst>
            </a:custGeom>
            <a:solidFill>
              <a:srgbClr val="FFFFFF">
                <a:alpha val="2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5071" y="772668"/>
              <a:ext cx="8187055" cy="2032000"/>
            </a:xfrm>
            <a:custGeom>
              <a:avLst/>
              <a:gdLst/>
              <a:ahLst/>
              <a:cxnLst/>
              <a:rect l="l" t="t" r="r" b="b"/>
              <a:pathLst>
                <a:path w="8187055" h="2032000">
                  <a:moveTo>
                    <a:pt x="8186928" y="0"/>
                  </a:moveTo>
                  <a:lnTo>
                    <a:pt x="0" y="0"/>
                  </a:lnTo>
                  <a:lnTo>
                    <a:pt x="0" y="2031491"/>
                  </a:lnTo>
                  <a:lnTo>
                    <a:pt x="8186928" y="2031491"/>
                  </a:lnTo>
                  <a:lnTo>
                    <a:pt x="818692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86758" y="737057"/>
            <a:ext cx="7627620" cy="203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6950" marR="5080" indent="-984885">
              <a:lnSpc>
                <a:spcPct val="100000"/>
              </a:lnSpc>
              <a:spcBef>
                <a:spcPts val="100"/>
              </a:spcBef>
            </a:pPr>
            <a:r>
              <a:rPr sz="6600" b="0" dirty="0">
                <a:solidFill>
                  <a:srgbClr val="000000"/>
                </a:solidFill>
                <a:latin typeface="Arial MT"/>
                <a:cs typeface="Arial MT"/>
              </a:rPr>
              <a:t>Financial</a:t>
            </a:r>
            <a:r>
              <a:rPr sz="6600" b="0" spc="-37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6600" b="0" dirty="0">
                <a:solidFill>
                  <a:srgbClr val="000000"/>
                </a:solidFill>
                <a:latin typeface="Arial MT"/>
                <a:cs typeface="Arial MT"/>
              </a:rPr>
              <a:t>Analysis</a:t>
            </a:r>
            <a:r>
              <a:rPr sz="6600" b="0" spc="-4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6600" b="0" spc="5" dirty="0">
                <a:solidFill>
                  <a:srgbClr val="000000"/>
                </a:solidFill>
                <a:latin typeface="Arial MT"/>
                <a:cs typeface="Arial MT"/>
              </a:rPr>
              <a:t>of </a:t>
            </a:r>
            <a:r>
              <a:rPr sz="6600" b="0" spc="-18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6600" b="0" spc="-15" dirty="0">
                <a:solidFill>
                  <a:srgbClr val="000000"/>
                </a:solidFill>
                <a:latin typeface="Arial MT"/>
                <a:cs typeface="Arial MT"/>
              </a:rPr>
              <a:t>different</a:t>
            </a:r>
            <a:r>
              <a:rPr sz="66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6600" b="0" dirty="0">
                <a:solidFill>
                  <a:srgbClr val="000000"/>
                </a:solidFill>
                <a:latin typeface="Arial MT"/>
                <a:cs typeface="Arial MT"/>
              </a:rPr>
              <a:t>States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74020" y="5566054"/>
            <a:ext cx="16236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By-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Manjunatha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Ravi Ranjan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Kartikeya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Baijal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5880" y="1816607"/>
            <a:ext cx="9956292" cy="3322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04347" y="0"/>
              <a:ext cx="1788160" cy="1788160"/>
            </a:xfrm>
            <a:custGeom>
              <a:avLst/>
              <a:gdLst/>
              <a:ahLst/>
              <a:cxnLst/>
              <a:rect l="l" t="t" r="r" b="b"/>
              <a:pathLst>
                <a:path w="1788159" h="1788160">
                  <a:moveTo>
                    <a:pt x="1787652" y="0"/>
                  </a:moveTo>
                  <a:lnTo>
                    <a:pt x="0" y="0"/>
                  </a:lnTo>
                  <a:lnTo>
                    <a:pt x="1787652" y="1787652"/>
                  </a:lnTo>
                  <a:lnTo>
                    <a:pt x="178765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2568" y="474090"/>
            <a:ext cx="42938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FFFFFF"/>
                </a:solidFill>
                <a:latin typeface="Arial MT"/>
                <a:cs typeface="Arial MT"/>
              </a:rPr>
              <a:t>OBJECTIVES</a:t>
            </a:r>
            <a:endParaRPr sz="5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3270" y="1407527"/>
            <a:ext cx="795020" cy="4676775"/>
          </a:xfrm>
          <a:prstGeom prst="rect">
            <a:avLst/>
          </a:prstGeom>
        </p:spPr>
        <p:txBody>
          <a:bodyPr vert="horz" wrap="square" lIns="0" tIns="353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80"/>
              </a:spcBef>
            </a:pPr>
            <a:r>
              <a:rPr sz="5400" b="1" spc="-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540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2675"/>
              </a:spcBef>
            </a:pPr>
            <a:r>
              <a:rPr sz="5400" b="1" spc="-10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54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2675"/>
              </a:spcBef>
            </a:pPr>
            <a:r>
              <a:rPr sz="5400" b="1" spc="-10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5400">
              <a:latin typeface="Arial"/>
              <a:cs typeface="Arial"/>
            </a:endParaRPr>
          </a:p>
          <a:p>
            <a:pPr marL="19685">
              <a:lnSpc>
                <a:spcPct val="100000"/>
              </a:lnSpc>
              <a:spcBef>
                <a:spcPts val="2670"/>
              </a:spcBef>
            </a:pPr>
            <a:r>
              <a:rPr sz="5400" b="1" spc="-5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5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1769" y="2088007"/>
            <a:ext cx="3924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Find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relationship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Fiscal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Deficits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Capital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Expenditure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1769" y="3233166"/>
            <a:ext cx="3354704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409065" algn="l"/>
              </a:tabLst>
            </a:pPr>
            <a:r>
              <a:rPr sz="2000" spc="-11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Find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top	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states</a:t>
            </a:r>
            <a:r>
              <a:rPr sz="2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Fiscal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Deficit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71769" y="4290821"/>
            <a:ext cx="3833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find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relationship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Revenue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Exp.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Revenue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Deficit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71769" y="5463032"/>
            <a:ext cx="2677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Social Sector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Exp.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VS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Tax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Revenue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2476373"/>
            <a:ext cx="5054600" cy="190500"/>
          </a:xfrm>
          <a:custGeom>
            <a:avLst/>
            <a:gdLst/>
            <a:ahLst/>
            <a:cxnLst/>
            <a:rect l="l" t="t" r="r" b="b"/>
            <a:pathLst>
              <a:path w="5054600" h="190500">
                <a:moveTo>
                  <a:pt x="4959477" y="0"/>
                </a:moveTo>
                <a:lnTo>
                  <a:pt x="4883165" y="76108"/>
                </a:lnTo>
                <a:lnTo>
                  <a:pt x="4959477" y="76200"/>
                </a:lnTo>
                <a:lnTo>
                  <a:pt x="4959350" y="114300"/>
                </a:lnTo>
                <a:lnTo>
                  <a:pt x="4883251" y="114300"/>
                </a:lnTo>
                <a:lnTo>
                  <a:pt x="4959350" y="190500"/>
                </a:lnTo>
                <a:lnTo>
                  <a:pt x="5035651" y="114300"/>
                </a:lnTo>
                <a:lnTo>
                  <a:pt x="4959350" y="114300"/>
                </a:lnTo>
                <a:lnTo>
                  <a:pt x="5035743" y="114208"/>
                </a:lnTo>
                <a:lnTo>
                  <a:pt x="5054600" y="95376"/>
                </a:lnTo>
                <a:lnTo>
                  <a:pt x="4959477" y="0"/>
                </a:lnTo>
                <a:close/>
              </a:path>
              <a:path w="5054600" h="190500">
                <a:moveTo>
                  <a:pt x="4883165" y="76108"/>
                </a:moveTo>
                <a:lnTo>
                  <a:pt x="4864100" y="95123"/>
                </a:lnTo>
                <a:lnTo>
                  <a:pt x="4883159" y="114208"/>
                </a:lnTo>
                <a:lnTo>
                  <a:pt x="4959350" y="114300"/>
                </a:lnTo>
                <a:lnTo>
                  <a:pt x="4959477" y="76200"/>
                </a:lnTo>
                <a:lnTo>
                  <a:pt x="4883165" y="76108"/>
                </a:lnTo>
                <a:close/>
              </a:path>
              <a:path w="5054600" h="190500">
                <a:moveTo>
                  <a:pt x="0" y="70230"/>
                </a:moveTo>
                <a:lnTo>
                  <a:pt x="0" y="108330"/>
                </a:lnTo>
                <a:lnTo>
                  <a:pt x="4883159" y="114208"/>
                </a:lnTo>
                <a:lnTo>
                  <a:pt x="4864100" y="95123"/>
                </a:lnTo>
                <a:lnTo>
                  <a:pt x="4883165" y="76108"/>
                </a:lnTo>
                <a:lnTo>
                  <a:pt x="0" y="702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14008" y="368579"/>
            <a:ext cx="479361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4000" b="1" spc="-105" dirty="0">
                <a:solidFill>
                  <a:srgbClr val="FFFFFF"/>
                </a:solidFill>
                <a:latin typeface="Arial"/>
                <a:cs typeface="Arial"/>
              </a:rPr>
              <a:t>Top</a:t>
            </a:r>
            <a:r>
              <a:rPr sz="4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4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states</a:t>
            </a:r>
            <a:r>
              <a:rPr sz="40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4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highest</a:t>
            </a:r>
            <a:r>
              <a:rPr sz="4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gross</a:t>
            </a:r>
            <a:r>
              <a:rPr sz="4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fiscal </a:t>
            </a:r>
            <a:r>
              <a:rPr sz="4000" b="1" spc="-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deficits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633476" y="5696813"/>
            <a:ext cx="895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315569" y="4372102"/>
            <a:ext cx="407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315569" y="3709796"/>
            <a:ext cx="407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5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315569" y="3047238"/>
            <a:ext cx="407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2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315569" y="2384805"/>
            <a:ext cx="407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2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5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315569" y="1722246"/>
            <a:ext cx="407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3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315569" y="1059941"/>
            <a:ext cx="407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3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5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15569" y="397255"/>
            <a:ext cx="407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4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49308" y="2875660"/>
            <a:ext cx="153670" cy="52514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900" b="1" spc="5" dirty="0">
                <a:solidFill>
                  <a:srgbClr val="D9D9D9"/>
                </a:solidFill>
                <a:latin typeface="Arial"/>
                <a:cs typeface="Arial"/>
              </a:rPr>
              <a:t>M</a:t>
            </a:r>
            <a:r>
              <a:rPr sz="900" b="1" spc="-5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00" b="1" dirty="0">
                <a:solidFill>
                  <a:srgbClr val="D9D9D9"/>
                </a:solidFill>
                <a:latin typeface="Arial"/>
                <a:cs typeface="Arial"/>
              </a:rPr>
              <a:t>U</a:t>
            </a:r>
            <a:r>
              <a:rPr sz="900" b="1" spc="-5" dirty="0">
                <a:solidFill>
                  <a:srgbClr val="D9D9D9"/>
                </a:solidFill>
                <a:latin typeface="Arial"/>
                <a:cs typeface="Arial"/>
              </a:rPr>
              <a:t>N</a:t>
            </a:r>
            <a:r>
              <a:rPr sz="900" b="1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2848736" y="6428943"/>
            <a:ext cx="474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D9D9D9"/>
                </a:solidFill>
                <a:latin typeface="Arial"/>
                <a:cs typeface="Arial"/>
              </a:rPr>
              <a:t>ST</a:t>
            </a:r>
            <a:r>
              <a:rPr sz="900" b="1" spc="-15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900" b="1" dirty="0">
                <a:solidFill>
                  <a:srgbClr val="D9D9D9"/>
                </a:solidFill>
                <a:latin typeface="Arial"/>
                <a:cs typeface="Arial"/>
              </a:rPr>
              <a:t>TES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55" name="object 15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385" y="33527"/>
            <a:ext cx="4465320" cy="445008"/>
          </a:xfrm>
          <a:prstGeom prst="rect">
            <a:avLst/>
          </a:prstGeom>
        </p:spPr>
      </p:pic>
      <p:sp>
        <p:nvSpPr>
          <p:cNvPr id="157" name="object 157"/>
          <p:cNvSpPr txBox="1"/>
          <p:nvPr/>
        </p:nvSpPr>
        <p:spPr>
          <a:xfrm>
            <a:off x="6718807" y="3154756"/>
            <a:ext cx="495808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gross fiscal deficit </a:t>
            </a:r>
            <a:r>
              <a:rPr sz="1800" dirty="0">
                <a:latin typeface="Arial MT"/>
                <a:cs typeface="Arial MT"/>
              </a:rPr>
              <a:t>(GFD) is the </a:t>
            </a:r>
            <a:r>
              <a:rPr sz="1800" spc="-5" dirty="0">
                <a:latin typeface="Arial MT"/>
                <a:cs typeface="Arial MT"/>
              </a:rPr>
              <a:t>excess of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total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expenditure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including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loans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net</a:t>
            </a:r>
            <a:r>
              <a:rPr sz="1800" dirty="0">
                <a:latin typeface="Arial MT"/>
                <a:cs typeface="Arial MT"/>
              </a:rPr>
              <a:t> of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recovery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over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revenue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receipts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(including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external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grants)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non-debt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capital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receipts.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6718807" y="4526737"/>
            <a:ext cx="50031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Since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 smtClean="0">
                <a:latin typeface="Arial MT"/>
                <a:cs typeface="Arial MT"/>
              </a:rPr>
              <a:t>19</a:t>
            </a:r>
            <a:r>
              <a:rPr lang="en-US" sz="1800" spc="-10" dirty="0" smtClean="0">
                <a:latin typeface="Arial MT"/>
                <a:cs typeface="Arial MT"/>
              </a:rPr>
              <a:t>80</a:t>
            </a:r>
            <a:r>
              <a:rPr sz="1800" spc="-10" dirty="0" smtClean="0">
                <a:latin typeface="Arial MT"/>
                <a:cs typeface="Arial MT"/>
              </a:rPr>
              <a:t>-20</a:t>
            </a:r>
            <a:r>
              <a:rPr lang="en-US" sz="1800" spc="-10" dirty="0" smtClean="0">
                <a:latin typeface="Arial MT"/>
                <a:cs typeface="Arial MT"/>
              </a:rPr>
              <a:t>16</a:t>
            </a:r>
            <a:r>
              <a:rPr sz="1800" spc="-10" dirty="0" smtClean="0">
                <a:latin typeface="Arial MT"/>
                <a:cs typeface="Arial MT"/>
              </a:rPr>
              <a:t>,</a:t>
            </a:r>
            <a:r>
              <a:rPr sz="1800" spc="25" dirty="0" smtClean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GFD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excludes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States' share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small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savings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new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accounting.</a:t>
            </a:r>
            <a:endParaRPr sz="1800" dirty="0">
              <a:latin typeface="Arial MT"/>
              <a:cs typeface="Arial MT"/>
            </a:endParaRPr>
          </a:p>
        </p:txBody>
      </p:sp>
      <p:graphicFrame>
        <p:nvGraphicFramePr>
          <p:cNvPr id="161" name="Chart 1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6324929"/>
              </p:ext>
            </p:extLst>
          </p:nvPr>
        </p:nvGraphicFramePr>
        <p:xfrm>
          <a:off x="0" y="33527"/>
          <a:ext cx="6240017" cy="6824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0" y="0"/>
            <a:ext cx="6096000" cy="6858000"/>
            <a:chOff x="6096000" y="0"/>
            <a:chExt cx="6096000" cy="6858000"/>
          </a:xfrm>
        </p:grpSpPr>
        <p:sp>
          <p:nvSpPr>
            <p:cNvPr id="3" name="object 3"/>
            <p:cNvSpPr/>
            <p:nvPr/>
          </p:nvSpPr>
          <p:spPr>
            <a:xfrm>
              <a:off x="6096000" y="0"/>
              <a:ext cx="6096000" cy="6858000"/>
            </a:xfrm>
            <a:custGeom>
              <a:avLst/>
              <a:gdLst/>
              <a:ahLst/>
              <a:cxnLst/>
              <a:rect l="l" t="t" r="r" b="b"/>
              <a:pathLst>
                <a:path w="6096000" h="6858000">
                  <a:moveTo>
                    <a:pt x="6096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096000" y="6858000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61248" y="2506979"/>
              <a:ext cx="539750" cy="117475"/>
            </a:xfrm>
            <a:custGeom>
              <a:avLst/>
              <a:gdLst/>
              <a:ahLst/>
              <a:cxnLst/>
              <a:rect l="l" t="t" r="r" b="b"/>
              <a:pathLst>
                <a:path w="539750" h="117475">
                  <a:moveTo>
                    <a:pt x="0" y="117348"/>
                  </a:moveTo>
                  <a:lnTo>
                    <a:pt x="539496" y="117348"/>
                  </a:lnTo>
                  <a:lnTo>
                    <a:pt x="539496" y="0"/>
                  </a:lnTo>
                  <a:lnTo>
                    <a:pt x="0" y="0"/>
                  </a:lnTo>
                  <a:lnTo>
                    <a:pt x="0" y="11734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00744" y="2506979"/>
              <a:ext cx="541020" cy="117475"/>
            </a:xfrm>
            <a:custGeom>
              <a:avLst/>
              <a:gdLst/>
              <a:ahLst/>
              <a:cxnLst/>
              <a:rect l="l" t="t" r="r" b="b"/>
              <a:pathLst>
                <a:path w="541020" h="117475">
                  <a:moveTo>
                    <a:pt x="541020" y="0"/>
                  </a:moveTo>
                  <a:lnTo>
                    <a:pt x="0" y="0"/>
                  </a:lnTo>
                  <a:lnTo>
                    <a:pt x="0" y="117348"/>
                  </a:lnTo>
                  <a:lnTo>
                    <a:pt x="541020" y="117348"/>
                  </a:lnTo>
                  <a:lnTo>
                    <a:pt x="541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4047" y="96819"/>
            <a:ext cx="424180" cy="851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30"/>
              </a:lnSpc>
            </a:pPr>
            <a:r>
              <a:rPr sz="6000" b="1" spc="-5" dirty="0">
                <a:solidFill>
                  <a:srgbClr val="0D0D0D"/>
                </a:solidFill>
                <a:latin typeface="Arial"/>
                <a:cs typeface="Arial"/>
              </a:rPr>
              <a:t>0</a:t>
            </a:r>
            <a:endParaRPr sz="6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6096000" cy="6858000"/>
            <a:chOff x="0" y="0"/>
            <a:chExt cx="6096000" cy="685800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6096000" cy="6858000"/>
            </a:xfrm>
            <a:custGeom>
              <a:avLst/>
              <a:gdLst/>
              <a:ahLst/>
              <a:cxnLst/>
              <a:rect l="l" t="t" r="r" b="b"/>
              <a:pathLst>
                <a:path w="6096000" h="6858000">
                  <a:moveTo>
                    <a:pt x="6096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096000" y="6858000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1727" y="537972"/>
              <a:ext cx="5084445" cy="4455160"/>
            </a:xfrm>
            <a:custGeom>
              <a:avLst/>
              <a:gdLst/>
              <a:ahLst/>
              <a:cxnLst/>
              <a:rect l="l" t="t" r="r" b="b"/>
              <a:pathLst>
                <a:path w="5084445" h="4455160">
                  <a:moveTo>
                    <a:pt x="0" y="4454652"/>
                  </a:moveTo>
                  <a:lnTo>
                    <a:pt x="5084064" y="4454652"/>
                  </a:lnTo>
                </a:path>
                <a:path w="5084445" h="4455160">
                  <a:moveTo>
                    <a:pt x="0" y="3340607"/>
                  </a:moveTo>
                  <a:lnTo>
                    <a:pt x="5084064" y="3340607"/>
                  </a:lnTo>
                </a:path>
                <a:path w="5084445" h="4455160">
                  <a:moveTo>
                    <a:pt x="0" y="2226564"/>
                  </a:moveTo>
                  <a:lnTo>
                    <a:pt x="5084064" y="2226564"/>
                  </a:lnTo>
                </a:path>
                <a:path w="5084445" h="4455160">
                  <a:moveTo>
                    <a:pt x="0" y="1114043"/>
                  </a:moveTo>
                  <a:lnTo>
                    <a:pt x="5084064" y="1114043"/>
                  </a:lnTo>
                </a:path>
                <a:path w="5084445" h="4455160">
                  <a:moveTo>
                    <a:pt x="0" y="0"/>
                  </a:moveTo>
                  <a:lnTo>
                    <a:pt x="5084064" y="0"/>
                  </a:lnTo>
                </a:path>
              </a:pathLst>
            </a:custGeom>
            <a:ln w="9144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0703" y="5963411"/>
              <a:ext cx="347472" cy="1508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7651" y="5907023"/>
              <a:ext cx="347472" cy="2072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600" y="5795771"/>
              <a:ext cx="345948" cy="31851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0023" y="5603747"/>
              <a:ext cx="347472" cy="5105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66971" y="4953000"/>
              <a:ext cx="345948" cy="116128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3920" y="4053840"/>
              <a:ext cx="345948" cy="206044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19344" y="1344167"/>
              <a:ext cx="347472" cy="47701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0139" y="6003035"/>
              <a:ext cx="228600" cy="10210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47088" y="5946647"/>
              <a:ext cx="228600" cy="1584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74035" y="5835396"/>
              <a:ext cx="227075" cy="26974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99459" y="5643371"/>
              <a:ext cx="228600" cy="46177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26408" y="4992623"/>
              <a:ext cx="227075" cy="11125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53355" y="4093464"/>
              <a:ext cx="227075" cy="201168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78779" y="1383791"/>
              <a:ext cx="228600" cy="472135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71727" y="6105144"/>
              <a:ext cx="5084445" cy="0"/>
            </a:xfrm>
            <a:custGeom>
              <a:avLst/>
              <a:gdLst/>
              <a:ahLst/>
              <a:cxnLst/>
              <a:rect l="l" t="t" r="r" b="b"/>
              <a:pathLst>
                <a:path w="5084445">
                  <a:moveTo>
                    <a:pt x="0" y="0"/>
                  </a:moveTo>
                  <a:lnTo>
                    <a:pt x="5084064" y="0"/>
                  </a:lnTo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58239" y="2819400"/>
              <a:ext cx="4512564" cy="329488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235202" y="2876550"/>
              <a:ext cx="4358640" cy="3168650"/>
            </a:xfrm>
            <a:custGeom>
              <a:avLst/>
              <a:gdLst/>
              <a:ahLst/>
              <a:cxnLst/>
              <a:rect l="l" t="t" r="r" b="b"/>
              <a:pathLst>
                <a:path w="4358640" h="3168650">
                  <a:moveTo>
                    <a:pt x="0" y="3168396"/>
                  </a:moveTo>
                  <a:lnTo>
                    <a:pt x="725423" y="3107436"/>
                  </a:lnTo>
                  <a:lnTo>
                    <a:pt x="1452372" y="2991612"/>
                  </a:lnTo>
                  <a:lnTo>
                    <a:pt x="2179320" y="2607564"/>
                  </a:lnTo>
                  <a:lnTo>
                    <a:pt x="2904744" y="2090927"/>
                  </a:lnTo>
                  <a:lnTo>
                    <a:pt x="3631692" y="1943100"/>
                  </a:lnTo>
                  <a:lnTo>
                    <a:pt x="4358640" y="0"/>
                  </a:lnTo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96874" y="6015634"/>
            <a:ext cx="895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9272" y="4902454"/>
            <a:ext cx="407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5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5569" y="3788791"/>
            <a:ext cx="469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000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5569" y="2675382"/>
            <a:ext cx="469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5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000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5569" y="1561591"/>
            <a:ext cx="469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2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000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5569" y="448183"/>
            <a:ext cx="469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2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5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000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12342" y="6152184"/>
            <a:ext cx="4451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9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80-85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39010" y="6152184"/>
            <a:ext cx="4451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9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85-90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65323" y="6152184"/>
            <a:ext cx="4451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9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90-95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18330" y="6152184"/>
            <a:ext cx="4451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2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00-05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44897" y="6152184"/>
            <a:ext cx="4451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2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05-10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71338" y="6152184"/>
            <a:ext cx="4451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2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10-16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9308" y="3060319"/>
            <a:ext cx="153670" cy="52514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900" b="1" spc="5" dirty="0">
                <a:solidFill>
                  <a:srgbClr val="D9D9D9"/>
                </a:solidFill>
                <a:latin typeface="Arial"/>
                <a:cs typeface="Arial"/>
              </a:rPr>
              <a:t>M</a:t>
            </a:r>
            <a:r>
              <a:rPr sz="900" b="1" spc="-5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00" b="1" dirty="0">
                <a:solidFill>
                  <a:srgbClr val="D9D9D9"/>
                </a:solidFill>
                <a:latin typeface="Arial"/>
                <a:cs typeface="Arial"/>
              </a:rPr>
              <a:t>U</a:t>
            </a:r>
            <a:r>
              <a:rPr sz="900" b="1" spc="-5" dirty="0">
                <a:solidFill>
                  <a:srgbClr val="D9D9D9"/>
                </a:solidFill>
                <a:latin typeface="Arial"/>
                <a:cs typeface="Arial"/>
              </a:rPr>
              <a:t>N</a:t>
            </a:r>
            <a:r>
              <a:rPr sz="900" b="1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92017" y="6120485"/>
            <a:ext cx="445134" cy="36322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9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95-20</a:t>
            </a:r>
            <a:endParaRPr sz="9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250"/>
              </a:spcBef>
            </a:pPr>
            <a:r>
              <a:rPr sz="900" b="1" spc="-5" dirty="0">
                <a:solidFill>
                  <a:srgbClr val="D9D9D9"/>
                </a:solidFill>
                <a:latin typeface="Arial"/>
                <a:cs typeface="Arial"/>
              </a:rPr>
              <a:t>YEAR</a:t>
            </a:r>
            <a:endParaRPr sz="900">
              <a:latin typeface="Arial"/>
              <a:cs typeface="Arial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67155" y="32003"/>
            <a:ext cx="4361688" cy="445008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990091" y="70485"/>
            <a:ext cx="4096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75" dirty="0">
                <a:solidFill>
                  <a:srgbClr val="F1F1F1"/>
                </a:solidFill>
                <a:latin typeface="Arial"/>
                <a:cs typeface="Arial"/>
              </a:rPr>
              <a:t>Capital</a:t>
            </a:r>
            <a:r>
              <a:rPr sz="1600" b="1" spc="229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600" b="1" spc="80" dirty="0">
                <a:solidFill>
                  <a:srgbClr val="F1F1F1"/>
                </a:solidFill>
                <a:latin typeface="Arial"/>
                <a:cs typeface="Arial"/>
              </a:rPr>
              <a:t>Expenditure</a:t>
            </a:r>
            <a:r>
              <a:rPr sz="1600" b="1" spc="24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600" b="1" spc="25" dirty="0">
                <a:solidFill>
                  <a:srgbClr val="F1F1F1"/>
                </a:solidFill>
                <a:latin typeface="Arial"/>
                <a:cs typeface="Arial"/>
              </a:rPr>
              <a:t>vs</a:t>
            </a:r>
            <a:r>
              <a:rPr sz="1600" b="1" spc="229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600" b="1" spc="75" dirty="0">
                <a:solidFill>
                  <a:srgbClr val="F1F1F1"/>
                </a:solidFill>
                <a:latin typeface="Arial"/>
                <a:cs typeface="Arial"/>
              </a:rPr>
              <a:t>Fiscal</a:t>
            </a:r>
            <a:r>
              <a:rPr sz="1600" b="1" spc="229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600" b="1" spc="75" dirty="0">
                <a:solidFill>
                  <a:srgbClr val="F1F1F1"/>
                </a:solidFill>
                <a:latin typeface="Arial"/>
                <a:cs typeface="Arial"/>
              </a:rPr>
              <a:t>Deficits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3" name="object 4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69364" y="6652259"/>
            <a:ext cx="243839" cy="56387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2027301" y="6591401"/>
            <a:ext cx="10223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Capital</a:t>
            </a:r>
            <a:r>
              <a:rPr sz="900" spc="-35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Expenditure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236976" y="6681216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494278" y="6591401"/>
            <a:ext cx="8883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Financial</a:t>
            </a:r>
            <a:r>
              <a:rPr sz="900" spc="-40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Deficits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098538" y="2772282"/>
            <a:ext cx="468439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Capital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expenditure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leads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creation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long-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term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assets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and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allow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economy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generate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revenue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many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years</a:t>
            </a:r>
            <a:r>
              <a:rPr sz="1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adding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improving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production facilities and boosting operational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efficiency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098538" y="4235577"/>
            <a:ext cx="459359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 higher fiscal deficit increases the chance of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rating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downgrade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and therefore</a:t>
            </a:r>
            <a:r>
              <a:rPr sz="1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brings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down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foreign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flows.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Fall in foreign flows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makes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currency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weaker.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so,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higher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fiscal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deficit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adds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extra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domestic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currency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liquidity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in the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economy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and therefore</a:t>
            </a:r>
            <a:r>
              <a:rPr sz="1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devalues the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currency.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368920" y="616153"/>
            <a:ext cx="313499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0" dirty="0">
                <a:latin typeface="Arial MT"/>
                <a:cs typeface="Arial MT"/>
              </a:rPr>
              <a:t>correlation</a:t>
            </a:r>
            <a:r>
              <a:rPr sz="2800" b="0" spc="-65" dirty="0">
                <a:latin typeface="Arial MT"/>
                <a:cs typeface="Arial MT"/>
              </a:rPr>
              <a:t> </a:t>
            </a:r>
            <a:r>
              <a:rPr sz="2800" b="0" dirty="0">
                <a:latin typeface="Arial MT"/>
                <a:cs typeface="Arial MT"/>
              </a:rPr>
              <a:t>between </a:t>
            </a:r>
            <a:r>
              <a:rPr sz="2800" b="0" spc="-760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Fiscal </a:t>
            </a:r>
            <a:r>
              <a:rPr sz="2800" b="0" dirty="0">
                <a:latin typeface="Arial MT"/>
                <a:cs typeface="Arial MT"/>
              </a:rPr>
              <a:t>Deficits and </a:t>
            </a:r>
            <a:r>
              <a:rPr sz="2800" b="0" spc="5" dirty="0">
                <a:latin typeface="Arial MT"/>
                <a:cs typeface="Arial MT"/>
              </a:rPr>
              <a:t> </a:t>
            </a:r>
            <a:r>
              <a:rPr sz="2800" b="0" dirty="0">
                <a:latin typeface="Arial MT"/>
                <a:cs typeface="Arial MT"/>
              </a:rPr>
              <a:t>Capital</a:t>
            </a:r>
            <a:r>
              <a:rPr sz="2800" b="0" spc="-75" dirty="0">
                <a:latin typeface="Arial MT"/>
                <a:cs typeface="Arial MT"/>
              </a:rPr>
              <a:t> </a:t>
            </a:r>
            <a:r>
              <a:rPr sz="2800" b="0" dirty="0">
                <a:latin typeface="Arial MT"/>
                <a:cs typeface="Arial MT"/>
              </a:rPr>
              <a:t>Expenditure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2470404"/>
            <a:ext cx="4302125" cy="190500"/>
          </a:xfrm>
          <a:custGeom>
            <a:avLst/>
            <a:gdLst/>
            <a:ahLst/>
            <a:cxnLst/>
            <a:rect l="l" t="t" r="r" b="b"/>
            <a:pathLst>
              <a:path w="4302125" h="190500">
                <a:moveTo>
                  <a:pt x="4206621" y="0"/>
                </a:moveTo>
                <a:lnTo>
                  <a:pt x="4111371" y="95250"/>
                </a:lnTo>
                <a:lnTo>
                  <a:pt x="4206621" y="190500"/>
                </a:lnTo>
                <a:lnTo>
                  <a:pt x="4282821" y="114300"/>
                </a:lnTo>
                <a:lnTo>
                  <a:pt x="4206621" y="114300"/>
                </a:lnTo>
                <a:lnTo>
                  <a:pt x="4206621" y="76200"/>
                </a:lnTo>
                <a:lnTo>
                  <a:pt x="4282821" y="76200"/>
                </a:lnTo>
                <a:lnTo>
                  <a:pt x="4206621" y="0"/>
                </a:lnTo>
                <a:close/>
              </a:path>
              <a:path w="4302125" h="190500">
                <a:moveTo>
                  <a:pt x="413042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4130421" y="114300"/>
                </a:lnTo>
                <a:lnTo>
                  <a:pt x="4111371" y="95250"/>
                </a:lnTo>
                <a:lnTo>
                  <a:pt x="4130421" y="76200"/>
                </a:lnTo>
                <a:close/>
              </a:path>
              <a:path w="4302125" h="190500">
                <a:moveTo>
                  <a:pt x="4282821" y="76200"/>
                </a:moveTo>
                <a:lnTo>
                  <a:pt x="4206621" y="76200"/>
                </a:lnTo>
                <a:lnTo>
                  <a:pt x="4206621" y="114300"/>
                </a:lnTo>
                <a:lnTo>
                  <a:pt x="4282821" y="114300"/>
                </a:lnTo>
                <a:lnTo>
                  <a:pt x="4301871" y="95250"/>
                </a:lnTo>
                <a:lnTo>
                  <a:pt x="4282821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40981" y="2923489"/>
            <a:ext cx="475742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592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A rise in </a:t>
            </a:r>
            <a:r>
              <a:rPr sz="2400" spc="-5" dirty="0">
                <a:latin typeface="Arial MT"/>
                <a:cs typeface="Arial MT"/>
              </a:rPr>
              <a:t>expenditure </a:t>
            </a:r>
            <a:r>
              <a:rPr sz="2400" dirty="0">
                <a:latin typeface="Arial MT"/>
                <a:cs typeface="Arial MT"/>
              </a:rPr>
              <a:t>by </a:t>
            </a:r>
            <a:r>
              <a:rPr sz="2400" spc="-5" dirty="0">
                <a:latin typeface="Arial MT"/>
                <a:cs typeface="Arial MT"/>
              </a:rPr>
              <a:t>either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Consumption,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Investment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Government </a:t>
            </a:r>
            <a:r>
              <a:rPr sz="2400" spc="-5" dirty="0">
                <a:latin typeface="Arial MT"/>
                <a:cs typeface="Arial MT"/>
              </a:rPr>
              <a:t>or an increase in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exports</a:t>
            </a:r>
            <a:r>
              <a:rPr sz="2400" spc="1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spc="1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1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decrease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imports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leads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" dirty="0">
                <a:latin typeface="Arial MT"/>
                <a:cs typeface="Arial MT"/>
              </a:rPr>
              <a:t> 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rise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aggregate expenditure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thus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pushes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economy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towards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higher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equilibrium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thus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2400" spc="-5" dirty="0">
                <a:latin typeface="Arial MT"/>
                <a:cs typeface="Arial MT"/>
              </a:rPr>
              <a:t>reaching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higher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level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towards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potential </a:t>
            </a:r>
            <a:r>
              <a:rPr sz="2400" spc="-80" dirty="0">
                <a:latin typeface="Arial MT"/>
                <a:cs typeface="Arial MT"/>
              </a:rPr>
              <a:t>GDP.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55611" y="435481"/>
            <a:ext cx="3667760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5"/>
              </a:spcBef>
            </a:pP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Aggregate </a:t>
            </a:r>
            <a:r>
              <a:rPr sz="4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Expenditure of </a:t>
            </a:r>
            <a:r>
              <a:rPr sz="4000" b="1" spc="-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4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states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347" y="11938"/>
            <a:ext cx="4495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0D0D0D"/>
                </a:solidFill>
                <a:latin typeface="Arial"/>
                <a:cs typeface="Arial"/>
              </a:rPr>
              <a:t>0</a:t>
            </a:r>
            <a:endParaRPr sz="6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6239510" cy="6858000"/>
            <a:chOff x="0" y="0"/>
            <a:chExt cx="6239510" cy="68580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239256" cy="6858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07719" y="6333744"/>
              <a:ext cx="3862070" cy="0"/>
            </a:xfrm>
            <a:custGeom>
              <a:avLst/>
              <a:gdLst/>
              <a:ahLst/>
              <a:cxnLst/>
              <a:rect l="l" t="t" r="r" b="b"/>
              <a:pathLst>
                <a:path w="3862070">
                  <a:moveTo>
                    <a:pt x="0" y="0"/>
                  </a:moveTo>
                  <a:lnTo>
                    <a:pt x="3861816" y="0"/>
                  </a:lnTo>
                </a:path>
              </a:pathLst>
            </a:custGeom>
            <a:ln w="9144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7363" y="1120139"/>
              <a:ext cx="3464052" cy="52212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0739" y="5907023"/>
              <a:ext cx="2360676" cy="4343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7363" y="2525267"/>
              <a:ext cx="3464052" cy="38160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7363" y="6071615"/>
              <a:ext cx="3464052" cy="26974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4667" y="6083808"/>
              <a:ext cx="201168" cy="2026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86355" y="5913120"/>
              <a:ext cx="201168" cy="20269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8044" y="5571744"/>
              <a:ext cx="201168" cy="2026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89732" y="4930140"/>
              <a:ext cx="201168" cy="20269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41420" y="3724655"/>
              <a:ext cx="201167" cy="20269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2980" y="6169152"/>
              <a:ext cx="201168" cy="2103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93108" y="1094232"/>
              <a:ext cx="201167" cy="2026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41420" y="6120384"/>
              <a:ext cx="201167" cy="20269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4667" y="6106667"/>
              <a:ext cx="201168" cy="20269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86355" y="6231635"/>
              <a:ext cx="201168" cy="21031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86355" y="5975603"/>
              <a:ext cx="201168" cy="20269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38044" y="6201155"/>
              <a:ext cx="201168" cy="21793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8044" y="5806440"/>
              <a:ext cx="201168" cy="20269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89732" y="6187440"/>
              <a:ext cx="201168" cy="20574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89732" y="5602223"/>
              <a:ext cx="201168" cy="2026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41420" y="5071871"/>
              <a:ext cx="201167" cy="20269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93108" y="5881115"/>
              <a:ext cx="201167" cy="36728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93108" y="2499360"/>
              <a:ext cx="201167" cy="20269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2980" y="6248400"/>
              <a:ext cx="201168" cy="20269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4667" y="6245352"/>
              <a:ext cx="201168" cy="20269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41420" y="6150864"/>
              <a:ext cx="201167" cy="20269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84325" y="1177289"/>
              <a:ext cx="3310254" cy="5074920"/>
            </a:xfrm>
            <a:custGeom>
              <a:avLst/>
              <a:gdLst/>
              <a:ahLst/>
              <a:cxnLst/>
              <a:rect l="l" t="t" r="r" b="b"/>
              <a:pathLst>
                <a:path w="3310254" h="5074920">
                  <a:moveTo>
                    <a:pt x="0" y="5074920"/>
                  </a:moveTo>
                  <a:lnTo>
                    <a:pt x="551688" y="4989576"/>
                  </a:lnTo>
                  <a:lnTo>
                    <a:pt x="1103376" y="4817364"/>
                  </a:lnTo>
                  <a:lnTo>
                    <a:pt x="1655064" y="4475988"/>
                  </a:lnTo>
                  <a:lnTo>
                    <a:pt x="2206752" y="3834384"/>
                  </a:lnTo>
                  <a:lnTo>
                    <a:pt x="2758440" y="2630424"/>
                  </a:lnTo>
                  <a:lnTo>
                    <a:pt x="3310128" y="0"/>
                  </a:lnTo>
                </a:path>
              </a:pathLst>
            </a:custGeom>
            <a:ln w="35051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9367" y="6207252"/>
              <a:ext cx="88391" cy="8839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91055" y="6121908"/>
              <a:ext cx="88392" cy="8839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42744" y="5951220"/>
              <a:ext cx="88392" cy="8839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94432" y="5609844"/>
              <a:ext cx="88392" cy="8839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46120" y="4968240"/>
              <a:ext cx="88392" cy="8839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97808" y="3762755"/>
              <a:ext cx="88391" cy="8839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49496" y="1132332"/>
              <a:ext cx="88391" cy="8839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187701" y="5964173"/>
              <a:ext cx="2207260" cy="350520"/>
            </a:xfrm>
            <a:custGeom>
              <a:avLst/>
              <a:gdLst/>
              <a:ahLst/>
              <a:cxnLst/>
              <a:rect l="l" t="t" r="r" b="b"/>
              <a:pathLst>
                <a:path w="2207260" h="350520">
                  <a:moveTo>
                    <a:pt x="0" y="350519"/>
                  </a:moveTo>
                  <a:lnTo>
                    <a:pt x="551688" y="333755"/>
                  </a:lnTo>
                  <a:lnTo>
                    <a:pt x="1103376" y="309371"/>
                  </a:lnTo>
                  <a:lnTo>
                    <a:pt x="1655064" y="239267"/>
                  </a:lnTo>
                  <a:lnTo>
                    <a:pt x="2206752" y="0"/>
                  </a:lnTo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42744" y="6269735"/>
              <a:ext cx="88392" cy="8839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94432" y="6254496"/>
              <a:ext cx="88392" cy="8839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46120" y="6228588"/>
              <a:ext cx="88392" cy="8839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97808" y="6158484"/>
              <a:ext cx="88391" cy="8839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49496" y="5919215"/>
              <a:ext cx="88391" cy="88391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084325" y="2582417"/>
              <a:ext cx="3310254" cy="3676015"/>
            </a:xfrm>
            <a:custGeom>
              <a:avLst/>
              <a:gdLst/>
              <a:ahLst/>
              <a:cxnLst/>
              <a:rect l="l" t="t" r="r" b="b"/>
              <a:pathLst>
                <a:path w="3310254" h="3676015">
                  <a:moveTo>
                    <a:pt x="0" y="3675888"/>
                  </a:moveTo>
                  <a:lnTo>
                    <a:pt x="551688" y="3605784"/>
                  </a:lnTo>
                  <a:lnTo>
                    <a:pt x="1103376" y="3474720"/>
                  </a:lnTo>
                  <a:lnTo>
                    <a:pt x="1655064" y="3307080"/>
                  </a:lnTo>
                  <a:lnTo>
                    <a:pt x="2206752" y="3102864"/>
                  </a:lnTo>
                  <a:lnTo>
                    <a:pt x="2758440" y="2572512"/>
                  </a:lnTo>
                  <a:lnTo>
                    <a:pt x="3310128" y="0"/>
                  </a:lnTo>
                </a:path>
              </a:pathLst>
            </a:custGeom>
            <a:ln w="3505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9367" y="6214871"/>
              <a:ext cx="88391" cy="8839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91055" y="6144767"/>
              <a:ext cx="88392" cy="8839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42744" y="6013703"/>
              <a:ext cx="88392" cy="88392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94432" y="5844540"/>
              <a:ext cx="88392" cy="8839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46120" y="5640323"/>
              <a:ext cx="88392" cy="8839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97808" y="5109971"/>
              <a:ext cx="88391" cy="8839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49496" y="2537460"/>
              <a:ext cx="88391" cy="88391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084325" y="6128765"/>
              <a:ext cx="3310254" cy="203200"/>
            </a:xfrm>
            <a:custGeom>
              <a:avLst/>
              <a:gdLst/>
              <a:ahLst/>
              <a:cxnLst/>
              <a:rect l="l" t="t" r="r" b="b"/>
              <a:pathLst>
                <a:path w="3310254" h="203200">
                  <a:moveTo>
                    <a:pt x="0" y="202692"/>
                  </a:moveTo>
                  <a:lnTo>
                    <a:pt x="551688" y="199644"/>
                  </a:lnTo>
                  <a:lnTo>
                    <a:pt x="1103376" y="193548"/>
                  </a:lnTo>
                  <a:lnTo>
                    <a:pt x="1655064" y="153924"/>
                  </a:lnTo>
                  <a:lnTo>
                    <a:pt x="2206752" y="141732"/>
                  </a:lnTo>
                  <a:lnTo>
                    <a:pt x="2758440" y="103632"/>
                  </a:lnTo>
                  <a:lnTo>
                    <a:pt x="3310128" y="0"/>
                  </a:lnTo>
                </a:path>
              </a:pathLst>
            </a:custGeom>
            <a:ln w="350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9367" y="6286500"/>
              <a:ext cx="88391" cy="8839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91055" y="6283452"/>
              <a:ext cx="88392" cy="8839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42744" y="6277355"/>
              <a:ext cx="88392" cy="8839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94432" y="6239255"/>
              <a:ext cx="88392" cy="8839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46120" y="6225540"/>
              <a:ext cx="88392" cy="8839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97808" y="6188964"/>
              <a:ext cx="88391" cy="8839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49496" y="6083808"/>
              <a:ext cx="88391" cy="88392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633476" y="6244234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15569" y="5513323"/>
            <a:ext cx="407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15569" y="4782439"/>
            <a:ext cx="407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2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15569" y="4051554"/>
            <a:ext cx="407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3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15569" y="3320541"/>
            <a:ext cx="407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4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15569" y="2589352"/>
            <a:ext cx="4076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500000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15569" y="1859026"/>
            <a:ext cx="407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6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15569" y="1128140"/>
            <a:ext cx="407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7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15569" y="397255"/>
            <a:ext cx="407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8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49308" y="3149091"/>
            <a:ext cx="153670" cy="52514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900" b="1" spc="5" dirty="0">
                <a:solidFill>
                  <a:srgbClr val="D9D9D9"/>
                </a:solidFill>
                <a:latin typeface="Arial"/>
                <a:cs typeface="Arial"/>
              </a:rPr>
              <a:t>M</a:t>
            </a:r>
            <a:r>
              <a:rPr sz="900" b="1" spc="-5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00" b="1" dirty="0">
                <a:solidFill>
                  <a:srgbClr val="D9D9D9"/>
                </a:solidFill>
                <a:latin typeface="Arial"/>
                <a:cs typeface="Arial"/>
              </a:rPr>
              <a:t>U</a:t>
            </a:r>
            <a:r>
              <a:rPr sz="900" b="1" spc="-5" dirty="0">
                <a:solidFill>
                  <a:srgbClr val="D9D9D9"/>
                </a:solidFill>
                <a:latin typeface="Arial"/>
                <a:cs typeface="Arial"/>
              </a:rPr>
              <a:t>N</a:t>
            </a:r>
            <a:r>
              <a:rPr sz="900" b="1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77392" y="6348476"/>
            <a:ext cx="3754754" cy="36322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  <a:tabLst>
                <a:tab pos="551180" algn="l"/>
                <a:tab pos="1102995" algn="l"/>
                <a:tab pos="1654810" algn="l"/>
                <a:tab pos="2206625" algn="l"/>
                <a:tab pos="2758440" algn="l"/>
                <a:tab pos="3310254" algn="l"/>
              </a:tabLst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1981-85	1985-90	1990-95	1995-20	2000-05	2005-10	2010-16</a:t>
            </a:r>
            <a:endParaRPr sz="900">
              <a:latin typeface="Arial MT"/>
              <a:cs typeface="Arial MT"/>
            </a:endParaRPr>
          </a:p>
          <a:p>
            <a:pPr marR="22860" algn="ctr">
              <a:lnSpc>
                <a:spcPct val="100000"/>
              </a:lnSpc>
              <a:spcBef>
                <a:spcPts val="250"/>
              </a:spcBef>
            </a:pPr>
            <a:r>
              <a:rPr sz="900" b="1" spc="-5" dirty="0">
                <a:solidFill>
                  <a:srgbClr val="D9D9D9"/>
                </a:solidFill>
                <a:latin typeface="Arial"/>
                <a:cs typeface="Arial"/>
              </a:rPr>
              <a:t>YEAR</a:t>
            </a:r>
            <a:endParaRPr sz="900">
              <a:latin typeface="Arial"/>
              <a:cs typeface="Arial"/>
            </a:endParaRPr>
          </a:p>
        </p:txBody>
      </p:sp>
      <p:pic>
        <p:nvPicPr>
          <p:cNvPr id="75" name="object 7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35835" y="32003"/>
            <a:ext cx="2766060" cy="445008"/>
          </a:xfrm>
          <a:prstGeom prst="rect">
            <a:avLst/>
          </a:prstGeom>
        </p:spPr>
      </p:pic>
      <p:sp>
        <p:nvSpPr>
          <p:cNvPr id="76" name="object 76"/>
          <p:cNvSpPr txBox="1"/>
          <p:nvPr/>
        </p:nvSpPr>
        <p:spPr>
          <a:xfrm>
            <a:off x="1859660" y="70485"/>
            <a:ext cx="2504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75" dirty="0">
                <a:solidFill>
                  <a:srgbClr val="F1F1F1"/>
                </a:solidFill>
                <a:latin typeface="Arial"/>
                <a:cs typeface="Arial"/>
              </a:rPr>
              <a:t>Aggregate</a:t>
            </a:r>
            <a:r>
              <a:rPr sz="1600" b="1" spc="229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600" b="1" spc="80" dirty="0">
                <a:solidFill>
                  <a:srgbClr val="F1F1F1"/>
                </a:solidFill>
                <a:latin typeface="Arial"/>
                <a:cs typeface="Arial"/>
              </a:rPr>
              <a:t>Expenditure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4869179" y="3261359"/>
            <a:ext cx="243840" cy="681355"/>
            <a:chOff x="4869179" y="3261359"/>
            <a:chExt cx="243840" cy="681355"/>
          </a:xfrm>
        </p:grpSpPr>
        <p:sp>
          <p:nvSpPr>
            <p:cNvPr id="78" name="object 78"/>
            <p:cNvSpPr/>
            <p:nvPr/>
          </p:nvSpPr>
          <p:spPr>
            <a:xfrm>
              <a:off x="4869179" y="3299459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3352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57571" y="3265931"/>
              <a:ext cx="64007" cy="64007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4957571" y="3265931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7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3" y="64007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44451" y="2518"/>
                  </a:lnTo>
                  <a:lnTo>
                    <a:pt x="54625" y="9382"/>
                  </a:lnTo>
                  <a:lnTo>
                    <a:pt x="61489" y="19556"/>
                  </a:lnTo>
                  <a:lnTo>
                    <a:pt x="64007" y="32003"/>
                  </a:lnTo>
                  <a:close/>
                </a:path>
              </a:pathLst>
            </a:custGeom>
            <a:ln w="914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869179" y="3502151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33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57571" y="3468623"/>
              <a:ext cx="64007" cy="64008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4957571" y="3468623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7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3" y="64008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44451" y="2518"/>
                  </a:lnTo>
                  <a:lnTo>
                    <a:pt x="54625" y="9382"/>
                  </a:lnTo>
                  <a:lnTo>
                    <a:pt x="61489" y="19556"/>
                  </a:lnTo>
                  <a:lnTo>
                    <a:pt x="64007" y="3200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869179" y="3704843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3352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57571" y="3671315"/>
              <a:ext cx="64007" cy="64007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4957571" y="3671315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7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3" y="64007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44451" y="2518"/>
                  </a:lnTo>
                  <a:lnTo>
                    <a:pt x="54625" y="9382"/>
                  </a:lnTo>
                  <a:lnTo>
                    <a:pt x="61489" y="19556"/>
                  </a:lnTo>
                  <a:lnTo>
                    <a:pt x="64007" y="32003"/>
                  </a:lnTo>
                  <a:close/>
                </a:path>
              </a:pathLst>
            </a:custGeom>
            <a:ln w="914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869179" y="3907535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33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57571" y="3874007"/>
              <a:ext cx="64007" cy="64008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4957571" y="3874007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7" y="32004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3" y="64008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4"/>
                  </a:ln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44451" y="2518"/>
                  </a:lnTo>
                  <a:lnTo>
                    <a:pt x="54625" y="9382"/>
                  </a:lnTo>
                  <a:lnTo>
                    <a:pt x="61489" y="19556"/>
                  </a:lnTo>
                  <a:lnTo>
                    <a:pt x="64007" y="32004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5126228" y="3143758"/>
            <a:ext cx="996950" cy="83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78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Andhra Pradesh </a:t>
            </a:r>
            <a:r>
              <a:rPr sz="900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Arunachal</a:t>
            </a:r>
            <a:r>
              <a:rPr sz="900" spc="-50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Pradesh </a:t>
            </a:r>
            <a:r>
              <a:rPr sz="900" spc="-235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Bihar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Sikkim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39255" y="0"/>
            <a:ext cx="5953125" cy="6858000"/>
            <a:chOff x="6239255" y="0"/>
            <a:chExt cx="5953125" cy="6858000"/>
          </a:xfrm>
        </p:grpSpPr>
        <p:sp>
          <p:nvSpPr>
            <p:cNvPr id="3" name="object 3"/>
            <p:cNvSpPr/>
            <p:nvPr/>
          </p:nvSpPr>
          <p:spPr>
            <a:xfrm>
              <a:off x="6239255" y="0"/>
              <a:ext cx="5953125" cy="6858000"/>
            </a:xfrm>
            <a:custGeom>
              <a:avLst/>
              <a:gdLst/>
              <a:ahLst/>
              <a:cxnLst/>
              <a:rect l="l" t="t" r="r" b="b"/>
              <a:pathLst>
                <a:path w="5953125" h="6858000">
                  <a:moveTo>
                    <a:pt x="59527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952744" y="6858000"/>
                  </a:lnTo>
                  <a:lnTo>
                    <a:pt x="595274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40017" y="2455164"/>
              <a:ext cx="5061585" cy="190500"/>
            </a:xfrm>
            <a:custGeom>
              <a:avLst/>
              <a:gdLst/>
              <a:ahLst/>
              <a:cxnLst/>
              <a:rect l="l" t="t" r="r" b="b"/>
              <a:pathLst>
                <a:path w="5061584" h="190500">
                  <a:moveTo>
                    <a:pt x="5042307" y="76200"/>
                  </a:moveTo>
                  <a:lnTo>
                    <a:pt x="4965827" y="76200"/>
                  </a:lnTo>
                  <a:lnTo>
                    <a:pt x="4965954" y="114300"/>
                  </a:lnTo>
                  <a:lnTo>
                    <a:pt x="4889829" y="114527"/>
                  </a:lnTo>
                  <a:lnTo>
                    <a:pt x="4966208" y="190500"/>
                  </a:lnTo>
                  <a:lnTo>
                    <a:pt x="5061204" y="94996"/>
                  </a:lnTo>
                  <a:lnTo>
                    <a:pt x="5042307" y="76200"/>
                  </a:lnTo>
                  <a:close/>
                </a:path>
                <a:path w="5061584" h="190500">
                  <a:moveTo>
                    <a:pt x="4889678" y="76427"/>
                  </a:moveTo>
                  <a:lnTo>
                    <a:pt x="0" y="91059"/>
                  </a:lnTo>
                  <a:lnTo>
                    <a:pt x="0" y="129159"/>
                  </a:lnTo>
                  <a:lnTo>
                    <a:pt x="4889829" y="114527"/>
                  </a:lnTo>
                  <a:lnTo>
                    <a:pt x="4870704" y="95503"/>
                  </a:lnTo>
                  <a:lnTo>
                    <a:pt x="4889678" y="76427"/>
                  </a:lnTo>
                  <a:close/>
                </a:path>
                <a:path w="5061584" h="190500">
                  <a:moveTo>
                    <a:pt x="4965827" y="76200"/>
                  </a:moveTo>
                  <a:lnTo>
                    <a:pt x="4889678" y="76427"/>
                  </a:lnTo>
                  <a:lnTo>
                    <a:pt x="4870704" y="95503"/>
                  </a:lnTo>
                  <a:lnTo>
                    <a:pt x="4889829" y="114527"/>
                  </a:lnTo>
                  <a:lnTo>
                    <a:pt x="4965954" y="114300"/>
                  </a:lnTo>
                  <a:lnTo>
                    <a:pt x="4965827" y="76200"/>
                  </a:lnTo>
                  <a:close/>
                </a:path>
                <a:path w="5061584" h="190500">
                  <a:moveTo>
                    <a:pt x="4965700" y="0"/>
                  </a:moveTo>
                  <a:lnTo>
                    <a:pt x="4889678" y="76427"/>
                  </a:lnTo>
                  <a:lnTo>
                    <a:pt x="5042307" y="76200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03490" marR="5080" indent="-1233170">
              <a:lnSpc>
                <a:spcPct val="110000"/>
              </a:lnSpc>
              <a:spcBef>
                <a:spcPts val="105"/>
              </a:spcBef>
            </a:pPr>
            <a:r>
              <a:rPr sz="4800" spc="-5" dirty="0">
                <a:solidFill>
                  <a:srgbClr val="FFFFFF"/>
                </a:solidFill>
              </a:rPr>
              <a:t>Nominal</a:t>
            </a:r>
            <a:r>
              <a:rPr sz="4800" spc="-45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GSDP </a:t>
            </a:r>
            <a:r>
              <a:rPr sz="4800" spc="-1320" dirty="0">
                <a:solidFill>
                  <a:srgbClr val="FFFFFF"/>
                </a:solidFill>
              </a:rPr>
              <a:t> </a:t>
            </a:r>
            <a:r>
              <a:rPr sz="4800" spc="-5" dirty="0">
                <a:solidFill>
                  <a:srgbClr val="FFFFFF"/>
                </a:solidFill>
              </a:rPr>
              <a:t>Series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384047" y="96819"/>
            <a:ext cx="424180" cy="851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30"/>
              </a:lnSpc>
            </a:pPr>
            <a:r>
              <a:rPr sz="6000" b="1" spc="-5" dirty="0">
                <a:solidFill>
                  <a:srgbClr val="0D0D0D"/>
                </a:solidFill>
                <a:latin typeface="Arial"/>
                <a:cs typeface="Arial"/>
              </a:rPr>
              <a:t>0</a:t>
            </a:r>
            <a:endParaRPr sz="6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6239510" cy="6858000"/>
            <a:chOff x="0" y="0"/>
            <a:chExt cx="6239510" cy="685800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6239510" cy="6858000"/>
            </a:xfrm>
            <a:custGeom>
              <a:avLst/>
              <a:gdLst/>
              <a:ahLst/>
              <a:cxnLst/>
              <a:rect l="l" t="t" r="r" b="b"/>
              <a:pathLst>
                <a:path w="6239510" h="6858000">
                  <a:moveTo>
                    <a:pt x="623925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239256" y="6858000"/>
                  </a:lnTo>
                  <a:lnTo>
                    <a:pt x="6239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5736" y="563880"/>
              <a:ext cx="5163820" cy="5011420"/>
            </a:xfrm>
            <a:custGeom>
              <a:avLst/>
              <a:gdLst/>
              <a:ahLst/>
              <a:cxnLst/>
              <a:rect l="l" t="t" r="r" b="b"/>
              <a:pathLst>
                <a:path w="5163820" h="5011420">
                  <a:moveTo>
                    <a:pt x="0" y="5010912"/>
                  </a:moveTo>
                  <a:lnTo>
                    <a:pt x="5163312" y="5010912"/>
                  </a:lnTo>
                </a:path>
                <a:path w="5163820" h="5011420">
                  <a:moveTo>
                    <a:pt x="0" y="4175760"/>
                  </a:moveTo>
                  <a:lnTo>
                    <a:pt x="5163312" y="4175760"/>
                  </a:lnTo>
                </a:path>
                <a:path w="5163820" h="5011420">
                  <a:moveTo>
                    <a:pt x="0" y="3340608"/>
                  </a:moveTo>
                  <a:lnTo>
                    <a:pt x="5163312" y="3340608"/>
                  </a:lnTo>
                </a:path>
                <a:path w="5163820" h="5011420">
                  <a:moveTo>
                    <a:pt x="0" y="2505456"/>
                  </a:moveTo>
                  <a:lnTo>
                    <a:pt x="5163312" y="2505456"/>
                  </a:lnTo>
                </a:path>
                <a:path w="5163820" h="5011420">
                  <a:moveTo>
                    <a:pt x="0" y="1670304"/>
                  </a:moveTo>
                  <a:lnTo>
                    <a:pt x="5163312" y="1670304"/>
                  </a:lnTo>
                </a:path>
                <a:path w="5163820" h="5011420">
                  <a:moveTo>
                    <a:pt x="0" y="835152"/>
                  </a:moveTo>
                  <a:lnTo>
                    <a:pt x="5163312" y="835152"/>
                  </a:lnTo>
                </a:path>
                <a:path w="5163820" h="5011420">
                  <a:moveTo>
                    <a:pt x="0" y="0"/>
                  </a:moveTo>
                  <a:lnTo>
                    <a:pt x="5163312" y="0"/>
                  </a:lnTo>
                </a:path>
              </a:pathLst>
            </a:custGeom>
            <a:ln w="9144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983" y="1083563"/>
              <a:ext cx="5004816" cy="5334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20140" y="2727959"/>
              <a:ext cx="4057015" cy="3682365"/>
            </a:xfrm>
            <a:custGeom>
              <a:avLst/>
              <a:gdLst/>
              <a:ahLst/>
              <a:cxnLst/>
              <a:rect l="l" t="t" r="r" b="b"/>
              <a:pathLst>
                <a:path w="4057015" h="3682365">
                  <a:moveTo>
                    <a:pt x="368808" y="3555492"/>
                  </a:moveTo>
                  <a:lnTo>
                    <a:pt x="0" y="3555492"/>
                  </a:lnTo>
                  <a:lnTo>
                    <a:pt x="0" y="3681984"/>
                  </a:lnTo>
                  <a:lnTo>
                    <a:pt x="368808" y="3681984"/>
                  </a:lnTo>
                  <a:lnTo>
                    <a:pt x="368808" y="3555492"/>
                  </a:lnTo>
                  <a:close/>
                </a:path>
                <a:path w="4057015" h="3682365">
                  <a:moveTo>
                    <a:pt x="1106424" y="3447288"/>
                  </a:moveTo>
                  <a:lnTo>
                    <a:pt x="737616" y="3447288"/>
                  </a:lnTo>
                  <a:lnTo>
                    <a:pt x="737616" y="3681984"/>
                  </a:lnTo>
                  <a:lnTo>
                    <a:pt x="1106424" y="3681984"/>
                  </a:lnTo>
                  <a:lnTo>
                    <a:pt x="1106424" y="3447288"/>
                  </a:lnTo>
                  <a:close/>
                </a:path>
                <a:path w="4057015" h="3682365">
                  <a:moveTo>
                    <a:pt x="1844040" y="3194304"/>
                  </a:moveTo>
                  <a:lnTo>
                    <a:pt x="1475232" y="3194304"/>
                  </a:lnTo>
                  <a:lnTo>
                    <a:pt x="1475232" y="3681984"/>
                  </a:lnTo>
                  <a:lnTo>
                    <a:pt x="1844040" y="3681984"/>
                  </a:lnTo>
                  <a:lnTo>
                    <a:pt x="1844040" y="3194304"/>
                  </a:lnTo>
                  <a:close/>
                </a:path>
                <a:path w="4057015" h="3682365">
                  <a:moveTo>
                    <a:pt x="2581656" y="2580132"/>
                  </a:moveTo>
                  <a:lnTo>
                    <a:pt x="2212848" y="2580132"/>
                  </a:lnTo>
                  <a:lnTo>
                    <a:pt x="2212848" y="3681984"/>
                  </a:lnTo>
                  <a:lnTo>
                    <a:pt x="2581656" y="3681984"/>
                  </a:lnTo>
                  <a:lnTo>
                    <a:pt x="2581656" y="2580132"/>
                  </a:lnTo>
                  <a:close/>
                </a:path>
                <a:path w="4057015" h="3682365">
                  <a:moveTo>
                    <a:pt x="3319272" y="1871472"/>
                  </a:moveTo>
                  <a:lnTo>
                    <a:pt x="2950464" y="1871472"/>
                  </a:lnTo>
                  <a:lnTo>
                    <a:pt x="2950464" y="3681984"/>
                  </a:lnTo>
                  <a:lnTo>
                    <a:pt x="3319272" y="3681984"/>
                  </a:lnTo>
                  <a:lnTo>
                    <a:pt x="3319272" y="1871472"/>
                  </a:lnTo>
                  <a:close/>
                </a:path>
                <a:path w="4057015" h="3682365">
                  <a:moveTo>
                    <a:pt x="4056888" y="0"/>
                  </a:moveTo>
                  <a:lnTo>
                    <a:pt x="3688080" y="12"/>
                  </a:lnTo>
                  <a:lnTo>
                    <a:pt x="3688080" y="3681984"/>
                  </a:lnTo>
                  <a:lnTo>
                    <a:pt x="4056888" y="3681984"/>
                  </a:lnTo>
                  <a:lnTo>
                    <a:pt x="405688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8616" y="1187196"/>
              <a:ext cx="4797552" cy="522427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35736" y="6409944"/>
              <a:ext cx="5163820" cy="0"/>
            </a:xfrm>
            <a:custGeom>
              <a:avLst/>
              <a:gdLst/>
              <a:ahLst/>
              <a:cxnLst/>
              <a:rect l="l" t="t" r="r" b="b"/>
              <a:pathLst>
                <a:path w="5163820">
                  <a:moveTo>
                    <a:pt x="0" y="0"/>
                  </a:moveTo>
                  <a:lnTo>
                    <a:pt x="5163312" y="0"/>
                  </a:lnTo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60577" y="6320434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9272" y="5484977"/>
            <a:ext cx="469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5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000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5569" y="4649851"/>
            <a:ext cx="534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10000000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5569" y="3814698"/>
            <a:ext cx="534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15000000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5569" y="2979165"/>
            <a:ext cx="534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20000000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5569" y="2144014"/>
            <a:ext cx="534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25000000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5569" y="1308303"/>
            <a:ext cx="5340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30000000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5569" y="473455"/>
            <a:ext cx="534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35000000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81532" y="6456375"/>
            <a:ext cx="4451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9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80-85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19401" y="6456375"/>
            <a:ext cx="4451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9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85-90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57398" y="6456375"/>
            <a:ext cx="4451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9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90-95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32884" y="6456375"/>
            <a:ext cx="4451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2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00-05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70882" y="6456375"/>
            <a:ext cx="4451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2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05-10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08497" y="6456375"/>
            <a:ext cx="4451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2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10-16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9308" y="3225291"/>
            <a:ext cx="153670" cy="52514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900" b="1" spc="5" dirty="0">
                <a:solidFill>
                  <a:srgbClr val="D9D9D9"/>
                </a:solidFill>
                <a:latin typeface="Arial"/>
                <a:cs typeface="Arial"/>
              </a:rPr>
              <a:t>M</a:t>
            </a:r>
            <a:r>
              <a:rPr sz="900" b="1" spc="-5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00" b="1" dirty="0">
                <a:solidFill>
                  <a:srgbClr val="D9D9D9"/>
                </a:solidFill>
                <a:latin typeface="Arial"/>
                <a:cs typeface="Arial"/>
              </a:rPr>
              <a:t>U</a:t>
            </a:r>
            <a:r>
              <a:rPr sz="900" b="1" spc="-5" dirty="0">
                <a:solidFill>
                  <a:srgbClr val="D9D9D9"/>
                </a:solidFill>
                <a:latin typeface="Arial"/>
                <a:cs typeface="Arial"/>
              </a:rPr>
              <a:t>N</a:t>
            </a:r>
            <a:r>
              <a:rPr sz="900" b="1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95015" y="6424676"/>
            <a:ext cx="445134" cy="36322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9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95-20</a:t>
            </a:r>
            <a:endParaRPr sz="900">
              <a:latin typeface="Arial MT"/>
              <a:cs typeface="Arial MT"/>
            </a:endParaRPr>
          </a:p>
          <a:p>
            <a:pPr marL="64769">
              <a:lnSpc>
                <a:spcPct val="100000"/>
              </a:lnSpc>
              <a:spcBef>
                <a:spcPts val="250"/>
              </a:spcBef>
            </a:pPr>
            <a:r>
              <a:rPr sz="900" b="1" spc="-5" dirty="0">
                <a:solidFill>
                  <a:srgbClr val="D9D9D9"/>
                </a:solidFill>
                <a:latin typeface="Arial"/>
                <a:cs typeface="Arial"/>
              </a:rPr>
              <a:t>YEAR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4723" y="32003"/>
            <a:ext cx="746760" cy="445008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2868548" y="70485"/>
            <a:ext cx="488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80" dirty="0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sz="1600" b="1" spc="85" dirty="0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sz="1600" b="1" spc="-5" dirty="0">
                <a:solidFill>
                  <a:srgbClr val="F1F1F1"/>
                </a:solidFill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96253" y="2739593"/>
            <a:ext cx="466852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574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Arial MT"/>
                <a:cs typeface="Arial MT"/>
              </a:rPr>
              <a:t>Nominal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gross domestic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product </a:t>
            </a:r>
            <a:r>
              <a:rPr sz="1800" dirty="0">
                <a:latin typeface="Arial MT"/>
                <a:cs typeface="Arial MT"/>
              </a:rPr>
              <a:t>(GDP)</a:t>
            </a:r>
            <a:r>
              <a:rPr sz="1800" spc="-5" dirty="0">
                <a:latin typeface="Arial MT"/>
                <a:cs typeface="Arial MT"/>
              </a:rPr>
              <a:t> is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GDP </a:t>
            </a:r>
            <a:r>
              <a:rPr sz="1800" spc="-5" dirty="0">
                <a:latin typeface="Arial MT"/>
                <a:cs typeface="Arial MT"/>
              </a:rPr>
              <a:t>given in current prices, </a:t>
            </a:r>
            <a:r>
              <a:rPr sz="1800" spc="-10" dirty="0">
                <a:latin typeface="Arial MT"/>
                <a:cs typeface="Arial MT"/>
              </a:rPr>
              <a:t>without </a:t>
            </a:r>
            <a:r>
              <a:rPr sz="1800" spc="-5" dirty="0">
                <a:latin typeface="Arial MT"/>
                <a:cs typeface="Arial MT"/>
              </a:rPr>
              <a:t> adjustment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 </a:t>
            </a:r>
            <a:r>
              <a:rPr sz="1800" spc="-5" dirty="0">
                <a:latin typeface="Arial MT"/>
                <a:cs typeface="Arial MT"/>
              </a:rPr>
              <a:t>inflation.</a:t>
            </a:r>
            <a:endParaRPr sz="1800">
              <a:latin typeface="Arial MT"/>
              <a:cs typeface="Arial MT"/>
            </a:endParaRPr>
          </a:p>
          <a:p>
            <a:pPr marL="299085" marR="58419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Current price estimates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GDP are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obtained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expressing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values</a:t>
            </a:r>
            <a:r>
              <a:rPr sz="1800" dirty="0">
                <a:latin typeface="Arial MT"/>
                <a:cs typeface="Arial MT"/>
              </a:rPr>
              <a:t> of</a:t>
            </a:r>
            <a:r>
              <a:rPr sz="1800" spc="-5" dirty="0">
                <a:latin typeface="Arial MT"/>
                <a:cs typeface="Arial MT"/>
              </a:rPr>
              <a:t> all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goods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services produced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current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reporting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period.</a:t>
            </a:r>
            <a:endParaRPr sz="18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Forecast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based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assessment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economic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climate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individual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countries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world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economy,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combination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model-based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analyses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expert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judgement.</a:t>
            </a:r>
            <a:endParaRPr sz="1800">
              <a:latin typeface="Arial MT"/>
              <a:cs typeface="Arial MT"/>
            </a:endParaRPr>
          </a:p>
          <a:p>
            <a:pPr marL="299085" marR="13271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indicator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measured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growth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rates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compared</a:t>
            </a:r>
            <a:r>
              <a:rPr sz="1800" dirty="0">
                <a:latin typeface="Arial MT"/>
                <a:cs typeface="Arial MT"/>
              </a:rPr>
              <a:t> to </a:t>
            </a:r>
            <a:r>
              <a:rPr sz="1800" spc="-5" dirty="0">
                <a:latin typeface="Arial MT"/>
                <a:cs typeface="Arial MT"/>
              </a:rPr>
              <a:t>previous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year.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00" marR="5080">
              <a:lnSpc>
                <a:spcPct val="110000"/>
              </a:lnSpc>
              <a:spcBef>
                <a:spcPts val="100"/>
              </a:spcBef>
            </a:pPr>
            <a:r>
              <a:rPr dirty="0"/>
              <a:t>Correlation</a:t>
            </a:r>
            <a:r>
              <a:rPr spc="-110" dirty="0"/>
              <a:t> </a:t>
            </a:r>
            <a:r>
              <a:rPr dirty="0"/>
              <a:t>between </a:t>
            </a:r>
            <a:r>
              <a:rPr spc="-990" dirty="0"/>
              <a:t> </a:t>
            </a:r>
            <a:r>
              <a:rPr dirty="0"/>
              <a:t>Revenue exp. and </a:t>
            </a:r>
            <a:r>
              <a:rPr spc="5" dirty="0"/>
              <a:t> </a:t>
            </a:r>
            <a:r>
              <a:rPr dirty="0"/>
              <a:t>Revenue</a:t>
            </a:r>
            <a:r>
              <a:rPr spc="-35" dirty="0"/>
              <a:t> </a:t>
            </a:r>
            <a:r>
              <a:rPr dirty="0"/>
              <a:t>Deficit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8197" y="3303270"/>
            <a:ext cx="478155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295910" indent="-17272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Revenue expenditures are short-term expenses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used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the current period or typically within one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year.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Revenue expenditures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include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endParaRPr sz="1600">
              <a:latin typeface="Arial MT"/>
              <a:cs typeface="Arial MT"/>
            </a:endParaRPr>
          </a:p>
          <a:p>
            <a:pPr marL="184785" marR="508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expenses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required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meet</a:t>
            </a:r>
            <a:r>
              <a:rPr sz="1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ongoing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operational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costs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running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business,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and thus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are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essentially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same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operating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expenses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8197" y="5010403"/>
            <a:ext cx="48152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revenue deficit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records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difference</a:t>
            </a:r>
            <a:r>
              <a:rPr sz="16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projected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amount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of income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income actually 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.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 fiscal deficit is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when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government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is spending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beyond</a:t>
            </a:r>
            <a:r>
              <a:rPr sz="1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its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means,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there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shortfall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income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compared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spending.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590788" y="2834639"/>
            <a:ext cx="1079500" cy="117475"/>
            <a:chOff x="8590788" y="2834639"/>
            <a:chExt cx="1079500" cy="117475"/>
          </a:xfrm>
        </p:grpSpPr>
        <p:sp>
          <p:nvSpPr>
            <p:cNvPr id="7" name="object 7"/>
            <p:cNvSpPr/>
            <p:nvPr/>
          </p:nvSpPr>
          <p:spPr>
            <a:xfrm>
              <a:off x="8590788" y="2834639"/>
              <a:ext cx="539750" cy="117475"/>
            </a:xfrm>
            <a:custGeom>
              <a:avLst/>
              <a:gdLst/>
              <a:ahLst/>
              <a:cxnLst/>
              <a:rect l="l" t="t" r="r" b="b"/>
              <a:pathLst>
                <a:path w="539750" h="117475">
                  <a:moveTo>
                    <a:pt x="0" y="117348"/>
                  </a:moveTo>
                  <a:lnTo>
                    <a:pt x="539495" y="117348"/>
                  </a:lnTo>
                  <a:lnTo>
                    <a:pt x="539495" y="0"/>
                  </a:lnTo>
                  <a:lnTo>
                    <a:pt x="0" y="0"/>
                  </a:lnTo>
                  <a:lnTo>
                    <a:pt x="0" y="11734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30284" y="2834639"/>
              <a:ext cx="539750" cy="117475"/>
            </a:xfrm>
            <a:custGeom>
              <a:avLst/>
              <a:gdLst/>
              <a:ahLst/>
              <a:cxnLst/>
              <a:rect l="l" t="t" r="r" b="b"/>
              <a:pathLst>
                <a:path w="539750" h="117475">
                  <a:moveTo>
                    <a:pt x="539496" y="0"/>
                  </a:moveTo>
                  <a:lnTo>
                    <a:pt x="0" y="0"/>
                  </a:lnTo>
                  <a:lnTo>
                    <a:pt x="0" y="117348"/>
                  </a:lnTo>
                  <a:lnTo>
                    <a:pt x="539496" y="117348"/>
                  </a:lnTo>
                  <a:lnTo>
                    <a:pt x="539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4047" y="96819"/>
            <a:ext cx="424180" cy="851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30"/>
              </a:lnSpc>
            </a:pPr>
            <a:r>
              <a:rPr sz="6000" b="1" spc="-5" dirty="0">
                <a:solidFill>
                  <a:srgbClr val="0D0D0D"/>
                </a:solidFill>
                <a:latin typeface="Arial"/>
                <a:cs typeface="Arial"/>
              </a:rPr>
              <a:t>0</a:t>
            </a:r>
            <a:endParaRPr sz="6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6852284" cy="6858000"/>
            <a:chOff x="0" y="0"/>
            <a:chExt cx="6852284" cy="6858000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6852284" cy="6858000"/>
            </a:xfrm>
            <a:custGeom>
              <a:avLst/>
              <a:gdLst/>
              <a:ahLst/>
              <a:cxnLst/>
              <a:rect l="l" t="t" r="r" b="b"/>
              <a:pathLst>
                <a:path w="6852284" h="6858000">
                  <a:moveTo>
                    <a:pt x="685190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851904" y="6858000"/>
                  </a:lnTo>
                  <a:lnTo>
                    <a:pt x="6851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1727" y="4821935"/>
              <a:ext cx="5839968" cy="9265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8491" y="713231"/>
              <a:ext cx="5806440" cy="47183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0024" y="752855"/>
              <a:ext cx="5991948" cy="551348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41172" y="5897371"/>
            <a:ext cx="4451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-2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6874" y="5347208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9272" y="4797297"/>
            <a:ext cx="407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2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272" y="4247133"/>
            <a:ext cx="407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4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9272" y="3697351"/>
            <a:ext cx="407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6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9272" y="3147186"/>
            <a:ext cx="407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8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5569" y="2597277"/>
            <a:ext cx="469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000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5569" y="2046808"/>
            <a:ext cx="47053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9D9D9"/>
                </a:solidFill>
                <a:latin typeface="Arial MT"/>
                <a:cs typeface="Arial MT"/>
              </a:rPr>
              <a:t>1</a:t>
            </a:r>
            <a:r>
              <a:rPr sz="900" spc="-10" dirty="0">
                <a:solidFill>
                  <a:srgbClr val="D9D9D9"/>
                </a:solidFill>
                <a:latin typeface="Arial MT"/>
                <a:cs typeface="Arial MT"/>
              </a:rPr>
              <a:t>2</a:t>
            </a:r>
            <a:r>
              <a:rPr sz="900" dirty="0">
                <a:solidFill>
                  <a:srgbClr val="D9D9D9"/>
                </a:solidFill>
                <a:latin typeface="Arial MT"/>
                <a:cs typeface="Arial MT"/>
              </a:rPr>
              <a:t>000</a:t>
            </a:r>
            <a:r>
              <a:rPr sz="900" spc="-10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5569" y="1497329"/>
            <a:ext cx="469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4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000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5569" y="947420"/>
            <a:ext cx="469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6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000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5569" y="397255"/>
            <a:ext cx="469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8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000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9308" y="2975610"/>
            <a:ext cx="153670" cy="52514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900" b="1" spc="5" dirty="0">
                <a:solidFill>
                  <a:srgbClr val="D9D9D9"/>
                </a:solidFill>
                <a:latin typeface="Arial"/>
                <a:cs typeface="Arial"/>
              </a:rPr>
              <a:t>M</a:t>
            </a:r>
            <a:r>
              <a:rPr sz="900" b="1" spc="-5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00" b="1" dirty="0">
                <a:solidFill>
                  <a:srgbClr val="D9D9D9"/>
                </a:solidFill>
                <a:latin typeface="Arial"/>
                <a:cs typeface="Arial"/>
              </a:rPr>
              <a:t>U</a:t>
            </a:r>
            <a:r>
              <a:rPr sz="900" b="1" spc="-5" dirty="0">
                <a:solidFill>
                  <a:srgbClr val="D9D9D9"/>
                </a:solidFill>
                <a:latin typeface="Arial"/>
                <a:cs typeface="Arial"/>
              </a:rPr>
              <a:t>N</a:t>
            </a:r>
            <a:r>
              <a:rPr sz="900" b="1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54984" y="6270142"/>
            <a:ext cx="474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D9D9D9"/>
                </a:solidFill>
                <a:latin typeface="Arial"/>
                <a:cs typeface="Arial"/>
              </a:rPr>
              <a:t>ST</a:t>
            </a:r>
            <a:r>
              <a:rPr sz="900" b="1" spc="-15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900" b="1" dirty="0">
                <a:solidFill>
                  <a:srgbClr val="D9D9D9"/>
                </a:solidFill>
                <a:latin typeface="Arial"/>
                <a:cs typeface="Arial"/>
              </a:rPr>
              <a:t>TES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487424" y="32003"/>
            <a:ext cx="3878579" cy="445134"/>
            <a:chOff x="1487424" y="32003"/>
            <a:chExt cx="3878579" cy="445134"/>
          </a:xfrm>
        </p:grpSpPr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7424" y="32003"/>
              <a:ext cx="1277112" cy="44500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3263" y="32003"/>
              <a:ext cx="797051" cy="44500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9044" y="32003"/>
              <a:ext cx="2346960" cy="445008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610105" y="70485"/>
            <a:ext cx="3617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70" dirty="0">
                <a:solidFill>
                  <a:srgbClr val="F1F1F1"/>
                </a:solidFill>
                <a:latin typeface="Arial"/>
                <a:cs typeface="Arial"/>
              </a:rPr>
              <a:t>Revenue</a:t>
            </a:r>
            <a:r>
              <a:rPr sz="1600" b="1" spc="26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600" b="1" spc="65" dirty="0">
                <a:solidFill>
                  <a:srgbClr val="F1F1F1"/>
                </a:solidFill>
                <a:latin typeface="Arial"/>
                <a:cs typeface="Arial"/>
              </a:rPr>
              <a:t>exp.</a:t>
            </a:r>
            <a:r>
              <a:rPr sz="1600" b="1" spc="21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600" b="1" spc="40" dirty="0">
                <a:solidFill>
                  <a:srgbClr val="F1F1F1"/>
                </a:solidFill>
                <a:latin typeface="Arial"/>
                <a:cs typeface="Arial"/>
              </a:rPr>
              <a:t>VS</a:t>
            </a:r>
            <a:r>
              <a:rPr sz="1600" b="1" spc="20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600" b="1" spc="70" dirty="0">
                <a:solidFill>
                  <a:srgbClr val="F1F1F1"/>
                </a:solidFill>
                <a:latin typeface="Arial"/>
                <a:cs typeface="Arial"/>
              </a:rPr>
              <a:t>Revenue</a:t>
            </a:r>
            <a:r>
              <a:rPr sz="1600" b="1" spc="254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600" b="1" spc="75" dirty="0">
                <a:solidFill>
                  <a:srgbClr val="F1F1F1"/>
                </a:solidFill>
                <a:latin typeface="Arial"/>
                <a:cs typeface="Arial"/>
              </a:rPr>
              <a:t>Deficit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310383" y="6681216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3528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567432" y="6591401"/>
            <a:ext cx="907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Revenue</a:t>
            </a:r>
            <a:r>
              <a:rPr sz="900" spc="-45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DeficitS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642359" y="6681216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00042" y="6591401"/>
            <a:ext cx="698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Revenue</a:t>
            </a:r>
            <a:r>
              <a:rPr sz="900" spc="-55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exp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16" y="157352"/>
            <a:ext cx="9967595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b="0" spc="-5" dirty="0">
                <a:latin typeface="Arial MT"/>
                <a:cs typeface="Arial MT"/>
              </a:rPr>
              <a:t>Correlation</a:t>
            </a:r>
            <a:r>
              <a:rPr sz="3200" b="0" spc="-15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between</a:t>
            </a:r>
            <a:r>
              <a:rPr sz="3200" b="0" spc="-10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Social</a:t>
            </a:r>
            <a:r>
              <a:rPr sz="3200" b="0" spc="-5" dirty="0">
                <a:latin typeface="Arial MT"/>
                <a:cs typeface="Arial MT"/>
              </a:rPr>
              <a:t> Sector</a:t>
            </a:r>
            <a:r>
              <a:rPr sz="3200" b="0" spc="-10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Expenditure and</a:t>
            </a:r>
            <a:r>
              <a:rPr sz="3200" b="0" spc="-65" dirty="0">
                <a:latin typeface="Arial MT"/>
                <a:cs typeface="Arial MT"/>
              </a:rPr>
              <a:t> </a:t>
            </a:r>
            <a:r>
              <a:rPr sz="3200" b="0" spc="-120" dirty="0">
                <a:latin typeface="Arial MT"/>
                <a:cs typeface="Arial MT"/>
              </a:rPr>
              <a:t>Tax </a:t>
            </a:r>
            <a:r>
              <a:rPr sz="3200" b="0" spc="-87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Revenues</a:t>
            </a:r>
            <a:r>
              <a:rPr sz="3200" b="0" spc="-30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for</a:t>
            </a:r>
            <a:r>
              <a:rPr sz="3200" b="0" spc="-25" dirty="0">
                <a:latin typeface="Arial MT"/>
                <a:cs typeface="Arial MT"/>
              </a:rPr>
              <a:t> </a:t>
            </a:r>
            <a:r>
              <a:rPr sz="3200" b="0" spc="-10" dirty="0">
                <a:latin typeface="Arial MT"/>
                <a:cs typeface="Arial MT"/>
              </a:rPr>
              <a:t>different</a:t>
            </a:r>
            <a:r>
              <a:rPr sz="3200" b="0" spc="-1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states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43528"/>
            <a:ext cx="12192000" cy="3014980"/>
            <a:chOff x="0" y="3843528"/>
            <a:chExt cx="12192000" cy="3014980"/>
          </a:xfrm>
        </p:grpSpPr>
        <p:sp>
          <p:nvSpPr>
            <p:cNvPr id="5" name="object 5"/>
            <p:cNvSpPr/>
            <p:nvPr/>
          </p:nvSpPr>
          <p:spPr>
            <a:xfrm>
              <a:off x="0" y="3843528"/>
              <a:ext cx="12192000" cy="3014980"/>
            </a:xfrm>
            <a:custGeom>
              <a:avLst/>
              <a:gdLst/>
              <a:ahLst/>
              <a:cxnLst/>
              <a:rect l="l" t="t" r="r" b="b"/>
              <a:pathLst>
                <a:path w="12192000" h="3014979">
                  <a:moveTo>
                    <a:pt x="12192000" y="0"/>
                  </a:moveTo>
                  <a:lnTo>
                    <a:pt x="0" y="0"/>
                  </a:lnTo>
                  <a:lnTo>
                    <a:pt x="0" y="3014472"/>
                  </a:lnTo>
                  <a:lnTo>
                    <a:pt x="12192000" y="301447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6839" y="5574792"/>
              <a:ext cx="10485120" cy="0"/>
            </a:xfrm>
            <a:custGeom>
              <a:avLst/>
              <a:gdLst/>
              <a:ahLst/>
              <a:cxnLst/>
              <a:rect l="l" t="t" r="r" b="b"/>
              <a:pathLst>
                <a:path w="10485120">
                  <a:moveTo>
                    <a:pt x="0" y="0"/>
                  </a:moveTo>
                  <a:lnTo>
                    <a:pt x="10485119" y="0"/>
                  </a:lnTo>
                </a:path>
              </a:pathLst>
            </a:custGeom>
            <a:ln w="9144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2560" y="4681728"/>
              <a:ext cx="10392156" cy="9022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55241" y="4804410"/>
              <a:ext cx="10147300" cy="769620"/>
            </a:xfrm>
            <a:custGeom>
              <a:avLst/>
              <a:gdLst/>
              <a:ahLst/>
              <a:cxnLst/>
              <a:rect l="l" t="t" r="r" b="b"/>
              <a:pathLst>
                <a:path w="10147300" h="769620">
                  <a:moveTo>
                    <a:pt x="0" y="271271"/>
                  </a:moveTo>
                  <a:lnTo>
                    <a:pt x="338328" y="734567"/>
                  </a:lnTo>
                  <a:lnTo>
                    <a:pt x="676656" y="606551"/>
                  </a:lnTo>
                  <a:lnTo>
                    <a:pt x="1014984" y="409956"/>
                  </a:lnTo>
                  <a:lnTo>
                    <a:pt x="1353312" y="370331"/>
                  </a:lnTo>
                  <a:lnTo>
                    <a:pt x="1691639" y="512063"/>
                  </a:lnTo>
                  <a:lnTo>
                    <a:pt x="2029968" y="729995"/>
                  </a:lnTo>
                  <a:lnTo>
                    <a:pt x="2368296" y="371856"/>
                  </a:lnTo>
                  <a:lnTo>
                    <a:pt x="2706624" y="582167"/>
                  </a:lnTo>
                  <a:lnTo>
                    <a:pt x="3044952" y="687323"/>
                  </a:lnTo>
                  <a:lnTo>
                    <a:pt x="3381756" y="661415"/>
                  </a:lnTo>
                  <a:lnTo>
                    <a:pt x="3720084" y="310895"/>
                  </a:lnTo>
                  <a:lnTo>
                    <a:pt x="4058412" y="365759"/>
                  </a:lnTo>
                  <a:lnTo>
                    <a:pt x="4396740" y="527303"/>
                  </a:lnTo>
                  <a:lnTo>
                    <a:pt x="4735068" y="403859"/>
                  </a:lnTo>
                  <a:lnTo>
                    <a:pt x="5073396" y="0"/>
                  </a:lnTo>
                  <a:lnTo>
                    <a:pt x="5411724" y="742187"/>
                  </a:lnTo>
                  <a:lnTo>
                    <a:pt x="5750052" y="740663"/>
                  </a:lnTo>
                  <a:lnTo>
                    <a:pt x="6088380" y="742187"/>
                  </a:lnTo>
                  <a:lnTo>
                    <a:pt x="6426708" y="745235"/>
                  </a:lnTo>
                  <a:lnTo>
                    <a:pt x="6765035" y="542543"/>
                  </a:lnTo>
                  <a:lnTo>
                    <a:pt x="7103363" y="716279"/>
                  </a:lnTo>
                  <a:lnTo>
                    <a:pt x="7441691" y="630935"/>
                  </a:lnTo>
                  <a:lnTo>
                    <a:pt x="7780019" y="376427"/>
                  </a:lnTo>
                  <a:lnTo>
                    <a:pt x="8118348" y="754379"/>
                  </a:lnTo>
                  <a:lnTo>
                    <a:pt x="8456676" y="257556"/>
                  </a:lnTo>
                  <a:lnTo>
                    <a:pt x="8793480" y="769619"/>
                  </a:lnTo>
                  <a:lnTo>
                    <a:pt x="9131808" y="729995"/>
                  </a:lnTo>
                  <a:lnTo>
                    <a:pt x="9470136" y="30479"/>
                  </a:lnTo>
                  <a:lnTo>
                    <a:pt x="9808464" y="577595"/>
                  </a:lnTo>
                  <a:lnTo>
                    <a:pt x="10146791" y="333756"/>
                  </a:lnTo>
                </a:path>
              </a:pathLst>
            </a:custGeom>
            <a:ln w="3505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2560" y="4419600"/>
              <a:ext cx="10392156" cy="116433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55241" y="4542282"/>
              <a:ext cx="10147300" cy="1031875"/>
            </a:xfrm>
            <a:custGeom>
              <a:avLst/>
              <a:gdLst/>
              <a:ahLst/>
              <a:cxnLst/>
              <a:rect l="l" t="t" r="r" b="b"/>
              <a:pathLst>
                <a:path w="10147300" h="1031875">
                  <a:moveTo>
                    <a:pt x="0" y="493776"/>
                  </a:moveTo>
                  <a:lnTo>
                    <a:pt x="338328" y="1028700"/>
                  </a:lnTo>
                  <a:lnTo>
                    <a:pt x="676656" y="946404"/>
                  </a:lnTo>
                  <a:lnTo>
                    <a:pt x="1014984" y="861060"/>
                  </a:lnTo>
                  <a:lnTo>
                    <a:pt x="1353312" y="760476"/>
                  </a:lnTo>
                  <a:lnTo>
                    <a:pt x="1691639" y="629412"/>
                  </a:lnTo>
                  <a:lnTo>
                    <a:pt x="2029968" y="989076"/>
                  </a:lnTo>
                  <a:lnTo>
                    <a:pt x="2368296" y="524256"/>
                  </a:lnTo>
                  <a:lnTo>
                    <a:pt x="2706624" y="789432"/>
                  </a:lnTo>
                  <a:lnTo>
                    <a:pt x="3044952" y="987552"/>
                  </a:lnTo>
                  <a:lnTo>
                    <a:pt x="3381756" y="979932"/>
                  </a:lnTo>
                  <a:lnTo>
                    <a:pt x="3720084" y="774192"/>
                  </a:lnTo>
                  <a:lnTo>
                    <a:pt x="4058412" y="480060"/>
                  </a:lnTo>
                  <a:lnTo>
                    <a:pt x="4396740" y="716280"/>
                  </a:lnTo>
                  <a:lnTo>
                    <a:pt x="4735068" y="720852"/>
                  </a:lnTo>
                  <a:lnTo>
                    <a:pt x="5073396" y="0"/>
                  </a:lnTo>
                  <a:lnTo>
                    <a:pt x="5411724" y="1028700"/>
                  </a:lnTo>
                  <a:lnTo>
                    <a:pt x="5750052" y="1024128"/>
                  </a:lnTo>
                  <a:lnTo>
                    <a:pt x="6088380" y="1030224"/>
                  </a:lnTo>
                  <a:lnTo>
                    <a:pt x="6426708" y="1028700"/>
                  </a:lnTo>
                  <a:lnTo>
                    <a:pt x="6765035" y="882396"/>
                  </a:lnTo>
                  <a:lnTo>
                    <a:pt x="7103363" y="984504"/>
                  </a:lnTo>
                  <a:lnTo>
                    <a:pt x="7441691" y="797052"/>
                  </a:lnTo>
                  <a:lnTo>
                    <a:pt x="7780019" y="725424"/>
                  </a:lnTo>
                  <a:lnTo>
                    <a:pt x="8118348" y="1028700"/>
                  </a:lnTo>
                  <a:lnTo>
                    <a:pt x="8456676" y="339852"/>
                  </a:lnTo>
                  <a:lnTo>
                    <a:pt x="8793480" y="1031748"/>
                  </a:lnTo>
                  <a:lnTo>
                    <a:pt x="9131808" y="1022604"/>
                  </a:lnTo>
                  <a:lnTo>
                    <a:pt x="9470136" y="425196"/>
                  </a:lnTo>
                  <a:lnTo>
                    <a:pt x="9808464" y="900684"/>
                  </a:lnTo>
                  <a:lnTo>
                    <a:pt x="10146791" y="701040"/>
                  </a:lnTo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94080" y="4306061"/>
            <a:ext cx="40767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055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180000</a:t>
            </a:r>
            <a:endParaRPr sz="900">
              <a:latin typeface="Arial MT"/>
              <a:cs typeface="Arial MT"/>
            </a:endParaRPr>
          </a:p>
          <a:p>
            <a:pPr marR="5080" algn="r">
              <a:lnSpc>
                <a:spcPts val="1030"/>
              </a:lnSpc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160000</a:t>
            </a:r>
            <a:endParaRPr sz="900">
              <a:latin typeface="Arial MT"/>
              <a:cs typeface="Arial MT"/>
            </a:endParaRPr>
          </a:p>
          <a:p>
            <a:pPr marR="5080" algn="r">
              <a:lnSpc>
                <a:spcPts val="1030"/>
              </a:lnSpc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140000</a:t>
            </a:r>
            <a:endParaRPr sz="900">
              <a:latin typeface="Arial MT"/>
              <a:cs typeface="Arial MT"/>
            </a:endParaRPr>
          </a:p>
          <a:p>
            <a:pPr marR="5080" algn="r">
              <a:lnSpc>
                <a:spcPts val="1030"/>
              </a:lnSpc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120000</a:t>
            </a:r>
            <a:endParaRPr sz="900">
              <a:latin typeface="Arial MT"/>
              <a:cs typeface="Arial MT"/>
            </a:endParaRPr>
          </a:p>
          <a:p>
            <a:pPr marR="5080" algn="r">
              <a:lnSpc>
                <a:spcPts val="1030"/>
              </a:lnSpc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100000</a:t>
            </a:r>
            <a:endParaRPr sz="900">
              <a:latin typeface="Arial MT"/>
              <a:cs typeface="Arial MT"/>
            </a:endParaRPr>
          </a:p>
          <a:p>
            <a:pPr marR="5080" algn="r">
              <a:lnSpc>
                <a:spcPts val="1030"/>
              </a:lnSpc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80000</a:t>
            </a:r>
            <a:endParaRPr sz="900">
              <a:latin typeface="Arial MT"/>
              <a:cs typeface="Arial MT"/>
            </a:endParaRPr>
          </a:p>
          <a:p>
            <a:pPr marR="5080" algn="r">
              <a:lnSpc>
                <a:spcPts val="1030"/>
              </a:lnSpc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60000</a:t>
            </a:r>
            <a:endParaRPr sz="900">
              <a:latin typeface="Arial MT"/>
              <a:cs typeface="Arial MT"/>
            </a:endParaRPr>
          </a:p>
          <a:p>
            <a:pPr marR="5080" algn="r">
              <a:lnSpc>
                <a:spcPts val="1030"/>
              </a:lnSpc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40000</a:t>
            </a:r>
            <a:endParaRPr sz="900">
              <a:latin typeface="Arial MT"/>
              <a:cs typeface="Arial MT"/>
            </a:endParaRPr>
          </a:p>
          <a:p>
            <a:pPr marR="5080" algn="r">
              <a:lnSpc>
                <a:spcPts val="1030"/>
              </a:lnSpc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20000</a:t>
            </a:r>
            <a:endParaRPr sz="900">
              <a:latin typeface="Arial MT"/>
              <a:cs typeface="Arial MT"/>
            </a:endParaRPr>
          </a:p>
          <a:p>
            <a:pPr marR="5080" algn="r">
              <a:lnSpc>
                <a:spcPts val="1055"/>
              </a:lnSpc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63739" y="3875532"/>
            <a:ext cx="10761980" cy="2529205"/>
            <a:chOff x="963739" y="3875532"/>
            <a:chExt cx="10761980" cy="252920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3739" y="5687555"/>
              <a:ext cx="952436" cy="71673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977263" y="5685764"/>
              <a:ext cx="278130" cy="278130"/>
            </a:xfrm>
            <a:custGeom>
              <a:avLst/>
              <a:gdLst/>
              <a:ahLst/>
              <a:cxnLst/>
              <a:rect l="l" t="t" r="r" b="b"/>
              <a:pathLst>
                <a:path w="278130" h="278129">
                  <a:moveTo>
                    <a:pt x="8255" y="190500"/>
                  </a:moveTo>
                  <a:lnTo>
                    <a:pt x="0" y="198120"/>
                  </a:lnTo>
                  <a:lnTo>
                    <a:pt x="35687" y="278130"/>
                  </a:lnTo>
                  <a:lnTo>
                    <a:pt x="43814" y="270510"/>
                  </a:lnTo>
                  <a:lnTo>
                    <a:pt x="32638" y="246380"/>
                  </a:lnTo>
                  <a:lnTo>
                    <a:pt x="40258" y="238760"/>
                  </a:lnTo>
                  <a:lnTo>
                    <a:pt x="28575" y="238760"/>
                  </a:lnTo>
                  <a:lnTo>
                    <a:pt x="18034" y="214630"/>
                  </a:lnTo>
                  <a:lnTo>
                    <a:pt x="15620" y="209550"/>
                  </a:lnTo>
                  <a:lnTo>
                    <a:pt x="12954" y="205740"/>
                  </a:lnTo>
                  <a:lnTo>
                    <a:pt x="10032" y="200660"/>
                  </a:lnTo>
                  <a:lnTo>
                    <a:pt x="32413" y="200660"/>
                  </a:lnTo>
                  <a:lnTo>
                    <a:pt x="8255" y="190500"/>
                  </a:lnTo>
                  <a:close/>
                </a:path>
                <a:path w="278130" h="278129">
                  <a:moveTo>
                    <a:pt x="32413" y="200660"/>
                  </a:moveTo>
                  <a:lnTo>
                    <a:pt x="10032" y="200660"/>
                  </a:lnTo>
                  <a:lnTo>
                    <a:pt x="14097" y="203200"/>
                  </a:lnTo>
                  <a:lnTo>
                    <a:pt x="19431" y="205740"/>
                  </a:lnTo>
                  <a:lnTo>
                    <a:pt x="26162" y="208280"/>
                  </a:lnTo>
                  <a:lnTo>
                    <a:pt x="48260" y="218440"/>
                  </a:lnTo>
                  <a:lnTo>
                    <a:pt x="28575" y="238760"/>
                  </a:lnTo>
                  <a:lnTo>
                    <a:pt x="40258" y="238760"/>
                  </a:lnTo>
                  <a:lnTo>
                    <a:pt x="56768" y="222250"/>
                  </a:lnTo>
                  <a:lnTo>
                    <a:pt x="83749" y="222250"/>
                  </a:lnTo>
                  <a:lnTo>
                    <a:pt x="32413" y="200660"/>
                  </a:lnTo>
                  <a:close/>
                </a:path>
                <a:path w="278130" h="278129">
                  <a:moveTo>
                    <a:pt x="83749" y="222250"/>
                  </a:moveTo>
                  <a:lnTo>
                    <a:pt x="56768" y="222250"/>
                  </a:lnTo>
                  <a:lnTo>
                    <a:pt x="81025" y="233680"/>
                  </a:lnTo>
                  <a:lnTo>
                    <a:pt x="89788" y="224790"/>
                  </a:lnTo>
                  <a:lnTo>
                    <a:pt x="83749" y="222250"/>
                  </a:lnTo>
                  <a:close/>
                </a:path>
                <a:path w="278130" h="278129">
                  <a:moveTo>
                    <a:pt x="85598" y="201930"/>
                  </a:moveTo>
                  <a:lnTo>
                    <a:pt x="79629" y="209550"/>
                  </a:lnTo>
                  <a:lnTo>
                    <a:pt x="84836" y="213360"/>
                  </a:lnTo>
                  <a:lnTo>
                    <a:pt x="90043" y="214630"/>
                  </a:lnTo>
                  <a:lnTo>
                    <a:pt x="95123" y="214630"/>
                  </a:lnTo>
                  <a:lnTo>
                    <a:pt x="100330" y="213360"/>
                  </a:lnTo>
                  <a:lnTo>
                    <a:pt x="105537" y="210820"/>
                  </a:lnTo>
                  <a:lnTo>
                    <a:pt x="110544" y="205740"/>
                  </a:lnTo>
                  <a:lnTo>
                    <a:pt x="92075" y="205740"/>
                  </a:lnTo>
                  <a:lnTo>
                    <a:pt x="88773" y="204470"/>
                  </a:lnTo>
                  <a:lnTo>
                    <a:pt x="85598" y="201930"/>
                  </a:lnTo>
                  <a:close/>
                </a:path>
                <a:path w="278130" h="278129">
                  <a:moveTo>
                    <a:pt x="118745" y="181610"/>
                  </a:moveTo>
                  <a:lnTo>
                    <a:pt x="106425" y="181610"/>
                  </a:lnTo>
                  <a:lnTo>
                    <a:pt x="108076" y="182880"/>
                  </a:lnTo>
                  <a:lnTo>
                    <a:pt x="109855" y="185420"/>
                  </a:lnTo>
                  <a:lnTo>
                    <a:pt x="110617" y="187960"/>
                  </a:lnTo>
                  <a:lnTo>
                    <a:pt x="110109" y="193040"/>
                  </a:lnTo>
                  <a:lnTo>
                    <a:pt x="108331" y="196850"/>
                  </a:lnTo>
                  <a:lnTo>
                    <a:pt x="105156" y="199390"/>
                  </a:lnTo>
                  <a:lnTo>
                    <a:pt x="101854" y="203200"/>
                  </a:lnTo>
                  <a:lnTo>
                    <a:pt x="98679" y="204470"/>
                  </a:lnTo>
                  <a:lnTo>
                    <a:pt x="92075" y="205740"/>
                  </a:lnTo>
                  <a:lnTo>
                    <a:pt x="110544" y="205740"/>
                  </a:lnTo>
                  <a:lnTo>
                    <a:pt x="114300" y="201930"/>
                  </a:lnTo>
                  <a:lnTo>
                    <a:pt x="116712" y="198120"/>
                  </a:lnTo>
                  <a:lnTo>
                    <a:pt x="118110" y="194310"/>
                  </a:lnTo>
                  <a:lnTo>
                    <a:pt x="119634" y="190500"/>
                  </a:lnTo>
                  <a:lnTo>
                    <a:pt x="120014" y="187960"/>
                  </a:lnTo>
                  <a:lnTo>
                    <a:pt x="118745" y="181610"/>
                  </a:lnTo>
                  <a:close/>
                </a:path>
                <a:path w="278130" h="278129">
                  <a:moveTo>
                    <a:pt x="82550" y="153670"/>
                  </a:moveTo>
                  <a:lnTo>
                    <a:pt x="79375" y="153670"/>
                  </a:lnTo>
                  <a:lnTo>
                    <a:pt x="72517" y="157480"/>
                  </a:lnTo>
                  <a:lnTo>
                    <a:pt x="59309" y="172720"/>
                  </a:lnTo>
                  <a:lnTo>
                    <a:pt x="58419" y="173990"/>
                  </a:lnTo>
                  <a:lnTo>
                    <a:pt x="58166" y="176530"/>
                  </a:lnTo>
                  <a:lnTo>
                    <a:pt x="57975" y="177800"/>
                  </a:lnTo>
                  <a:lnTo>
                    <a:pt x="57912" y="181610"/>
                  </a:lnTo>
                  <a:lnTo>
                    <a:pt x="58674" y="184150"/>
                  </a:lnTo>
                  <a:lnTo>
                    <a:pt x="59309" y="186690"/>
                  </a:lnTo>
                  <a:lnTo>
                    <a:pt x="60706" y="187960"/>
                  </a:lnTo>
                  <a:lnTo>
                    <a:pt x="62484" y="190500"/>
                  </a:lnTo>
                  <a:lnTo>
                    <a:pt x="64643" y="191770"/>
                  </a:lnTo>
                  <a:lnTo>
                    <a:pt x="66929" y="194310"/>
                  </a:lnTo>
                  <a:lnTo>
                    <a:pt x="72517" y="195580"/>
                  </a:lnTo>
                  <a:lnTo>
                    <a:pt x="75311" y="194310"/>
                  </a:lnTo>
                  <a:lnTo>
                    <a:pt x="78231" y="194310"/>
                  </a:lnTo>
                  <a:lnTo>
                    <a:pt x="81280" y="193040"/>
                  </a:lnTo>
                  <a:lnTo>
                    <a:pt x="85979" y="190500"/>
                  </a:lnTo>
                  <a:lnTo>
                    <a:pt x="92582" y="186690"/>
                  </a:lnTo>
                  <a:lnTo>
                    <a:pt x="95800" y="184150"/>
                  </a:lnTo>
                  <a:lnTo>
                    <a:pt x="69468" y="184150"/>
                  </a:lnTo>
                  <a:lnTo>
                    <a:pt x="67182" y="181610"/>
                  </a:lnTo>
                  <a:lnTo>
                    <a:pt x="66548" y="179070"/>
                  </a:lnTo>
                  <a:lnTo>
                    <a:pt x="66929" y="176530"/>
                  </a:lnTo>
                  <a:lnTo>
                    <a:pt x="67182" y="173990"/>
                  </a:lnTo>
                  <a:lnTo>
                    <a:pt x="68961" y="171450"/>
                  </a:lnTo>
                  <a:lnTo>
                    <a:pt x="75056" y="165100"/>
                  </a:lnTo>
                  <a:lnTo>
                    <a:pt x="77724" y="163830"/>
                  </a:lnTo>
                  <a:lnTo>
                    <a:pt x="89970" y="163830"/>
                  </a:lnTo>
                  <a:lnTo>
                    <a:pt x="94234" y="157480"/>
                  </a:lnTo>
                  <a:lnTo>
                    <a:pt x="91059" y="156210"/>
                  </a:lnTo>
                  <a:lnTo>
                    <a:pt x="88137" y="154940"/>
                  </a:lnTo>
                  <a:lnTo>
                    <a:pt x="82550" y="153670"/>
                  </a:lnTo>
                  <a:close/>
                </a:path>
                <a:path w="278130" h="278129">
                  <a:moveTo>
                    <a:pt x="104139" y="170180"/>
                  </a:moveTo>
                  <a:lnTo>
                    <a:pt x="101345" y="170180"/>
                  </a:lnTo>
                  <a:lnTo>
                    <a:pt x="98425" y="171450"/>
                  </a:lnTo>
                  <a:lnTo>
                    <a:pt x="95631" y="172720"/>
                  </a:lnTo>
                  <a:lnTo>
                    <a:pt x="91059" y="175260"/>
                  </a:lnTo>
                  <a:lnTo>
                    <a:pt x="80263" y="181610"/>
                  </a:lnTo>
                  <a:lnTo>
                    <a:pt x="77469" y="182880"/>
                  </a:lnTo>
                  <a:lnTo>
                    <a:pt x="76581" y="182880"/>
                  </a:lnTo>
                  <a:lnTo>
                    <a:pt x="74803" y="184150"/>
                  </a:lnTo>
                  <a:lnTo>
                    <a:pt x="95800" y="184150"/>
                  </a:lnTo>
                  <a:lnTo>
                    <a:pt x="97409" y="182880"/>
                  </a:lnTo>
                  <a:lnTo>
                    <a:pt x="100584" y="181610"/>
                  </a:lnTo>
                  <a:lnTo>
                    <a:pt x="118745" y="181610"/>
                  </a:lnTo>
                  <a:lnTo>
                    <a:pt x="118491" y="180340"/>
                  </a:lnTo>
                  <a:lnTo>
                    <a:pt x="116967" y="177800"/>
                  </a:lnTo>
                  <a:lnTo>
                    <a:pt x="114681" y="175260"/>
                  </a:lnTo>
                  <a:lnTo>
                    <a:pt x="112268" y="172720"/>
                  </a:lnTo>
                  <a:lnTo>
                    <a:pt x="109600" y="171450"/>
                  </a:lnTo>
                  <a:lnTo>
                    <a:pt x="104139" y="170180"/>
                  </a:lnTo>
                  <a:close/>
                </a:path>
                <a:path w="278130" h="278129">
                  <a:moveTo>
                    <a:pt x="126492" y="161290"/>
                  </a:moveTo>
                  <a:lnTo>
                    <a:pt x="120523" y="168910"/>
                  </a:lnTo>
                  <a:lnTo>
                    <a:pt x="125856" y="172720"/>
                  </a:lnTo>
                  <a:lnTo>
                    <a:pt x="130937" y="173990"/>
                  </a:lnTo>
                  <a:lnTo>
                    <a:pt x="136144" y="173990"/>
                  </a:lnTo>
                  <a:lnTo>
                    <a:pt x="141224" y="172720"/>
                  </a:lnTo>
                  <a:lnTo>
                    <a:pt x="146557" y="170180"/>
                  </a:lnTo>
                  <a:lnTo>
                    <a:pt x="151892" y="163830"/>
                  </a:lnTo>
                  <a:lnTo>
                    <a:pt x="132969" y="163830"/>
                  </a:lnTo>
                  <a:lnTo>
                    <a:pt x="129667" y="162560"/>
                  </a:lnTo>
                  <a:lnTo>
                    <a:pt x="126492" y="161290"/>
                  </a:lnTo>
                  <a:close/>
                </a:path>
                <a:path w="278130" h="278129">
                  <a:moveTo>
                    <a:pt x="89970" y="163830"/>
                  </a:moveTo>
                  <a:lnTo>
                    <a:pt x="85851" y="163830"/>
                  </a:lnTo>
                  <a:lnTo>
                    <a:pt x="88264" y="166370"/>
                  </a:lnTo>
                  <a:lnTo>
                    <a:pt x="89970" y="163830"/>
                  </a:lnTo>
                  <a:close/>
                </a:path>
                <a:path w="278130" h="278129">
                  <a:moveTo>
                    <a:pt x="159512" y="139700"/>
                  </a:moveTo>
                  <a:lnTo>
                    <a:pt x="145414" y="139700"/>
                  </a:lnTo>
                  <a:lnTo>
                    <a:pt x="147447" y="140970"/>
                  </a:lnTo>
                  <a:lnTo>
                    <a:pt x="148970" y="142240"/>
                  </a:lnTo>
                  <a:lnTo>
                    <a:pt x="150875" y="143510"/>
                  </a:lnTo>
                  <a:lnTo>
                    <a:pt x="151637" y="146050"/>
                  </a:lnTo>
                  <a:lnTo>
                    <a:pt x="151130" y="152400"/>
                  </a:lnTo>
                  <a:lnTo>
                    <a:pt x="149351" y="154940"/>
                  </a:lnTo>
                  <a:lnTo>
                    <a:pt x="146050" y="158750"/>
                  </a:lnTo>
                  <a:lnTo>
                    <a:pt x="142875" y="161290"/>
                  </a:lnTo>
                  <a:lnTo>
                    <a:pt x="139573" y="163830"/>
                  </a:lnTo>
                  <a:lnTo>
                    <a:pt x="151892" y="163830"/>
                  </a:lnTo>
                  <a:lnTo>
                    <a:pt x="160909" y="146050"/>
                  </a:lnTo>
                  <a:lnTo>
                    <a:pt x="160147" y="143510"/>
                  </a:lnTo>
                  <a:lnTo>
                    <a:pt x="159512" y="139700"/>
                  </a:lnTo>
                  <a:close/>
                </a:path>
                <a:path w="278130" h="278129">
                  <a:moveTo>
                    <a:pt x="129031" y="113030"/>
                  </a:moveTo>
                  <a:lnTo>
                    <a:pt x="120395" y="113030"/>
                  </a:lnTo>
                  <a:lnTo>
                    <a:pt x="113537" y="115570"/>
                  </a:lnTo>
                  <a:lnTo>
                    <a:pt x="110109" y="118110"/>
                  </a:lnTo>
                  <a:lnTo>
                    <a:pt x="106806" y="121920"/>
                  </a:lnTo>
                  <a:lnTo>
                    <a:pt x="104648" y="124460"/>
                  </a:lnTo>
                  <a:lnTo>
                    <a:pt x="102869" y="125730"/>
                  </a:lnTo>
                  <a:lnTo>
                    <a:pt x="101600" y="128270"/>
                  </a:lnTo>
                  <a:lnTo>
                    <a:pt x="100203" y="130810"/>
                  </a:lnTo>
                  <a:lnTo>
                    <a:pt x="99441" y="133350"/>
                  </a:lnTo>
                  <a:lnTo>
                    <a:pt x="98869" y="137160"/>
                  </a:lnTo>
                  <a:lnTo>
                    <a:pt x="98806" y="140970"/>
                  </a:lnTo>
                  <a:lnTo>
                    <a:pt x="100330" y="144780"/>
                  </a:lnTo>
                  <a:lnTo>
                    <a:pt x="110617" y="153670"/>
                  </a:lnTo>
                  <a:lnTo>
                    <a:pt x="116205" y="153670"/>
                  </a:lnTo>
                  <a:lnTo>
                    <a:pt x="119253" y="152400"/>
                  </a:lnTo>
                  <a:lnTo>
                    <a:pt x="122174" y="152400"/>
                  </a:lnTo>
                  <a:lnTo>
                    <a:pt x="127000" y="149860"/>
                  </a:lnTo>
                  <a:lnTo>
                    <a:pt x="136419" y="143510"/>
                  </a:lnTo>
                  <a:lnTo>
                    <a:pt x="111506" y="143510"/>
                  </a:lnTo>
                  <a:lnTo>
                    <a:pt x="110489" y="142240"/>
                  </a:lnTo>
                  <a:lnTo>
                    <a:pt x="109474" y="142240"/>
                  </a:lnTo>
                  <a:lnTo>
                    <a:pt x="108076" y="139700"/>
                  </a:lnTo>
                  <a:lnTo>
                    <a:pt x="107568" y="138430"/>
                  </a:lnTo>
                  <a:lnTo>
                    <a:pt x="107823" y="135890"/>
                  </a:lnTo>
                  <a:lnTo>
                    <a:pt x="124206" y="121920"/>
                  </a:lnTo>
                  <a:lnTo>
                    <a:pt x="131191" y="121920"/>
                  </a:lnTo>
                  <a:lnTo>
                    <a:pt x="135255" y="116840"/>
                  </a:lnTo>
                  <a:lnTo>
                    <a:pt x="132080" y="114300"/>
                  </a:lnTo>
                  <a:lnTo>
                    <a:pt x="129031" y="113030"/>
                  </a:lnTo>
                  <a:close/>
                </a:path>
                <a:path w="278130" h="278129">
                  <a:moveTo>
                    <a:pt x="145034" y="129540"/>
                  </a:moveTo>
                  <a:lnTo>
                    <a:pt x="142239" y="129540"/>
                  </a:lnTo>
                  <a:lnTo>
                    <a:pt x="139445" y="130810"/>
                  </a:lnTo>
                  <a:lnTo>
                    <a:pt x="136525" y="132080"/>
                  </a:lnTo>
                  <a:lnTo>
                    <a:pt x="131953" y="134620"/>
                  </a:lnTo>
                  <a:lnTo>
                    <a:pt x="125603" y="138430"/>
                  </a:lnTo>
                  <a:lnTo>
                    <a:pt x="121157" y="140970"/>
                  </a:lnTo>
                  <a:lnTo>
                    <a:pt x="115824" y="143510"/>
                  </a:lnTo>
                  <a:lnTo>
                    <a:pt x="136419" y="143510"/>
                  </a:lnTo>
                  <a:lnTo>
                    <a:pt x="138303" y="142240"/>
                  </a:lnTo>
                  <a:lnTo>
                    <a:pt x="141605" y="140970"/>
                  </a:lnTo>
                  <a:lnTo>
                    <a:pt x="143129" y="140970"/>
                  </a:lnTo>
                  <a:lnTo>
                    <a:pt x="145414" y="139700"/>
                  </a:lnTo>
                  <a:lnTo>
                    <a:pt x="159512" y="139700"/>
                  </a:lnTo>
                  <a:lnTo>
                    <a:pt x="157987" y="137160"/>
                  </a:lnTo>
                  <a:lnTo>
                    <a:pt x="153162" y="132080"/>
                  </a:lnTo>
                  <a:lnTo>
                    <a:pt x="150622" y="130810"/>
                  </a:lnTo>
                  <a:lnTo>
                    <a:pt x="145034" y="129540"/>
                  </a:lnTo>
                  <a:close/>
                </a:path>
                <a:path w="278130" h="278129">
                  <a:moveTo>
                    <a:pt x="183927" y="78740"/>
                  </a:moveTo>
                  <a:lnTo>
                    <a:pt x="168529" y="78740"/>
                  </a:lnTo>
                  <a:lnTo>
                    <a:pt x="171195" y="80010"/>
                  </a:lnTo>
                  <a:lnTo>
                    <a:pt x="176022" y="85090"/>
                  </a:lnTo>
                  <a:lnTo>
                    <a:pt x="174244" y="88900"/>
                  </a:lnTo>
                  <a:lnTo>
                    <a:pt x="170814" y="93980"/>
                  </a:lnTo>
                  <a:lnTo>
                    <a:pt x="165735" y="100330"/>
                  </a:lnTo>
                  <a:lnTo>
                    <a:pt x="163322" y="104140"/>
                  </a:lnTo>
                  <a:lnTo>
                    <a:pt x="161544" y="105410"/>
                  </a:lnTo>
                  <a:lnTo>
                    <a:pt x="159131" y="110490"/>
                  </a:lnTo>
                  <a:lnTo>
                    <a:pt x="158242" y="113030"/>
                  </a:lnTo>
                  <a:lnTo>
                    <a:pt x="157225" y="118110"/>
                  </a:lnTo>
                  <a:lnTo>
                    <a:pt x="157353" y="120650"/>
                  </a:lnTo>
                  <a:lnTo>
                    <a:pt x="158876" y="125730"/>
                  </a:lnTo>
                  <a:lnTo>
                    <a:pt x="160274" y="128270"/>
                  </a:lnTo>
                  <a:lnTo>
                    <a:pt x="162306" y="129540"/>
                  </a:lnTo>
                  <a:lnTo>
                    <a:pt x="165862" y="133350"/>
                  </a:lnTo>
                  <a:lnTo>
                    <a:pt x="169925" y="134620"/>
                  </a:lnTo>
                  <a:lnTo>
                    <a:pt x="179450" y="134620"/>
                  </a:lnTo>
                  <a:lnTo>
                    <a:pt x="184023" y="132080"/>
                  </a:lnTo>
                  <a:lnTo>
                    <a:pt x="188722" y="128270"/>
                  </a:lnTo>
                  <a:lnTo>
                    <a:pt x="191516" y="124460"/>
                  </a:lnTo>
                  <a:lnTo>
                    <a:pt x="171576" y="124460"/>
                  </a:lnTo>
                  <a:lnTo>
                    <a:pt x="169672" y="121920"/>
                  </a:lnTo>
                  <a:lnTo>
                    <a:pt x="168529" y="120650"/>
                  </a:lnTo>
                  <a:lnTo>
                    <a:pt x="167639" y="119380"/>
                  </a:lnTo>
                  <a:lnTo>
                    <a:pt x="167386" y="118110"/>
                  </a:lnTo>
                  <a:lnTo>
                    <a:pt x="167005" y="115570"/>
                  </a:lnTo>
                  <a:lnTo>
                    <a:pt x="167131" y="114300"/>
                  </a:lnTo>
                  <a:lnTo>
                    <a:pt x="167894" y="113030"/>
                  </a:lnTo>
                  <a:lnTo>
                    <a:pt x="168529" y="110490"/>
                  </a:lnTo>
                  <a:lnTo>
                    <a:pt x="170053" y="107950"/>
                  </a:lnTo>
                  <a:lnTo>
                    <a:pt x="177037" y="99060"/>
                  </a:lnTo>
                  <a:lnTo>
                    <a:pt x="179959" y="93980"/>
                  </a:lnTo>
                  <a:lnTo>
                    <a:pt x="181482" y="91440"/>
                  </a:lnTo>
                  <a:lnTo>
                    <a:pt x="196113" y="91440"/>
                  </a:lnTo>
                  <a:lnTo>
                    <a:pt x="192150" y="87630"/>
                  </a:lnTo>
                  <a:lnTo>
                    <a:pt x="183927" y="78740"/>
                  </a:lnTo>
                  <a:close/>
                </a:path>
                <a:path w="278130" h="278129">
                  <a:moveTo>
                    <a:pt x="131191" y="121920"/>
                  </a:moveTo>
                  <a:lnTo>
                    <a:pt x="124206" y="121920"/>
                  </a:lnTo>
                  <a:lnTo>
                    <a:pt x="126745" y="123190"/>
                  </a:lnTo>
                  <a:lnTo>
                    <a:pt x="129159" y="124460"/>
                  </a:lnTo>
                  <a:lnTo>
                    <a:pt x="131191" y="121920"/>
                  </a:lnTo>
                  <a:close/>
                </a:path>
                <a:path w="278130" h="278129">
                  <a:moveTo>
                    <a:pt x="196113" y="91440"/>
                  </a:moveTo>
                  <a:lnTo>
                    <a:pt x="181482" y="91440"/>
                  </a:lnTo>
                  <a:lnTo>
                    <a:pt x="184150" y="93980"/>
                  </a:lnTo>
                  <a:lnTo>
                    <a:pt x="187198" y="96520"/>
                  </a:lnTo>
                  <a:lnTo>
                    <a:pt x="189230" y="99060"/>
                  </a:lnTo>
                  <a:lnTo>
                    <a:pt x="190119" y="101600"/>
                  </a:lnTo>
                  <a:lnTo>
                    <a:pt x="191135" y="104140"/>
                  </a:lnTo>
                  <a:lnTo>
                    <a:pt x="191262" y="107950"/>
                  </a:lnTo>
                  <a:lnTo>
                    <a:pt x="179324" y="124460"/>
                  </a:lnTo>
                  <a:lnTo>
                    <a:pt x="191516" y="124460"/>
                  </a:lnTo>
                  <a:lnTo>
                    <a:pt x="193548" y="121920"/>
                  </a:lnTo>
                  <a:lnTo>
                    <a:pt x="196595" y="115570"/>
                  </a:lnTo>
                  <a:lnTo>
                    <a:pt x="197612" y="110490"/>
                  </a:lnTo>
                  <a:lnTo>
                    <a:pt x="197993" y="106680"/>
                  </a:lnTo>
                  <a:lnTo>
                    <a:pt x="207543" y="106680"/>
                  </a:lnTo>
                  <a:lnTo>
                    <a:pt x="211962" y="102870"/>
                  </a:lnTo>
                  <a:lnTo>
                    <a:pt x="209550" y="101600"/>
                  </a:lnTo>
                  <a:lnTo>
                    <a:pt x="207263" y="100330"/>
                  </a:lnTo>
                  <a:lnTo>
                    <a:pt x="205105" y="99060"/>
                  </a:lnTo>
                  <a:lnTo>
                    <a:pt x="203073" y="97790"/>
                  </a:lnTo>
                  <a:lnTo>
                    <a:pt x="198755" y="93980"/>
                  </a:lnTo>
                  <a:lnTo>
                    <a:pt x="196113" y="91440"/>
                  </a:lnTo>
                  <a:close/>
                </a:path>
                <a:path w="278130" h="278129">
                  <a:moveTo>
                    <a:pt x="171069" y="68580"/>
                  </a:moveTo>
                  <a:lnTo>
                    <a:pt x="163703" y="68580"/>
                  </a:lnTo>
                  <a:lnTo>
                    <a:pt x="157606" y="72390"/>
                  </a:lnTo>
                  <a:lnTo>
                    <a:pt x="154305" y="74930"/>
                  </a:lnTo>
                  <a:lnTo>
                    <a:pt x="150622" y="77470"/>
                  </a:lnTo>
                  <a:lnTo>
                    <a:pt x="147066" y="81280"/>
                  </a:lnTo>
                  <a:lnTo>
                    <a:pt x="144399" y="85090"/>
                  </a:lnTo>
                  <a:lnTo>
                    <a:pt x="140843" y="92710"/>
                  </a:lnTo>
                  <a:lnTo>
                    <a:pt x="140207" y="96520"/>
                  </a:lnTo>
                  <a:lnTo>
                    <a:pt x="140969" y="102870"/>
                  </a:lnTo>
                  <a:lnTo>
                    <a:pt x="142367" y="106680"/>
                  </a:lnTo>
                  <a:lnTo>
                    <a:pt x="144653" y="109220"/>
                  </a:lnTo>
                  <a:lnTo>
                    <a:pt x="152526" y="104140"/>
                  </a:lnTo>
                  <a:lnTo>
                    <a:pt x="150368" y="100330"/>
                  </a:lnTo>
                  <a:lnTo>
                    <a:pt x="149479" y="96520"/>
                  </a:lnTo>
                  <a:lnTo>
                    <a:pt x="168529" y="78740"/>
                  </a:lnTo>
                  <a:lnTo>
                    <a:pt x="183927" y="78740"/>
                  </a:lnTo>
                  <a:lnTo>
                    <a:pt x="182753" y="77470"/>
                  </a:lnTo>
                  <a:lnTo>
                    <a:pt x="179578" y="74930"/>
                  </a:lnTo>
                  <a:lnTo>
                    <a:pt x="177292" y="72390"/>
                  </a:lnTo>
                  <a:lnTo>
                    <a:pt x="175768" y="71120"/>
                  </a:lnTo>
                  <a:lnTo>
                    <a:pt x="173481" y="69850"/>
                  </a:lnTo>
                  <a:lnTo>
                    <a:pt x="171069" y="68580"/>
                  </a:lnTo>
                  <a:close/>
                </a:path>
                <a:path w="278130" h="278129">
                  <a:moveTo>
                    <a:pt x="207543" y="106680"/>
                  </a:moveTo>
                  <a:lnTo>
                    <a:pt x="197993" y="106680"/>
                  </a:lnTo>
                  <a:lnTo>
                    <a:pt x="202311" y="109220"/>
                  </a:lnTo>
                  <a:lnTo>
                    <a:pt x="204597" y="109220"/>
                  </a:lnTo>
                  <a:lnTo>
                    <a:pt x="207543" y="106680"/>
                  </a:lnTo>
                  <a:close/>
                </a:path>
                <a:path w="278130" h="278129">
                  <a:moveTo>
                    <a:pt x="185547" y="44450"/>
                  </a:moveTo>
                  <a:lnTo>
                    <a:pt x="179197" y="52070"/>
                  </a:lnTo>
                  <a:lnTo>
                    <a:pt x="221106" y="93980"/>
                  </a:lnTo>
                  <a:lnTo>
                    <a:pt x="228219" y="86360"/>
                  </a:lnTo>
                  <a:lnTo>
                    <a:pt x="202564" y="60960"/>
                  </a:lnTo>
                  <a:lnTo>
                    <a:pt x="200025" y="57150"/>
                  </a:lnTo>
                  <a:lnTo>
                    <a:pt x="197485" y="52070"/>
                  </a:lnTo>
                  <a:lnTo>
                    <a:pt x="197358" y="50800"/>
                  </a:lnTo>
                  <a:lnTo>
                    <a:pt x="191388" y="50800"/>
                  </a:lnTo>
                  <a:lnTo>
                    <a:pt x="185547" y="44450"/>
                  </a:lnTo>
                  <a:close/>
                </a:path>
                <a:path w="278130" h="278129">
                  <a:moveTo>
                    <a:pt x="227018" y="35560"/>
                  </a:moveTo>
                  <a:lnTo>
                    <a:pt x="207137" y="35560"/>
                  </a:lnTo>
                  <a:lnTo>
                    <a:pt x="212598" y="36830"/>
                  </a:lnTo>
                  <a:lnTo>
                    <a:pt x="215519" y="38100"/>
                  </a:lnTo>
                  <a:lnTo>
                    <a:pt x="245999" y="68580"/>
                  </a:lnTo>
                  <a:lnTo>
                    <a:pt x="253111" y="60960"/>
                  </a:lnTo>
                  <a:lnTo>
                    <a:pt x="227018" y="35560"/>
                  </a:lnTo>
                  <a:close/>
                </a:path>
                <a:path w="278130" h="278129">
                  <a:moveTo>
                    <a:pt x="213360" y="25400"/>
                  </a:moveTo>
                  <a:lnTo>
                    <a:pt x="206882" y="25400"/>
                  </a:lnTo>
                  <a:lnTo>
                    <a:pt x="203581" y="26670"/>
                  </a:lnTo>
                  <a:lnTo>
                    <a:pt x="200406" y="27940"/>
                  </a:lnTo>
                  <a:lnTo>
                    <a:pt x="197231" y="31750"/>
                  </a:lnTo>
                  <a:lnTo>
                    <a:pt x="194437" y="34290"/>
                  </a:lnTo>
                  <a:lnTo>
                    <a:pt x="192659" y="36830"/>
                  </a:lnTo>
                  <a:lnTo>
                    <a:pt x="191643" y="40640"/>
                  </a:lnTo>
                  <a:lnTo>
                    <a:pt x="190754" y="44450"/>
                  </a:lnTo>
                  <a:lnTo>
                    <a:pt x="190626" y="46990"/>
                  </a:lnTo>
                  <a:lnTo>
                    <a:pt x="191388" y="50800"/>
                  </a:lnTo>
                  <a:lnTo>
                    <a:pt x="197358" y="50800"/>
                  </a:lnTo>
                  <a:lnTo>
                    <a:pt x="197231" y="49530"/>
                  </a:lnTo>
                  <a:lnTo>
                    <a:pt x="198500" y="43180"/>
                  </a:lnTo>
                  <a:lnTo>
                    <a:pt x="199898" y="40640"/>
                  </a:lnTo>
                  <a:lnTo>
                    <a:pt x="201803" y="39370"/>
                  </a:lnTo>
                  <a:lnTo>
                    <a:pt x="204469" y="36830"/>
                  </a:lnTo>
                  <a:lnTo>
                    <a:pt x="207137" y="35560"/>
                  </a:lnTo>
                  <a:lnTo>
                    <a:pt x="227018" y="35560"/>
                  </a:lnTo>
                  <a:lnTo>
                    <a:pt x="224409" y="33020"/>
                  </a:lnTo>
                  <a:lnTo>
                    <a:pt x="222250" y="27940"/>
                  </a:lnTo>
                  <a:lnTo>
                    <a:pt x="222250" y="26670"/>
                  </a:lnTo>
                  <a:lnTo>
                    <a:pt x="216407" y="26670"/>
                  </a:lnTo>
                  <a:lnTo>
                    <a:pt x="213360" y="25400"/>
                  </a:lnTo>
                  <a:close/>
                </a:path>
                <a:path w="278130" h="278129">
                  <a:moveTo>
                    <a:pt x="252807" y="11430"/>
                  </a:moveTo>
                  <a:lnTo>
                    <a:pt x="237617" y="11430"/>
                  </a:lnTo>
                  <a:lnTo>
                    <a:pt x="239268" y="12700"/>
                  </a:lnTo>
                  <a:lnTo>
                    <a:pt x="241554" y="13970"/>
                  </a:lnTo>
                  <a:lnTo>
                    <a:pt x="244348" y="17780"/>
                  </a:lnTo>
                  <a:lnTo>
                    <a:pt x="270763" y="43180"/>
                  </a:lnTo>
                  <a:lnTo>
                    <a:pt x="277875" y="36830"/>
                  </a:lnTo>
                  <a:lnTo>
                    <a:pt x="252807" y="11430"/>
                  </a:lnTo>
                  <a:close/>
                </a:path>
                <a:path w="278130" h="278129">
                  <a:moveTo>
                    <a:pt x="239649" y="0"/>
                  </a:moveTo>
                  <a:lnTo>
                    <a:pt x="230505" y="0"/>
                  </a:lnTo>
                  <a:lnTo>
                    <a:pt x="226187" y="2540"/>
                  </a:lnTo>
                  <a:lnTo>
                    <a:pt x="221995" y="6350"/>
                  </a:lnTo>
                  <a:lnTo>
                    <a:pt x="216788" y="11430"/>
                  </a:lnTo>
                  <a:lnTo>
                    <a:pt x="214884" y="19050"/>
                  </a:lnTo>
                  <a:lnTo>
                    <a:pt x="216407" y="26670"/>
                  </a:lnTo>
                  <a:lnTo>
                    <a:pt x="222250" y="26670"/>
                  </a:lnTo>
                  <a:lnTo>
                    <a:pt x="222250" y="20320"/>
                  </a:lnTo>
                  <a:lnTo>
                    <a:pt x="223647" y="17780"/>
                  </a:lnTo>
                  <a:lnTo>
                    <a:pt x="228219" y="12700"/>
                  </a:lnTo>
                  <a:lnTo>
                    <a:pt x="230124" y="11430"/>
                  </a:lnTo>
                  <a:lnTo>
                    <a:pt x="252807" y="11430"/>
                  </a:lnTo>
                  <a:lnTo>
                    <a:pt x="249047" y="7620"/>
                  </a:lnTo>
                  <a:lnTo>
                    <a:pt x="244348" y="2540"/>
                  </a:lnTo>
                  <a:lnTo>
                    <a:pt x="23964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7627" y="5675210"/>
              <a:ext cx="573913" cy="4823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38983" y="5664682"/>
              <a:ext cx="229996" cy="23003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20872" y="5686425"/>
              <a:ext cx="188594" cy="1642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46805" y="5664415"/>
              <a:ext cx="4356862" cy="70620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53070" y="5676773"/>
              <a:ext cx="624331" cy="44704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21344" y="5686996"/>
              <a:ext cx="636015" cy="38735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19462" y="5681053"/>
              <a:ext cx="954912" cy="4279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03840" y="5664606"/>
              <a:ext cx="1321434" cy="53456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90416" y="3875532"/>
              <a:ext cx="4009643" cy="445007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27818" y="4724527"/>
            <a:ext cx="153670" cy="52514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900" b="1" spc="5" dirty="0">
                <a:solidFill>
                  <a:srgbClr val="D9D9D9"/>
                </a:solidFill>
                <a:latin typeface="Arial"/>
                <a:cs typeface="Arial"/>
              </a:rPr>
              <a:t>M</a:t>
            </a:r>
            <a:r>
              <a:rPr sz="900" b="1" spc="-5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00" b="1" dirty="0">
                <a:solidFill>
                  <a:srgbClr val="D9D9D9"/>
                </a:solidFill>
                <a:latin typeface="Arial"/>
                <a:cs typeface="Arial"/>
              </a:rPr>
              <a:t>U</a:t>
            </a:r>
            <a:r>
              <a:rPr sz="900" b="1" spc="-5" dirty="0">
                <a:solidFill>
                  <a:srgbClr val="D9D9D9"/>
                </a:solidFill>
                <a:latin typeface="Arial"/>
                <a:cs typeface="Arial"/>
              </a:rPr>
              <a:t>N</a:t>
            </a:r>
            <a:r>
              <a:rPr sz="900" b="1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87288" y="6559092"/>
            <a:ext cx="474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D9D9D9"/>
                </a:solidFill>
                <a:latin typeface="Arial"/>
                <a:cs typeface="Arial"/>
              </a:rPr>
              <a:t>ST</a:t>
            </a:r>
            <a:r>
              <a:rPr sz="900" b="1" spc="-15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900" b="1" dirty="0">
                <a:solidFill>
                  <a:srgbClr val="D9D9D9"/>
                </a:solidFill>
                <a:latin typeface="Arial"/>
                <a:cs typeface="Arial"/>
              </a:rPr>
              <a:t>TES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13986" y="3914394"/>
            <a:ext cx="3745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75" dirty="0">
                <a:solidFill>
                  <a:srgbClr val="F1F1F1"/>
                </a:solidFill>
                <a:latin typeface="Arial"/>
                <a:cs typeface="Arial"/>
              </a:rPr>
              <a:t>Social</a:t>
            </a:r>
            <a:r>
              <a:rPr sz="1600" b="1" spc="21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600" b="1" spc="75" dirty="0">
                <a:solidFill>
                  <a:srgbClr val="F1F1F1"/>
                </a:solidFill>
                <a:latin typeface="Arial"/>
                <a:cs typeface="Arial"/>
              </a:rPr>
              <a:t>Sector</a:t>
            </a:r>
            <a:r>
              <a:rPr sz="1600" b="1" spc="22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600" b="1" spc="60" dirty="0">
                <a:solidFill>
                  <a:srgbClr val="F1F1F1"/>
                </a:solidFill>
                <a:latin typeface="Arial"/>
                <a:cs typeface="Arial"/>
              </a:rPr>
              <a:t>Exp</a:t>
            </a:r>
            <a:r>
              <a:rPr sz="1600" b="1" spc="19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600" b="1" spc="40" dirty="0">
                <a:solidFill>
                  <a:srgbClr val="F1F1F1"/>
                </a:solidFill>
                <a:latin typeface="Arial"/>
                <a:cs typeface="Arial"/>
              </a:rPr>
              <a:t>VS</a:t>
            </a:r>
            <a:r>
              <a:rPr sz="1600" b="1" spc="19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1F1F1"/>
                </a:solidFill>
                <a:latin typeface="Arial"/>
                <a:cs typeface="Arial"/>
              </a:rPr>
              <a:t>Tax</a:t>
            </a:r>
            <a:r>
              <a:rPr sz="1600" b="1" spc="21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600" b="1" spc="70" dirty="0">
                <a:solidFill>
                  <a:srgbClr val="F1F1F1"/>
                </a:solidFill>
                <a:latin typeface="Arial"/>
                <a:cs typeface="Arial"/>
              </a:rPr>
              <a:t>Revenue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305543" y="4149852"/>
            <a:ext cx="243840" cy="269875"/>
            <a:chOff x="9305543" y="4149852"/>
            <a:chExt cx="243840" cy="269875"/>
          </a:xfrm>
        </p:grpSpPr>
        <p:sp>
          <p:nvSpPr>
            <p:cNvPr id="28" name="object 28"/>
            <p:cNvSpPr/>
            <p:nvPr/>
          </p:nvSpPr>
          <p:spPr>
            <a:xfrm>
              <a:off x="9305543" y="4166616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40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3352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305543" y="4402836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40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33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563861" y="4077080"/>
            <a:ext cx="704215" cy="3987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ct val="86000"/>
              </a:lnSpc>
              <a:spcBef>
                <a:spcPts val="250"/>
              </a:spcBef>
            </a:pP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Social sector </a:t>
            </a:r>
            <a:r>
              <a:rPr sz="900" spc="-235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expenditure </a:t>
            </a:r>
            <a:r>
              <a:rPr sz="900" dirty="0">
                <a:solidFill>
                  <a:srgbClr val="D9D9D9"/>
                </a:solidFill>
                <a:latin typeface="Arial MT"/>
                <a:cs typeface="Arial MT"/>
              </a:rPr>
              <a:t> Tax</a:t>
            </a:r>
            <a:r>
              <a:rPr sz="900" spc="-10" dirty="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Re</a:t>
            </a:r>
            <a:r>
              <a:rPr sz="900" spc="-10" dirty="0">
                <a:solidFill>
                  <a:srgbClr val="D9D9D9"/>
                </a:solidFill>
                <a:latin typeface="Arial MT"/>
                <a:cs typeface="Arial MT"/>
              </a:rPr>
              <a:t>v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en</a:t>
            </a:r>
            <a:r>
              <a:rPr sz="900" spc="-15" dirty="0">
                <a:solidFill>
                  <a:srgbClr val="D9D9D9"/>
                </a:solidFill>
                <a:latin typeface="Arial MT"/>
                <a:cs typeface="Arial MT"/>
              </a:rPr>
              <a:t>u</a:t>
            </a:r>
            <a:r>
              <a:rPr sz="900" spc="-5" dirty="0">
                <a:solidFill>
                  <a:srgbClr val="D9D9D9"/>
                </a:solidFill>
                <a:latin typeface="Arial MT"/>
                <a:cs typeface="Arial MT"/>
              </a:rPr>
              <a:t>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5" dirty="0"/>
              <a:t> </a:t>
            </a:r>
            <a:r>
              <a:rPr spc="-5" dirty="0"/>
              <a:t>happens</a:t>
            </a:r>
            <a:r>
              <a:rPr spc="25" dirty="0"/>
              <a:t> </a:t>
            </a:r>
            <a:r>
              <a:rPr spc="-5" dirty="0"/>
              <a:t>when</a:t>
            </a:r>
            <a:r>
              <a:rPr spc="20" dirty="0"/>
              <a:t> </a:t>
            </a:r>
            <a:r>
              <a:rPr spc="-5" dirty="0"/>
              <a:t>government</a:t>
            </a:r>
            <a:r>
              <a:rPr spc="15" dirty="0"/>
              <a:t> </a:t>
            </a:r>
            <a:r>
              <a:rPr spc="-5" dirty="0"/>
              <a:t>spending</a:t>
            </a:r>
            <a:r>
              <a:rPr spc="2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taxes</a:t>
            </a:r>
            <a:r>
              <a:rPr spc="5" dirty="0"/>
              <a:t> </a:t>
            </a:r>
            <a:r>
              <a:rPr spc="-5" dirty="0"/>
              <a:t>increase?</a:t>
            </a:r>
          </a:p>
          <a:p>
            <a:pPr marL="299085" marR="202565" indent="-287020" algn="just">
              <a:lnSpc>
                <a:spcPct val="100000"/>
              </a:lnSpc>
              <a:spcBef>
                <a:spcPts val="2175"/>
              </a:spcBef>
              <a:buChar char="•"/>
              <a:tabLst>
                <a:tab pos="299720" algn="l"/>
              </a:tabLst>
            </a:pPr>
            <a:r>
              <a:rPr sz="1800" dirty="0">
                <a:solidFill>
                  <a:srgbClr val="FFFFFF"/>
                </a:solidFill>
              </a:rPr>
              <a:t>By </a:t>
            </a:r>
            <a:r>
              <a:rPr sz="1800" spc="-5" dirty="0">
                <a:solidFill>
                  <a:srgbClr val="FFFFFF"/>
                </a:solidFill>
              </a:rPr>
              <a:t>increasing or decreasing taxes, the government </a:t>
            </a:r>
            <a:r>
              <a:rPr sz="1800" spc="-10" dirty="0">
                <a:solidFill>
                  <a:srgbClr val="FFFFFF"/>
                </a:solidFill>
              </a:rPr>
              <a:t>affects </a:t>
            </a:r>
            <a:r>
              <a:rPr sz="1800" spc="-5" dirty="0">
                <a:solidFill>
                  <a:srgbClr val="FFFFFF"/>
                </a:solidFill>
              </a:rPr>
              <a:t>households' level </a:t>
            </a:r>
            <a:r>
              <a:rPr sz="1800" dirty="0">
                <a:solidFill>
                  <a:srgbClr val="FFFFFF"/>
                </a:solidFill>
              </a:rPr>
              <a:t>of </a:t>
            </a:r>
            <a:r>
              <a:rPr sz="1800" spc="5" dirty="0">
                <a:solidFill>
                  <a:srgbClr val="FFFFFF"/>
                </a:solidFill>
              </a:rPr>
              <a:t> </a:t>
            </a:r>
            <a:r>
              <a:rPr sz="1800" spc="-5" dirty="0">
                <a:solidFill>
                  <a:srgbClr val="FFFFFF"/>
                </a:solidFill>
              </a:rPr>
              <a:t>disposable income </a:t>
            </a:r>
            <a:r>
              <a:rPr sz="1800" dirty="0">
                <a:solidFill>
                  <a:srgbClr val="FFFFFF"/>
                </a:solidFill>
              </a:rPr>
              <a:t>(after-tax </a:t>
            </a:r>
            <a:r>
              <a:rPr sz="1800" spc="-5" dirty="0">
                <a:solidFill>
                  <a:srgbClr val="FFFFFF"/>
                </a:solidFill>
              </a:rPr>
              <a:t>income). </a:t>
            </a:r>
            <a:r>
              <a:rPr sz="1800" dirty="0">
                <a:solidFill>
                  <a:srgbClr val="FFFFFF"/>
                </a:solidFill>
              </a:rPr>
              <a:t>A tax </a:t>
            </a:r>
            <a:r>
              <a:rPr sz="1800" spc="-5" dirty="0">
                <a:solidFill>
                  <a:srgbClr val="FFFFFF"/>
                </a:solidFill>
              </a:rPr>
              <a:t>increase </a:t>
            </a:r>
            <a:r>
              <a:rPr sz="1800" spc="-15" dirty="0">
                <a:solidFill>
                  <a:srgbClr val="FFFFFF"/>
                </a:solidFill>
              </a:rPr>
              <a:t>will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decrease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disposable 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income</a:t>
            </a:r>
            <a:r>
              <a:rPr sz="1800" spc="-5" dirty="0">
                <a:solidFill>
                  <a:srgbClr val="FFFFFF"/>
                </a:solidFill>
              </a:rPr>
              <a:t>,</a:t>
            </a:r>
            <a:r>
              <a:rPr sz="1800" dirty="0">
                <a:solidFill>
                  <a:srgbClr val="FFFFFF"/>
                </a:solidFill>
              </a:rPr>
              <a:t> </a:t>
            </a:r>
            <a:r>
              <a:rPr sz="1800" spc="-5" dirty="0">
                <a:solidFill>
                  <a:srgbClr val="FFFFFF"/>
                </a:solidFill>
              </a:rPr>
              <a:t>because</a:t>
            </a:r>
            <a:r>
              <a:rPr sz="1800" spc="2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it</a:t>
            </a:r>
            <a:r>
              <a:rPr sz="1800" spc="-5" dirty="0">
                <a:solidFill>
                  <a:srgbClr val="FFFFFF"/>
                </a:solidFill>
              </a:rPr>
              <a:t> takes</a:t>
            </a:r>
            <a:r>
              <a:rPr sz="1800" dirty="0">
                <a:solidFill>
                  <a:srgbClr val="FFFFFF"/>
                </a:solidFill>
              </a:rPr>
              <a:t> </a:t>
            </a:r>
            <a:r>
              <a:rPr sz="1800" spc="-5" dirty="0">
                <a:solidFill>
                  <a:srgbClr val="FFFFFF"/>
                </a:solidFill>
              </a:rPr>
              <a:t>money</a:t>
            </a:r>
            <a:r>
              <a:rPr sz="1800" spc="10" dirty="0">
                <a:solidFill>
                  <a:srgbClr val="FFFFFF"/>
                </a:solidFill>
              </a:rPr>
              <a:t> </a:t>
            </a:r>
            <a:r>
              <a:rPr sz="1800" spc="-5" dirty="0">
                <a:solidFill>
                  <a:srgbClr val="FFFFFF"/>
                </a:solidFill>
              </a:rPr>
              <a:t>out</a:t>
            </a:r>
            <a:r>
              <a:rPr sz="1800" spc="1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of </a:t>
            </a:r>
            <a:r>
              <a:rPr sz="1800" spc="-5" dirty="0">
                <a:solidFill>
                  <a:srgbClr val="FFFFFF"/>
                </a:solidFill>
              </a:rPr>
              <a:t>households.</a:t>
            </a:r>
            <a:r>
              <a:rPr sz="1800" spc="-7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A</a:t>
            </a:r>
            <a:r>
              <a:rPr sz="1800" spc="-9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tax</a:t>
            </a:r>
            <a:r>
              <a:rPr sz="1800" spc="-20" dirty="0">
                <a:solidFill>
                  <a:srgbClr val="FFFFFF"/>
                </a:solidFill>
              </a:rPr>
              <a:t> </a:t>
            </a:r>
            <a:r>
              <a:rPr sz="1800" spc="-5" dirty="0">
                <a:solidFill>
                  <a:srgbClr val="FFFFFF"/>
                </a:solidFill>
              </a:rPr>
              <a:t>decrease</a:t>
            </a:r>
            <a:r>
              <a:rPr sz="1800" spc="25" dirty="0">
                <a:solidFill>
                  <a:srgbClr val="FFFFFF"/>
                </a:solidFill>
              </a:rPr>
              <a:t> </a:t>
            </a:r>
            <a:r>
              <a:rPr sz="1800" spc="-15" dirty="0">
                <a:solidFill>
                  <a:srgbClr val="FFFFFF"/>
                </a:solidFill>
              </a:rPr>
              <a:t>will</a:t>
            </a:r>
            <a:r>
              <a:rPr sz="1800" spc="50" dirty="0">
                <a:solidFill>
                  <a:srgbClr val="FFFFFF"/>
                </a:solidFill>
              </a:rPr>
              <a:t> </a:t>
            </a:r>
            <a:r>
              <a:rPr sz="1800" spc="-5" dirty="0">
                <a:solidFill>
                  <a:srgbClr val="FFFFFF"/>
                </a:solidFill>
              </a:rPr>
              <a:t>increase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63827" y="3100578"/>
            <a:ext cx="6886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disposable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income,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because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it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leaves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households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money.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31894" y="3272154"/>
            <a:ext cx="1560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Fin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nc</a:t>
            </a:r>
            <a:r>
              <a:rPr sz="1800" spc="-15" dirty="0">
                <a:latin typeface="Arial MT"/>
                <a:cs typeface="Arial MT"/>
              </a:rPr>
              <a:t>i</a:t>
            </a:r>
            <a:r>
              <a:rPr sz="1800" spc="-5" dirty="0">
                <a:latin typeface="Arial MT"/>
                <a:cs typeface="Arial MT"/>
              </a:rPr>
              <a:t>al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l</a:t>
            </a:r>
            <a:r>
              <a:rPr sz="1800" dirty="0">
                <a:latin typeface="Arial MT"/>
                <a:cs typeface="Arial MT"/>
              </a:rPr>
              <a:t>y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1" y="224790"/>
            <a:ext cx="45980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5" dirty="0">
                <a:solidFill>
                  <a:srgbClr val="00AFEF"/>
                </a:solidFill>
                <a:latin typeface="Arial MT"/>
                <a:cs typeface="Arial MT"/>
              </a:rPr>
              <a:t>CONCLUSION</a:t>
            </a:r>
            <a:endParaRPr sz="5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4104" y="1783461"/>
            <a:ext cx="11508105" cy="37795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30"/>
              </a:spcBef>
              <a:buFont typeface="Wingdings"/>
              <a:buChar char=""/>
              <a:tabLst>
                <a:tab pos="355600" algn="l"/>
                <a:tab pos="1780539" algn="l"/>
              </a:tabLst>
            </a:pP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The</a:t>
            </a:r>
            <a:r>
              <a:rPr sz="2800" spc="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past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data</a:t>
            </a:r>
            <a:r>
              <a:rPr sz="2800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has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to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 be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seen to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seen to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model</a:t>
            </a:r>
            <a:r>
              <a:rPr sz="2800" spc="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growing</a:t>
            </a:r>
            <a:r>
              <a:rPr sz="2800" spc="3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of the</a:t>
            </a:r>
            <a:r>
              <a:rPr sz="2800" spc="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country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. </a:t>
            </a:r>
            <a:r>
              <a:rPr sz="2800" spc="-76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One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 of the</a:t>
            </a:r>
            <a:r>
              <a:rPr sz="2800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major</a:t>
            </a:r>
            <a:r>
              <a:rPr sz="2800" spc="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aspects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while</a:t>
            </a:r>
            <a:r>
              <a:rPr sz="2800" spc="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taking a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 right</a:t>
            </a:r>
            <a:r>
              <a:rPr sz="2800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investment decision</a:t>
            </a:r>
            <a:r>
              <a:rPr sz="2800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is to 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analyze	the</a:t>
            </a:r>
            <a:r>
              <a:rPr sz="2800" spc="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financial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statements</a:t>
            </a:r>
            <a:r>
              <a:rPr sz="2800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of</a:t>
            </a:r>
            <a:r>
              <a:rPr sz="2800" spc="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any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company</a:t>
            </a:r>
            <a:r>
              <a:rPr sz="2800" spc="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who</a:t>
            </a:r>
            <a:r>
              <a:rPr sz="2800" spc="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came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 to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invest 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in</a:t>
            </a:r>
            <a:r>
              <a:rPr sz="2800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India</a:t>
            </a:r>
            <a:r>
              <a:rPr sz="2800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.</a:t>
            </a:r>
            <a:endParaRPr sz="2800" dirty="0">
              <a:solidFill>
                <a:srgbClr val="0070C0"/>
              </a:solidFill>
              <a:latin typeface="Arial MT"/>
              <a:cs typeface="Arial MT"/>
            </a:endParaRPr>
          </a:p>
          <a:p>
            <a:pPr marL="355600" marR="139065" indent="-342900">
              <a:lnSpc>
                <a:spcPts val="3020"/>
              </a:lnSpc>
              <a:spcBef>
                <a:spcPts val="1045"/>
              </a:spcBef>
              <a:buFont typeface="Wingdings"/>
              <a:buChar char=""/>
              <a:tabLst>
                <a:tab pos="355600" algn="l"/>
                <a:tab pos="1560830" algn="l"/>
                <a:tab pos="3162935" algn="l"/>
                <a:tab pos="9977120" algn="l"/>
              </a:tabLst>
            </a:pP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As per	Analyisis	‘</a:t>
            </a:r>
            <a:r>
              <a:rPr sz="2800" spc="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0" dirty="0">
                <a:solidFill>
                  <a:srgbClr val="0070C0"/>
                </a:solidFill>
                <a:latin typeface="Arial MT"/>
                <a:cs typeface="Arial MT"/>
              </a:rPr>
              <a:t>UTTAR</a:t>
            </a:r>
            <a:r>
              <a:rPr sz="2800" spc="3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Arial MT"/>
                <a:cs typeface="Arial MT"/>
              </a:rPr>
              <a:t>PRADESH’</a:t>
            </a:r>
            <a:r>
              <a:rPr sz="2800" spc="-204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And</a:t>
            </a:r>
            <a:r>
              <a:rPr sz="2800" spc="2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30" dirty="0">
                <a:solidFill>
                  <a:srgbClr val="0070C0"/>
                </a:solidFill>
                <a:latin typeface="Arial MT"/>
                <a:cs typeface="Arial MT"/>
              </a:rPr>
              <a:t>‘MAHARASTRA’	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are</a:t>
            </a:r>
            <a:r>
              <a:rPr sz="2800" spc="-7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most </a:t>
            </a:r>
            <a:r>
              <a:rPr sz="2800" spc="-76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revenue</a:t>
            </a:r>
            <a:r>
              <a:rPr sz="2800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generating</a:t>
            </a:r>
            <a:r>
              <a:rPr sz="2800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states for 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India</a:t>
            </a:r>
          </a:p>
          <a:p>
            <a:pPr marL="355600" marR="131445" indent="-342900">
              <a:lnSpc>
                <a:spcPts val="3020"/>
              </a:lnSpc>
              <a:spcBef>
                <a:spcPts val="101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On 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the basis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of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our</a:t>
            </a:r>
            <a:r>
              <a:rPr sz="2800" spc="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analysis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we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 conclude</a:t>
            </a:r>
            <a:r>
              <a:rPr sz="2800" spc="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that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some</a:t>
            </a:r>
            <a:r>
              <a:rPr sz="2800" spc="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of</a:t>
            </a:r>
            <a:r>
              <a:rPr sz="2800" spc="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states</a:t>
            </a:r>
            <a:r>
              <a:rPr sz="28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of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states </a:t>
            </a:r>
            <a:r>
              <a:rPr sz="2800" spc="-76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showing</a:t>
            </a:r>
            <a:r>
              <a:rPr sz="2800" spc="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positive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Fiscal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 deficit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and</a:t>
            </a:r>
            <a:r>
              <a:rPr sz="2800" spc="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some</a:t>
            </a:r>
            <a:r>
              <a:rPr sz="2800" spc="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of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team</a:t>
            </a:r>
            <a:r>
              <a:rPr sz="2800" spc="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showing</a:t>
            </a:r>
            <a:r>
              <a:rPr sz="2800" spc="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negative 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 gross</a:t>
            </a:r>
            <a:r>
              <a:rPr sz="28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fiscal deficit.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655</Words>
  <Application>Microsoft Office PowerPoint</Application>
  <PresentationFormat>Widescreen</PresentationFormat>
  <Paragraphs>137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MT</vt:lpstr>
      <vt:lpstr>Calibri</vt:lpstr>
      <vt:lpstr>Wingdings</vt:lpstr>
      <vt:lpstr>Office Theme</vt:lpstr>
      <vt:lpstr>Financial Analysis of  different States</vt:lpstr>
      <vt:lpstr>OBJECTIVES</vt:lpstr>
      <vt:lpstr>PowerPoint Presentation</vt:lpstr>
      <vt:lpstr>correlation between  Fiscal Deficits and  Capital Expenditure</vt:lpstr>
      <vt:lpstr>PowerPoint Presentation</vt:lpstr>
      <vt:lpstr>Nominal GSDP  Series</vt:lpstr>
      <vt:lpstr>Correlation between  Revenue exp. and  Revenue Deficit</vt:lpstr>
      <vt:lpstr>Correlation between Social Sector Expenditure and Tax  Revenues for different states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dell</cp:lastModifiedBy>
  <cp:revision>9</cp:revision>
  <dcterms:created xsi:type="dcterms:W3CDTF">2022-10-25T04:23:19Z</dcterms:created>
  <dcterms:modified xsi:type="dcterms:W3CDTF">2022-11-02T17:08:26Z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2022-10-25T00:00:00Z</vt:filetime>
  </property>
</Properties>
</file>