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706270304_1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70627030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706270304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706270304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70a17bb3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70a17bb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70a17bb32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70a17bb32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70a17bb3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70a17bb3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06270304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0627030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70a17bb32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70a17bb3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70627030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7062703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70a17bb3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70a17bb3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66000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5B0F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n.wikipedia.org/wiki/Pseudorandom_number_generator" TargetMode="External"/><Relationship Id="rId4" Type="http://schemas.openxmlformats.org/officeDocument/2006/relationships/hyperlink" Target="https://arxiv.org/pdf/1704.00358v4.pdf" TargetMode="External"/><Relationship Id="rId5" Type="http://schemas.openxmlformats.org/officeDocument/2006/relationships/hyperlink" Target="https://mcnp.lanl.gov/pdf_files/nbs_vonneumann.pdf" TargetMode="External"/><Relationship Id="rId6" Type="http://schemas.openxmlformats.org/officeDocument/2006/relationships/hyperlink" Target="https://dl.acm.org/doi/pdf/10.1145/272991.272995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n.wikipedia.org/wiki/Binary_numeral_syste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551275" y="10457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Pseudo Random Number Generators</a:t>
            </a:r>
            <a:endParaRPr sz="35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Mohammad Humam Khan - 180123057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Kartikeya Singh - 180123021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460950" y="3971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Middle Square Weyl Sequence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460950" y="1637800"/>
            <a:ext cx="3999900" cy="3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85200C"/>
                </a:solidFill>
              </a:rPr>
              <a:t>ALGORITHM</a:t>
            </a:r>
            <a:endParaRPr b="1" u="sng">
              <a:solidFill>
                <a:srgbClr val="85200C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Take a random number </a:t>
            </a:r>
            <a:r>
              <a:rPr i="1" lang="en" sz="1200">
                <a:solidFill>
                  <a:srgbClr val="000000"/>
                </a:solidFill>
              </a:rPr>
              <a:t>X = X</a:t>
            </a:r>
            <a:r>
              <a:rPr baseline="-25000" i="1" lang="en" sz="1200">
                <a:solidFill>
                  <a:srgbClr val="000000"/>
                </a:solidFill>
              </a:rPr>
              <a:t>0</a:t>
            </a:r>
            <a:r>
              <a:rPr lang="en" sz="1200">
                <a:solidFill>
                  <a:srgbClr val="000000"/>
                </a:solidFill>
              </a:rPr>
              <a:t> as seed.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Square </a:t>
            </a:r>
            <a:r>
              <a:rPr i="1" lang="en" sz="1200">
                <a:solidFill>
                  <a:srgbClr val="000000"/>
                </a:solidFill>
              </a:rPr>
              <a:t>X</a:t>
            </a:r>
            <a:r>
              <a:rPr baseline="-25000" i="1" lang="en" sz="1200">
                <a:solidFill>
                  <a:srgbClr val="000000"/>
                </a:solidFill>
              </a:rPr>
              <a:t>0</a:t>
            </a:r>
            <a:r>
              <a:rPr i="1" lang="en" sz="1200">
                <a:solidFill>
                  <a:srgbClr val="000000"/>
                </a:solidFill>
              </a:rPr>
              <a:t> </a:t>
            </a:r>
            <a:r>
              <a:rPr lang="en" sz="1200">
                <a:solidFill>
                  <a:srgbClr val="000000"/>
                </a:solidFill>
              </a:rPr>
              <a:t>i.e. </a:t>
            </a:r>
            <a:r>
              <a:rPr i="1" lang="en" sz="1200">
                <a:solidFill>
                  <a:srgbClr val="000000"/>
                </a:solidFill>
              </a:rPr>
              <a:t>X := X</a:t>
            </a:r>
            <a:r>
              <a:rPr baseline="-25000" i="1" lang="en" sz="1200">
                <a:solidFill>
                  <a:srgbClr val="000000"/>
                </a:solidFill>
              </a:rPr>
              <a:t>0</a:t>
            </a:r>
            <a:r>
              <a:rPr baseline="30000" i="1" lang="en" sz="1200">
                <a:solidFill>
                  <a:srgbClr val="000000"/>
                </a:solidFill>
              </a:rPr>
              <a:t>2</a:t>
            </a:r>
            <a:r>
              <a:rPr i="1" lang="en" sz="1200">
                <a:solidFill>
                  <a:srgbClr val="000000"/>
                </a:solidFill>
              </a:rPr>
              <a:t>.</a:t>
            </a:r>
            <a:endParaRPr i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After squaring 64-bit integer we will get 128-bit int but since x is a 64-bit integer, only least significant 64-bits of resulting number will be stored in x.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Calculate next weyl sequence number w+=s.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Then add a weyl sequence number w to it i.e.   </a:t>
            </a:r>
            <a:r>
              <a:rPr i="1" lang="en" sz="1200">
                <a:solidFill>
                  <a:srgbClr val="000000"/>
                </a:solidFill>
              </a:rPr>
              <a:t>X += w.</a:t>
            </a:r>
            <a:r>
              <a:rPr lang="en" sz="1200">
                <a:solidFill>
                  <a:srgbClr val="000000"/>
                </a:solidFill>
              </a:rPr>
              <a:t> The most significant 32-bits of resulting X is the desired  result.</a:t>
            </a:r>
            <a:endParaRPr i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The operation (x&gt;&gt;32) | (x&lt;&lt;32)  flips first 32 bits with last 32 bits and the last 32 bits are stored in x and returned by the function. (&lt;&lt; and &gt;&gt; represent the bit shifting operators.)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150">
              <a:solidFill>
                <a:srgbClr val="000000"/>
              </a:solidFill>
            </a:endParaRPr>
          </a:p>
        </p:txBody>
      </p:sp>
      <p:sp>
        <p:nvSpPr>
          <p:cNvPr id="153" name="Google Shape;153;p22"/>
          <p:cNvSpPr txBox="1"/>
          <p:nvPr>
            <p:ph idx="2" type="body"/>
          </p:nvPr>
        </p:nvSpPr>
        <p:spPr>
          <a:xfrm>
            <a:off x="4683150" y="1718150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85200C"/>
                </a:solidFill>
              </a:rPr>
              <a:t>C Code</a:t>
            </a:r>
            <a:endParaRPr b="1" u="sng">
              <a:solidFill>
                <a:srgbClr val="8520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&lt;stdint.h&gt;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uint64_t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w 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 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0xb5ad4eceda1ce2a9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inline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uint32_t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msws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x 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*=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x; // squaring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w += s; // weyl sequence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x 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w; // adding weyl sequence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turn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(x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&gt;&gt;32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(x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&lt;&lt;32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rgbClr val="85200C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u="sng">
              <a:solidFill>
                <a:srgbClr val="85200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471900" y="4273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Middle Square weyl Sequence Example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471900" y="1700100"/>
            <a:ext cx="8222100" cy="3443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Take </a:t>
            </a:r>
            <a:r>
              <a:rPr i="1" lang="en" sz="1400">
                <a:solidFill>
                  <a:srgbClr val="000000"/>
                </a:solidFill>
              </a:rPr>
              <a:t>x = </a:t>
            </a:r>
            <a:r>
              <a:rPr i="1" lang="en" sz="1400">
                <a:solidFill>
                  <a:srgbClr val="000000"/>
                </a:solidFill>
                <a:highlight>
                  <a:srgbClr val="FFFFFF"/>
                </a:highlight>
              </a:rPr>
              <a:t>0xace983fe671dbd09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i.e. a 64-bit number , </a:t>
            </a:r>
            <a:r>
              <a:rPr i="1" lang="en" sz="1400">
                <a:solidFill>
                  <a:srgbClr val="000000"/>
                </a:solidFill>
                <a:highlight>
                  <a:srgbClr val="FFFFFF"/>
                </a:highlight>
              </a:rPr>
              <a:t>s = </a:t>
            </a:r>
            <a:r>
              <a:rPr i="1" lang="en" sz="1400">
                <a:solidFill>
                  <a:srgbClr val="000000"/>
                </a:solidFill>
                <a:highlight>
                  <a:schemeClr val="lt1"/>
                </a:highlight>
              </a:rPr>
              <a:t>0xb5ad4eceda1ce2a9 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and </a:t>
            </a:r>
            <a:r>
              <a:rPr i="1" lang="en" sz="1400">
                <a:solidFill>
                  <a:srgbClr val="000000"/>
                </a:solidFill>
                <a:highlight>
                  <a:schemeClr val="lt1"/>
                </a:highlight>
              </a:rPr>
              <a:t>w = 0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.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Then binary representation of x is: </a:t>
            </a:r>
            <a:r>
              <a:rPr i="1" lang="en" sz="14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1010110011101001100000111111111001100111000111011011110100001001</a:t>
            </a:r>
            <a:endParaRPr i="1" sz="140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When this number is squared, it becomes the 128-bit number </a:t>
            </a:r>
            <a:r>
              <a:rPr i="1" lang="en" sz="1400">
                <a:solidFill>
                  <a:srgbClr val="000000"/>
                </a:solidFill>
                <a:highlight>
                  <a:srgbClr val="FFFFFF"/>
                </a:highlight>
              </a:rPr>
              <a:t>0x74ca9e5f63b6047f6a65456d9da04a51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.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But since x is a 64-bit number only 64 LSBs are stored in x, then x is actually equal to </a:t>
            </a:r>
            <a:r>
              <a:rPr i="1" lang="en" sz="1400">
                <a:solidFill>
                  <a:srgbClr val="000000"/>
                </a:solidFill>
                <a:highlight>
                  <a:srgbClr val="FFFFFF"/>
                </a:highlight>
              </a:rPr>
              <a:t>0x6a65456d9da04a51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On adding the weyl sequence (</a:t>
            </a:r>
            <a:r>
              <a:rPr i="1" lang="en" sz="1400">
                <a:solidFill>
                  <a:srgbClr val="000000"/>
                </a:solidFill>
                <a:highlight>
                  <a:srgbClr val="FFFFFF"/>
                </a:highlight>
              </a:rPr>
              <a:t>w = </a:t>
            </a:r>
            <a:r>
              <a:rPr i="1" lang="en" sz="1400">
                <a:solidFill>
                  <a:srgbClr val="000000"/>
                </a:solidFill>
                <a:highlight>
                  <a:srgbClr val="FFFFFF"/>
                </a:highlight>
              </a:rPr>
              <a:t>0xb5ad4eceda1ce2a9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) to x we get x = </a:t>
            </a:r>
            <a:r>
              <a:rPr i="1" lang="en" sz="1400">
                <a:solidFill>
                  <a:srgbClr val="000000"/>
                </a:solidFill>
                <a:highlight>
                  <a:srgbClr val="FFFFFF"/>
                </a:highlight>
              </a:rPr>
              <a:t>0x2012943c77bd2cfa</a:t>
            </a:r>
            <a:endParaRPr i="1"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i="1" lang="en" sz="1400">
                <a:solidFill>
                  <a:srgbClr val="000000"/>
                </a:solidFill>
                <a:highlight>
                  <a:srgbClr val="FFFFFF"/>
                </a:highlight>
              </a:rPr>
              <a:t>Then performing last step of algorithm for extracting middle 32 bits of x we get: (x&gt;&gt;32)|(x&lt;&lt;32 ) = 0x77bd2cfa2012943c</a:t>
            </a:r>
            <a:endParaRPr i="1"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i="1" lang="en" sz="1400">
                <a:solidFill>
                  <a:srgbClr val="000000"/>
                </a:solidFill>
                <a:highlight>
                  <a:srgbClr val="FFFFFF"/>
                </a:highlight>
              </a:rPr>
              <a:t> The function will return Least Significant 32-bits as result i.e. 0x</a:t>
            </a:r>
            <a:r>
              <a:rPr i="1" lang="en" sz="1400">
                <a:solidFill>
                  <a:srgbClr val="000000"/>
                </a:solidFill>
                <a:highlight>
                  <a:schemeClr val="lt1"/>
                </a:highlight>
              </a:rPr>
              <a:t>2012943c</a:t>
            </a:r>
            <a:endParaRPr i="1"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i="1" lang="en" sz="1400">
                <a:solidFill>
                  <a:srgbClr val="000000"/>
                </a:solidFill>
                <a:highlight>
                  <a:srgbClr val="FFFFFF"/>
                </a:highlight>
              </a:rPr>
              <a:t> This is the 32-bit middle that is our next random number in sequence.</a:t>
            </a:r>
            <a:endParaRPr i="1"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471900" y="4674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r>
              <a:rPr lang="en"/>
              <a:t> 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412100" y="191907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No True Random Number Generating Algorithm has been found till date.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However there has been significant progress in the field of Pseudorandom Number Generation.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saw a few important Pseudo-Random Number Generating Algorithms such as Middle Square Weyl Sequence Generator, Mersenne Twister, Lagged Fibonacci Generator, Linear Congruence Generator and Middle Square Generator.</a:t>
            </a:r>
            <a:endParaRPr sz="19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idx="4294967295" type="title"/>
          </p:nvPr>
        </p:nvSpPr>
        <p:spPr>
          <a:xfrm>
            <a:off x="271250" y="954375"/>
            <a:ext cx="8287800" cy="16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“Anyone who considers arithmetical methods of producing random numbers is of course in a state of sin</a:t>
            </a:r>
            <a:r>
              <a:rPr lang="en">
                <a:solidFill>
                  <a:schemeClr val="lt2"/>
                </a:solidFill>
              </a:rPr>
              <a:t>”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171" name="Google Shape;171;p25"/>
          <p:cNvCxnSpPr/>
          <p:nvPr/>
        </p:nvCxnSpPr>
        <p:spPr>
          <a:xfrm flipH="1" rot="10800000">
            <a:off x="2220150" y="2681950"/>
            <a:ext cx="4380000" cy="300"/>
          </a:xfrm>
          <a:prstGeom prst="straightConnector1">
            <a:avLst/>
          </a:prstGeom>
          <a:noFill/>
          <a:ln cap="flat" cmpd="sng" w="38100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" name="Google Shape;172;p25"/>
          <p:cNvSpPr txBox="1"/>
          <p:nvPr>
            <p:ph idx="4294967295" type="body"/>
          </p:nvPr>
        </p:nvSpPr>
        <p:spPr>
          <a:xfrm>
            <a:off x="773700" y="2961650"/>
            <a:ext cx="7596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John Von Neumann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have used following sources fo</a:t>
            </a:r>
            <a:r>
              <a:rPr lang="en">
                <a:solidFill>
                  <a:srgbClr val="000000"/>
                </a:solidFill>
              </a:rPr>
              <a:t>r </a:t>
            </a:r>
            <a:r>
              <a:rPr lang="en">
                <a:solidFill>
                  <a:srgbClr val="000000"/>
                </a:solidFill>
              </a:rPr>
              <a:t>making our presentation: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 u="sng">
                <a:solidFill>
                  <a:srgbClr val="1155CC"/>
                </a:solidFill>
                <a:hlinkClick r:id="rId3"/>
              </a:rPr>
              <a:t>https://en.wikipedia.org/wiki/Pseudorandom_number_generator</a:t>
            </a:r>
            <a:r>
              <a:rPr lang="en" sz="1500">
                <a:solidFill>
                  <a:srgbClr val="1155CC"/>
                </a:solidFill>
              </a:rPr>
              <a:t>  </a:t>
            </a:r>
            <a:r>
              <a:rPr lang="en" sz="1500">
                <a:solidFill>
                  <a:srgbClr val="000000"/>
                </a:solidFill>
              </a:rPr>
              <a:t>(Definition only)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 u="sng">
                <a:solidFill>
                  <a:srgbClr val="1155CC"/>
                </a:solidFill>
              </a:rPr>
              <a:t>h</a:t>
            </a:r>
            <a:r>
              <a:rPr lang="en" sz="1500" u="sng">
                <a:solidFill>
                  <a:srgbClr val="1155CC"/>
                </a:solidFill>
                <a:hlinkClick r:id="rId4"/>
              </a:rPr>
              <a:t>ttps://arxiv.org/pdf/1704.00358v4.pdf</a:t>
            </a:r>
            <a:r>
              <a:rPr lang="en" sz="1500">
                <a:solidFill>
                  <a:srgbClr val="000000"/>
                </a:solidFill>
              </a:rPr>
              <a:t>   (Middle Square Weyl Sequence)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 u="sng">
                <a:solidFill>
                  <a:srgbClr val="1155CC"/>
                </a:solidFill>
                <a:hlinkClick r:id="rId5"/>
              </a:rPr>
              <a:t>https://mcnp.lanl.gov/pdf_files/nbs_vonneumann.pdf</a:t>
            </a:r>
            <a:r>
              <a:rPr lang="en" sz="1500">
                <a:solidFill>
                  <a:srgbClr val="000000"/>
                </a:solidFill>
              </a:rPr>
              <a:t>    ( von Neumann Middle Square Method)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 u="sng">
                <a:solidFill>
                  <a:srgbClr val="1155CC"/>
                </a:solidFill>
                <a:hlinkClick r:id="rId6"/>
              </a:rPr>
              <a:t>https://dl.acm.org/doi/pdf/10.1145/272991.272995</a:t>
            </a:r>
            <a:r>
              <a:rPr lang="en" sz="1500"/>
              <a:t>  </a:t>
            </a:r>
            <a:r>
              <a:rPr lang="en" sz="1500">
                <a:solidFill>
                  <a:srgbClr val="000000"/>
                </a:solidFill>
              </a:rPr>
              <a:t> (Mersenne Twister)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345703" y="1927575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 ! </a:t>
            </a:r>
            <a:endParaRPr sz="3000"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2125" y="0"/>
            <a:ext cx="58618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4674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Addressed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Number Generator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Pseudo Random Number Generator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Middle Square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Congruential Generator(LCG)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Lagged Fibonacci Generator(LFG)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Mersenne Twister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Middle-Square Weyl Sequence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Addressed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788475"/>
            <a:ext cx="8222100" cy="3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we generate truly random numbers using a Computational Algorithm 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Yes, Then What is the Algorithm?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No, upto what extent of randomness we can get using a computational machine 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These questions led to evolution of a very important field in study of Algorithms namely Random Number Generators and Pseudo Random Number Generators.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84750" y="3770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RANDOM NUMBER GENERATOR</a:t>
            </a:r>
            <a:endParaRPr b="1" u="sng"/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02122"/>
                </a:solidFill>
                <a:latin typeface="Open Sans"/>
                <a:ea typeface="Open Sans"/>
                <a:cs typeface="Open Sans"/>
                <a:sym typeface="Open Sans"/>
              </a:rPr>
              <a:t>A random number generator (RNG) is a computational mathematical algorithm that is designed to generate a random sequence of numbers that should not display any distinguishable patterns in their appearance or generation.</a:t>
            </a:r>
            <a:endParaRPr b="1" u="sng"/>
          </a:p>
        </p:txBody>
      </p:sp>
      <p:sp>
        <p:nvSpPr>
          <p:cNvPr id="87" name="Google Shape;87;p16"/>
          <p:cNvSpPr txBox="1"/>
          <p:nvPr>
            <p:ph idx="2" type="body"/>
          </p:nvPr>
        </p:nvSpPr>
        <p:spPr>
          <a:xfrm>
            <a:off x="4694250" y="1919075"/>
            <a:ext cx="3999900" cy="31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PSEUDO RANDOM NUMBER GENERATOR</a:t>
            </a:r>
            <a:endParaRPr b="1" u="sng"/>
          </a:p>
          <a:p>
            <a:pPr indent="-29845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02122"/>
              </a:buClr>
              <a:buSzPts val="1100"/>
              <a:buFont typeface="Open Sans"/>
              <a:buChar char="●"/>
            </a:pPr>
            <a:r>
              <a:rPr lang="en" sz="1100">
                <a:solidFill>
                  <a:srgbClr val="202122"/>
                </a:solidFill>
                <a:latin typeface="Open Sans"/>
                <a:ea typeface="Open Sans"/>
                <a:cs typeface="Open Sans"/>
                <a:sym typeface="Open Sans"/>
              </a:rPr>
              <a:t>A pseudorandom number generator, also known as a deterministic random bit generator, is an algorithm for generating a sequence of numbers whose properties resemble the properties of sequences of random numbers.</a:t>
            </a:r>
            <a:endParaRPr sz="1100">
              <a:solidFill>
                <a:srgbClr val="20212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100"/>
              <a:buFont typeface="Open Sans"/>
              <a:buChar char="●"/>
            </a:pPr>
            <a:r>
              <a:rPr lang="en" sz="1100">
                <a:solidFill>
                  <a:srgbClr val="202122"/>
                </a:solidFill>
                <a:latin typeface="Open Sans"/>
                <a:ea typeface="Open Sans"/>
                <a:cs typeface="Open Sans"/>
                <a:sym typeface="Open Sans"/>
              </a:rPr>
              <a:t> The PRNG-generated sequence cannot be said to be truly random, because it is determined by an initial value, called the PRNG's seed.</a:t>
            </a:r>
            <a:endParaRPr sz="1100">
              <a:solidFill>
                <a:srgbClr val="20212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100"/>
              <a:buFont typeface="Open Sans"/>
              <a:buChar char="●"/>
            </a:pPr>
            <a:r>
              <a:rPr lang="en" sz="1100">
                <a:solidFill>
                  <a:srgbClr val="202122"/>
                </a:solidFill>
                <a:latin typeface="Open Sans"/>
                <a:ea typeface="Open Sans"/>
                <a:cs typeface="Open Sans"/>
                <a:sym typeface="Open Sans"/>
              </a:rPr>
              <a:t> The seed may be any number, but it usually comes from seconds on a computer system's clock. </a:t>
            </a:r>
            <a:endParaRPr b="1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4273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Chronology</a:t>
            </a:r>
            <a:endParaRPr/>
          </a:p>
        </p:txBody>
      </p:sp>
      <p:cxnSp>
        <p:nvCxnSpPr>
          <p:cNvPr id="93" name="Google Shape;93;p17"/>
          <p:cNvCxnSpPr/>
          <p:nvPr/>
        </p:nvCxnSpPr>
        <p:spPr>
          <a:xfrm>
            <a:off x="1650" y="3450915"/>
            <a:ext cx="9162600" cy="6000"/>
          </a:xfrm>
          <a:prstGeom prst="straightConnector1">
            <a:avLst/>
          </a:prstGeom>
          <a:noFill/>
          <a:ln cap="flat" cmpd="sng" w="9525">
            <a:solidFill>
              <a:srgbClr val="455F5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4" name="Google Shape;94;p17"/>
          <p:cNvGrpSpPr/>
          <p:nvPr/>
        </p:nvGrpSpPr>
        <p:grpSpPr>
          <a:xfrm>
            <a:off x="480867" y="2068845"/>
            <a:ext cx="1078800" cy="1472632"/>
            <a:chOff x="1213216" y="1698020"/>
            <a:chExt cx="1078800" cy="1472632"/>
          </a:xfrm>
        </p:grpSpPr>
        <p:sp>
          <p:nvSpPr>
            <p:cNvPr id="95" name="Google Shape;95;p17"/>
            <p:cNvSpPr/>
            <p:nvPr/>
          </p:nvSpPr>
          <p:spPr>
            <a:xfrm>
              <a:off x="1652587" y="2970552"/>
              <a:ext cx="200100" cy="200100"/>
            </a:xfrm>
            <a:prstGeom prst="ellipse">
              <a:avLst/>
            </a:prstGeom>
            <a:solidFill>
              <a:srgbClr val="CC4125"/>
            </a:solidFill>
            <a:ln cap="flat" cmpd="sng" w="381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 rot="8100000">
              <a:off x="1371203" y="1856007"/>
              <a:ext cx="762827" cy="762827"/>
            </a:xfrm>
            <a:prstGeom prst="teardrop">
              <a:avLst>
                <a:gd fmla="val 100000" name="adj"/>
              </a:avLst>
            </a:prstGeom>
            <a:solidFill>
              <a:srgbClr val="CC41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17"/>
          <p:cNvGrpSpPr/>
          <p:nvPr/>
        </p:nvGrpSpPr>
        <p:grpSpPr>
          <a:xfrm rot="10800000">
            <a:off x="5569620" y="3341303"/>
            <a:ext cx="1078800" cy="1472693"/>
            <a:chOff x="5556534" y="1697959"/>
            <a:chExt cx="1078800" cy="1472693"/>
          </a:xfrm>
        </p:grpSpPr>
        <p:sp>
          <p:nvSpPr>
            <p:cNvPr id="98" name="Google Shape;98;p17"/>
            <p:cNvSpPr/>
            <p:nvPr/>
          </p:nvSpPr>
          <p:spPr>
            <a:xfrm>
              <a:off x="5995987" y="2970552"/>
              <a:ext cx="200100" cy="200100"/>
            </a:xfrm>
            <a:prstGeom prst="ellipse">
              <a:avLst/>
            </a:prstGeom>
            <a:solidFill>
              <a:srgbClr val="5B0F00"/>
            </a:solidFill>
            <a:ln cap="flat" cmpd="sng" w="381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 rot="8040734">
              <a:off x="5714464" y="1855889"/>
              <a:ext cx="762940" cy="762940"/>
            </a:xfrm>
            <a:prstGeom prst="teardrop">
              <a:avLst>
                <a:gd fmla="val 100000" name="adj"/>
              </a:avLst>
            </a:prstGeom>
            <a:solidFill>
              <a:srgbClr val="5B0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" name="Google Shape;100;p17"/>
          <p:cNvGrpSpPr/>
          <p:nvPr/>
        </p:nvGrpSpPr>
        <p:grpSpPr>
          <a:xfrm>
            <a:off x="3871474" y="2068845"/>
            <a:ext cx="1078800" cy="1472632"/>
            <a:chOff x="4108815" y="1698020"/>
            <a:chExt cx="1078800" cy="1472632"/>
          </a:xfrm>
        </p:grpSpPr>
        <p:sp>
          <p:nvSpPr>
            <p:cNvPr id="101" name="Google Shape;101;p17"/>
            <p:cNvSpPr/>
            <p:nvPr/>
          </p:nvSpPr>
          <p:spPr>
            <a:xfrm>
              <a:off x="4548187" y="2970552"/>
              <a:ext cx="200100" cy="200100"/>
            </a:xfrm>
            <a:prstGeom prst="ellipse">
              <a:avLst/>
            </a:prstGeom>
            <a:solidFill>
              <a:srgbClr val="CC4125"/>
            </a:solidFill>
            <a:ln cap="flat" cmpd="sng" w="381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 rot="8100000">
              <a:off x="4266801" y="1856007"/>
              <a:ext cx="762827" cy="762827"/>
            </a:xfrm>
            <a:prstGeom prst="teardrop">
              <a:avLst>
                <a:gd fmla="val 100000" name="adj"/>
              </a:avLst>
            </a:prstGeom>
            <a:solidFill>
              <a:srgbClr val="CC41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" name="Google Shape;103;p17"/>
          <p:cNvGrpSpPr/>
          <p:nvPr/>
        </p:nvGrpSpPr>
        <p:grpSpPr>
          <a:xfrm rot="10800000">
            <a:off x="2173302" y="3341303"/>
            <a:ext cx="1078800" cy="1472632"/>
            <a:chOff x="2661016" y="1698020"/>
            <a:chExt cx="1078800" cy="1472632"/>
          </a:xfrm>
        </p:grpSpPr>
        <p:sp>
          <p:nvSpPr>
            <p:cNvPr id="104" name="Google Shape;104;p17"/>
            <p:cNvSpPr/>
            <p:nvPr/>
          </p:nvSpPr>
          <p:spPr>
            <a:xfrm>
              <a:off x="3100387" y="2970552"/>
              <a:ext cx="200100" cy="200100"/>
            </a:xfrm>
            <a:prstGeom prst="ellipse">
              <a:avLst/>
            </a:prstGeom>
            <a:solidFill>
              <a:srgbClr val="5B0F00"/>
            </a:solidFill>
            <a:ln cap="flat" cmpd="sng" w="381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 rot="8100000">
              <a:off x="2819003" y="1856007"/>
              <a:ext cx="762827" cy="762827"/>
            </a:xfrm>
            <a:prstGeom prst="teardrop">
              <a:avLst>
                <a:gd fmla="val 100000" name="adj"/>
              </a:avLst>
            </a:prstGeom>
            <a:solidFill>
              <a:srgbClr val="5B0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" name="Google Shape;106;p17"/>
          <p:cNvGrpSpPr/>
          <p:nvPr/>
        </p:nvGrpSpPr>
        <p:grpSpPr>
          <a:xfrm>
            <a:off x="7279355" y="2068845"/>
            <a:ext cx="1078800" cy="1472632"/>
            <a:chOff x="9906030" y="1698020"/>
            <a:chExt cx="1078800" cy="1472632"/>
          </a:xfrm>
        </p:grpSpPr>
        <p:sp>
          <p:nvSpPr>
            <p:cNvPr id="107" name="Google Shape;107;p17"/>
            <p:cNvSpPr/>
            <p:nvPr/>
          </p:nvSpPr>
          <p:spPr>
            <a:xfrm>
              <a:off x="10339387" y="2970552"/>
              <a:ext cx="200100" cy="200100"/>
            </a:xfrm>
            <a:prstGeom prst="ellipse">
              <a:avLst/>
            </a:prstGeom>
            <a:solidFill>
              <a:srgbClr val="CC4125"/>
            </a:solidFill>
            <a:ln cap="flat" cmpd="sng" w="381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 rot="8100000">
              <a:off x="10064016" y="1856007"/>
              <a:ext cx="762827" cy="762827"/>
            </a:xfrm>
            <a:prstGeom prst="teardrop">
              <a:avLst>
                <a:gd fmla="val 100000" name="adj"/>
              </a:avLst>
            </a:prstGeom>
            <a:solidFill>
              <a:srgbClr val="CC41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17"/>
          <p:cNvSpPr txBox="1"/>
          <p:nvPr/>
        </p:nvSpPr>
        <p:spPr>
          <a:xfrm>
            <a:off x="288625" y="3579300"/>
            <a:ext cx="14571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Von Neumann gave Middle Square Method.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3501275" y="3579299"/>
            <a:ext cx="18192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G. J. Mitchell and D. P. Moore came up with the Lagged Fibonacci       Generator(LFG) based on the Fibonacci sequence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6897564" y="3541468"/>
            <a:ext cx="17169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1616525" y="2362213"/>
            <a:ext cx="22386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D.H. Lehmar came up with Linear Congruential Generator.(LCG)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2417650" y="4062800"/>
            <a:ext cx="5901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1949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7526825" y="2448300"/>
            <a:ext cx="5901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2019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4115825" y="2448300"/>
            <a:ext cx="5901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1958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722125" y="2448300"/>
            <a:ext cx="5901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1946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5813963" y="4072350"/>
            <a:ext cx="5901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1997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4873325" y="2314238"/>
            <a:ext cx="22386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Makoto Matsumoto and Takuji Nishimura developed the Mersenne Twister Algorithm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6699450" y="3419600"/>
            <a:ext cx="2238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Bernard Widynski made an improvement in original middle square method and incorporated weyl sequence in it to develop a PRNG which was faster than all previous PRNGs and passed all statistical tests.</a:t>
            </a:r>
            <a:endParaRPr sz="12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460950" y="532400"/>
            <a:ext cx="82221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Middle Square Method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                           </a:t>
            </a:r>
            <a:r>
              <a:rPr b="1" lang="en" sz="1500">
                <a:solidFill>
                  <a:srgbClr val="5B0F00"/>
                </a:solidFill>
              </a:rPr>
              <a:t> </a:t>
            </a:r>
            <a:r>
              <a:rPr b="1" lang="en" sz="1500" u="sng">
                <a:solidFill>
                  <a:srgbClr val="5B0F00"/>
                </a:solidFill>
              </a:rPr>
              <a:t>ALGORITH</a:t>
            </a:r>
            <a:r>
              <a:rPr b="1" lang="en" sz="1500" u="sng">
                <a:solidFill>
                  <a:srgbClr val="5B0F00"/>
                </a:solidFill>
              </a:rPr>
              <a:t>M</a:t>
            </a:r>
            <a:endParaRPr b="1" sz="1500" u="sng">
              <a:solidFill>
                <a:srgbClr val="5B0F00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Take a random number.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Square it.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Take middle digits of resulting number as the result.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Use this number as seed for next iteration.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126" name="Google Shape;126;p18"/>
          <p:cNvSpPr txBox="1"/>
          <p:nvPr>
            <p:ph idx="2" type="body"/>
          </p:nvPr>
        </p:nvSpPr>
        <p:spPr>
          <a:xfrm>
            <a:off x="4694100" y="1919075"/>
            <a:ext cx="3999900" cy="31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5B0F00"/>
                </a:solidFill>
              </a:rPr>
              <a:t>EX</a:t>
            </a:r>
            <a:r>
              <a:rPr b="1" lang="en" sz="1500" u="sng">
                <a:solidFill>
                  <a:srgbClr val="5B0F00"/>
                </a:solidFill>
              </a:rPr>
              <a:t>AMPLE</a:t>
            </a:r>
            <a:endParaRPr b="1" sz="1500" u="sng">
              <a:solidFill>
                <a:srgbClr val="5B0F00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Consider </a:t>
            </a:r>
            <a:r>
              <a:rPr i="1" lang="en" sz="1500">
                <a:solidFill>
                  <a:srgbClr val="000000"/>
                </a:solidFill>
              </a:rPr>
              <a:t>x</a:t>
            </a:r>
            <a:r>
              <a:rPr baseline="-25000" i="1" lang="en" sz="1500">
                <a:solidFill>
                  <a:srgbClr val="000000"/>
                </a:solidFill>
              </a:rPr>
              <a:t>0</a:t>
            </a:r>
            <a:r>
              <a:rPr i="1" lang="en" sz="1500">
                <a:solidFill>
                  <a:srgbClr val="000000"/>
                </a:solidFill>
              </a:rPr>
              <a:t> = 643794</a:t>
            </a:r>
            <a:endParaRPr i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Then </a:t>
            </a:r>
            <a:r>
              <a:rPr i="1" lang="en" sz="1500">
                <a:solidFill>
                  <a:srgbClr val="000000"/>
                </a:solidFill>
              </a:rPr>
              <a:t>x</a:t>
            </a:r>
            <a:r>
              <a:rPr baseline="30000" i="1" lang="en" sz="1500">
                <a:solidFill>
                  <a:srgbClr val="000000"/>
                </a:solidFill>
              </a:rPr>
              <a:t>2</a:t>
            </a:r>
            <a:r>
              <a:rPr i="1" lang="en" sz="1500">
                <a:solidFill>
                  <a:srgbClr val="000000"/>
                </a:solidFill>
              </a:rPr>
              <a:t> = </a:t>
            </a:r>
            <a:r>
              <a:rPr i="1" lang="en" sz="1500">
                <a:solidFill>
                  <a:srgbClr val="000000"/>
                </a:solidFill>
                <a:highlight>
                  <a:srgbClr val="FFFFFF"/>
                </a:highlight>
              </a:rPr>
              <a:t>414</a:t>
            </a:r>
            <a:r>
              <a:rPr b="1" i="1" lang="en" sz="1500" u="sng">
                <a:solidFill>
                  <a:srgbClr val="5B0F00"/>
                </a:solidFill>
                <a:highlight>
                  <a:srgbClr val="FFFFFF"/>
                </a:highlight>
              </a:rPr>
              <a:t>470714</a:t>
            </a:r>
            <a:r>
              <a:rPr i="1" lang="en" sz="1500">
                <a:solidFill>
                  <a:srgbClr val="000000"/>
                </a:solidFill>
                <a:highlight>
                  <a:srgbClr val="FFFFFF"/>
                </a:highlight>
              </a:rPr>
              <a:t>436</a:t>
            </a:r>
            <a:endParaRPr i="1"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AutoNum type="arabicPeriod"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  <a:t>Then result i.e. </a:t>
            </a:r>
            <a:r>
              <a:rPr i="1" lang="en" sz="155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baseline="-25000" i="1" lang="en" sz="1550">
                <a:solidFill>
                  <a:srgbClr val="000000"/>
                </a:solidFill>
                <a:highlight>
                  <a:srgbClr val="FFFFFF"/>
                </a:highlight>
              </a:rPr>
              <a:t>1</a:t>
            </a:r>
            <a:r>
              <a:rPr i="1" lang="en" sz="1550">
                <a:solidFill>
                  <a:srgbClr val="000000"/>
                </a:solidFill>
                <a:highlight>
                  <a:srgbClr val="FFFFFF"/>
                </a:highlight>
              </a:rPr>
              <a:t> = 470714.</a:t>
            </a:r>
            <a:endParaRPr i="1" sz="15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For next iteration x</a:t>
            </a:r>
            <a:r>
              <a:rPr i="1" lang="en" sz="1500">
                <a:solidFill>
                  <a:srgbClr val="000000"/>
                </a:solidFill>
                <a:highlight>
                  <a:srgbClr val="FFFFFF"/>
                </a:highlight>
              </a:rPr>
              <a:t> = 470714</a:t>
            </a:r>
            <a:endParaRPr i="1"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Then </a:t>
            </a:r>
            <a:r>
              <a:rPr i="1" lang="en" sz="150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baseline="30000" i="1" lang="en" sz="1500">
                <a:solidFill>
                  <a:srgbClr val="000000"/>
                </a:solidFill>
                <a:highlight>
                  <a:srgbClr val="FFFFFF"/>
                </a:highlight>
              </a:rPr>
              <a:t>2</a:t>
            </a:r>
            <a:r>
              <a:rPr i="1" lang="en" sz="1500">
                <a:solidFill>
                  <a:srgbClr val="000000"/>
                </a:solidFill>
                <a:highlight>
                  <a:srgbClr val="FFFFFF"/>
                </a:highlight>
              </a:rPr>
              <a:t> = 221</a:t>
            </a:r>
            <a:r>
              <a:rPr b="1" i="1" lang="en" sz="1500" u="sng">
                <a:solidFill>
                  <a:srgbClr val="5B0F00"/>
                </a:solidFill>
                <a:highlight>
                  <a:srgbClr val="FFFFFF"/>
                </a:highlight>
              </a:rPr>
              <a:t>571669</a:t>
            </a:r>
            <a:r>
              <a:rPr i="1" lang="en" sz="1500">
                <a:solidFill>
                  <a:srgbClr val="000000"/>
                </a:solidFill>
                <a:highlight>
                  <a:srgbClr val="FFFFFF"/>
                </a:highlight>
              </a:rPr>
              <a:t>796</a:t>
            </a:r>
            <a:endParaRPr i="1"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Then result i.e. </a:t>
            </a:r>
            <a:r>
              <a:rPr i="1" lang="en" sz="150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baseline="-25000" i="1" lang="en" sz="1500">
                <a:solidFill>
                  <a:srgbClr val="000000"/>
                </a:solidFill>
                <a:highlight>
                  <a:srgbClr val="FFFFFF"/>
                </a:highlight>
              </a:rPr>
              <a:t>2</a:t>
            </a:r>
            <a:r>
              <a:rPr i="1" lang="en" sz="1500">
                <a:solidFill>
                  <a:srgbClr val="000000"/>
                </a:solidFill>
                <a:highlight>
                  <a:srgbClr val="FFFFFF"/>
                </a:highlight>
              </a:rPr>
              <a:t> = 571669</a:t>
            </a:r>
            <a:endParaRPr i="1"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Hence sequence of random numbers is: </a:t>
            </a:r>
            <a:r>
              <a:rPr i="1" lang="en" sz="1500">
                <a:solidFill>
                  <a:srgbClr val="000000"/>
                </a:solidFill>
                <a:highlight>
                  <a:srgbClr val="FFFFFF"/>
                </a:highlight>
              </a:rPr>
              <a:t>(643794, 470714, 571669, …)</a:t>
            </a:r>
            <a:endParaRPr i="1"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500" u="sng">
              <a:solidFill>
                <a:srgbClr val="5B0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460950" y="532425"/>
            <a:ext cx="82221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Congruence Generator(LCG)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                           </a:t>
            </a:r>
            <a:r>
              <a:rPr b="1" lang="en" sz="1500">
                <a:solidFill>
                  <a:srgbClr val="5B0F00"/>
                </a:solidFill>
              </a:rPr>
              <a:t> </a:t>
            </a:r>
            <a:r>
              <a:rPr b="1" lang="en" sz="1500" u="sng">
                <a:solidFill>
                  <a:srgbClr val="5B0F00"/>
                </a:solidFill>
              </a:rPr>
              <a:t>ALGORITHM</a:t>
            </a:r>
            <a:endParaRPr b="1" sz="1500" u="sng">
              <a:solidFill>
                <a:srgbClr val="5B0F00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Take an integer ( X</a:t>
            </a:r>
            <a:r>
              <a:rPr baseline="-25000" lang="en" sz="1500">
                <a:solidFill>
                  <a:srgbClr val="000000"/>
                </a:solidFill>
              </a:rPr>
              <a:t>0</a:t>
            </a:r>
            <a:r>
              <a:rPr lang="en" sz="1500">
                <a:solidFill>
                  <a:srgbClr val="000000"/>
                </a:solidFill>
              </a:rPr>
              <a:t>) as the seed.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Take some integers a, c, m which are constants.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The desired sequence is obtained by the relation X</a:t>
            </a:r>
            <a:r>
              <a:rPr baseline="-25000" lang="en" sz="1500">
                <a:solidFill>
                  <a:srgbClr val="000000"/>
                </a:solidFill>
              </a:rPr>
              <a:t>n+1</a:t>
            </a:r>
            <a:r>
              <a:rPr lang="en" sz="1500">
                <a:solidFill>
                  <a:srgbClr val="000000"/>
                </a:solidFill>
              </a:rPr>
              <a:t> = (aX</a:t>
            </a:r>
            <a:r>
              <a:rPr baseline="-25000" lang="en" sz="1500">
                <a:solidFill>
                  <a:srgbClr val="000000"/>
                </a:solidFill>
              </a:rPr>
              <a:t>n</a:t>
            </a:r>
            <a:r>
              <a:rPr lang="en" sz="1500">
                <a:solidFill>
                  <a:srgbClr val="000000"/>
                </a:solidFill>
              </a:rPr>
              <a:t>+ c) mod m.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133" name="Google Shape;133;p1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5B0F00"/>
                </a:solidFill>
              </a:rPr>
              <a:t>EXAMPLE</a:t>
            </a:r>
            <a:endParaRPr b="1" sz="1500" u="sng">
              <a:solidFill>
                <a:srgbClr val="5B0F00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Take </a:t>
            </a:r>
            <a:r>
              <a:rPr i="1" lang="en" sz="1500">
                <a:solidFill>
                  <a:srgbClr val="000000"/>
                </a:solidFill>
              </a:rPr>
              <a:t>X</a:t>
            </a:r>
            <a:r>
              <a:rPr baseline="-25000" i="1" lang="en" sz="1500">
                <a:solidFill>
                  <a:srgbClr val="000000"/>
                </a:solidFill>
              </a:rPr>
              <a:t>0</a:t>
            </a:r>
            <a:r>
              <a:rPr i="1" lang="en" sz="1500">
                <a:solidFill>
                  <a:srgbClr val="000000"/>
                </a:solidFill>
              </a:rPr>
              <a:t> = 1 , a = 3 , c = 2</a:t>
            </a:r>
            <a:r>
              <a:rPr lang="en" sz="1500">
                <a:solidFill>
                  <a:srgbClr val="000000"/>
                </a:solidFill>
              </a:rPr>
              <a:t> and </a:t>
            </a:r>
            <a:r>
              <a:rPr i="1" lang="en" sz="1500">
                <a:solidFill>
                  <a:srgbClr val="000000"/>
                </a:solidFill>
              </a:rPr>
              <a:t>m = 7.</a:t>
            </a:r>
            <a:endParaRPr i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i="1" lang="en" sz="1500">
                <a:solidFill>
                  <a:srgbClr val="000000"/>
                </a:solidFill>
              </a:rPr>
              <a:t>X</a:t>
            </a:r>
            <a:r>
              <a:rPr baseline="-25000" i="1" lang="en" sz="1500">
                <a:solidFill>
                  <a:srgbClr val="000000"/>
                </a:solidFill>
              </a:rPr>
              <a:t>1</a:t>
            </a:r>
            <a:r>
              <a:rPr i="1" lang="en" sz="1500">
                <a:solidFill>
                  <a:srgbClr val="000000"/>
                </a:solidFill>
              </a:rPr>
              <a:t> = (3*1 + 2) mod 7 = 5.</a:t>
            </a:r>
            <a:endParaRPr i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i="1" lang="en" sz="1500">
                <a:solidFill>
                  <a:srgbClr val="000000"/>
                </a:solidFill>
              </a:rPr>
              <a:t>X</a:t>
            </a:r>
            <a:r>
              <a:rPr baseline="-25000" i="1" lang="en" sz="1500">
                <a:solidFill>
                  <a:srgbClr val="000000"/>
                </a:solidFill>
              </a:rPr>
              <a:t>2</a:t>
            </a:r>
            <a:r>
              <a:rPr i="1" lang="en" sz="1500">
                <a:solidFill>
                  <a:srgbClr val="000000"/>
                </a:solidFill>
              </a:rPr>
              <a:t> = (3*5 + 2) mod 7 = 3.</a:t>
            </a:r>
            <a:endParaRPr i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i="1" lang="en" sz="1500">
                <a:solidFill>
                  <a:srgbClr val="000000"/>
                </a:solidFill>
              </a:rPr>
              <a:t>X</a:t>
            </a:r>
            <a:r>
              <a:rPr baseline="-25000" i="1" lang="en" sz="1500">
                <a:solidFill>
                  <a:srgbClr val="000000"/>
                </a:solidFill>
              </a:rPr>
              <a:t>3</a:t>
            </a:r>
            <a:r>
              <a:rPr i="1" lang="en" sz="1500">
                <a:solidFill>
                  <a:srgbClr val="000000"/>
                </a:solidFill>
              </a:rPr>
              <a:t> = (3*3 + 2) mod 7 = 4. </a:t>
            </a:r>
            <a:endParaRPr i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The sequence generated is given as   </a:t>
            </a:r>
            <a:r>
              <a:rPr i="1" lang="en" sz="1500">
                <a:solidFill>
                  <a:srgbClr val="000000"/>
                </a:solidFill>
              </a:rPr>
              <a:t>(1,5,3,4,0,2 ... ).</a:t>
            </a:r>
            <a:endParaRPr i="1"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 u="sng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 u="sng">
              <a:solidFill>
                <a:srgbClr val="5B0F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 u="sng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500" u="sng">
              <a:solidFill>
                <a:srgbClr val="5B0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60950" y="3971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Lagged Fibonacci Generator(LFG)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85200C"/>
                </a:solidFill>
              </a:rPr>
              <a:t>ALGORITHM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Take integers </a:t>
            </a:r>
            <a:r>
              <a:rPr i="1" lang="en" sz="1500">
                <a:solidFill>
                  <a:srgbClr val="000000"/>
                </a:solidFill>
              </a:rPr>
              <a:t>j, k (k &gt; j &gt; 0) </a:t>
            </a:r>
            <a:r>
              <a:rPr lang="en" sz="1500">
                <a:solidFill>
                  <a:srgbClr val="000000"/>
                </a:solidFill>
              </a:rPr>
              <a:t>and</a:t>
            </a:r>
            <a:r>
              <a:rPr i="1" lang="en" sz="1500">
                <a:solidFill>
                  <a:srgbClr val="000000"/>
                </a:solidFill>
              </a:rPr>
              <a:t> m.</a:t>
            </a:r>
            <a:endParaRPr i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Initial values of </a:t>
            </a:r>
            <a:r>
              <a:rPr i="1" lang="en" sz="1500">
                <a:solidFill>
                  <a:srgbClr val="000000"/>
                </a:solidFill>
              </a:rPr>
              <a:t>X</a:t>
            </a:r>
            <a:r>
              <a:rPr baseline="-25000" i="1" lang="en" sz="1500">
                <a:solidFill>
                  <a:srgbClr val="000000"/>
                </a:solidFill>
              </a:rPr>
              <a:t>0</a:t>
            </a:r>
            <a:r>
              <a:rPr i="1" lang="en" sz="1500">
                <a:solidFill>
                  <a:srgbClr val="000000"/>
                </a:solidFill>
              </a:rPr>
              <a:t>, X</a:t>
            </a:r>
            <a:r>
              <a:rPr baseline="-25000" i="1" lang="en" sz="1500">
                <a:solidFill>
                  <a:srgbClr val="000000"/>
                </a:solidFill>
              </a:rPr>
              <a:t>1</a:t>
            </a:r>
            <a:r>
              <a:rPr i="1" lang="en" sz="1500">
                <a:solidFill>
                  <a:srgbClr val="000000"/>
                </a:solidFill>
              </a:rPr>
              <a:t> , … X</a:t>
            </a:r>
            <a:r>
              <a:rPr baseline="-25000" i="1" lang="en" sz="1500">
                <a:solidFill>
                  <a:srgbClr val="000000"/>
                </a:solidFill>
              </a:rPr>
              <a:t>k-1 </a:t>
            </a:r>
            <a:r>
              <a:rPr lang="en" sz="1500">
                <a:solidFill>
                  <a:srgbClr val="000000"/>
                </a:solidFill>
              </a:rPr>
              <a:t> are supplied.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The desired sequence is obtained by the relation </a:t>
            </a:r>
            <a:r>
              <a:rPr i="1" lang="en" sz="1500">
                <a:solidFill>
                  <a:srgbClr val="000000"/>
                </a:solidFill>
              </a:rPr>
              <a:t>X</a:t>
            </a:r>
            <a:r>
              <a:rPr baseline="-25000" i="1" lang="en" sz="1500">
                <a:solidFill>
                  <a:srgbClr val="000000"/>
                </a:solidFill>
              </a:rPr>
              <a:t>n</a:t>
            </a:r>
            <a:r>
              <a:rPr i="1" lang="en" sz="1500">
                <a:solidFill>
                  <a:srgbClr val="000000"/>
                </a:solidFill>
              </a:rPr>
              <a:t> = (X</a:t>
            </a:r>
            <a:r>
              <a:rPr baseline="-25000" i="1" lang="en" sz="1500">
                <a:solidFill>
                  <a:srgbClr val="000000"/>
                </a:solidFill>
              </a:rPr>
              <a:t>n-k</a:t>
            </a:r>
            <a:r>
              <a:rPr i="1" lang="en" sz="1500">
                <a:solidFill>
                  <a:srgbClr val="000000"/>
                </a:solidFill>
              </a:rPr>
              <a:t>* X</a:t>
            </a:r>
            <a:r>
              <a:rPr baseline="-25000" i="1" lang="en" sz="1500">
                <a:solidFill>
                  <a:srgbClr val="000000"/>
                </a:solidFill>
              </a:rPr>
              <a:t>n-j </a:t>
            </a:r>
            <a:r>
              <a:rPr i="1" lang="en" sz="1500">
                <a:solidFill>
                  <a:srgbClr val="000000"/>
                </a:solidFill>
              </a:rPr>
              <a:t>) mod m.</a:t>
            </a:r>
            <a:r>
              <a:rPr lang="en" sz="1500">
                <a:solidFill>
                  <a:srgbClr val="000000"/>
                </a:solidFill>
              </a:rPr>
              <a:t> Where * is any binary operator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u="sng">
              <a:solidFill>
                <a:srgbClr val="85200C"/>
              </a:solidFill>
            </a:endParaRPr>
          </a:p>
        </p:txBody>
      </p:sp>
      <p:sp>
        <p:nvSpPr>
          <p:cNvPr id="140" name="Google Shape;140;p20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85200C"/>
                </a:solidFill>
              </a:rPr>
              <a:t>EXAMPLE</a:t>
            </a:r>
            <a:endParaRPr b="1" u="sng">
              <a:solidFill>
                <a:srgbClr val="85200C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Take </a:t>
            </a:r>
            <a:r>
              <a:rPr i="1" lang="en" sz="1500">
                <a:solidFill>
                  <a:srgbClr val="000000"/>
                </a:solidFill>
              </a:rPr>
              <a:t>j = 1 ,k  = 2, m = 8.</a:t>
            </a:r>
            <a:endParaRPr i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Take </a:t>
            </a:r>
            <a:r>
              <a:rPr i="1" lang="en" sz="1500">
                <a:solidFill>
                  <a:srgbClr val="000000"/>
                </a:solidFill>
              </a:rPr>
              <a:t>X</a:t>
            </a:r>
            <a:r>
              <a:rPr baseline="-25000" i="1" lang="en" sz="1500">
                <a:solidFill>
                  <a:srgbClr val="000000"/>
                </a:solidFill>
              </a:rPr>
              <a:t>0 </a:t>
            </a:r>
            <a:r>
              <a:rPr i="1" lang="en" sz="1500">
                <a:solidFill>
                  <a:srgbClr val="000000"/>
                </a:solidFill>
              </a:rPr>
              <a:t>= 3 , X</a:t>
            </a:r>
            <a:r>
              <a:rPr baseline="-25000" i="1" lang="en" sz="1500">
                <a:solidFill>
                  <a:srgbClr val="000000"/>
                </a:solidFill>
              </a:rPr>
              <a:t>1 </a:t>
            </a:r>
            <a:r>
              <a:rPr i="1" lang="en" sz="1500">
                <a:solidFill>
                  <a:srgbClr val="000000"/>
                </a:solidFill>
              </a:rPr>
              <a:t>= 4 </a:t>
            </a:r>
            <a:r>
              <a:rPr lang="en" sz="1500">
                <a:solidFill>
                  <a:srgbClr val="000000"/>
                </a:solidFill>
              </a:rPr>
              <a:t>and the binary operation to be addition.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i="1" lang="en" sz="1500">
                <a:solidFill>
                  <a:srgbClr val="000000"/>
                </a:solidFill>
              </a:rPr>
              <a:t>X</a:t>
            </a:r>
            <a:r>
              <a:rPr baseline="-25000" i="1" lang="en" sz="1500">
                <a:solidFill>
                  <a:srgbClr val="000000"/>
                </a:solidFill>
              </a:rPr>
              <a:t>2</a:t>
            </a:r>
            <a:r>
              <a:rPr i="1" lang="en" sz="1500">
                <a:solidFill>
                  <a:srgbClr val="000000"/>
                </a:solidFill>
              </a:rPr>
              <a:t> = (3 + 4) mod 8 = 7</a:t>
            </a:r>
            <a:endParaRPr i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i="1" lang="en" sz="1500">
                <a:solidFill>
                  <a:srgbClr val="000000"/>
                </a:solidFill>
              </a:rPr>
              <a:t>X</a:t>
            </a:r>
            <a:r>
              <a:rPr baseline="-25000" i="1" lang="en" sz="1500">
                <a:solidFill>
                  <a:srgbClr val="000000"/>
                </a:solidFill>
              </a:rPr>
              <a:t>3</a:t>
            </a:r>
            <a:r>
              <a:rPr i="1" lang="en" sz="1500">
                <a:solidFill>
                  <a:srgbClr val="000000"/>
                </a:solidFill>
              </a:rPr>
              <a:t> = (4 + 7)mod 8 = 3</a:t>
            </a:r>
            <a:endParaRPr i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The resultant sequence is </a:t>
            </a:r>
            <a:r>
              <a:rPr i="1" lang="en" sz="1500">
                <a:solidFill>
                  <a:srgbClr val="000000"/>
                </a:solidFill>
              </a:rPr>
              <a:t> (3,4,7,3,2,5,7...)</a:t>
            </a:r>
            <a:endParaRPr i="1" sz="1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rgbClr val="85200C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u="sng">
              <a:solidFill>
                <a:srgbClr val="85200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512100" y="4373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Mersenne Twister Algorithm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460950" y="168802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350">
                <a:solidFill>
                  <a:srgbClr val="202122"/>
                </a:solidFill>
                <a:highlight>
                  <a:srgbClr val="FFFFFF"/>
                </a:highlight>
              </a:rPr>
              <a:t>The Mersenne Twister is a pseudorandom number generator (PRNG) with its period length chosen to be a Mersenne prime.</a:t>
            </a:r>
            <a:endParaRPr sz="13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350">
                <a:solidFill>
                  <a:srgbClr val="202122"/>
                </a:solidFill>
                <a:highlight>
                  <a:srgbClr val="FFFFFF"/>
                </a:highlight>
              </a:rPr>
              <a:t>Mersenne prime</a:t>
            </a:r>
            <a:r>
              <a:rPr lang="en" sz="125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lang="en" sz="1350">
                <a:solidFill>
                  <a:srgbClr val="202122"/>
                </a:solidFill>
                <a:highlight>
                  <a:srgbClr val="FFFFFF"/>
                </a:highlight>
              </a:rPr>
              <a:t>is a prime number that is one less than a power of two i.e  it is a prime number of the form </a:t>
            </a:r>
            <a:r>
              <a:rPr i="1" lang="en" sz="1550">
                <a:solidFill>
                  <a:srgbClr val="202122"/>
                </a:solidFill>
                <a:highlight>
                  <a:srgbClr val="FFFFFF"/>
                </a:highlight>
              </a:rPr>
              <a:t>M</a:t>
            </a:r>
            <a:r>
              <a:rPr baseline="-25000" i="1" lang="en" sz="2000">
                <a:solidFill>
                  <a:srgbClr val="202122"/>
                </a:solidFill>
                <a:highlight>
                  <a:srgbClr val="FFFFFF"/>
                </a:highlight>
              </a:rPr>
              <a:t>n</a:t>
            </a:r>
            <a:r>
              <a:rPr lang="en" sz="1550">
                <a:solidFill>
                  <a:srgbClr val="202122"/>
                </a:solidFill>
                <a:highlight>
                  <a:srgbClr val="FFFFFF"/>
                </a:highlight>
              </a:rPr>
              <a:t> = 2</a:t>
            </a:r>
            <a:r>
              <a:rPr baseline="30000" i="1" lang="en" sz="2000">
                <a:solidFill>
                  <a:srgbClr val="202122"/>
                </a:solidFill>
                <a:highlight>
                  <a:srgbClr val="FFFFFF"/>
                </a:highlight>
              </a:rPr>
              <a:t>n</a:t>
            </a:r>
            <a:r>
              <a:rPr lang="en" sz="1550">
                <a:solidFill>
                  <a:srgbClr val="202122"/>
                </a:solidFill>
                <a:highlight>
                  <a:srgbClr val="FFFFFF"/>
                </a:highlight>
              </a:rPr>
              <a:t> − 1</a:t>
            </a:r>
            <a:r>
              <a:rPr lang="en" sz="1350">
                <a:solidFill>
                  <a:srgbClr val="202122"/>
                </a:solidFill>
                <a:highlight>
                  <a:srgbClr val="FFFFFF"/>
                </a:highlight>
              </a:rPr>
              <a:t> for some integer </a:t>
            </a:r>
            <a:r>
              <a:rPr i="1" lang="en" sz="1550">
                <a:solidFill>
                  <a:srgbClr val="202122"/>
                </a:solidFill>
                <a:highlight>
                  <a:srgbClr val="FFFFFF"/>
                </a:highlight>
              </a:rPr>
              <a:t>n</a:t>
            </a:r>
            <a:r>
              <a:rPr lang="en" sz="1350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endParaRPr sz="13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350">
                <a:solidFill>
                  <a:srgbClr val="202122"/>
                </a:solidFill>
                <a:highlight>
                  <a:srgbClr val="FFFFFF"/>
                </a:highlight>
              </a:rPr>
              <a:t>The Mersenne Twister algorithm is based on a matrix linear recurrence over a finite </a:t>
            </a:r>
            <a:r>
              <a:rPr lang="en" sz="13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binary</a:t>
            </a:r>
            <a:r>
              <a:rPr lang="en" sz="1350">
                <a:solidFill>
                  <a:srgbClr val="202122"/>
                </a:solidFill>
                <a:highlight>
                  <a:srgbClr val="FFFFFF"/>
                </a:highlight>
              </a:rPr>
              <a:t> field </a:t>
            </a:r>
            <a:r>
              <a:rPr i="1" lang="en" sz="1350">
                <a:solidFill>
                  <a:srgbClr val="202122"/>
                </a:solidFill>
                <a:highlight>
                  <a:srgbClr val="FFFFFF"/>
                </a:highlight>
              </a:rPr>
              <a:t>F</a:t>
            </a:r>
            <a:r>
              <a:rPr baseline="-25000" lang="en" sz="1700">
                <a:solidFill>
                  <a:srgbClr val="202122"/>
                </a:solidFill>
                <a:highlight>
                  <a:srgbClr val="FFFFFF"/>
                </a:highlight>
              </a:rPr>
              <a:t>2</a:t>
            </a:r>
            <a:endParaRPr sz="18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350">
                <a:solidFill>
                  <a:srgbClr val="202122"/>
                </a:solidFill>
                <a:highlight>
                  <a:srgbClr val="FFFFFF"/>
                </a:highlight>
              </a:rPr>
              <a:t>For a </a:t>
            </a:r>
            <a:r>
              <a:rPr i="1" lang="en" sz="1350">
                <a:solidFill>
                  <a:srgbClr val="202122"/>
                </a:solidFill>
                <a:highlight>
                  <a:srgbClr val="FFFFFF"/>
                </a:highlight>
              </a:rPr>
              <a:t>w</a:t>
            </a:r>
            <a:r>
              <a:rPr lang="en" sz="1350">
                <a:solidFill>
                  <a:srgbClr val="202122"/>
                </a:solidFill>
                <a:highlight>
                  <a:srgbClr val="FFFFFF"/>
                </a:highlight>
              </a:rPr>
              <a:t>-bit word length, the Mersenne Twister generates integers in the range [0, 2</a:t>
            </a:r>
            <a:r>
              <a:rPr baseline="30000" i="1" lang="en" sz="1700">
                <a:solidFill>
                  <a:srgbClr val="202122"/>
                </a:solidFill>
                <a:highlight>
                  <a:srgbClr val="FFFFFF"/>
                </a:highlight>
              </a:rPr>
              <a:t>w</a:t>
            </a:r>
            <a:r>
              <a:rPr lang="en" sz="1350">
                <a:solidFill>
                  <a:srgbClr val="202122"/>
                </a:solidFill>
                <a:highlight>
                  <a:srgbClr val="FFFFFF"/>
                </a:highlight>
              </a:rPr>
              <a:t>−1].</a:t>
            </a:r>
            <a:endParaRPr sz="13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350">
                <a:solidFill>
                  <a:srgbClr val="202122"/>
                </a:solidFill>
                <a:highlight>
                  <a:srgbClr val="FFFFFF"/>
                </a:highlight>
              </a:rPr>
              <a:t>For a particular choice of parameters, the algorithm generates very large period of   2</a:t>
            </a:r>
            <a:r>
              <a:rPr baseline="30000" lang="en" sz="1350">
                <a:solidFill>
                  <a:srgbClr val="202122"/>
                </a:solidFill>
                <a:highlight>
                  <a:srgbClr val="FFFFFF"/>
                </a:highlight>
              </a:rPr>
              <a:t>19937</a:t>
            </a:r>
            <a:r>
              <a:rPr lang="en" sz="1350">
                <a:solidFill>
                  <a:srgbClr val="202122"/>
                </a:solidFill>
                <a:highlight>
                  <a:srgbClr val="FFFFFF"/>
                </a:highlight>
              </a:rPr>
              <a:t> - 1  and 623-dimensional equidistribution up to 32-bit accuracy, while using a working area of only 624 words</a:t>
            </a:r>
            <a:r>
              <a:rPr lang="en" sz="1450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endParaRPr sz="14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741B4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