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301" r:id="rId3"/>
    <p:sldId id="258" r:id="rId4"/>
    <p:sldId id="274" r:id="rId5"/>
    <p:sldId id="275" r:id="rId6"/>
    <p:sldId id="260" r:id="rId7"/>
    <p:sldId id="261" r:id="rId8"/>
    <p:sldId id="262" r:id="rId9"/>
    <p:sldId id="295" r:id="rId10"/>
    <p:sldId id="289" r:id="rId11"/>
    <p:sldId id="297" r:id="rId12"/>
    <p:sldId id="298" r:id="rId13"/>
    <p:sldId id="299" r:id="rId14"/>
    <p:sldId id="300" r:id="rId15"/>
    <p:sldId id="267" r:id="rId16"/>
    <p:sldId id="265" r:id="rId17"/>
    <p:sldId id="269" r:id="rId18"/>
    <p:sldId id="270" r:id="rId19"/>
    <p:sldId id="271" r:id="rId20"/>
    <p:sldId id="273"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0" d="100"/>
          <a:sy n="90" d="100"/>
        </p:scale>
        <p:origin x="19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807" y="3428998"/>
            <a:ext cx="6320526" cy="2268559"/>
          </a:xfrm>
        </p:spPr>
        <p:txBody>
          <a:bodyPr>
            <a:noAutofit/>
          </a:bodyPr>
          <a:lstStyle/>
          <a:p>
            <a:pPr algn="ct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COURSE</a:t>
            </a:r>
            <a:r>
              <a:rPr lang="en-IN" sz="2000" dirty="0">
                <a:latin typeface="Times New Roman" panose="02020603050405020304" pitchFamily="18" charset="0"/>
                <a:cs typeface="Times New Roman" panose="02020603050405020304" pitchFamily="18" charset="0"/>
              </a:rPr>
              <a:t>: B.Tech.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SEMESTER: III</a:t>
            </a:r>
            <a:r>
              <a:rPr lang="en-IN" sz="2000" baseline="30000" dirty="0" smtClean="0">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By</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KARTIKEYEA SINGH (1900910100077)</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Department of Computer Science and Engineering</a:t>
            </a:r>
            <a:endParaRPr lang="en-IN" sz="1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72273" y="2268786"/>
            <a:ext cx="6160060" cy="1160213"/>
          </a:xfrm>
        </p:spPr>
        <p:txBody>
          <a:bodyPr>
            <a:normAutofit fontScale="25000" lnSpcReduction="20000"/>
          </a:bodyPr>
          <a:lstStyle/>
          <a:p>
            <a:pPr algn="just"/>
            <a:r>
              <a:rPr lang="en-IN" sz="9600" b="1" dirty="0">
                <a:latin typeface="Times New Roman" panose="02020603050405020304" pitchFamily="18" charset="0"/>
                <a:cs typeface="Times New Roman" panose="02020603050405020304" pitchFamily="18" charset="0"/>
              </a:rPr>
              <a:t>Mini Project / Internship Assessment</a:t>
            </a:r>
          </a:p>
          <a:p>
            <a:endParaRPr lang="en-IN" b="1" dirty="0" smtClean="0"/>
          </a:p>
          <a:p>
            <a:endParaRPr lang="en-IN" b="1" dirty="0"/>
          </a:p>
          <a:p>
            <a:endParaRPr lang="en-IN" b="1" dirty="0" smtClean="0"/>
          </a:p>
          <a:p>
            <a:pPr algn="just"/>
            <a:r>
              <a:rPr lang="en-IN" sz="8000" b="1" dirty="0" smtClean="0">
                <a:latin typeface="Times New Roman" panose="02020603050405020304" pitchFamily="18" charset="0"/>
                <a:cs typeface="Times New Roman" panose="02020603050405020304" pitchFamily="18" charset="0"/>
              </a:rPr>
              <a:t>Subject </a:t>
            </a:r>
            <a:r>
              <a:rPr lang="en-IN" sz="8000" b="1" dirty="0">
                <a:latin typeface="Times New Roman" panose="02020603050405020304" pitchFamily="18" charset="0"/>
                <a:cs typeface="Times New Roman" panose="02020603050405020304" pitchFamily="18" charset="0"/>
              </a:rPr>
              <a:t>Name: Mini project / Internship </a:t>
            </a:r>
            <a:r>
              <a:rPr lang="en-IN" sz="8000" b="1" dirty="0" smtClean="0">
                <a:latin typeface="Times New Roman" panose="02020603050405020304" pitchFamily="18" charset="0"/>
                <a:cs typeface="Times New Roman" panose="02020603050405020304" pitchFamily="18" charset="0"/>
              </a:rPr>
              <a:t>Assessment</a:t>
            </a:r>
          </a:p>
          <a:p>
            <a:pPr algn="just"/>
            <a:r>
              <a:rPr lang="en-IN" sz="8000" b="1" dirty="0" smtClean="0">
                <a:latin typeface="Times New Roman" panose="02020603050405020304" pitchFamily="18" charset="0"/>
                <a:cs typeface="Times New Roman" panose="02020603050405020304" pitchFamily="18" charset="0"/>
              </a:rPr>
              <a:t> </a:t>
            </a:r>
          </a:p>
          <a:p>
            <a:pPr algn="just"/>
            <a:r>
              <a:rPr lang="en-IN" sz="8000" b="1" dirty="0" smtClean="0">
                <a:latin typeface="Times New Roman" panose="02020603050405020304" pitchFamily="18" charset="0"/>
                <a:cs typeface="Times New Roman" panose="02020603050405020304" pitchFamily="18" charset="0"/>
              </a:rPr>
              <a:t>Subject </a:t>
            </a:r>
            <a:r>
              <a:rPr lang="en-IN" sz="8000" b="1" dirty="0">
                <a:latin typeface="Times New Roman" panose="02020603050405020304" pitchFamily="18" charset="0"/>
                <a:cs typeface="Times New Roman" panose="02020603050405020304" pitchFamily="18" charset="0"/>
              </a:rPr>
              <a:t>Code : KCS-354 </a:t>
            </a:r>
            <a:endParaRPr lang="en-IN" sz="80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8932331" y="1857904"/>
            <a:ext cx="3259667" cy="410882"/>
          </a:xfrm>
          <a:prstGeom prst="rect">
            <a:avLst/>
          </a:prstGeom>
        </p:spPr>
        <p:txBody>
          <a:bodyPr wrap="square">
            <a:spAutoFit/>
          </a:bodyPr>
          <a:lstStyle/>
          <a:p>
            <a:pPr algn="ctr">
              <a:lnSpc>
                <a:spcPct val="115000"/>
              </a:lnSpc>
              <a:spcAft>
                <a:spcPts val="0"/>
              </a:spcAft>
              <a:tabLst>
                <a:tab pos="2743200" algn="ctr"/>
                <a:tab pos="5486400" algn="r"/>
              </a:tabLst>
            </a:pPr>
            <a:r>
              <a:rPr lang="en-IN" b="1" cap="small" dirty="0">
                <a:solidFill>
                  <a:srgbClr val="000000"/>
                </a:solidFill>
                <a:latin typeface="Times New Roman" panose="02020603050405020304" pitchFamily="18" charset="0"/>
                <a:ea typeface="Times New Roman" panose="02020603050405020304" pitchFamily="18" charset="0"/>
              </a:rPr>
              <a:t>JSS MAHAVIDYAPEETHA</a:t>
            </a:r>
            <a:endParaRPr lang="en-IN" sz="1400" dirty="0">
              <a:effectLst/>
              <a:latin typeface="Times New Roman" panose="02020603050405020304" pitchFamily="18" charset="0"/>
              <a:ea typeface="Times New Roman" panose="02020603050405020304" pitchFamily="18" charset="0"/>
            </a:endParaRPr>
          </a:p>
        </p:txBody>
      </p:sp>
      <p:pic>
        <p:nvPicPr>
          <p:cNvPr id="8" name="image3.png"/>
          <p:cNvPicPr/>
          <p:nvPr/>
        </p:nvPicPr>
        <p:blipFill>
          <a:blip r:embed="rId2"/>
          <a:srcRect/>
          <a:stretch>
            <a:fillRect/>
          </a:stretch>
        </p:blipFill>
        <p:spPr>
          <a:xfrm>
            <a:off x="9652528" y="3428998"/>
            <a:ext cx="1819275" cy="1762125"/>
          </a:xfrm>
          <a:prstGeom prst="rect">
            <a:avLst/>
          </a:prstGeom>
          <a:ln/>
        </p:spPr>
      </p:pic>
    </p:spTree>
    <p:extLst>
      <p:ext uri="{BB962C8B-B14F-4D97-AF65-F5344CB8AC3E}">
        <p14:creationId xmlns:p14="http://schemas.microsoft.com/office/powerpoint/2010/main" val="275463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CSS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1800" dirty="0">
                <a:latin typeface="Times New Roman" panose="02020603050405020304" pitchFamily="18" charset="0"/>
                <a:cs typeface="Times New Roman" panose="02020603050405020304" pitchFamily="18" charset="0"/>
              </a:rPr>
              <a:t>The framework of a web page is better </a:t>
            </a:r>
            <a:r>
              <a:rPr lang="en-IN" sz="1800" dirty="0" err="1">
                <a:latin typeface="Times New Roman" panose="02020603050405020304" pitchFamily="18" charset="0"/>
                <a:cs typeface="Times New Roman" panose="02020603050405020304" pitchFamily="18" charset="0"/>
              </a:rPr>
              <a:t>handeled</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It has better device compatibility.</a:t>
            </a:r>
          </a:p>
          <a:p>
            <a:pPr algn="just"/>
            <a:r>
              <a:rPr lang="en-IN" sz="1800" dirty="0">
                <a:latin typeface="Times New Roman" panose="02020603050405020304" pitchFamily="18" charset="0"/>
                <a:cs typeface="Times New Roman" panose="02020603050405020304" pitchFamily="18" charset="0"/>
              </a:rPr>
              <a:t>Ability to Re-Position. </a:t>
            </a:r>
          </a:p>
          <a:p>
            <a:pPr algn="just"/>
            <a:r>
              <a:rPr lang="en-IN" sz="1800" dirty="0">
                <a:latin typeface="Times New Roman" panose="02020603050405020304" pitchFamily="18" charset="0"/>
                <a:cs typeface="Times New Roman" panose="02020603050405020304" pitchFamily="18" charset="0"/>
              </a:rPr>
              <a:t>Style (CSS) kept separate from structure (HTML), means </a:t>
            </a:r>
            <a:r>
              <a:rPr lang="en-IN" sz="1800" dirty="0" smtClean="0">
                <a:latin typeface="Times New Roman" panose="02020603050405020304" pitchFamily="18" charset="0"/>
                <a:cs typeface="Times New Roman" panose="02020603050405020304" pitchFamily="18" charset="0"/>
              </a:rPr>
              <a:t>smaller file </a:t>
            </a:r>
            <a:r>
              <a:rPr lang="en-IN" sz="1800" dirty="0">
                <a:latin typeface="Times New Roman" panose="02020603050405020304" pitchFamily="18" charset="0"/>
                <a:cs typeface="Times New Roman" panose="02020603050405020304" pitchFamily="18" charset="0"/>
              </a:rPr>
              <a:t>size.</a:t>
            </a:r>
          </a:p>
          <a:p>
            <a:pPr marL="0" indent="0" algn="just">
              <a:buNone/>
            </a:pP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081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JavaScript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sz="1900" dirty="0">
                <a:latin typeface="Times New Roman" panose="02020603050405020304" pitchFamily="18" charset="0"/>
                <a:cs typeface="Times New Roman" panose="02020603050405020304" pitchFamily="18" charset="0"/>
              </a:rPr>
              <a:t>Object-Centred Script Language.</a:t>
            </a:r>
          </a:p>
          <a:p>
            <a:pPr algn="just"/>
            <a:r>
              <a:rPr lang="en-IN" sz="1900" dirty="0">
                <a:latin typeface="Times New Roman" panose="02020603050405020304" pitchFamily="18" charset="0"/>
                <a:cs typeface="Times New Roman" panose="02020603050405020304" pitchFamily="18" charset="0"/>
              </a:rPr>
              <a:t>Client edge Technology.</a:t>
            </a:r>
          </a:p>
          <a:p>
            <a:pPr algn="just"/>
            <a:r>
              <a:rPr lang="en-IN" sz="1900" dirty="0">
                <a:latin typeface="Times New Roman" panose="02020603050405020304" pitchFamily="18" charset="0"/>
                <a:cs typeface="Times New Roman" panose="02020603050405020304" pitchFamily="18" charset="0"/>
              </a:rPr>
              <a:t>Validation of User's Input.</a:t>
            </a:r>
          </a:p>
          <a:p>
            <a:pPr algn="just"/>
            <a:r>
              <a:rPr lang="en-IN" sz="1900" dirty="0">
                <a:latin typeface="Times New Roman" panose="02020603050405020304" pitchFamily="18" charset="0"/>
                <a:cs typeface="Times New Roman" panose="02020603050405020304" pitchFamily="18" charset="0"/>
              </a:rPr>
              <a:t>Else and If Statement.</a:t>
            </a:r>
          </a:p>
          <a:p>
            <a:pPr algn="just"/>
            <a:r>
              <a:rPr lang="en-IN" sz="1900" dirty="0">
                <a:latin typeface="Times New Roman" panose="02020603050405020304" pitchFamily="18" charset="0"/>
                <a:cs typeface="Times New Roman" panose="02020603050405020304" pitchFamily="18" charset="0"/>
              </a:rPr>
              <a:t>Interpreter Centred.</a:t>
            </a:r>
          </a:p>
          <a:p>
            <a:pPr algn="just"/>
            <a:r>
              <a:rPr lang="en-IN" sz="1900" dirty="0">
                <a:latin typeface="Times New Roman" panose="02020603050405020304" pitchFamily="18" charset="0"/>
                <a:cs typeface="Times New Roman" panose="02020603050405020304" pitchFamily="18" charset="0"/>
              </a:rPr>
              <a:t>Ability to perform In Built Function.</a:t>
            </a:r>
          </a:p>
          <a:p>
            <a:pPr algn="just"/>
            <a:r>
              <a:rPr lang="en-IN" sz="1900" dirty="0">
                <a:latin typeface="Times New Roman" panose="02020603050405020304" pitchFamily="18" charset="0"/>
                <a:cs typeface="Times New Roman" panose="02020603050405020304" pitchFamily="18" charset="0"/>
              </a:rPr>
              <a:t>Case Sensitive format.</a:t>
            </a:r>
          </a:p>
          <a:p>
            <a:pPr algn="just"/>
            <a:r>
              <a:rPr lang="en-IN" sz="1900" dirty="0">
                <a:latin typeface="Times New Roman" panose="02020603050405020304" pitchFamily="18" charset="0"/>
                <a:cs typeface="Times New Roman" panose="02020603050405020304" pitchFamily="18" charset="0"/>
              </a:rPr>
              <a:t>Light Weight and delicate.</a:t>
            </a:r>
          </a:p>
          <a:p>
            <a:pPr marL="0" indent="0">
              <a:buNone/>
            </a:pPr>
            <a:endParaRPr lang="en-IN" dirty="0"/>
          </a:p>
          <a:p>
            <a:endParaRPr lang="en-IN" dirty="0"/>
          </a:p>
        </p:txBody>
      </p:sp>
    </p:spTree>
    <p:extLst>
      <p:ext uri="{BB962C8B-B14F-4D97-AF65-F5344CB8AC3E}">
        <p14:creationId xmlns:p14="http://schemas.microsoft.com/office/powerpoint/2010/main" val="206906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600" b="1" u="sng" dirty="0">
                <a:latin typeface="Times New Roman" panose="02020603050405020304" pitchFamily="18" charset="0"/>
                <a:cs typeface="Times New Roman" panose="02020603050405020304" pitchFamily="18" charset="0"/>
              </a:rPr>
              <a:t>Python (using anaconda navigator)</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b="1" dirty="0"/>
              <a:t> </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IN" sz="1800" dirty="0">
                <a:latin typeface="Times New Roman" panose="02020603050405020304" pitchFamily="18" charset="0"/>
                <a:cs typeface="Times New Roman" panose="02020603050405020304" pitchFamily="18" charset="0"/>
              </a:rPr>
              <a:t>Compiled with latest python release (anaconda).</a:t>
            </a:r>
          </a:p>
          <a:p>
            <a:pPr algn="just"/>
            <a:r>
              <a:rPr lang="en-IN" sz="1800" dirty="0">
                <a:latin typeface="Times New Roman" panose="02020603050405020304" pitchFamily="18" charset="0"/>
                <a:cs typeface="Times New Roman" panose="02020603050405020304" pitchFamily="18" charset="0"/>
              </a:rPr>
              <a:t>Python is object oriented language.</a:t>
            </a:r>
          </a:p>
          <a:p>
            <a:pPr algn="just"/>
            <a:r>
              <a:rPr lang="en-IN" sz="1800" dirty="0">
                <a:latin typeface="Times New Roman" panose="02020603050405020304" pitchFamily="18" charset="0"/>
                <a:cs typeface="Times New Roman" panose="02020603050405020304" pitchFamily="18" charset="0"/>
              </a:rPr>
              <a:t>It is high level portable language.</a:t>
            </a:r>
          </a:p>
          <a:p>
            <a:pPr algn="just"/>
            <a:r>
              <a:rPr lang="en-IN" sz="1800" dirty="0">
                <a:latin typeface="Times New Roman" panose="02020603050405020304" pitchFamily="18" charset="0"/>
                <a:cs typeface="Times New Roman" panose="02020603050405020304" pitchFamily="18" charset="0"/>
              </a:rPr>
              <a:t>New and wide range of packages. </a:t>
            </a:r>
          </a:p>
          <a:p>
            <a:pPr marL="0" indent="0" algn="just">
              <a:buNone/>
            </a:pP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9343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sz="3600" b="1" u="sng" dirty="0">
                <a:latin typeface="Times New Roman" panose="02020603050405020304" pitchFamily="18" charset="0"/>
                <a:cs typeface="Times New Roman" panose="02020603050405020304" pitchFamily="18" charset="0"/>
              </a:rPr>
              <a:t>Societal Relevance and Impact of the Project</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dirty="0"/>
              <a:t> </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sz="1800" dirty="0">
                <a:latin typeface="Times New Roman" panose="02020603050405020304" pitchFamily="18" charset="0"/>
                <a:cs typeface="Times New Roman" panose="02020603050405020304" pitchFamily="18" charset="0"/>
              </a:rPr>
              <a:t>As we know that there is a very large scope for web developers and programmers in today’s world, learning these skills can be very beneficial for people. From my project people will get to know how easy and interesting this topics are. This will spread awareness in society about the emerging fields and job opportunities in the IT sector.</a:t>
            </a:r>
          </a:p>
          <a:p>
            <a:endParaRPr lang="en-IN" dirty="0"/>
          </a:p>
        </p:txBody>
      </p:sp>
    </p:spTree>
    <p:extLst>
      <p:ext uri="{BB962C8B-B14F-4D97-AF65-F5344CB8AC3E}">
        <p14:creationId xmlns:p14="http://schemas.microsoft.com/office/powerpoint/2010/main" val="156199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Future Scope of the Project</a:t>
            </a:r>
            <a:r>
              <a:rPr lang="en-IN" dirty="0"/>
              <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sz="1800" dirty="0">
                <a:latin typeface="Times New Roman" panose="02020603050405020304" pitchFamily="18" charset="0"/>
                <a:cs typeface="Times New Roman" panose="02020603050405020304" pitchFamily="18" charset="0"/>
              </a:rPr>
              <a:t>This ‘Rock Paper Scissors’ game can be further improved by using more advanced graphics and can be customised for different devices and OS, then we can register this game on different app stores and do its monetization. In future, I will try to build more such games and then integrate them all together under one single app or website.</a:t>
            </a:r>
          </a:p>
          <a:p>
            <a:endParaRPr lang="en-IN" dirty="0"/>
          </a:p>
        </p:txBody>
      </p:sp>
    </p:spTree>
    <p:extLst>
      <p:ext uri="{BB962C8B-B14F-4D97-AF65-F5344CB8AC3E}">
        <p14:creationId xmlns:p14="http://schemas.microsoft.com/office/powerpoint/2010/main" val="3205992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41" y="2899323"/>
            <a:ext cx="7958331" cy="10772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Screenshots of the project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665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Game interface as it starts.</a:t>
            </a:r>
            <a:r>
              <a:rPr lang="en-IN" sz="2800" dirty="0"/>
              <a:t/>
            </a:r>
            <a:br>
              <a:rPr lang="en-IN" sz="2800" dirty="0"/>
            </a:br>
            <a:endParaRPr lang="en-IN" sz="2800" dirty="0"/>
          </a:p>
        </p:txBody>
      </p:sp>
      <p:sp>
        <p:nvSpPr>
          <p:cNvPr id="4" name="Text Placeholder 3"/>
          <p:cNvSpPr>
            <a:spLocks noGrp="1"/>
          </p:cNvSpPr>
          <p:nvPr>
            <p:ph type="body" sz="half" idx="2"/>
          </p:nvPr>
        </p:nvSpPr>
        <p:spPr/>
        <p:txBody>
          <a:bodyPr/>
          <a:lstStyle/>
          <a:p>
            <a:r>
              <a:rPr lang="en-IN" b="1" dirty="0"/>
              <a:t> </a:t>
            </a:r>
            <a:endParaRPr lang="en-IN" dirty="0"/>
          </a:p>
          <a:p>
            <a:pPr algn="just"/>
            <a:r>
              <a:rPr lang="en-IN" sz="2800" dirty="0">
                <a:latin typeface="Times New Roman" panose="02020603050405020304" pitchFamily="18" charset="0"/>
                <a:cs typeface="Times New Roman" panose="02020603050405020304" pitchFamily="18" charset="0"/>
              </a:rPr>
              <a:t>When mouse pointer is above any shape, icon turns blue.</a:t>
            </a:r>
          </a:p>
        </p:txBody>
      </p:sp>
      <p:pic>
        <p:nvPicPr>
          <p:cNvPr id="13" name="Picture Placeholder 12" descr="C:\Users\karti\Pictures\Screenshots\Screenshot (13).png"/>
          <p:cNvPicPr>
            <a:picLocks noGrp="1"/>
          </p:cNvPicPr>
          <p:nvPr>
            <p:ph type="pic" idx="1"/>
          </p:nvPr>
        </p:nvPicPr>
        <p:blipFill rotWithShape="1">
          <a:blip r:embed="rId2" cstate="print">
            <a:extLst>
              <a:ext uri="{28A0092B-C50C-407E-A947-70E740481C1C}">
                <a14:useLocalDpi xmlns:a14="http://schemas.microsoft.com/office/drawing/2010/main" val="0"/>
              </a:ext>
            </a:extLst>
          </a:blip>
          <a:srcRect l="31805" r="31805" b="49102"/>
          <a:stretch/>
        </p:blipFill>
        <p:spPr bwMode="auto">
          <a:xfrm>
            <a:off x="6747063" y="0"/>
            <a:ext cx="4629734" cy="3490546"/>
          </a:xfrm>
          <a:prstGeom prst="rect">
            <a:avLst/>
          </a:prstGeom>
          <a:noFill/>
          <a:ln>
            <a:noFill/>
          </a:ln>
        </p:spPr>
      </p:pic>
      <p:pic>
        <p:nvPicPr>
          <p:cNvPr id="21" name="Picture Placeholder 4" descr="C:\Users\karti\Pictures\Screenshots\Screenshot (14).png"/>
          <p:cNvPicPr>
            <a:picLocks/>
          </p:cNvPicPr>
          <p:nvPr/>
        </p:nvPicPr>
        <p:blipFill rotWithShape="1">
          <a:blip r:embed="rId3" cstate="print">
            <a:extLst>
              <a:ext uri="{28A0092B-C50C-407E-A947-70E740481C1C}">
                <a14:useLocalDpi xmlns:a14="http://schemas.microsoft.com/office/drawing/2010/main" val="0"/>
              </a:ext>
            </a:extLst>
          </a:blip>
          <a:srcRect l="31688" r="31688" b="49487"/>
          <a:stretch/>
        </p:blipFill>
        <p:spPr bwMode="auto">
          <a:xfrm>
            <a:off x="6747063" y="3486065"/>
            <a:ext cx="4629734" cy="3371935"/>
          </a:xfrm>
          <a:prstGeom prst="rect">
            <a:avLst/>
          </a:prstGeom>
          <a:noFill/>
          <a:ln w="9525" cap="sq">
            <a:no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5240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r>
              <a:rPr lang="en-IN" sz="2800" dirty="0" smtClean="0">
                <a:latin typeface="Times New Roman" panose="02020603050405020304" pitchFamily="18" charset="0"/>
                <a:cs typeface="Times New Roman" panose="02020603050405020304" pitchFamily="18" charset="0"/>
              </a:rPr>
              <a:t>Interface </a:t>
            </a:r>
            <a:r>
              <a:rPr lang="en-IN" sz="2800" dirty="0">
                <a:latin typeface="Times New Roman" panose="02020603050405020304" pitchFamily="18" charset="0"/>
                <a:cs typeface="Times New Roman" panose="02020603050405020304" pitchFamily="18" charset="0"/>
              </a:rPr>
              <a:t>indicating user wins.</a:t>
            </a:r>
          </a:p>
        </p:txBody>
      </p:sp>
      <p:sp>
        <p:nvSpPr>
          <p:cNvPr id="4" name="Text Placeholder 3"/>
          <p:cNvSpPr>
            <a:spLocks noGrp="1"/>
          </p:cNvSpPr>
          <p:nvPr>
            <p:ph type="body" sz="half" idx="2"/>
          </p:nvPr>
        </p:nvSpPr>
        <p:spPr/>
        <p:txBody>
          <a:bodyPr/>
          <a:lstStyle/>
          <a:p>
            <a:endParaRPr lang="en-IN"/>
          </a:p>
        </p:txBody>
      </p:sp>
      <p:pic>
        <p:nvPicPr>
          <p:cNvPr id="5" name="Picture Placeholder 4" descr="C:\Users\karti\Pictures\Screenshots\Screenshot (15).png"/>
          <p:cNvPicPr>
            <a:picLocks noGrp="1"/>
          </p:cNvPicPr>
          <p:nvPr>
            <p:ph type="pic" idx="1"/>
          </p:nvPr>
        </p:nvPicPr>
        <p:blipFill>
          <a:blip r:embed="rId2" cstate="print">
            <a:extLst>
              <a:ext uri="{28A0092B-C50C-407E-A947-70E740481C1C}">
                <a14:useLocalDpi xmlns:a14="http://schemas.microsoft.com/office/drawing/2010/main" val="0"/>
              </a:ext>
            </a:extLst>
          </a:blip>
          <a:srcRect l="31773" r="31773"/>
          <a:stretch>
            <a:fillRect/>
          </a:stretch>
        </p:blipFill>
        <p:spPr bwMode="auto">
          <a:prstGeom prst="rect">
            <a:avLst/>
          </a:prstGeom>
          <a:noFill/>
          <a:ln>
            <a:noFill/>
          </a:ln>
        </p:spPr>
      </p:pic>
    </p:spTree>
    <p:extLst>
      <p:ext uri="{BB962C8B-B14F-4D97-AF65-F5344CB8AC3E}">
        <p14:creationId xmlns:p14="http://schemas.microsoft.com/office/powerpoint/2010/main" val="369266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Interface when user loses.</a:t>
            </a:r>
          </a:p>
        </p:txBody>
      </p:sp>
      <p:sp>
        <p:nvSpPr>
          <p:cNvPr id="4" name="Text Placeholder 3"/>
          <p:cNvSpPr>
            <a:spLocks noGrp="1"/>
          </p:cNvSpPr>
          <p:nvPr>
            <p:ph type="body" sz="half" idx="2"/>
          </p:nvPr>
        </p:nvSpPr>
        <p:spPr/>
        <p:txBody>
          <a:bodyPr/>
          <a:lstStyle/>
          <a:p>
            <a:endParaRPr lang="en-IN"/>
          </a:p>
        </p:txBody>
      </p:sp>
      <p:pic>
        <p:nvPicPr>
          <p:cNvPr id="5" name="Picture Placeholder 4" descr="C:\Users\karti\Pictures\Screenshots\Screenshot (16).png"/>
          <p:cNvPicPr>
            <a:picLocks noGrp="1"/>
          </p:cNvPicPr>
          <p:nvPr>
            <p:ph type="pic" idx="1"/>
          </p:nvPr>
        </p:nvPicPr>
        <p:blipFill>
          <a:blip r:embed="rId2" cstate="print">
            <a:extLst>
              <a:ext uri="{28A0092B-C50C-407E-A947-70E740481C1C}">
                <a14:useLocalDpi xmlns:a14="http://schemas.microsoft.com/office/drawing/2010/main" val="0"/>
              </a:ext>
            </a:extLst>
          </a:blip>
          <a:srcRect l="31733" r="31733"/>
          <a:stretch>
            <a:fillRect/>
          </a:stretch>
        </p:blipFill>
        <p:spPr bwMode="auto">
          <a:prstGeom prst="rect">
            <a:avLst/>
          </a:prstGeom>
          <a:noFill/>
          <a:ln>
            <a:noFill/>
          </a:ln>
        </p:spPr>
      </p:pic>
    </p:spTree>
    <p:extLst>
      <p:ext uri="{BB962C8B-B14F-4D97-AF65-F5344CB8AC3E}">
        <p14:creationId xmlns:p14="http://schemas.microsoft.com/office/powerpoint/2010/main" val="740098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Interface showing a draw.</a:t>
            </a:r>
          </a:p>
        </p:txBody>
      </p:sp>
      <p:sp>
        <p:nvSpPr>
          <p:cNvPr id="4" name="Text Placeholder 3"/>
          <p:cNvSpPr>
            <a:spLocks noGrp="1"/>
          </p:cNvSpPr>
          <p:nvPr>
            <p:ph type="body" sz="half" idx="2"/>
          </p:nvPr>
        </p:nvSpPr>
        <p:spPr/>
        <p:txBody>
          <a:bodyPr/>
          <a:lstStyle/>
          <a:p>
            <a:endParaRPr lang="en-IN"/>
          </a:p>
        </p:txBody>
      </p:sp>
      <p:pic>
        <p:nvPicPr>
          <p:cNvPr id="5" name="Picture Placeholder 4" descr="C:\Users\karti\Pictures\Screenshots\Screenshot (17).png"/>
          <p:cNvPicPr>
            <a:picLocks noGrp="1"/>
          </p:cNvPicPr>
          <p:nvPr>
            <p:ph type="pic" idx="1"/>
          </p:nvPr>
        </p:nvPicPr>
        <p:blipFill>
          <a:blip r:embed="rId2" cstate="print">
            <a:extLst>
              <a:ext uri="{28A0092B-C50C-407E-A947-70E740481C1C}">
                <a14:useLocalDpi xmlns:a14="http://schemas.microsoft.com/office/drawing/2010/main" val="0"/>
              </a:ext>
            </a:extLst>
          </a:blip>
          <a:srcRect l="31800" r="31800"/>
          <a:stretch>
            <a:fillRect/>
          </a:stretch>
        </p:blipFill>
        <p:spPr bwMode="auto">
          <a:prstGeom prst="rect">
            <a:avLst/>
          </a:prstGeom>
          <a:noFill/>
          <a:ln>
            <a:noFill/>
          </a:ln>
        </p:spPr>
      </p:pic>
    </p:spTree>
    <p:extLst>
      <p:ext uri="{BB962C8B-B14F-4D97-AF65-F5344CB8AC3E}">
        <p14:creationId xmlns:p14="http://schemas.microsoft.com/office/powerpoint/2010/main" val="1683138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Table of 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sz="2300" dirty="0" smtClean="0">
                <a:latin typeface="Times New Roman" panose="02020603050405020304" pitchFamily="18" charset="0"/>
                <a:cs typeface="Times New Roman" panose="02020603050405020304" pitchFamily="18" charset="0"/>
              </a:rPr>
              <a:t>Introduction</a:t>
            </a:r>
          </a:p>
          <a:p>
            <a:pPr algn="just"/>
            <a:r>
              <a:rPr lang="en-IN" sz="2300" dirty="0" smtClean="0">
                <a:latin typeface="Times New Roman" panose="02020603050405020304" pitchFamily="18" charset="0"/>
                <a:cs typeface="Times New Roman" panose="02020603050405020304" pitchFamily="18" charset="0"/>
              </a:rPr>
              <a:t>History and rules</a:t>
            </a:r>
          </a:p>
          <a:p>
            <a:pPr algn="just"/>
            <a:r>
              <a:rPr lang="en-IN" sz="2300" dirty="0" smtClean="0">
                <a:latin typeface="Times New Roman" panose="02020603050405020304" pitchFamily="18" charset="0"/>
                <a:cs typeface="Times New Roman" panose="02020603050405020304" pitchFamily="18" charset="0"/>
              </a:rPr>
              <a:t>Methodology used</a:t>
            </a:r>
          </a:p>
          <a:p>
            <a:pPr algn="just"/>
            <a:r>
              <a:rPr lang="en-IN" sz="2300" dirty="0" smtClean="0">
                <a:latin typeface="Times New Roman" panose="02020603050405020304" pitchFamily="18" charset="0"/>
                <a:cs typeface="Times New Roman" panose="02020603050405020304" pitchFamily="18" charset="0"/>
              </a:rPr>
              <a:t>Objective and project goal</a:t>
            </a:r>
          </a:p>
          <a:p>
            <a:pPr algn="just"/>
            <a:r>
              <a:rPr lang="en-IN" sz="2300" dirty="0" smtClean="0">
                <a:latin typeface="Times New Roman" panose="02020603050405020304" pitchFamily="18" charset="0"/>
                <a:cs typeface="Times New Roman" panose="02020603050405020304" pitchFamily="18" charset="0"/>
              </a:rPr>
              <a:t>Tools and technology used</a:t>
            </a:r>
          </a:p>
          <a:p>
            <a:pPr algn="just"/>
            <a:r>
              <a:rPr lang="en-IN" sz="2300" dirty="0" smtClean="0">
                <a:latin typeface="Times New Roman" panose="02020603050405020304" pitchFamily="18" charset="0"/>
                <a:cs typeface="Times New Roman" panose="02020603050405020304" pitchFamily="18" charset="0"/>
              </a:rPr>
              <a:t>Feature of the technology used</a:t>
            </a:r>
          </a:p>
          <a:p>
            <a:pPr algn="just"/>
            <a:r>
              <a:rPr lang="en-IN" sz="2300" dirty="0">
                <a:latin typeface="Times New Roman" panose="02020603050405020304" pitchFamily="18" charset="0"/>
                <a:cs typeface="Times New Roman" panose="02020603050405020304" pitchFamily="18" charset="0"/>
              </a:rPr>
              <a:t>Societal Relevance and Impact of the </a:t>
            </a:r>
            <a:r>
              <a:rPr lang="en-IN" sz="2300" dirty="0" smtClean="0">
                <a:latin typeface="Times New Roman" panose="02020603050405020304" pitchFamily="18" charset="0"/>
                <a:cs typeface="Times New Roman" panose="02020603050405020304" pitchFamily="18" charset="0"/>
              </a:rPr>
              <a:t>Project</a:t>
            </a:r>
          </a:p>
          <a:p>
            <a:pPr algn="just"/>
            <a:r>
              <a:rPr lang="en-IN" sz="2300" dirty="0" smtClean="0">
                <a:latin typeface="Times New Roman" panose="02020603050405020304" pitchFamily="18" charset="0"/>
                <a:cs typeface="Times New Roman" panose="02020603050405020304" pitchFamily="18" charset="0"/>
              </a:rPr>
              <a:t>Future scope of the project</a:t>
            </a:r>
          </a:p>
          <a:p>
            <a:pPr algn="just"/>
            <a:r>
              <a:rPr lang="en-IN" sz="2300" dirty="0" smtClean="0">
                <a:latin typeface="Times New Roman" panose="02020603050405020304" pitchFamily="18" charset="0"/>
                <a:cs typeface="Times New Roman" panose="02020603050405020304" pitchFamily="18" charset="0"/>
              </a:rPr>
              <a:t>Screenshots of the project</a:t>
            </a:r>
          </a:p>
          <a:p>
            <a:endParaRPr lang="en-IN" dirty="0" smtClean="0"/>
          </a:p>
          <a:p>
            <a:endParaRPr lang="en-IN" dirty="0"/>
          </a:p>
        </p:txBody>
      </p:sp>
    </p:spTree>
    <p:extLst>
      <p:ext uri="{BB962C8B-B14F-4D97-AF65-F5344CB8AC3E}">
        <p14:creationId xmlns:p14="http://schemas.microsoft.com/office/powerpoint/2010/main" val="875858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8000" dirty="0" smtClean="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70419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1334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dirty="0"/>
              <a:t/>
            </a:r>
            <a:br>
              <a:rPr lang="en-IN" dirty="0"/>
            </a:br>
            <a:r>
              <a:rPr lang="en-IN" sz="3200" b="1" u="sng"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605374" y="2052115"/>
            <a:ext cx="4059758" cy="4077751"/>
          </a:xfrm>
        </p:spPr>
        <p:txBody>
          <a:bodyPr>
            <a:noAutofit/>
          </a:bodyPr>
          <a:lstStyle/>
          <a:p>
            <a:pPr marL="0" indent="0" algn="just">
              <a:buNone/>
            </a:pPr>
            <a:r>
              <a:rPr lang="en-IN" sz="1800" b="1" dirty="0" smtClean="0">
                <a:latin typeface="Times New Roman" panose="02020603050405020304" pitchFamily="18" charset="0"/>
                <a:cs typeface="Times New Roman" panose="02020603050405020304" pitchFamily="18" charset="0"/>
              </a:rPr>
              <a:t>Rock </a:t>
            </a:r>
            <a:r>
              <a:rPr lang="en-IN" sz="1800" b="1" dirty="0">
                <a:latin typeface="Times New Roman" panose="02020603050405020304" pitchFamily="18" charset="0"/>
                <a:cs typeface="Times New Roman" panose="02020603050405020304" pitchFamily="18" charset="0"/>
              </a:rPr>
              <a:t>Paper Scissors </a:t>
            </a:r>
            <a:r>
              <a:rPr lang="en-IN" sz="1800" dirty="0">
                <a:latin typeface="Times New Roman" panose="02020603050405020304" pitchFamily="18" charset="0"/>
                <a:cs typeface="Times New Roman" panose="02020603050405020304" pitchFamily="18" charset="0"/>
              </a:rPr>
              <a:t>is the classic ‘stone paper scissors’ game converted into a fun online single player game. Choose one of the three choices- and see if you can beat the computer. Will you procure or forfeit? The chance is random! In this game player and computer simultaneously select one of three shapes i.e. "rock" (a closed fist), "paper" (a flat hand), and "scissors" (a fist with the index finger and middle finger extended, forming a V).</a:t>
            </a:r>
          </a:p>
        </p:txBody>
      </p:sp>
      <p:pic>
        <p:nvPicPr>
          <p:cNvPr id="5" name="Content Placeholder 4" descr="Rock paper scissors - Wikipedia"/>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665132" y="2187575"/>
            <a:ext cx="3895725" cy="3726910"/>
          </a:xfrm>
          <a:prstGeom prst="rect">
            <a:avLst/>
          </a:prstGeom>
          <a:noFill/>
          <a:ln>
            <a:noFill/>
          </a:ln>
        </p:spPr>
      </p:pic>
    </p:spTree>
    <p:extLst>
      <p:ext uri="{BB962C8B-B14F-4D97-AF65-F5344CB8AC3E}">
        <p14:creationId xmlns:p14="http://schemas.microsoft.com/office/powerpoint/2010/main" val="2112921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History-</a:t>
            </a:r>
          </a:p>
        </p:txBody>
      </p:sp>
      <p:sp>
        <p:nvSpPr>
          <p:cNvPr id="3" name="Content Placeholder 2"/>
          <p:cNvSpPr>
            <a:spLocks noGrp="1"/>
          </p:cNvSpPr>
          <p:nvPr>
            <p:ph idx="1"/>
          </p:nvPr>
        </p:nvSpPr>
        <p:spPr/>
        <p:txBody>
          <a:bodyPr/>
          <a:lstStyle/>
          <a:p>
            <a:pPr marL="0" indent="0" algn="just">
              <a:buNone/>
            </a:pPr>
            <a:r>
              <a:rPr lang="en-IN" sz="1800" dirty="0">
                <a:latin typeface="Times New Roman" panose="02020603050405020304" pitchFamily="18" charset="0"/>
                <a:cs typeface="Times New Roman" panose="02020603050405020304" pitchFamily="18" charset="0"/>
              </a:rPr>
              <a:t>Rock paper scissors was first created in China at the time of Christ, but stayed there for hundreds of years. It wasn’t until the 1700 that it made its way over to Japan and was known as ‘</a:t>
            </a:r>
            <a:r>
              <a:rPr lang="en-IN" sz="1800" dirty="0" err="1">
                <a:latin typeface="Times New Roman" panose="02020603050405020304" pitchFamily="18" charset="0"/>
                <a:cs typeface="Times New Roman" panose="02020603050405020304" pitchFamily="18" charset="0"/>
              </a:rPr>
              <a:t>Janken</a:t>
            </a:r>
            <a:r>
              <a:rPr lang="en-IN" sz="1800" dirty="0">
                <a:latin typeface="Times New Roman" panose="02020603050405020304" pitchFamily="18" charset="0"/>
                <a:cs typeface="Times New Roman" panose="02020603050405020304" pitchFamily="18" charset="0"/>
              </a:rPr>
              <a:t>’ and then spread to west. This game was not just played to decide who should get a favour in a situation but also to remove the boredom. </a:t>
            </a:r>
          </a:p>
          <a:p>
            <a:endParaRPr lang="en-IN" dirty="0"/>
          </a:p>
        </p:txBody>
      </p:sp>
    </p:spTree>
    <p:extLst>
      <p:ext uri="{BB962C8B-B14F-4D97-AF65-F5344CB8AC3E}">
        <p14:creationId xmlns:p14="http://schemas.microsoft.com/office/powerpoint/2010/main" val="1869460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Rules-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The rules remain the same as the original game: Rock breaks scissors, paper covers rock and scissors cut paper. If both players chose the same shape than that round is tied.</a:t>
            </a:r>
          </a:p>
        </p:txBody>
      </p:sp>
    </p:spTree>
    <p:extLst>
      <p:ext uri="{BB962C8B-B14F-4D97-AF65-F5344CB8AC3E}">
        <p14:creationId xmlns:p14="http://schemas.microsoft.com/office/powerpoint/2010/main" val="2149257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Methodology </a:t>
            </a:r>
            <a:r>
              <a:rPr lang="en-IN" sz="3200" b="1" u="sng" dirty="0">
                <a:latin typeface="Times New Roman" panose="02020603050405020304" pitchFamily="18" charset="0"/>
                <a:cs typeface="Times New Roman" panose="02020603050405020304" pitchFamily="18" charset="0"/>
              </a:rPr>
              <a:t>used in the project-</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Agile Methodology Tutorial- Agile Principles &amp; Agile Project Managemen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473" y="2298700"/>
            <a:ext cx="5715000" cy="3810000"/>
          </a:xfrm>
          <a:prstGeom prst="rect">
            <a:avLst/>
          </a:prstGeom>
          <a:noFill/>
          <a:ln>
            <a:noFill/>
          </a:ln>
        </p:spPr>
      </p:pic>
    </p:spTree>
    <p:extLst>
      <p:ext uri="{BB962C8B-B14F-4D97-AF65-F5344CB8AC3E}">
        <p14:creationId xmlns:p14="http://schemas.microsoft.com/office/powerpoint/2010/main" val="14777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Objectives and project goal-</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Objective of this project was to have an overview of the web development and learn its basic skills. A game was build using few web </a:t>
            </a:r>
            <a:r>
              <a:rPr lang="en-IN" sz="1800" dirty="0" smtClean="0">
                <a:latin typeface="Times New Roman" panose="02020603050405020304" pitchFamily="18" charset="0"/>
                <a:cs typeface="Times New Roman" panose="02020603050405020304" pitchFamily="18" charset="0"/>
              </a:rPr>
              <a:t>development </a:t>
            </a:r>
            <a:r>
              <a:rPr lang="en-IN" sz="1800" dirty="0">
                <a:latin typeface="Times New Roman" panose="02020603050405020304" pitchFamily="18" charset="0"/>
                <a:cs typeface="Times New Roman" panose="02020603050405020304" pitchFamily="18" charset="0"/>
              </a:rPr>
              <a:t>languages. This gave me knowledge about the working of web pages and how they are created. Goal of the project was to construct a working web game which can be accessed through </a:t>
            </a:r>
            <a:r>
              <a:rPr lang="en-IN" sz="1800" dirty="0" smtClean="0">
                <a:latin typeface="Times New Roman" panose="02020603050405020304" pitchFamily="18" charset="0"/>
                <a:cs typeface="Times New Roman" panose="02020603050405020304" pitchFamily="18" charset="0"/>
              </a:rPr>
              <a:t>python </a:t>
            </a:r>
            <a:r>
              <a:rPr lang="en-IN" sz="1800" dirty="0">
                <a:latin typeface="Times New Roman" panose="02020603050405020304" pitchFamily="18" charset="0"/>
                <a:cs typeface="Times New Roman" panose="02020603050405020304" pitchFamily="18" charset="0"/>
              </a:rPr>
              <a:t>and this was successfully achieved.</a:t>
            </a:r>
          </a:p>
          <a:p>
            <a:pPr marL="0" indent="0" algn="just">
              <a:buNone/>
            </a:pP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66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Tools &amp; Technology Used</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Sublime Text </a:t>
            </a:r>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HTML  </a:t>
            </a:r>
            <a:r>
              <a:rPr lang="en-IN" sz="1800" dirty="0">
                <a:latin typeface="Times New Roman" panose="02020603050405020304" pitchFamily="18" charset="0"/>
                <a:cs typeface="Times New Roman" panose="02020603050405020304" pitchFamily="18" charset="0"/>
              </a:rPr>
              <a:t>(Hyper Text Markup Language</a:t>
            </a:r>
            <a:r>
              <a:rPr lang="en-IN" sz="1800" dirty="0" smtClean="0">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CSS </a:t>
            </a:r>
            <a:r>
              <a:rPr lang="en-IN" sz="1800" dirty="0">
                <a:latin typeface="Times New Roman" panose="02020603050405020304" pitchFamily="18" charset="0"/>
                <a:cs typeface="Times New Roman" panose="02020603050405020304" pitchFamily="18" charset="0"/>
              </a:rPr>
              <a:t>(Cascading Style Sheets)</a:t>
            </a:r>
          </a:p>
          <a:p>
            <a:pPr algn="just"/>
            <a:r>
              <a:rPr lang="en-IN" sz="1800" dirty="0">
                <a:latin typeface="Times New Roman" panose="02020603050405020304" pitchFamily="18" charset="0"/>
                <a:cs typeface="Times New Roman" panose="02020603050405020304" pitchFamily="18" charset="0"/>
              </a:rPr>
              <a:t>JavaScript</a:t>
            </a:r>
          </a:p>
          <a:p>
            <a:pPr algn="just"/>
            <a:r>
              <a:rPr lang="en-IN" sz="1800" dirty="0" smtClean="0">
                <a:latin typeface="Times New Roman" panose="02020603050405020304" pitchFamily="18" charset="0"/>
                <a:cs typeface="Times New Roman" panose="02020603050405020304" pitchFamily="18" charset="0"/>
              </a:rPr>
              <a:t>Python </a:t>
            </a:r>
            <a:r>
              <a:rPr lang="en-IN" sz="1800" dirty="0">
                <a:latin typeface="Times New Roman" panose="02020603050405020304" pitchFamily="18" charset="0"/>
                <a:cs typeface="Times New Roman" panose="02020603050405020304" pitchFamily="18" charset="0"/>
              </a:rPr>
              <a:t>(using Anaconda </a:t>
            </a:r>
            <a:r>
              <a:rPr lang="en-IN" sz="1800" dirty="0" smtClean="0">
                <a:latin typeface="Times New Roman" panose="02020603050405020304" pitchFamily="18" charset="0"/>
                <a:cs typeface="Times New Roman" panose="02020603050405020304" pitchFamily="18" charset="0"/>
              </a:rPr>
              <a:t>Navigator</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Web </a:t>
            </a:r>
            <a:r>
              <a:rPr lang="en-IN" sz="1800" dirty="0">
                <a:latin typeface="Times New Roman" panose="02020603050405020304" pitchFamily="18" charset="0"/>
                <a:cs typeface="Times New Roman" panose="02020603050405020304" pitchFamily="18" charset="0"/>
              </a:rPr>
              <a:t>Search</a:t>
            </a:r>
          </a:p>
          <a:p>
            <a:endParaRPr lang="en-IN" dirty="0"/>
          </a:p>
        </p:txBody>
      </p:sp>
    </p:spTree>
    <p:extLst>
      <p:ext uri="{BB962C8B-B14F-4D97-AF65-F5344CB8AC3E}">
        <p14:creationId xmlns:p14="http://schemas.microsoft.com/office/powerpoint/2010/main" val="2235332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u="sng" dirty="0">
                <a:latin typeface="Times New Roman" panose="02020603050405020304" pitchFamily="18" charset="0"/>
                <a:cs typeface="Times New Roman" panose="02020603050405020304" pitchFamily="18" charset="0"/>
              </a:rPr>
              <a:t>Features of the technology used</a:t>
            </a:r>
            <a:r>
              <a:rPr lang="en-IN" dirty="0"/>
              <a:t/>
            </a:r>
            <a:br>
              <a:rPr lang="en-IN" dirty="0"/>
            </a:br>
            <a:endParaRPr lang="en-IN" dirty="0"/>
          </a:p>
        </p:txBody>
      </p:sp>
      <p:sp>
        <p:nvSpPr>
          <p:cNvPr id="3" name="Content Placeholder 2"/>
          <p:cNvSpPr>
            <a:spLocks noGrp="1"/>
          </p:cNvSpPr>
          <p:nvPr>
            <p:ph sz="half" idx="1"/>
          </p:nvPr>
        </p:nvSpPr>
        <p:spPr>
          <a:xfrm>
            <a:off x="2446867" y="2052115"/>
            <a:ext cx="4050467" cy="4280951"/>
          </a:xfrm>
        </p:spPr>
        <p:txBody>
          <a:bodyPr>
            <a:normAutofit fontScale="92500" lnSpcReduction="10000"/>
          </a:bodyPr>
          <a:lstStyle/>
          <a:p>
            <a:pPr marL="0" indent="0" algn="ctr">
              <a:buNone/>
            </a:pPr>
            <a:r>
              <a:rPr lang="en-IN" sz="3500" b="1" u="sng" dirty="0">
                <a:latin typeface="Times New Roman" panose="02020603050405020304" pitchFamily="18" charset="0"/>
                <a:cs typeface="Times New Roman" panose="02020603050405020304" pitchFamily="18" charset="0"/>
              </a:rPr>
              <a:t>Sublime Text</a:t>
            </a:r>
            <a:endParaRPr lang="en-IN" sz="3500" dirty="0">
              <a:latin typeface="Times New Roman" panose="02020603050405020304" pitchFamily="18" charset="0"/>
              <a:cs typeface="Times New Roman" panose="02020603050405020304" pitchFamily="18" charset="0"/>
            </a:endParaRPr>
          </a:p>
          <a:p>
            <a:pPr marL="0" indent="0" algn="just">
              <a:buNone/>
            </a:pPr>
            <a:r>
              <a:rPr lang="en-IN" b="1" dirty="0"/>
              <a:t> </a:t>
            </a:r>
            <a:endParaRPr lang="en-IN" sz="2100" dirty="0">
              <a:latin typeface="Times New Roman" panose="02020603050405020304" pitchFamily="18" charset="0"/>
              <a:cs typeface="Times New Roman" panose="02020603050405020304" pitchFamily="18" charset="0"/>
            </a:endParaRPr>
          </a:p>
          <a:p>
            <a:pPr algn="just"/>
            <a:r>
              <a:rPr lang="en-IN" sz="1900" dirty="0" smtClean="0">
                <a:latin typeface="Times New Roman" panose="02020603050405020304" pitchFamily="18" charset="0"/>
                <a:cs typeface="Times New Roman" panose="02020603050405020304" pitchFamily="18" charset="0"/>
              </a:rPr>
              <a:t>Go </a:t>
            </a:r>
            <a:r>
              <a:rPr lang="en-IN" sz="1900" dirty="0">
                <a:latin typeface="Times New Roman" panose="02020603050405020304" pitchFamily="18" charset="0"/>
                <a:cs typeface="Times New Roman" panose="02020603050405020304" pitchFamily="18" charset="0"/>
              </a:rPr>
              <a:t>to anything and any definition.</a:t>
            </a:r>
          </a:p>
          <a:p>
            <a:pPr algn="just"/>
            <a:r>
              <a:rPr lang="en-IN" sz="1900" dirty="0">
                <a:latin typeface="Times New Roman" panose="02020603050405020304" pitchFamily="18" charset="0"/>
                <a:cs typeface="Times New Roman" panose="02020603050405020304" pitchFamily="18" charset="0"/>
              </a:rPr>
              <a:t>Multiple selections.</a:t>
            </a:r>
          </a:p>
          <a:p>
            <a:pPr algn="just"/>
            <a:r>
              <a:rPr lang="en-IN" sz="1900" dirty="0">
                <a:latin typeface="Times New Roman" panose="02020603050405020304" pitchFamily="18" charset="0"/>
                <a:cs typeface="Times New Roman" panose="02020603050405020304" pitchFamily="18" charset="0"/>
              </a:rPr>
              <a:t>Command palette.</a:t>
            </a:r>
          </a:p>
          <a:p>
            <a:pPr algn="just"/>
            <a:r>
              <a:rPr lang="en-IN" sz="1900" dirty="0">
                <a:latin typeface="Times New Roman" panose="02020603050405020304" pitchFamily="18" charset="0"/>
                <a:cs typeface="Times New Roman" panose="02020603050405020304" pitchFamily="18" charset="0"/>
              </a:rPr>
              <a:t>Powerful API and package ecosystem.</a:t>
            </a:r>
          </a:p>
          <a:p>
            <a:pPr algn="just"/>
            <a:r>
              <a:rPr lang="en-IN" sz="1900" dirty="0">
                <a:latin typeface="Times New Roman" panose="02020603050405020304" pitchFamily="18" charset="0"/>
                <a:cs typeface="Times New Roman" panose="02020603050405020304" pitchFamily="18" charset="0"/>
              </a:rPr>
              <a:t>Cross platform.</a:t>
            </a:r>
          </a:p>
          <a:p>
            <a:pPr algn="just"/>
            <a:r>
              <a:rPr lang="en-IN" sz="1900" dirty="0">
                <a:latin typeface="Times New Roman" panose="02020603050405020304" pitchFamily="18" charset="0"/>
                <a:cs typeface="Times New Roman" panose="02020603050405020304" pitchFamily="18" charset="0"/>
              </a:rPr>
              <a:t>Fast speed and better indentation.</a:t>
            </a:r>
          </a:p>
          <a:p>
            <a:endParaRPr lang="en-IN" dirty="0"/>
          </a:p>
          <a:p>
            <a:endParaRPr lang="en-IN" dirty="0"/>
          </a:p>
        </p:txBody>
      </p:sp>
      <p:sp>
        <p:nvSpPr>
          <p:cNvPr id="4" name="Content Placeholder 3"/>
          <p:cNvSpPr>
            <a:spLocks noGrp="1"/>
          </p:cNvSpPr>
          <p:nvPr>
            <p:ph sz="half" idx="2"/>
          </p:nvPr>
        </p:nvSpPr>
        <p:spPr/>
        <p:txBody>
          <a:bodyPr>
            <a:normAutofit fontScale="92500" lnSpcReduction="10000"/>
          </a:bodyPr>
          <a:lstStyle/>
          <a:p>
            <a:pPr marL="0" indent="0" algn="ctr">
              <a:buNone/>
            </a:pPr>
            <a:r>
              <a:rPr lang="en-IN" sz="3500" b="1" u="sng" dirty="0">
                <a:latin typeface="Times New Roman" panose="02020603050405020304" pitchFamily="18" charset="0"/>
                <a:cs typeface="Times New Roman" panose="02020603050405020304" pitchFamily="18" charset="0"/>
              </a:rPr>
              <a:t>HTML 5</a:t>
            </a:r>
            <a:endParaRPr lang="en-IN" sz="3500" dirty="0">
              <a:latin typeface="Times New Roman" panose="02020603050405020304" pitchFamily="18" charset="0"/>
              <a:cs typeface="Times New Roman" panose="02020603050405020304" pitchFamily="18" charset="0"/>
            </a:endParaRPr>
          </a:p>
          <a:p>
            <a:pPr marL="0" indent="0">
              <a:buNone/>
            </a:pPr>
            <a:r>
              <a:rPr lang="en-IN" b="1" dirty="0"/>
              <a:t> </a:t>
            </a:r>
            <a:endParaRPr lang="en-IN" dirty="0"/>
          </a:p>
          <a:p>
            <a:r>
              <a:rPr lang="en-IN" sz="1900" dirty="0">
                <a:latin typeface="Times New Roman" panose="02020603050405020304" pitchFamily="18" charset="0"/>
                <a:cs typeface="Times New Roman" panose="02020603050405020304" pitchFamily="18" charset="0"/>
              </a:rPr>
              <a:t>Video and Audio tags.</a:t>
            </a:r>
          </a:p>
          <a:p>
            <a:r>
              <a:rPr lang="en-IN" sz="1900" dirty="0">
                <a:latin typeface="Times New Roman" panose="02020603050405020304" pitchFamily="18" charset="0"/>
                <a:cs typeface="Times New Roman" panose="02020603050405020304" pitchFamily="18" charset="0"/>
              </a:rPr>
              <a:t>It requires less effort to learn </a:t>
            </a:r>
            <a:r>
              <a:rPr lang="en-IN" sz="1900" dirty="0" smtClean="0">
                <a:latin typeface="Times New Roman" panose="02020603050405020304" pitchFamily="18" charset="0"/>
                <a:cs typeface="Times New Roman" panose="02020603050405020304" pitchFamily="18" charset="0"/>
              </a:rPr>
              <a:t>and use</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Placeholders.</a:t>
            </a:r>
          </a:p>
          <a:p>
            <a:r>
              <a:rPr lang="en-IN" sz="1900" dirty="0">
                <a:latin typeface="Times New Roman" panose="02020603050405020304" pitchFamily="18" charset="0"/>
                <a:cs typeface="Times New Roman" panose="02020603050405020304" pitchFamily="18" charset="0"/>
              </a:rPr>
              <a:t>It is platform independent.</a:t>
            </a:r>
          </a:p>
          <a:p>
            <a:endParaRPr lang="en-IN" dirty="0"/>
          </a:p>
        </p:txBody>
      </p:sp>
    </p:spTree>
    <p:extLst>
      <p:ext uri="{BB962C8B-B14F-4D97-AF65-F5344CB8AC3E}">
        <p14:creationId xmlns:p14="http://schemas.microsoft.com/office/powerpoint/2010/main" val="1562761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484</TotalTime>
  <Words>624</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MS Shell Dlg 2</vt:lpstr>
      <vt:lpstr>Times New Roman</vt:lpstr>
      <vt:lpstr>Wingdings</vt:lpstr>
      <vt:lpstr>Wingdings 3</vt:lpstr>
      <vt:lpstr>Madison</vt:lpstr>
      <vt:lpstr> COURSE: B.Tech.                                     SEMESTER: IIIrd   By  KARTIKEYEA SINGH (1900910100077)    Department of Computer Science and Engineering</vt:lpstr>
      <vt:lpstr>Table of contents</vt:lpstr>
      <vt:lpstr>  INTRODUCTION</vt:lpstr>
      <vt:lpstr>History-</vt:lpstr>
      <vt:lpstr>Rules-</vt:lpstr>
      <vt:lpstr>Methodology used in the project-</vt:lpstr>
      <vt:lpstr>Objectives and project goal- </vt:lpstr>
      <vt:lpstr>Tools &amp; Technology Used</vt:lpstr>
      <vt:lpstr>Features of the technology used </vt:lpstr>
      <vt:lpstr>CSS </vt:lpstr>
      <vt:lpstr>JavaScript </vt:lpstr>
      <vt:lpstr>Python (using anaconda navigator)   </vt:lpstr>
      <vt:lpstr>Societal Relevance and Impact of the Project   </vt:lpstr>
      <vt:lpstr>Future Scope of the Project </vt:lpstr>
      <vt:lpstr>Screenshots of the project</vt:lpstr>
      <vt:lpstr>Game interface as it starts. </vt:lpstr>
      <vt:lpstr>Interface indicating user wins.</vt:lpstr>
      <vt:lpstr>Interface when user loses.</vt:lpstr>
      <vt:lpstr>Interface showing a draw.</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dc:creator>
  <cp:lastModifiedBy>karti</cp:lastModifiedBy>
  <cp:revision>40</cp:revision>
  <dcterms:created xsi:type="dcterms:W3CDTF">2020-12-27T15:47:05Z</dcterms:created>
  <dcterms:modified xsi:type="dcterms:W3CDTF">2021-01-09T06:32:25Z</dcterms:modified>
</cp:coreProperties>
</file>