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27"/>
  </p:notesMasterIdLst>
  <p:sldIdLst>
    <p:sldId id="263" r:id="rId2"/>
    <p:sldId id="264" r:id="rId3"/>
    <p:sldId id="265" r:id="rId4"/>
    <p:sldId id="267" r:id="rId5"/>
    <p:sldId id="287" r:id="rId6"/>
    <p:sldId id="268" r:id="rId7"/>
    <p:sldId id="274" r:id="rId8"/>
    <p:sldId id="275" r:id="rId9"/>
    <p:sldId id="276" r:id="rId10"/>
    <p:sldId id="269" r:id="rId11"/>
    <p:sldId id="286" r:id="rId12"/>
    <p:sldId id="270" r:id="rId13"/>
    <p:sldId id="277" r:id="rId14"/>
    <p:sldId id="278" r:id="rId15"/>
    <p:sldId id="279" r:id="rId16"/>
    <p:sldId id="280" r:id="rId17"/>
    <p:sldId id="271" r:id="rId18"/>
    <p:sldId id="281" r:id="rId19"/>
    <p:sldId id="283" r:id="rId20"/>
    <p:sldId id="284" r:id="rId21"/>
    <p:sldId id="282" r:id="rId22"/>
    <p:sldId id="272" r:id="rId23"/>
    <p:sldId id="285" r:id="rId24"/>
    <p:sldId id="273" r:id="rId25"/>
    <p:sldId id="2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autoAdjust="0"/>
  </p:normalViewPr>
  <p:slideViewPr>
    <p:cSldViewPr snapToGrid="0">
      <p:cViewPr varScale="1">
        <p:scale>
          <a:sx n="85" d="100"/>
          <a:sy n="85" d="100"/>
        </p:scale>
        <p:origin x="590" y="62"/>
      </p:cViewPr>
      <p:guideLst>
        <p:guide orient="horz" pos="2160"/>
        <p:guide pos="3840"/>
      </p:guideLst>
    </p:cSldViewPr>
  </p:slideViewPr>
  <p:outlineViewPr>
    <p:cViewPr>
      <p:scale>
        <a:sx n="33" d="100"/>
        <a:sy n="33" d="100"/>
      </p:scale>
      <p:origin x="0" y="26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22252B-FB25-46C0-AA05-B89FAC5F65D8}" type="doc">
      <dgm:prSet loTypeId="urn:microsoft.com/office/officeart/2005/8/layout/hProcess9" loCatId="process" qsTypeId="urn:microsoft.com/office/officeart/2005/8/quickstyle/simple1" qsCatId="simple" csTypeId="urn:microsoft.com/office/officeart/2005/8/colors/accent1_2" csCatId="accent1" phldr="1"/>
      <dgm:spPr/>
    </dgm:pt>
    <dgm:pt modelId="{AE6898D6-41B7-4660-B474-EDD7408739AD}">
      <dgm:prSet phldrT="[Text]"/>
      <dgm:spPr/>
      <dgm:t>
        <a:bodyPr/>
        <a:lstStyle/>
        <a:p>
          <a:r>
            <a:rPr lang="en-US" dirty="0"/>
            <a:t>Scrapping </a:t>
          </a:r>
          <a:endParaRPr lang="en-IN" dirty="0"/>
        </a:p>
      </dgm:t>
    </dgm:pt>
    <dgm:pt modelId="{3092988E-A297-4CF4-AF7C-7C3A7626EDF7}" type="parTrans" cxnId="{76BCB52D-5645-43EA-B034-6AA08FDB594F}">
      <dgm:prSet/>
      <dgm:spPr/>
      <dgm:t>
        <a:bodyPr/>
        <a:lstStyle/>
        <a:p>
          <a:endParaRPr lang="en-IN"/>
        </a:p>
      </dgm:t>
    </dgm:pt>
    <dgm:pt modelId="{965DB7CE-9226-49D9-8AEF-F22504B960AF}" type="sibTrans" cxnId="{76BCB52D-5645-43EA-B034-6AA08FDB594F}">
      <dgm:prSet/>
      <dgm:spPr/>
      <dgm:t>
        <a:bodyPr/>
        <a:lstStyle/>
        <a:p>
          <a:endParaRPr lang="en-IN"/>
        </a:p>
      </dgm:t>
    </dgm:pt>
    <dgm:pt modelId="{71474236-D139-403A-AAD3-D4E606589E0B}">
      <dgm:prSet phldrT="[Text]"/>
      <dgm:spPr/>
      <dgm:t>
        <a:bodyPr/>
        <a:lstStyle/>
        <a:p>
          <a:r>
            <a:rPr lang="en-US" dirty="0"/>
            <a:t>Preprocessing</a:t>
          </a:r>
          <a:endParaRPr lang="en-IN" dirty="0"/>
        </a:p>
      </dgm:t>
    </dgm:pt>
    <dgm:pt modelId="{B1445D81-11EE-4703-9DE7-5EC66D7A276F}" type="parTrans" cxnId="{922283BD-CD65-4920-84FB-E95A01E4D0F4}">
      <dgm:prSet/>
      <dgm:spPr/>
      <dgm:t>
        <a:bodyPr/>
        <a:lstStyle/>
        <a:p>
          <a:endParaRPr lang="en-IN"/>
        </a:p>
      </dgm:t>
    </dgm:pt>
    <dgm:pt modelId="{0D572F52-A066-47CE-9D72-B69925118D1D}" type="sibTrans" cxnId="{922283BD-CD65-4920-84FB-E95A01E4D0F4}">
      <dgm:prSet/>
      <dgm:spPr/>
      <dgm:t>
        <a:bodyPr/>
        <a:lstStyle/>
        <a:p>
          <a:endParaRPr lang="en-IN"/>
        </a:p>
      </dgm:t>
    </dgm:pt>
    <dgm:pt modelId="{7F78120E-27DA-4342-80D4-CC5799858F4B}">
      <dgm:prSet phldrT="[Text]"/>
      <dgm:spPr/>
      <dgm:t>
        <a:bodyPr/>
        <a:lstStyle/>
        <a:p>
          <a:r>
            <a:rPr lang="en-US" dirty="0"/>
            <a:t>Sentiment Analysis</a:t>
          </a:r>
          <a:endParaRPr lang="en-IN" dirty="0"/>
        </a:p>
      </dgm:t>
    </dgm:pt>
    <dgm:pt modelId="{B71B9299-6907-48A7-B824-F5216900B61F}" type="parTrans" cxnId="{46878D7E-F533-4034-9877-7056ADC20860}">
      <dgm:prSet/>
      <dgm:spPr/>
      <dgm:t>
        <a:bodyPr/>
        <a:lstStyle/>
        <a:p>
          <a:endParaRPr lang="en-IN"/>
        </a:p>
      </dgm:t>
    </dgm:pt>
    <dgm:pt modelId="{4C7CC7BC-61F2-489D-8BF1-77E7030AD5A0}" type="sibTrans" cxnId="{46878D7E-F533-4034-9877-7056ADC20860}">
      <dgm:prSet/>
      <dgm:spPr/>
      <dgm:t>
        <a:bodyPr/>
        <a:lstStyle/>
        <a:p>
          <a:endParaRPr lang="en-IN"/>
        </a:p>
      </dgm:t>
    </dgm:pt>
    <dgm:pt modelId="{D68A1ED9-47DD-4D39-88EC-3F94291C25F2}">
      <dgm:prSet phldrT="[Text]"/>
      <dgm:spPr/>
      <dgm:t>
        <a:bodyPr/>
        <a:lstStyle/>
        <a:p>
          <a:r>
            <a:rPr lang="en-US" dirty="0"/>
            <a:t>Visualization</a:t>
          </a:r>
          <a:endParaRPr lang="en-IN" dirty="0"/>
        </a:p>
      </dgm:t>
    </dgm:pt>
    <dgm:pt modelId="{B930C56F-13F0-413C-BF1F-634A9F538ABF}" type="parTrans" cxnId="{31C37D5A-85B1-48B9-84B1-10402CEC27F8}">
      <dgm:prSet/>
      <dgm:spPr/>
      <dgm:t>
        <a:bodyPr/>
        <a:lstStyle/>
        <a:p>
          <a:endParaRPr lang="en-IN"/>
        </a:p>
      </dgm:t>
    </dgm:pt>
    <dgm:pt modelId="{BB1179FB-4412-46AD-829D-210FBBD8A44B}" type="sibTrans" cxnId="{31C37D5A-85B1-48B9-84B1-10402CEC27F8}">
      <dgm:prSet/>
      <dgm:spPr/>
      <dgm:t>
        <a:bodyPr/>
        <a:lstStyle/>
        <a:p>
          <a:endParaRPr lang="en-IN"/>
        </a:p>
      </dgm:t>
    </dgm:pt>
    <dgm:pt modelId="{0187B544-A536-43B6-9173-3BD615211D4C}" type="pres">
      <dgm:prSet presAssocID="{5A22252B-FB25-46C0-AA05-B89FAC5F65D8}" presName="CompostProcess" presStyleCnt="0">
        <dgm:presLayoutVars>
          <dgm:dir/>
          <dgm:resizeHandles val="exact"/>
        </dgm:presLayoutVars>
      </dgm:prSet>
      <dgm:spPr/>
    </dgm:pt>
    <dgm:pt modelId="{C2FEE47A-4089-439E-A2F3-ED2C04F60CC3}" type="pres">
      <dgm:prSet presAssocID="{5A22252B-FB25-46C0-AA05-B89FAC5F65D8}" presName="arrow" presStyleLbl="bgShp" presStyleIdx="0" presStyleCnt="1"/>
      <dgm:spPr/>
    </dgm:pt>
    <dgm:pt modelId="{1C9FA423-0F2E-4E39-8139-4D3DBA35D814}" type="pres">
      <dgm:prSet presAssocID="{5A22252B-FB25-46C0-AA05-B89FAC5F65D8}" presName="linearProcess" presStyleCnt="0"/>
      <dgm:spPr/>
    </dgm:pt>
    <dgm:pt modelId="{7DBD2FB5-A826-4F0E-B94A-478849BDB515}" type="pres">
      <dgm:prSet presAssocID="{AE6898D6-41B7-4660-B474-EDD7408739AD}" presName="textNode" presStyleLbl="node1" presStyleIdx="0" presStyleCnt="4">
        <dgm:presLayoutVars>
          <dgm:bulletEnabled val="1"/>
        </dgm:presLayoutVars>
      </dgm:prSet>
      <dgm:spPr/>
    </dgm:pt>
    <dgm:pt modelId="{21F217D3-2B6D-4330-BC77-C979A597205E}" type="pres">
      <dgm:prSet presAssocID="{965DB7CE-9226-49D9-8AEF-F22504B960AF}" presName="sibTrans" presStyleCnt="0"/>
      <dgm:spPr/>
    </dgm:pt>
    <dgm:pt modelId="{BA2AC748-C35E-4444-B91E-0BA760526A61}" type="pres">
      <dgm:prSet presAssocID="{71474236-D139-403A-AAD3-D4E606589E0B}" presName="textNode" presStyleLbl="node1" presStyleIdx="1" presStyleCnt="4">
        <dgm:presLayoutVars>
          <dgm:bulletEnabled val="1"/>
        </dgm:presLayoutVars>
      </dgm:prSet>
      <dgm:spPr/>
    </dgm:pt>
    <dgm:pt modelId="{F17D19AF-BE36-41B1-AE4A-26DFA6F725B0}" type="pres">
      <dgm:prSet presAssocID="{0D572F52-A066-47CE-9D72-B69925118D1D}" presName="sibTrans" presStyleCnt="0"/>
      <dgm:spPr/>
    </dgm:pt>
    <dgm:pt modelId="{B3C6F275-DFE1-49FA-9EA1-5A36CC8FFF8A}" type="pres">
      <dgm:prSet presAssocID="{7F78120E-27DA-4342-80D4-CC5799858F4B}" presName="textNode" presStyleLbl="node1" presStyleIdx="2" presStyleCnt="4">
        <dgm:presLayoutVars>
          <dgm:bulletEnabled val="1"/>
        </dgm:presLayoutVars>
      </dgm:prSet>
      <dgm:spPr/>
    </dgm:pt>
    <dgm:pt modelId="{C9145AF1-43A4-4F42-99DB-4F6C19ED8EB4}" type="pres">
      <dgm:prSet presAssocID="{4C7CC7BC-61F2-489D-8BF1-77E7030AD5A0}" presName="sibTrans" presStyleCnt="0"/>
      <dgm:spPr/>
    </dgm:pt>
    <dgm:pt modelId="{8AF85A98-B6E9-42BB-A3F9-E5314DE6FA1C}" type="pres">
      <dgm:prSet presAssocID="{D68A1ED9-47DD-4D39-88EC-3F94291C25F2}" presName="textNode" presStyleLbl="node1" presStyleIdx="3" presStyleCnt="4">
        <dgm:presLayoutVars>
          <dgm:bulletEnabled val="1"/>
        </dgm:presLayoutVars>
      </dgm:prSet>
      <dgm:spPr/>
    </dgm:pt>
  </dgm:ptLst>
  <dgm:cxnLst>
    <dgm:cxn modelId="{76BCB52D-5645-43EA-B034-6AA08FDB594F}" srcId="{5A22252B-FB25-46C0-AA05-B89FAC5F65D8}" destId="{AE6898D6-41B7-4660-B474-EDD7408739AD}" srcOrd="0" destOrd="0" parTransId="{3092988E-A297-4CF4-AF7C-7C3A7626EDF7}" sibTransId="{965DB7CE-9226-49D9-8AEF-F22504B960AF}"/>
    <dgm:cxn modelId="{31C37D5A-85B1-48B9-84B1-10402CEC27F8}" srcId="{5A22252B-FB25-46C0-AA05-B89FAC5F65D8}" destId="{D68A1ED9-47DD-4D39-88EC-3F94291C25F2}" srcOrd="3" destOrd="0" parTransId="{B930C56F-13F0-413C-BF1F-634A9F538ABF}" sibTransId="{BB1179FB-4412-46AD-829D-210FBBD8A44B}"/>
    <dgm:cxn modelId="{46878D7E-F533-4034-9877-7056ADC20860}" srcId="{5A22252B-FB25-46C0-AA05-B89FAC5F65D8}" destId="{7F78120E-27DA-4342-80D4-CC5799858F4B}" srcOrd="2" destOrd="0" parTransId="{B71B9299-6907-48A7-B824-F5216900B61F}" sibTransId="{4C7CC7BC-61F2-489D-8BF1-77E7030AD5A0}"/>
    <dgm:cxn modelId="{2DB04894-D42B-4F51-9370-EE89F2929EF7}" type="presOf" srcId="{5A22252B-FB25-46C0-AA05-B89FAC5F65D8}" destId="{0187B544-A536-43B6-9173-3BD615211D4C}" srcOrd="0" destOrd="0" presId="urn:microsoft.com/office/officeart/2005/8/layout/hProcess9"/>
    <dgm:cxn modelId="{A9DAC39E-03C4-4201-B46B-96BE9A060431}" type="presOf" srcId="{AE6898D6-41B7-4660-B474-EDD7408739AD}" destId="{7DBD2FB5-A826-4F0E-B94A-478849BDB515}" srcOrd="0" destOrd="0" presId="urn:microsoft.com/office/officeart/2005/8/layout/hProcess9"/>
    <dgm:cxn modelId="{1388FFAC-A7AC-4E40-8020-12CD243B96B8}" type="presOf" srcId="{71474236-D139-403A-AAD3-D4E606589E0B}" destId="{BA2AC748-C35E-4444-B91E-0BA760526A61}" srcOrd="0" destOrd="0" presId="urn:microsoft.com/office/officeart/2005/8/layout/hProcess9"/>
    <dgm:cxn modelId="{922283BD-CD65-4920-84FB-E95A01E4D0F4}" srcId="{5A22252B-FB25-46C0-AA05-B89FAC5F65D8}" destId="{71474236-D139-403A-AAD3-D4E606589E0B}" srcOrd="1" destOrd="0" parTransId="{B1445D81-11EE-4703-9DE7-5EC66D7A276F}" sibTransId="{0D572F52-A066-47CE-9D72-B69925118D1D}"/>
    <dgm:cxn modelId="{A27030C3-F2F5-4E73-84F1-061CC6F882E6}" type="presOf" srcId="{D68A1ED9-47DD-4D39-88EC-3F94291C25F2}" destId="{8AF85A98-B6E9-42BB-A3F9-E5314DE6FA1C}" srcOrd="0" destOrd="0" presId="urn:microsoft.com/office/officeart/2005/8/layout/hProcess9"/>
    <dgm:cxn modelId="{6D9D6FD9-7233-4604-9049-48D995EFBE2E}" type="presOf" srcId="{7F78120E-27DA-4342-80D4-CC5799858F4B}" destId="{B3C6F275-DFE1-49FA-9EA1-5A36CC8FFF8A}" srcOrd="0" destOrd="0" presId="urn:microsoft.com/office/officeart/2005/8/layout/hProcess9"/>
    <dgm:cxn modelId="{6F7BFAA8-A1E0-45D7-BBCF-30C1172AACFE}" type="presParOf" srcId="{0187B544-A536-43B6-9173-3BD615211D4C}" destId="{C2FEE47A-4089-439E-A2F3-ED2C04F60CC3}" srcOrd="0" destOrd="0" presId="urn:microsoft.com/office/officeart/2005/8/layout/hProcess9"/>
    <dgm:cxn modelId="{95043E57-C0A6-47AD-B465-5856822E1268}" type="presParOf" srcId="{0187B544-A536-43B6-9173-3BD615211D4C}" destId="{1C9FA423-0F2E-4E39-8139-4D3DBA35D814}" srcOrd="1" destOrd="0" presId="urn:microsoft.com/office/officeart/2005/8/layout/hProcess9"/>
    <dgm:cxn modelId="{5CB8EF53-6C34-46E7-867C-C59467405B82}" type="presParOf" srcId="{1C9FA423-0F2E-4E39-8139-4D3DBA35D814}" destId="{7DBD2FB5-A826-4F0E-B94A-478849BDB515}" srcOrd="0" destOrd="0" presId="urn:microsoft.com/office/officeart/2005/8/layout/hProcess9"/>
    <dgm:cxn modelId="{121A075B-B453-4E7F-89F0-F0A59649E055}" type="presParOf" srcId="{1C9FA423-0F2E-4E39-8139-4D3DBA35D814}" destId="{21F217D3-2B6D-4330-BC77-C979A597205E}" srcOrd="1" destOrd="0" presId="urn:microsoft.com/office/officeart/2005/8/layout/hProcess9"/>
    <dgm:cxn modelId="{544A5F78-8068-485F-A193-42CF7DD50466}" type="presParOf" srcId="{1C9FA423-0F2E-4E39-8139-4D3DBA35D814}" destId="{BA2AC748-C35E-4444-B91E-0BA760526A61}" srcOrd="2" destOrd="0" presId="urn:microsoft.com/office/officeart/2005/8/layout/hProcess9"/>
    <dgm:cxn modelId="{54B0DCF4-5DAE-4718-AD74-34FE2C1EE273}" type="presParOf" srcId="{1C9FA423-0F2E-4E39-8139-4D3DBA35D814}" destId="{F17D19AF-BE36-41B1-AE4A-26DFA6F725B0}" srcOrd="3" destOrd="0" presId="urn:microsoft.com/office/officeart/2005/8/layout/hProcess9"/>
    <dgm:cxn modelId="{5396FF9B-758F-4310-B360-C82F0361FB0F}" type="presParOf" srcId="{1C9FA423-0F2E-4E39-8139-4D3DBA35D814}" destId="{B3C6F275-DFE1-49FA-9EA1-5A36CC8FFF8A}" srcOrd="4" destOrd="0" presId="urn:microsoft.com/office/officeart/2005/8/layout/hProcess9"/>
    <dgm:cxn modelId="{086C7CA3-EB38-49ED-A672-8DCE866CA991}" type="presParOf" srcId="{1C9FA423-0F2E-4E39-8139-4D3DBA35D814}" destId="{C9145AF1-43A4-4F42-99DB-4F6C19ED8EB4}" srcOrd="5" destOrd="0" presId="urn:microsoft.com/office/officeart/2005/8/layout/hProcess9"/>
    <dgm:cxn modelId="{88740773-2D62-4C77-9D11-DE9D85FE8AF6}" type="presParOf" srcId="{1C9FA423-0F2E-4E39-8139-4D3DBA35D814}" destId="{8AF85A98-B6E9-42BB-A3F9-E5314DE6FA1C}"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EE47A-4089-439E-A2F3-ED2C04F60CC3}">
      <dsp:nvSpPr>
        <dsp:cNvPr id="0" name=""/>
        <dsp:cNvSpPr/>
      </dsp:nvSpPr>
      <dsp:spPr>
        <a:xfrm>
          <a:off x="814219" y="0"/>
          <a:ext cx="9227820" cy="435712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BD2FB5-A826-4F0E-B94A-478849BDB515}">
      <dsp:nvSpPr>
        <dsp:cNvPr id="0" name=""/>
        <dsp:cNvSpPr/>
      </dsp:nvSpPr>
      <dsp:spPr>
        <a:xfrm>
          <a:off x="3802" y="1307138"/>
          <a:ext cx="2576394" cy="17428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Scrapping </a:t>
          </a:r>
          <a:endParaRPr lang="en-IN" sz="2800" kern="1200" dirty="0"/>
        </a:p>
      </dsp:txBody>
      <dsp:txXfrm>
        <a:off x="88881" y="1392217"/>
        <a:ext cx="2406236" cy="1572693"/>
      </dsp:txXfrm>
    </dsp:sp>
    <dsp:sp modelId="{BA2AC748-C35E-4444-B91E-0BA760526A61}">
      <dsp:nvSpPr>
        <dsp:cNvPr id="0" name=""/>
        <dsp:cNvSpPr/>
      </dsp:nvSpPr>
      <dsp:spPr>
        <a:xfrm>
          <a:off x="2761222" y="1307138"/>
          <a:ext cx="2576394" cy="17428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Preprocessing</a:t>
          </a:r>
          <a:endParaRPr lang="en-IN" sz="2800" kern="1200" dirty="0"/>
        </a:p>
      </dsp:txBody>
      <dsp:txXfrm>
        <a:off x="2846301" y="1392217"/>
        <a:ext cx="2406236" cy="1572693"/>
      </dsp:txXfrm>
    </dsp:sp>
    <dsp:sp modelId="{B3C6F275-DFE1-49FA-9EA1-5A36CC8FFF8A}">
      <dsp:nvSpPr>
        <dsp:cNvPr id="0" name=""/>
        <dsp:cNvSpPr/>
      </dsp:nvSpPr>
      <dsp:spPr>
        <a:xfrm>
          <a:off x="5518642" y="1307138"/>
          <a:ext cx="2576394" cy="17428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Sentiment Analysis</a:t>
          </a:r>
          <a:endParaRPr lang="en-IN" sz="2800" kern="1200" dirty="0"/>
        </a:p>
      </dsp:txBody>
      <dsp:txXfrm>
        <a:off x="5603721" y="1392217"/>
        <a:ext cx="2406236" cy="1572693"/>
      </dsp:txXfrm>
    </dsp:sp>
    <dsp:sp modelId="{8AF85A98-B6E9-42BB-A3F9-E5314DE6FA1C}">
      <dsp:nvSpPr>
        <dsp:cNvPr id="0" name=""/>
        <dsp:cNvSpPr/>
      </dsp:nvSpPr>
      <dsp:spPr>
        <a:xfrm>
          <a:off x="8276062" y="1307138"/>
          <a:ext cx="2576394" cy="17428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Visualization</a:t>
          </a:r>
          <a:endParaRPr lang="en-IN" sz="2800" kern="1200" dirty="0"/>
        </a:p>
      </dsp:txBody>
      <dsp:txXfrm>
        <a:off x="8361141" y="1392217"/>
        <a:ext cx="2406236" cy="157269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5376E-CD5A-46DE-8F0A-DC8E36147186}"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D34090-E9F0-46AC-BD71-3B3AE0162C3C}" type="slidenum">
              <a:rPr lang="en-IN" smtClean="0"/>
              <a:t>‹#›</a:t>
            </a:fld>
            <a:endParaRPr lang="en-IN"/>
          </a:p>
        </p:txBody>
      </p:sp>
    </p:spTree>
    <p:extLst>
      <p:ext uri="{BB962C8B-B14F-4D97-AF65-F5344CB8AC3E}">
        <p14:creationId xmlns:p14="http://schemas.microsoft.com/office/powerpoint/2010/main" val="1115831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1980F2-5762-46CB-ADD3-35F47F78BCE2}" type="datetime1">
              <a:rPr lang="en-IN" smtClean="0"/>
              <a:t>27-04-2024</a:t>
            </a:fld>
            <a:endParaRPr lang="en-IN"/>
          </a:p>
        </p:txBody>
      </p:sp>
      <p:sp>
        <p:nvSpPr>
          <p:cNvPr id="5" name="Footer Placeholder 4"/>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6" name="Slide Number Placeholder 5"/>
          <p:cNvSpPr>
            <a:spLocks noGrp="1"/>
          </p:cNvSpPr>
          <p:nvPr>
            <p:ph type="sldNum" sz="quarter" idx="12"/>
          </p:nvPr>
        </p:nvSpPr>
        <p:spPr/>
        <p:txBody>
          <a:bodyPr/>
          <a:lstStyle/>
          <a:p>
            <a:fld id="{95489032-6B8A-4A94-9722-0D6A05AE922F}" type="slidenum">
              <a:rPr lang="en-IN" smtClean="0"/>
              <a:t>‹#›</a:t>
            </a:fld>
            <a:endParaRPr lang="en-IN"/>
          </a:p>
        </p:txBody>
      </p:sp>
    </p:spTree>
    <p:extLst>
      <p:ext uri="{BB962C8B-B14F-4D97-AF65-F5344CB8AC3E}">
        <p14:creationId xmlns:p14="http://schemas.microsoft.com/office/powerpoint/2010/main" val="178041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B8277-7B2D-4CBC-9FF5-C70E4D94DDBC}" type="datetime1">
              <a:rPr lang="en-IN" smtClean="0"/>
              <a:t>27-04-2024</a:t>
            </a:fld>
            <a:endParaRPr lang="en-IN"/>
          </a:p>
        </p:txBody>
      </p:sp>
      <p:sp>
        <p:nvSpPr>
          <p:cNvPr id="5" name="Footer Placeholder 4"/>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6" name="Slide Number Placeholder 5"/>
          <p:cNvSpPr>
            <a:spLocks noGrp="1"/>
          </p:cNvSpPr>
          <p:nvPr>
            <p:ph type="sldNum" sz="quarter" idx="12"/>
          </p:nvPr>
        </p:nvSpPr>
        <p:spPr/>
        <p:txBody>
          <a:bodyPr/>
          <a:lstStyle/>
          <a:p>
            <a:fld id="{95489032-6B8A-4A94-9722-0D6A05AE922F}" type="slidenum">
              <a:rPr lang="en-IN" smtClean="0"/>
              <a:t>‹#›</a:t>
            </a:fld>
            <a:endParaRPr lang="en-IN"/>
          </a:p>
        </p:txBody>
      </p:sp>
    </p:spTree>
    <p:extLst>
      <p:ext uri="{BB962C8B-B14F-4D97-AF65-F5344CB8AC3E}">
        <p14:creationId xmlns:p14="http://schemas.microsoft.com/office/powerpoint/2010/main" val="63865288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B8277-7B2D-4CBC-9FF5-C70E4D94DDBC}" type="datetime1">
              <a:rPr lang="en-IN" smtClean="0"/>
              <a:t>27-04-2024</a:t>
            </a:fld>
            <a:endParaRPr lang="en-IN"/>
          </a:p>
        </p:txBody>
      </p:sp>
      <p:sp>
        <p:nvSpPr>
          <p:cNvPr id="5" name="Footer Placeholder 4"/>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6" name="Slide Number Placeholder 5"/>
          <p:cNvSpPr>
            <a:spLocks noGrp="1"/>
          </p:cNvSpPr>
          <p:nvPr>
            <p:ph type="sldNum" sz="quarter" idx="12"/>
          </p:nvPr>
        </p:nvSpPr>
        <p:spPr/>
        <p:txBody>
          <a:bodyPr/>
          <a:lstStyle/>
          <a:p>
            <a:fld id="{95489032-6B8A-4A94-9722-0D6A05AE922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132089"/>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B8277-7B2D-4CBC-9FF5-C70E4D94DDBC}" type="datetime1">
              <a:rPr lang="en-IN" smtClean="0"/>
              <a:t>27-04-2024</a:t>
            </a:fld>
            <a:endParaRPr lang="en-IN"/>
          </a:p>
        </p:txBody>
      </p:sp>
      <p:sp>
        <p:nvSpPr>
          <p:cNvPr id="5" name="Footer Placeholder 4"/>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6" name="Slide Number Placeholder 5"/>
          <p:cNvSpPr>
            <a:spLocks noGrp="1"/>
          </p:cNvSpPr>
          <p:nvPr>
            <p:ph type="sldNum" sz="quarter" idx="12"/>
          </p:nvPr>
        </p:nvSpPr>
        <p:spPr/>
        <p:txBody>
          <a:bodyPr/>
          <a:lstStyle/>
          <a:p>
            <a:fld id="{95489032-6B8A-4A94-9722-0D6A05AE922F}" type="slidenum">
              <a:rPr lang="en-IN" smtClean="0"/>
              <a:t>‹#›</a:t>
            </a:fld>
            <a:endParaRPr lang="en-IN"/>
          </a:p>
        </p:txBody>
      </p:sp>
    </p:spTree>
    <p:extLst>
      <p:ext uri="{BB962C8B-B14F-4D97-AF65-F5344CB8AC3E}">
        <p14:creationId xmlns:p14="http://schemas.microsoft.com/office/powerpoint/2010/main" val="156485150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B8277-7B2D-4CBC-9FF5-C70E4D94DDBC}" type="datetime1">
              <a:rPr lang="en-IN" smtClean="0"/>
              <a:t>27-04-2024</a:t>
            </a:fld>
            <a:endParaRPr lang="en-IN"/>
          </a:p>
        </p:txBody>
      </p:sp>
      <p:sp>
        <p:nvSpPr>
          <p:cNvPr id="5" name="Footer Placeholder 4"/>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6" name="Slide Number Placeholder 5"/>
          <p:cNvSpPr>
            <a:spLocks noGrp="1"/>
          </p:cNvSpPr>
          <p:nvPr>
            <p:ph type="sldNum" sz="quarter" idx="12"/>
          </p:nvPr>
        </p:nvSpPr>
        <p:spPr/>
        <p:txBody>
          <a:bodyPr/>
          <a:lstStyle/>
          <a:p>
            <a:fld id="{95489032-6B8A-4A94-9722-0D6A05AE922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1638868"/>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B8277-7B2D-4CBC-9FF5-C70E4D94DDBC}" type="datetime1">
              <a:rPr lang="en-IN" smtClean="0"/>
              <a:t>27-04-2024</a:t>
            </a:fld>
            <a:endParaRPr lang="en-IN"/>
          </a:p>
        </p:txBody>
      </p:sp>
      <p:sp>
        <p:nvSpPr>
          <p:cNvPr id="5" name="Footer Placeholder 4"/>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6" name="Slide Number Placeholder 5"/>
          <p:cNvSpPr>
            <a:spLocks noGrp="1"/>
          </p:cNvSpPr>
          <p:nvPr>
            <p:ph type="sldNum" sz="quarter" idx="12"/>
          </p:nvPr>
        </p:nvSpPr>
        <p:spPr/>
        <p:txBody>
          <a:bodyPr/>
          <a:lstStyle/>
          <a:p>
            <a:fld id="{95489032-6B8A-4A94-9722-0D6A05AE922F}" type="slidenum">
              <a:rPr lang="en-IN" smtClean="0"/>
              <a:t>‹#›</a:t>
            </a:fld>
            <a:endParaRPr lang="en-IN"/>
          </a:p>
        </p:txBody>
      </p:sp>
    </p:spTree>
    <p:extLst>
      <p:ext uri="{BB962C8B-B14F-4D97-AF65-F5344CB8AC3E}">
        <p14:creationId xmlns:p14="http://schemas.microsoft.com/office/powerpoint/2010/main" val="211916711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AE6A0-71BA-4BB9-9638-3F62FF3004B3}" type="datetime1">
              <a:rPr lang="en-IN" smtClean="0"/>
              <a:t>27-04-2024</a:t>
            </a:fld>
            <a:endParaRPr lang="en-IN"/>
          </a:p>
        </p:txBody>
      </p:sp>
      <p:sp>
        <p:nvSpPr>
          <p:cNvPr id="5" name="Footer Placeholder 4"/>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6" name="Slide Number Placeholder 5"/>
          <p:cNvSpPr>
            <a:spLocks noGrp="1"/>
          </p:cNvSpPr>
          <p:nvPr>
            <p:ph type="sldNum" sz="quarter" idx="12"/>
          </p:nvPr>
        </p:nvSpPr>
        <p:spPr/>
        <p:txBody>
          <a:bodyPr/>
          <a:lstStyle/>
          <a:p>
            <a:fld id="{95489032-6B8A-4A94-9722-0D6A05AE922F}" type="slidenum">
              <a:rPr lang="en-IN" smtClean="0"/>
              <a:t>‹#›</a:t>
            </a:fld>
            <a:endParaRPr lang="en-IN"/>
          </a:p>
        </p:txBody>
      </p:sp>
    </p:spTree>
    <p:extLst>
      <p:ext uri="{BB962C8B-B14F-4D97-AF65-F5344CB8AC3E}">
        <p14:creationId xmlns:p14="http://schemas.microsoft.com/office/powerpoint/2010/main" val="1084108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457062-5E5A-48E0-AD4D-DF7F17788F8F}" type="datetime1">
              <a:rPr lang="en-IN" smtClean="0"/>
              <a:t>27-04-2024</a:t>
            </a:fld>
            <a:endParaRPr lang="en-IN"/>
          </a:p>
        </p:txBody>
      </p:sp>
      <p:sp>
        <p:nvSpPr>
          <p:cNvPr id="5" name="Footer Placeholder 4"/>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6" name="Slide Number Placeholder 5"/>
          <p:cNvSpPr>
            <a:spLocks noGrp="1"/>
          </p:cNvSpPr>
          <p:nvPr>
            <p:ph type="sldNum" sz="quarter" idx="12"/>
          </p:nvPr>
        </p:nvSpPr>
        <p:spPr/>
        <p:txBody>
          <a:bodyPr/>
          <a:lstStyle/>
          <a:p>
            <a:fld id="{95489032-6B8A-4A94-9722-0D6A05AE922F}" type="slidenum">
              <a:rPr lang="en-IN" smtClean="0"/>
              <a:t>‹#›</a:t>
            </a:fld>
            <a:endParaRPr lang="en-IN"/>
          </a:p>
        </p:txBody>
      </p:sp>
    </p:spTree>
    <p:extLst>
      <p:ext uri="{BB962C8B-B14F-4D97-AF65-F5344CB8AC3E}">
        <p14:creationId xmlns:p14="http://schemas.microsoft.com/office/powerpoint/2010/main" val="203457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E98CD-315A-4275-B6F4-DF7C77E3A3D9}" type="datetime1">
              <a:rPr lang="en-IN" smtClean="0"/>
              <a:t>27-04-2024</a:t>
            </a:fld>
            <a:endParaRPr lang="en-IN"/>
          </a:p>
        </p:txBody>
      </p:sp>
      <p:sp>
        <p:nvSpPr>
          <p:cNvPr id="5" name="Footer Placeholder 4"/>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6" name="Slide Number Placeholder 5"/>
          <p:cNvSpPr>
            <a:spLocks noGrp="1"/>
          </p:cNvSpPr>
          <p:nvPr>
            <p:ph type="sldNum" sz="quarter" idx="12"/>
          </p:nvPr>
        </p:nvSpPr>
        <p:spPr/>
        <p:txBody>
          <a:bodyPr/>
          <a:lstStyle/>
          <a:p>
            <a:fld id="{95489032-6B8A-4A94-9722-0D6A05AE922F}" type="slidenum">
              <a:rPr lang="en-IN" smtClean="0"/>
              <a:t>‹#›</a:t>
            </a:fld>
            <a:endParaRPr lang="en-IN"/>
          </a:p>
        </p:txBody>
      </p:sp>
    </p:spTree>
    <p:extLst>
      <p:ext uri="{BB962C8B-B14F-4D97-AF65-F5344CB8AC3E}">
        <p14:creationId xmlns:p14="http://schemas.microsoft.com/office/powerpoint/2010/main" val="279329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CBDB5B-574E-49FA-A97A-62411CF3F9B1}" type="datetime1">
              <a:rPr lang="en-IN" smtClean="0"/>
              <a:t>27-04-2024</a:t>
            </a:fld>
            <a:endParaRPr lang="en-IN"/>
          </a:p>
        </p:txBody>
      </p:sp>
      <p:sp>
        <p:nvSpPr>
          <p:cNvPr id="5" name="Footer Placeholder 4"/>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6" name="Slide Number Placeholder 5"/>
          <p:cNvSpPr>
            <a:spLocks noGrp="1"/>
          </p:cNvSpPr>
          <p:nvPr>
            <p:ph type="sldNum" sz="quarter" idx="12"/>
          </p:nvPr>
        </p:nvSpPr>
        <p:spPr/>
        <p:txBody>
          <a:bodyPr/>
          <a:lstStyle/>
          <a:p>
            <a:fld id="{95489032-6B8A-4A94-9722-0D6A05AE922F}" type="slidenum">
              <a:rPr lang="en-IN" smtClean="0"/>
              <a:t>‹#›</a:t>
            </a:fld>
            <a:endParaRPr lang="en-IN"/>
          </a:p>
        </p:txBody>
      </p:sp>
    </p:spTree>
    <p:extLst>
      <p:ext uri="{BB962C8B-B14F-4D97-AF65-F5344CB8AC3E}">
        <p14:creationId xmlns:p14="http://schemas.microsoft.com/office/powerpoint/2010/main" val="370785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F6E0F9-79BB-4C74-A457-A4D2602ABDB3}" type="datetime1">
              <a:rPr lang="en-IN" smtClean="0"/>
              <a:t>27-04-2024</a:t>
            </a:fld>
            <a:endParaRPr lang="en-IN"/>
          </a:p>
        </p:txBody>
      </p:sp>
      <p:sp>
        <p:nvSpPr>
          <p:cNvPr id="6" name="Footer Placeholder 5"/>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7" name="Slide Number Placeholder 6"/>
          <p:cNvSpPr>
            <a:spLocks noGrp="1"/>
          </p:cNvSpPr>
          <p:nvPr>
            <p:ph type="sldNum" sz="quarter" idx="12"/>
          </p:nvPr>
        </p:nvSpPr>
        <p:spPr/>
        <p:txBody>
          <a:bodyPr/>
          <a:lstStyle/>
          <a:p>
            <a:fld id="{95489032-6B8A-4A94-9722-0D6A05AE922F}" type="slidenum">
              <a:rPr lang="en-IN" smtClean="0"/>
              <a:t>‹#›</a:t>
            </a:fld>
            <a:endParaRPr lang="en-IN"/>
          </a:p>
        </p:txBody>
      </p:sp>
    </p:spTree>
    <p:extLst>
      <p:ext uri="{BB962C8B-B14F-4D97-AF65-F5344CB8AC3E}">
        <p14:creationId xmlns:p14="http://schemas.microsoft.com/office/powerpoint/2010/main" val="338304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8882CF-7725-4E0B-AE0F-E887529AD5CC}" type="datetime1">
              <a:rPr lang="en-IN" smtClean="0"/>
              <a:t>27-04-2024</a:t>
            </a:fld>
            <a:endParaRPr lang="en-IN"/>
          </a:p>
        </p:txBody>
      </p:sp>
      <p:sp>
        <p:nvSpPr>
          <p:cNvPr id="8" name="Footer Placeholder 7"/>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9" name="Slide Number Placeholder 8"/>
          <p:cNvSpPr>
            <a:spLocks noGrp="1"/>
          </p:cNvSpPr>
          <p:nvPr>
            <p:ph type="sldNum" sz="quarter" idx="12"/>
          </p:nvPr>
        </p:nvSpPr>
        <p:spPr/>
        <p:txBody>
          <a:bodyPr/>
          <a:lstStyle/>
          <a:p>
            <a:fld id="{95489032-6B8A-4A94-9722-0D6A05AE922F}" type="slidenum">
              <a:rPr lang="en-IN" smtClean="0"/>
              <a:t>‹#›</a:t>
            </a:fld>
            <a:endParaRPr lang="en-IN"/>
          </a:p>
        </p:txBody>
      </p:sp>
    </p:spTree>
    <p:extLst>
      <p:ext uri="{BB962C8B-B14F-4D97-AF65-F5344CB8AC3E}">
        <p14:creationId xmlns:p14="http://schemas.microsoft.com/office/powerpoint/2010/main" val="233497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41A432-04C8-4575-9B51-4FDA775C8928}" type="datetime1">
              <a:rPr lang="en-IN" smtClean="0"/>
              <a:t>27-04-2024</a:t>
            </a:fld>
            <a:endParaRPr lang="en-IN"/>
          </a:p>
        </p:txBody>
      </p:sp>
      <p:sp>
        <p:nvSpPr>
          <p:cNvPr id="4" name="Footer Placeholder 3"/>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5" name="Slide Number Placeholder 4"/>
          <p:cNvSpPr>
            <a:spLocks noGrp="1"/>
          </p:cNvSpPr>
          <p:nvPr>
            <p:ph type="sldNum" sz="quarter" idx="12"/>
          </p:nvPr>
        </p:nvSpPr>
        <p:spPr/>
        <p:txBody>
          <a:bodyPr/>
          <a:lstStyle/>
          <a:p>
            <a:fld id="{95489032-6B8A-4A94-9722-0D6A05AE922F}" type="slidenum">
              <a:rPr lang="en-IN" smtClean="0"/>
              <a:t>‹#›</a:t>
            </a:fld>
            <a:endParaRPr lang="en-IN"/>
          </a:p>
        </p:txBody>
      </p:sp>
    </p:spTree>
    <p:extLst>
      <p:ext uri="{BB962C8B-B14F-4D97-AF65-F5344CB8AC3E}">
        <p14:creationId xmlns:p14="http://schemas.microsoft.com/office/powerpoint/2010/main" val="63522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D6646-4FC6-4E61-829E-2EA8A9B3B255}" type="datetime1">
              <a:rPr lang="en-IN" smtClean="0"/>
              <a:t>27-04-2024</a:t>
            </a:fld>
            <a:endParaRPr lang="en-IN"/>
          </a:p>
        </p:txBody>
      </p:sp>
      <p:sp>
        <p:nvSpPr>
          <p:cNvPr id="3" name="Footer Placeholder 2"/>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4" name="Slide Number Placeholder 3"/>
          <p:cNvSpPr>
            <a:spLocks noGrp="1"/>
          </p:cNvSpPr>
          <p:nvPr>
            <p:ph type="sldNum" sz="quarter" idx="12"/>
          </p:nvPr>
        </p:nvSpPr>
        <p:spPr/>
        <p:txBody>
          <a:bodyPr/>
          <a:lstStyle/>
          <a:p>
            <a:fld id="{95489032-6B8A-4A94-9722-0D6A05AE922F}" type="slidenum">
              <a:rPr lang="en-IN" smtClean="0"/>
              <a:t>‹#›</a:t>
            </a:fld>
            <a:endParaRPr lang="en-IN"/>
          </a:p>
        </p:txBody>
      </p:sp>
    </p:spTree>
    <p:extLst>
      <p:ext uri="{BB962C8B-B14F-4D97-AF65-F5344CB8AC3E}">
        <p14:creationId xmlns:p14="http://schemas.microsoft.com/office/powerpoint/2010/main" val="366989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8E127A-8E98-4AEE-904B-505A3C6EDE2F}" type="datetime1">
              <a:rPr lang="en-IN" smtClean="0"/>
              <a:t>27-04-2024</a:t>
            </a:fld>
            <a:endParaRPr lang="en-IN"/>
          </a:p>
        </p:txBody>
      </p:sp>
      <p:sp>
        <p:nvSpPr>
          <p:cNvPr id="6" name="Footer Placeholder 5"/>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7" name="Slide Number Placeholder 6"/>
          <p:cNvSpPr>
            <a:spLocks noGrp="1"/>
          </p:cNvSpPr>
          <p:nvPr>
            <p:ph type="sldNum" sz="quarter" idx="12"/>
          </p:nvPr>
        </p:nvSpPr>
        <p:spPr/>
        <p:txBody>
          <a:bodyPr/>
          <a:lstStyle/>
          <a:p>
            <a:fld id="{95489032-6B8A-4A94-9722-0D6A05AE922F}" type="slidenum">
              <a:rPr lang="en-IN" smtClean="0"/>
              <a:t>‹#›</a:t>
            </a:fld>
            <a:endParaRPr lang="en-IN"/>
          </a:p>
        </p:txBody>
      </p:sp>
    </p:spTree>
    <p:extLst>
      <p:ext uri="{BB962C8B-B14F-4D97-AF65-F5344CB8AC3E}">
        <p14:creationId xmlns:p14="http://schemas.microsoft.com/office/powerpoint/2010/main" val="389804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0DD116-C621-41B6-876A-F86FBC5F0D6A}" type="datetime1">
              <a:rPr lang="en-IN" smtClean="0"/>
              <a:t>27-04-2024</a:t>
            </a:fld>
            <a:endParaRPr lang="en-IN"/>
          </a:p>
        </p:txBody>
      </p:sp>
      <p:sp>
        <p:nvSpPr>
          <p:cNvPr id="6" name="Footer Placeholder 5"/>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7" name="Slide Number Placeholder 6"/>
          <p:cNvSpPr>
            <a:spLocks noGrp="1"/>
          </p:cNvSpPr>
          <p:nvPr>
            <p:ph type="sldNum" sz="quarter" idx="12"/>
          </p:nvPr>
        </p:nvSpPr>
        <p:spPr/>
        <p:txBody>
          <a:bodyPr/>
          <a:lstStyle/>
          <a:p>
            <a:fld id="{95489032-6B8A-4A94-9722-0D6A05AE922F}" type="slidenum">
              <a:rPr lang="en-IN" smtClean="0"/>
              <a:t>‹#›</a:t>
            </a:fld>
            <a:endParaRPr lang="en-IN"/>
          </a:p>
        </p:txBody>
      </p:sp>
    </p:spTree>
    <p:extLst>
      <p:ext uri="{BB962C8B-B14F-4D97-AF65-F5344CB8AC3E}">
        <p14:creationId xmlns:p14="http://schemas.microsoft.com/office/powerpoint/2010/main" val="135498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4B8277-7B2D-4CBC-9FF5-C70E4D94DDBC}" type="datetime1">
              <a:rPr lang="en-IN" smtClean="0"/>
              <a:t>27-04-2024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Department of Computer Science &amp;  Engineering  (CSE), G.L. Bajaj Institute of Technology and Management, Greater Noida</a:t>
            </a:r>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489032-6B8A-4A94-9722-0D6A05AE922F}" type="slidenum">
              <a:rPr lang="en-IN" smtClean="0"/>
              <a:t>‹#›</a:t>
            </a:fld>
            <a:endParaRPr lang="en-IN"/>
          </a:p>
        </p:txBody>
      </p:sp>
    </p:spTree>
    <p:extLst>
      <p:ext uri="{BB962C8B-B14F-4D97-AF65-F5344CB8AC3E}">
        <p14:creationId xmlns:p14="http://schemas.microsoft.com/office/powerpoint/2010/main" val="716064105"/>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274002" cy="1319784"/>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4900" dirty="0">
                <a:latin typeface="Times New Roman" panose="02020603050405020304" pitchFamily="18" charset="0"/>
                <a:cs typeface="Times New Roman" panose="02020603050405020304" pitchFamily="18" charset="0"/>
              </a:rPr>
              <a:t>Sentiment Analysis</a:t>
            </a:r>
            <a:br>
              <a:rPr lang="en-US" dirty="0"/>
            </a:br>
            <a:br>
              <a:rPr lang="en-US" dirty="0"/>
            </a:br>
            <a:endParaRPr lang="en-IN" dirty="0"/>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Guide Name: Mr. Jitendra Singh                           		             Team Member(s): </a:t>
            </a:r>
          </a:p>
          <a:p>
            <a:pPr marL="0" indent="0">
              <a:buNone/>
            </a:pPr>
            <a:r>
              <a:rPr lang="en-US" dirty="0">
                <a:latin typeface="Times New Roman" panose="02020603050405020304" pitchFamily="18" charset="0"/>
                <a:cs typeface="Times New Roman" panose="02020603050405020304" pitchFamily="18" charset="0"/>
              </a:rPr>
              <a:t>													Kalash																	Karan Pratap Singh</a:t>
            </a:r>
          </a:p>
          <a:p>
            <a:pPr marL="0" indent="0">
              <a:buNone/>
            </a:pPr>
            <a:r>
              <a:rPr lang="en-US" dirty="0">
                <a:latin typeface="Times New Roman" panose="02020603050405020304" pitchFamily="18" charset="0"/>
                <a:cs typeface="Times New Roman" panose="02020603050405020304" pitchFamily="18" charset="0"/>
              </a:rPr>
              <a:t>													Kartikey Vats                           </a:t>
            </a:r>
          </a:p>
          <a:p>
            <a:endParaRPr lang="en-IN" dirty="0">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p:txBody>
          <a:bodyPr/>
          <a:lstStyle/>
          <a:p>
            <a:r>
              <a:rPr lang="en-US" dirty="0"/>
              <a:t>Department of Computer Science &amp;  Engineering  (CSE), G.L. Bajaj Institute of Technology and Management, Greater Noida</a:t>
            </a:r>
            <a:endParaRPr lang="en-IN" dirty="0"/>
          </a:p>
        </p:txBody>
      </p:sp>
      <p:pic>
        <p:nvPicPr>
          <p:cNvPr id="5" name="Google Shape;91;p12"/>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247941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A640-FC53-EC7C-3D61-B1A0AA2AE477}"/>
              </a:ext>
            </a:extLst>
          </p:cNvPr>
          <p:cNvSpPr>
            <a:spLocks noGrp="1"/>
          </p:cNvSpPr>
          <p:nvPr>
            <p:ph type="title"/>
          </p:nvPr>
        </p:nvSpPr>
        <p:spPr/>
        <p:txBody>
          <a:bodyPr/>
          <a:lstStyle/>
          <a:p>
            <a:pPr algn="ctr"/>
            <a:r>
              <a:rPr lang="en-US" sz="4400" dirty="0">
                <a:latin typeface="Times New Roman" pitchFamily="18" charset="0"/>
                <a:cs typeface="Times New Roman" pitchFamily="18" charset="0"/>
              </a:rPr>
              <a:t>Objective</a:t>
            </a:r>
            <a:endParaRPr lang="en-IN" dirty="0"/>
          </a:p>
        </p:txBody>
      </p:sp>
      <p:sp>
        <p:nvSpPr>
          <p:cNvPr id="3" name="Content Placeholder 2">
            <a:extLst>
              <a:ext uri="{FF2B5EF4-FFF2-40B4-BE49-F238E27FC236}">
                <a16:creationId xmlns:a16="http://schemas.microsoft.com/office/drawing/2014/main" id="{27615178-808E-3803-8585-2666AA65B5EF}"/>
              </a:ext>
            </a:extLst>
          </p:cNvPr>
          <p:cNvSpPr>
            <a:spLocks noGrp="1"/>
          </p:cNvSpPr>
          <p:nvPr>
            <p:ph idx="1"/>
          </p:nvPr>
        </p:nvSpPr>
        <p:spPr/>
        <p:txBody>
          <a:bodyPr/>
          <a:lstStyle/>
          <a:p>
            <a:pPr marL="0" indent="0">
              <a:buNone/>
            </a:pPr>
            <a:r>
              <a:rPr lang="en-US" sz="3000" dirty="0"/>
              <a:t>Our project aims to achieve the following objectives:</a:t>
            </a:r>
          </a:p>
          <a:p>
            <a:r>
              <a:rPr lang="en-US" dirty="0"/>
              <a:t>Scraping tweets: Retrieve tweets from specified Twitter users' timelines using web scraping techniques.</a:t>
            </a:r>
          </a:p>
          <a:p>
            <a:r>
              <a:rPr lang="en-US" dirty="0"/>
              <a:t>Sentiment analysis: Perform sentiment analysis on the scraped tweets to classify them as positive, negative, or neutral.</a:t>
            </a:r>
          </a:p>
          <a:p>
            <a:r>
              <a:rPr lang="en-US" dirty="0"/>
              <a:t>Visualization: Visualize the results of sentiment analysis using interactive charts and word clouds for better understanding.</a:t>
            </a:r>
            <a:endParaRPr lang="en-IN" dirty="0"/>
          </a:p>
        </p:txBody>
      </p:sp>
      <p:sp>
        <p:nvSpPr>
          <p:cNvPr id="4" name="Footer Placeholder 3">
            <a:extLst>
              <a:ext uri="{FF2B5EF4-FFF2-40B4-BE49-F238E27FC236}">
                <a16:creationId xmlns:a16="http://schemas.microsoft.com/office/drawing/2014/main" id="{30380A04-FA9C-B744-D147-262E126F09A8}"/>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5" name="Google Shape;91;p12">
            <a:extLst>
              <a:ext uri="{FF2B5EF4-FFF2-40B4-BE49-F238E27FC236}">
                <a16:creationId xmlns:a16="http://schemas.microsoft.com/office/drawing/2014/main" id="{CB285CA2-3D20-B6D8-AD02-1D89FA1B7FCE}"/>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426616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5171-7BC4-126C-F41D-C1257302A7D9}"/>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Proposed Methodology</a:t>
            </a:r>
          </a:p>
        </p:txBody>
      </p:sp>
      <p:graphicFrame>
        <p:nvGraphicFramePr>
          <p:cNvPr id="9" name="Content Placeholder 8">
            <a:extLst>
              <a:ext uri="{FF2B5EF4-FFF2-40B4-BE49-F238E27FC236}">
                <a16:creationId xmlns:a16="http://schemas.microsoft.com/office/drawing/2014/main" id="{3A7DA45E-CFB6-8CA3-95EC-E24304818A9C}"/>
              </a:ext>
            </a:extLst>
          </p:cNvPr>
          <p:cNvGraphicFramePr>
            <a:graphicFrameLocks noGrp="1"/>
          </p:cNvGraphicFramePr>
          <p:nvPr>
            <p:ph idx="1"/>
            <p:extLst>
              <p:ext uri="{D42A27DB-BD31-4B8C-83A1-F6EECF244321}">
                <p14:modId xmlns:p14="http://schemas.microsoft.com/office/powerpoint/2010/main" val="618746865"/>
              </p:ext>
            </p:extLst>
          </p:nvPr>
        </p:nvGraphicFramePr>
        <p:xfrm>
          <a:off x="681316" y="1766047"/>
          <a:ext cx="10856259" cy="4357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9DEDDA3-858B-3762-517C-6F1E0A53214F}"/>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3" name="Google Shape;91;p12">
            <a:extLst>
              <a:ext uri="{FF2B5EF4-FFF2-40B4-BE49-F238E27FC236}">
                <a16:creationId xmlns:a16="http://schemas.microsoft.com/office/drawing/2014/main" id="{0E71B38D-7D56-A837-B5DB-88080FC784A9}"/>
              </a:ext>
            </a:extLst>
          </p:cNvPr>
          <p:cNvPicPr preferRelativeResize="0"/>
          <p:nvPr/>
        </p:nvPicPr>
        <p:blipFill rotWithShape="1">
          <a:blip r:embed="rId7">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3838805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73BC-31CB-659B-7BC5-15A3803E0527}"/>
              </a:ext>
            </a:extLst>
          </p:cNvPr>
          <p:cNvSpPr>
            <a:spLocks noGrp="1"/>
          </p:cNvSpPr>
          <p:nvPr>
            <p:ph type="title"/>
          </p:nvPr>
        </p:nvSpPr>
        <p:spPr/>
        <p:txBody>
          <a:bodyPr/>
          <a:lstStyle/>
          <a:p>
            <a:pPr algn="ctr"/>
            <a:r>
              <a:rPr lang="en-US" sz="4400" dirty="0">
                <a:latin typeface="Times New Roman" pitchFamily="18" charset="0"/>
                <a:cs typeface="Times New Roman" pitchFamily="18" charset="0"/>
              </a:rPr>
              <a:t>Proposed Methodology</a:t>
            </a:r>
            <a:br>
              <a:rPr lang="en-US" b="1"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85E3B97B-6F3C-1DED-E308-E18C95DA7CFE}"/>
              </a:ext>
            </a:extLst>
          </p:cNvPr>
          <p:cNvSpPr>
            <a:spLocks noGrp="1"/>
          </p:cNvSpPr>
          <p:nvPr>
            <p:ph idx="1"/>
          </p:nvPr>
        </p:nvSpPr>
        <p:spPr/>
        <p:txBody>
          <a:bodyPr/>
          <a:lstStyle/>
          <a:p>
            <a:r>
              <a:rPr lang="en-US" sz="3000" dirty="0"/>
              <a:t>Scraping Tweets:</a:t>
            </a:r>
          </a:p>
          <a:p>
            <a:pPr marL="0" indent="0">
              <a:buNone/>
            </a:pPr>
            <a:r>
              <a:rPr lang="en-US" dirty="0"/>
              <a:t> Utilize Selenium for web scraping to extract tweets from specified       Twitter users' timelines.</a:t>
            </a:r>
          </a:p>
          <a:p>
            <a:pPr marL="0" indent="0">
              <a:buNone/>
            </a:pPr>
            <a:r>
              <a:rPr lang="en-US" dirty="0"/>
              <a:t>In this, the program tries to extract tweets based on the number mentioned in project ,this is monitored by number of tweets and number of scrolls </a:t>
            </a:r>
            <a:endParaRPr lang="en-IN" dirty="0"/>
          </a:p>
        </p:txBody>
      </p:sp>
      <p:sp>
        <p:nvSpPr>
          <p:cNvPr id="4" name="Footer Placeholder 3">
            <a:extLst>
              <a:ext uri="{FF2B5EF4-FFF2-40B4-BE49-F238E27FC236}">
                <a16:creationId xmlns:a16="http://schemas.microsoft.com/office/drawing/2014/main" id="{57D6782D-7505-62AB-8B94-0D7C28277583}"/>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5" name="Google Shape;91;p12">
            <a:extLst>
              <a:ext uri="{FF2B5EF4-FFF2-40B4-BE49-F238E27FC236}">
                <a16:creationId xmlns:a16="http://schemas.microsoft.com/office/drawing/2014/main" id="{8CA2AC5F-2F77-BD6C-8F29-CACF07B39559}"/>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181944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FB94-E2F8-C807-A550-A18379F9B524}"/>
              </a:ext>
            </a:extLst>
          </p:cNvPr>
          <p:cNvSpPr>
            <a:spLocks noGrp="1"/>
          </p:cNvSpPr>
          <p:nvPr>
            <p:ph type="title"/>
          </p:nvPr>
        </p:nvSpPr>
        <p:spPr/>
        <p:txBody>
          <a:bodyPr>
            <a:normAutofit/>
          </a:bodyPr>
          <a:lstStyle/>
          <a:p>
            <a:pPr algn="ctr"/>
            <a:r>
              <a:rPr lang="en-US" sz="4400" dirty="0">
                <a:latin typeface="Times New Roman" pitchFamily="18" charset="0"/>
                <a:cs typeface="Times New Roman" pitchFamily="18" charset="0"/>
              </a:rPr>
              <a:t>Proposed Methodology</a:t>
            </a:r>
            <a:endParaRPr lang="en-IN" sz="4400" dirty="0"/>
          </a:p>
        </p:txBody>
      </p:sp>
      <p:sp>
        <p:nvSpPr>
          <p:cNvPr id="3" name="Content Placeholder 2">
            <a:extLst>
              <a:ext uri="{FF2B5EF4-FFF2-40B4-BE49-F238E27FC236}">
                <a16:creationId xmlns:a16="http://schemas.microsoft.com/office/drawing/2014/main" id="{52413F35-99A3-C14F-8231-2EAA54FBD398}"/>
              </a:ext>
            </a:extLst>
          </p:cNvPr>
          <p:cNvSpPr>
            <a:spLocks noGrp="1"/>
          </p:cNvSpPr>
          <p:nvPr>
            <p:ph idx="1"/>
          </p:nvPr>
        </p:nvSpPr>
        <p:spPr/>
        <p:txBody>
          <a:bodyPr/>
          <a:lstStyle/>
          <a:p>
            <a:r>
              <a:rPr lang="en-US" sz="3000" dirty="0"/>
              <a:t>Preprocessing:</a:t>
            </a:r>
          </a:p>
          <a:p>
            <a:pPr marL="0" indent="0">
              <a:buNone/>
            </a:pPr>
            <a:r>
              <a:rPr lang="en-US" dirty="0"/>
              <a:t>Perform text preprocessing techniques such as lowercase conversion, punctuation removal, tokenization, </a:t>
            </a:r>
            <a:r>
              <a:rPr lang="en-US" dirty="0" err="1"/>
              <a:t>stopword</a:t>
            </a:r>
            <a:r>
              <a:rPr lang="en-US" dirty="0"/>
              <a:t> removal, and lemmatization.</a:t>
            </a:r>
          </a:p>
          <a:p>
            <a:pPr marL="0" indent="0">
              <a:buNone/>
            </a:pPr>
            <a:r>
              <a:rPr lang="en-IN" dirty="0"/>
              <a:t>This part is where the most important process occurs, we need to standardise the extracted tweets to analyse them and remove the noise from the text.</a:t>
            </a:r>
          </a:p>
        </p:txBody>
      </p:sp>
      <p:sp>
        <p:nvSpPr>
          <p:cNvPr id="4" name="Footer Placeholder 3">
            <a:extLst>
              <a:ext uri="{FF2B5EF4-FFF2-40B4-BE49-F238E27FC236}">
                <a16:creationId xmlns:a16="http://schemas.microsoft.com/office/drawing/2014/main" id="{5D59012C-7EDF-B292-D5DF-592FF696B2A7}"/>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5" name="Google Shape;91;p12">
            <a:extLst>
              <a:ext uri="{FF2B5EF4-FFF2-40B4-BE49-F238E27FC236}">
                <a16:creationId xmlns:a16="http://schemas.microsoft.com/office/drawing/2014/main" id="{FC824B5F-FD53-3BA6-675E-CA1E846E86DC}"/>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2627491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C28A-07C2-7363-4C36-7228030F1610}"/>
              </a:ext>
            </a:extLst>
          </p:cNvPr>
          <p:cNvSpPr>
            <a:spLocks noGrp="1"/>
          </p:cNvSpPr>
          <p:nvPr>
            <p:ph type="title"/>
          </p:nvPr>
        </p:nvSpPr>
        <p:spPr/>
        <p:txBody>
          <a:bodyPr/>
          <a:lstStyle/>
          <a:p>
            <a:pPr algn="ctr"/>
            <a:r>
              <a:rPr lang="en-US" sz="4400" dirty="0">
                <a:latin typeface="Times New Roman" pitchFamily="18" charset="0"/>
                <a:cs typeface="Times New Roman" pitchFamily="18" charset="0"/>
              </a:rPr>
              <a:t>Proposed Methodology</a:t>
            </a:r>
            <a:endParaRPr lang="en-IN" dirty="0"/>
          </a:p>
        </p:txBody>
      </p:sp>
      <p:sp>
        <p:nvSpPr>
          <p:cNvPr id="3" name="Content Placeholder 2">
            <a:extLst>
              <a:ext uri="{FF2B5EF4-FFF2-40B4-BE49-F238E27FC236}">
                <a16:creationId xmlns:a16="http://schemas.microsoft.com/office/drawing/2014/main" id="{E95421B1-19B0-9951-C19A-3DB6B98FF4D1}"/>
              </a:ext>
            </a:extLst>
          </p:cNvPr>
          <p:cNvSpPr>
            <a:spLocks noGrp="1"/>
          </p:cNvSpPr>
          <p:nvPr>
            <p:ph idx="1"/>
          </p:nvPr>
        </p:nvSpPr>
        <p:spPr/>
        <p:txBody>
          <a:bodyPr/>
          <a:lstStyle/>
          <a:p>
            <a:r>
              <a:rPr lang="en-US" sz="3000" dirty="0"/>
              <a:t>Sentiment Analysis:</a:t>
            </a:r>
          </a:p>
          <a:p>
            <a:pPr marL="0" indent="0">
              <a:buNone/>
            </a:pPr>
            <a:r>
              <a:rPr lang="en-US" dirty="0"/>
              <a:t>Employ the trained model  to perform sentiment analysis on the preprocessed tweet data.</a:t>
            </a:r>
          </a:p>
          <a:p>
            <a:pPr marL="0" indent="0">
              <a:buNone/>
            </a:pPr>
            <a:r>
              <a:rPr lang="en-IN" dirty="0"/>
              <a:t>The model is employed to denote the sentiments from the pre-processed tweets and categorise them into emotions (positive ,negative, neutral)</a:t>
            </a:r>
            <a:endParaRPr lang="en-US" dirty="0"/>
          </a:p>
        </p:txBody>
      </p:sp>
      <p:sp>
        <p:nvSpPr>
          <p:cNvPr id="4" name="Footer Placeholder 3">
            <a:extLst>
              <a:ext uri="{FF2B5EF4-FFF2-40B4-BE49-F238E27FC236}">
                <a16:creationId xmlns:a16="http://schemas.microsoft.com/office/drawing/2014/main" id="{F015B378-BC6B-64F0-1180-20DC289C3AAB}"/>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5" name="Google Shape;91;p12">
            <a:extLst>
              <a:ext uri="{FF2B5EF4-FFF2-40B4-BE49-F238E27FC236}">
                <a16:creationId xmlns:a16="http://schemas.microsoft.com/office/drawing/2014/main" id="{7AEFC736-18AE-7998-3CF8-2FCA3585BE1F}"/>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136752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BC17-DC8F-CF76-1898-532B56F82E4E}"/>
              </a:ext>
            </a:extLst>
          </p:cNvPr>
          <p:cNvSpPr>
            <a:spLocks noGrp="1"/>
          </p:cNvSpPr>
          <p:nvPr>
            <p:ph type="title"/>
          </p:nvPr>
        </p:nvSpPr>
        <p:spPr/>
        <p:txBody>
          <a:bodyPr/>
          <a:lstStyle/>
          <a:p>
            <a:pPr algn="ctr"/>
            <a:r>
              <a:rPr lang="en-US" sz="4400" dirty="0">
                <a:latin typeface="Times New Roman" pitchFamily="18" charset="0"/>
                <a:cs typeface="Times New Roman" pitchFamily="18" charset="0"/>
              </a:rPr>
              <a:t>Proposed Methodology</a:t>
            </a:r>
            <a:endParaRPr lang="en-IN" dirty="0"/>
          </a:p>
        </p:txBody>
      </p:sp>
      <p:sp>
        <p:nvSpPr>
          <p:cNvPr id="3" name="Content Placeholder 2">
            <a:extLst>
              <a:ext uri="{FF2B5EF4-FFF2-40B4-BE49-F238E27FC236}">
                <a16:creationId xmlns:a16="http://schemas.microsoft.com/office/drawing/2014/main" id="{28D0BA19-8FC7-4CDD-8ED4-28925D10967D}"/>
              </a:ext>
            </a:extLst>
          </p:cNvPr>
          <p:cNvSpPr>
            <a:spLocks noGrp="1"/>
          </p:cNvSpPr>
          <p:nvPr>
            <p:ph idx="1"/>
          </p:nvPr>
        </p:nvSpPr>
        <p:spPr>
          <a:xfrm>
            <a:off x="838200" y="1825625"/>
            <a:ext cx="10515600" cy="4895850"/>
          </a:xfrm>
        </p:spPr>
        <p:txBody>
          <a:bodyPr/>
          <a:lstStyle/>
          <a:p>
            <a:r>
              <a:rPr lang="en-US" sz="3000" dirty="0"/>
              <a:t>Visualization:</a:t>
            </a:r>
          </a:p>
          <a:p>
            <a:pPr marL="0" indent="0">
              <a:buNone/>
            </a:pPr>
            <a:r>
              <a:rPr lang="en-US" dirty="0"/>
              <a:t>Visualize sentiment analysis results using interactive charts (e.g., bar charts) and word clouds for better interpretation.</a:t>
            </a:r>
          </a:p>
          <a:p>
            <a:pPr marL="0" indent="0">
              <a:buNone/>
            </a:pPr>
            <a:r>
              <a:rPr lang="en-US" dirty="0"/>
              <a:t>This is the last part used to provide a UI based output for the user of easily understand the sentiments ,the output is accompanied with a word cloud to denote the frequency of words.</a:t>
            </a:r>
            <a:endParaRPr lang="en-IN" dirty="0"/>
          </a:p>
        </p:txBody>
      </p:sp>
      <p:sp>
        <p:nvSpPr>
          <p:cNvPr id="4" name="Footer Placeholder 3">
            <a:extLst>
              <a:ext uri="{FF2B5EF4-FFF2-40B4-BE49-F238E27FC236}">
                <a16:creationId xmlns:a16="http://schemas.microsoft.com/office/drawing/2014/main" id="{8AACB186-A609-20F8-8881-D3898EFA2DD7}"/>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5" name="Google Shape;91;p12">
            <a:extLst>
              <a:ext uri="{FF2B5EF4-FFF2-40B4-BE49-F238E27FC236}">
                <a16:creationId xmlns:a16="http://schemas.microsoft.com/office/drawing/2014/main" id="{B04BF271-8C72-97D8-7062-C5E9A0DF2956}"/>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411182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ECB4-E1BB-548F-0331-A846118B5C86}"/>
              </a:ext>
            </a:extLst>
          </p:cNvPr>
          <p:cNvSpPr>
            <a:spLocks noGrp="1"/>
          </p:cNvSpPr>
          <p:nvPr>
            <p:ph type="title"/>
          </p:nvPr>
        </p:nvSpPr>
        <p:spPr>
          <a:xfrm>
            <a:off x="753520" y="409250"/>
            <a:ext cx="8596668" cy="1320800"/>
          </a:xfrm>
        </p:spPr>
        <p:txBody>
          <a:bodyPr/>
          <a:lstStyle/>
          <a:p>
            <a:pPr algn="ctr"/>
            <a:r>
              <a:rPr lang="en-IN" dirty="0"/>
              <a:t>Proposed Methodology</a:t>
            </a:r>
          </a:p>
        </p:txBody>
      </p:sp>
      <p:pic>
        <p:nvPicPr>
          <p:cNvPr id="12" name="Content Placeholder 11">
            <a:extLst>
              <a:ext uri="{FF2B5EF4-FFF2-40B4-BE49-F238E27FC236}">
                <a16:creationId xmlns:a16="http://schemas.microsoft.com/office/drawing/2014/main" id="{281C5AA5-1C02-2EA6-7A8F-A7356983FF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694" y="1257842"/>
            <a:ext cx="7494494" cy="4787059"/>
          </a:xfrm>
        </p:spPr>
      </p:pic>
      <p:sp>
        <p:nvSpPr>
          <p:cNvPr id="4" name="Footer Placeholder 3">
            <a:extLst>
              <a:ext uri="{FF2B5EF4-FFF2-40B4-BE49-F238E27FC236}">
                <a16:creationId xmlns:a16="http://schemas.microsoft.com/office/drawing/2014/main" id="{56B7ACD0-6D5D-4929-EB97-30425970763A}"/>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3" name="Google Shape;91;p12">
            <a:extLst>
              <a:ext uri="{FF2B5EF4-FFF2-40B4-BE49-F238E27FC236}">
                <a16:creationId xmlns:a16="http://schemas.microsoft.com/office/drawing/2014/main" id="{64FC45C3-1C21-BBC2-1402-5A5E2E8E9C6B}"/>
              </a:ext>
            </a:extLst>
          </p:cNvPr>
          <p:cNvPicPr preferRelativeResize="0"/>
          <p:nvPr/>
        </p:nvPicPr>
        <p:blipFill rotWithShape="1">
          <a:blip r:embed="rId3">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1965033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5DEC-51F5-BDF6-12C0-742A1A5F7869}"/>
              </a:ext>
            </a:extLst>
          </p:cNvPr>
          <p:cNvSpPr>
            <a:spLocks noGrp="1"/>
          </p:cNvSpPr>
          <p:nvPr>
            <p:ph type="title"/>
          </p:nvPr>
        </p:nvSpPr>
        <p:spPr>
          <a:xfrm>
            <a:off x="839788" y="457200"/>
            <a:ext cx="9392348" cy="1014984"/>
          </a:xfrm>
        </p:spPr>
        <p:txBody>
          <a:bodyPr>
            <a:normAutofit fontScale="90000"/>
          </a:bodyPr>
          <a:lstStyle/>
          <a:p>
            <a:pPr algn="ctr"/>
            <a:r>
              <a:rPr lang="en-US" sz="4900" dirty="0">
                <a:latin typeface="Times New Roman" pitchFamily="18" charset="0"/>
                <a:cs typeface="Times New Roman" pitchFamily="18" charset="0"/>
              </a:rPr>
              <a:t>Result &amp; Discussion </a:t>
            </a:r>
            <a:br>
              <a:rPr lang="en-US" sz="4400" b="1" dirty="0">
                <a:latin typeface="Times New Roman" pitchFamily="18" charset="0"/>
                <a:cs typeface="Times New Roman" pitchFamily="18" charset="0"/>
              </a:rPr>
            </a:br>
            <a:endParaRPr lang="en-IN" dirty="0"/>
          </a:p>
        </p:txBody>
      </p:sp>
      <p:pic>
        <p:nvPicPr>
          <p:cNvPr id="6" name="Content Placeholder 5">
            <a:extLst>
              <a:ext uri="{FF2B5EF4-FFF2-40B4-BE49-F238E27FC236}">
                <a16:creationId xmlns:a16="http://schemas.microsoft.com/office/drawing/2014/main" id="{A4F02F7B-073F-F2BA-67A6-00908358DE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6559" y="1705045"/>
            <a:ext cx="8154486" cy="4336317"/>
          </a:xfrm>
        </p:spPr>
      </p:pic>
      <p:sp>
        <p:nvSpPr>
          <p:cNvPr id="7" name="Text Placeholder 6">
            <a:extLst>
              <a:ext uri="{FF2B5EF4-FFF2-40B4-BE49-F238E27FC236}">
                <a16:creationId xmlns:a16="http://schemas.microsoft.com/office/drawing/2014/main" id="{79212C94-0AD4-AFE3-9C3D-732C9AE2E2FB}"/>
              </a:ext>
            </a:extLst>
          </p:cNvPr>
          <p:cNvSpPr>
            <a:spLocks noGrp="1"/>
          </p:cNvSpPr>
          <p:nvPr>
            <p:ph type="body" sz="half" idx="2"/>
          </p:nvPr>
        </p:nvSpPr>
        <p:spPr>
          <a:xfrm>
            <a:off x="742560" y="2164977"/>
            <a:ext cx="2852288" cy="2111188"/>
          </a:xfrm>
        </p:spPr>
        <p:txBody>
          <a:bodyPr>
            <a:normAutofit/>
          </a:bodyPr>
          <a:lstStyle/>
          <a:p>
            <a:pPr algn="ctr"/>
            <a:r>
              <a:rPr lang="en-US" sz="2800" dirty="0">
                <a:latin typeface="Times New Roman" panose="02020603050405020304" pitchFamily="18" charset="0"/>
                <a:cs typeface="Times New Roman" panose="02020603050405020304" pitchFamily="18" charset="0"/>
              </a:rPr>
              <a:t>Start Page of Project</a:t>
            </a:r>
            <a:endParaRPr lang="en-IN" sz="2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EFC7CFD-BCA6-A296-F28C-CAAB61F11BF2}"/>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3" name="Google Shape;91;p12">
            <a:extLst>
              <a:ext uri="{FF2B5EF4-FFF2-40B4-BE49-F238E27FC236}">
                <a16:creationId xmlns:a16="http://schemas.microsoft.com/office/drawing/2014/main" id="{DC2D310D-288A-F740-1DA4-1F15E68945C8}"/>
              </a:ext>
            </a:extLst>
          </p:cNvPr>
          <p:cNvPicPr preferRelativeResize="0"/>
          <p:nvPr/>
        </p:nvPicPr>
        <p:blipFill rotWithShape="1">
          <a:blip r:embed="rId3">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2590679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EF46-12B3-0974-29FD-2EB1DED144B2}"/>
              </a:ext>
            </a:extLst>
          </p:cNvPr>
          <p:cNvSpPr>
            <a:spLocks noGrp="1"/>
          </p:cNvSpPr>
          <p:nvPr>
            <p:ph type="title"/>
          </p:nvPr>
        </p:nvSpPr>
        <p:spPr>
          <a:xfrm>
            <a:off x="839788" y="457200"/>
            <a:ext cx="10512424" cy="1030941"/>
          </a:xfrm>
        </p:spPr>
        <p:txBody>
          <a:bodyPr/>
          <a:lstStyle/>
          <a:p>
            <a:pPr algn="ctr"/>
            <a:r>
              <a:rPr kumimoji="0" lang="en-US" sz="4400" b="0" i="0" u="none" strike="noStrike" kern="1200" cap="none" spc="0" normalizeH="0" baseline="0" noProof="0" dirty="0">
                <a:ln>
                  <a:noFill/>
                </a:ln>
                <a:solidFill>
                  <a:srgbClr val="90C226"/>
                </a:solidFill>
                <a:effectLst/>
                <a:uLnTx/>
                <a:uFillTx/>
                <a:latin typeface="Times New Roman" pitchFamily="18" charset="0"/>
                <a:ea typeface="+mj-ea"/>
                <a:cs typeface="Times New Roman" pitchFamily="18" charset="0"/>
              </a:rPr>
              <a:t>Result &amp; Discussion</a:t>
            </a:r>
            <a:endParaRPr lang="en-IN" dirty="0"/>
          </a:p>
        </p:txBody>
      </p:sp>
      <p:pic>
        <p:nvPicPr>
          <p:cNvPr id="7" name="Content Placeholder 6">
            <a:extLst>
              <a:ext uri="{FF2B5EF4-FFF2-40B4-BE49-F238E27FC236}">
                <a16:creationId xmlns:a16="http://schemas.microsoft.com/office/drawing/2014/main" id="{40CDC0C1-61B9-A4CA-1DFA-7D87E23A3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1405" y="2007759"/>
            <a:ext cx="8471869" cy="3182805"/>
          </a:xfrm>
        </p:spPr>
      </p:pic>
      <p:sp>
        <p:nvSpPr>
          <p:cNvPr id="4" name="Text Placeholder 3">
            <a:extLst>
              <a:ext uri="{FF2B5EF4-FFF2-40B4-BE49-F238E27FC236}">
                <a16:creationId xmlns:a16="http://schemas.microsoft.com/office/drawing/2014/main" id="{12943A56-4A50-6F8F-3B39-DB1E5E9E96E1}"/>
              </a:ext>
            </a:extLst>
          </p:cNvPr>
          <p:cNvSpPr>
            <a:spLocks noGrp="1"/>
          </p:cNvSpPr>
          <p:nvPr>
            <p:ph type="body" sz="half" idx="2"/>
          </p:nvPr>
        </p:nvSpPr>
        <p:spPr>
          <a:xfrm>
            <a:off x="501123" y="2007759"/>
            <a:ext cx="2764024" cy="1734671"/>
          </a:xfrm>
        </p:spPr>
        <p:txBody>
          <a:bodyPr>
            <a:normAutofit/>
          </a:bodyPr>
          <a:lstStyle/>
          <a:p>
            <a:r>
              <a:rPr lang="en-US" sz="2400" dirty="0">
                <a:latin typeface="Times New Roman" panose="02020603050405020304" pitchFamily="18" charset="0"/>
                <a:cs typeface="Times New Roman" panose="02020603050405020304" pitchFamily="18" charset="0"/>
              </a:rPr>
              <a:t>Entering Username for scrapping of tweets</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866266F-0CD9-03F5-EA28-35BBBA5C63BC}"/>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3" name="Google Shape;91;p12">
            <a:extLst>
              <a:ext uri="{FF2B5EF4-FFF2-40B4-BE49-F238E27FC236}">
                <a16:creationId xmlns:a16="http://schemas.microsoft.com/office/drawing/2014/main" id="{B8A01E82-C76A-C7B7-B50D-8039A027646F}"/>
              </a:ext>
            </a:extLst>
          </p:cNvPr>
          <p:cNvPicPr preferRelativeResize="0"/>
          <p:nvPr/>
        </p:nvPicPr>
        <p:blipFill rotWithShape="1">
          <a:blip r:embed="rId3">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2542137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6989-2A66-BB4B-1B80-C275E371EDAF}"/>
              </a:ext>
            </a:extLst>
          </p:cNvPr>
          <p:cNvSpPr>
            <a:spLocks noGrp="1"/>
          </p:cNvSpPr>
          <p:nvPr>
            <p:ph type="title"/>
          </p:nvPr>
        </p:nvSpPr>
        <p:spPr>
          <a:xfrm>
            <a:off x="839788" y="457200"/>
            <a:ext cx="10512424" cy="1112838"/>
          </a:xfrm>
        </p:spPr>
        <p:txBody>
          <a:bodyPr/>
          <a:lstStyle/>
          <a:p>
            <a:pPr algn="ctr"/>
            <a:r>
              <a:rPr kumimoji="0" lang="en-US" sz="4400" b="0" i="0" u="none" strike="noStrike" kern="1200" cap="none" spc="0" normalizeH="0" baseline="0" noProof="0" dirty="0">
                <a:ln>
                  <a:noFill/>
                </a:ln>
                <a:solidFill>
                  <a:srgbClr val="90C226"/>
                </a:solidFill>
                <a:effectLst/>
                <a:uLnTx/>
                <a:uFillTx/>
                <a:latin typeface="Times New Roman" pitchFamily="18" charset="0"/>
                <a:ea typeface="+mj-ea"/>
                <a:cs typeface="Times New Roman" pitchFamily="18" charset="0"/>
              </a:rPr>
              <a:t>Result &amp; Discussion</a:t>
            </a:r>
            <a:endParaRPr lang="en-IN" b="1" dirty="0"/>
          </a:p>
        </p:txBody>
      </p:sp>
      <p:pic>
        <p:nvPicPr>
          <p:cNvPr id="7" name="Content Placeholder 6">
            <a:extLst>
              <a:ext uri="{FF2B5EF4-FFF2-40B4-BE49-F238E27FC236}">
                <a16:creationId xmlns:a16="http://schemas.microsoft.com/office/drawing/2014/main" id="{946D52A9-5DDE-3FCF-011E-518983BD3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2140" y="1943706"/>
            <a:ext cx="7996519" cy="4104533"/>
          </a:xfrm>
        </p:spPr>
      </p:pic>
      <p:sp>
        <p:nvSpPr>
          <p:cNvPr id="4" name="Text Placeholder 3">
            <a:extLst>
              <a:ext uri="{FF2B5EF4-FFF2-40B4-BE49-F238E27FC236}">
                <a16:creationId xmlns:a16="http://schemas.microsoft.com/office/drawing/2014/main" id="{AE75193E-0813-E2F3-6CCE-78A8BD545F3F}"/>
              </a:ext>
            </a:extLst>
          </p:cNvPr>
          <p:cNvSpPr>
            <a:spLocks noGrp="1"/>
          </p:cNvSpPr>
          <p:nvPr>
            <p:ph type="body" sz="half" idx="2"/>
          </p:nvPr>
        </p:nvSpPr>
        <p:spPr>
          <a:xfrm>
            <a:off x="839788" y="2333247"/>
            <a:ext cx="2172352" cy="981635"/>
          </a:xfrm>
        </p:spPr>
        <p:txBody>
          <a:bodyPr>
            <a:normAutofit/>
          </a:bodyPr>
          <a:lstStyle/>
          <a:p>
            <a:r>
              <a:rPr lang="en-US" sz="2400" dirty="0">
                <a:latin typeface="Times New Roman" panose="02020603050405020304" pitchFamily="18" charset="0"/>
                <a:cs typeface="Times New Roman" panose="02020603050405020304" pitchFamily="18" charset="0"/>
              </a:rPr>
              <a:t>Recent tweets are mentioned </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D3C3855-C605-F859-8AB0-9728F4D9FACF}"/>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3" name="Google Shape;91;p12">
            <a:extLst>
              <a:ext uri="{FF2B5EF4-FFF2-40B4-BE49-F238E27FC236}">
                <a16:creationId xmlns:a16="http://schemas.microsoft.com/office/drawing/2014/main" id="{DF0BDE16-CD31-3484-CC2F-67707BB3B57E}"/>
              </a:ext>
            </a:extLst>
          </p:cNvPr>
          <p:cNvPicPr preferRelativeResize="0"/>
          <p:nvPr/>
        </p:nvPicPr>
        <p:blipFill rotWithShape="1">
          <a:blip r:embed="rId3">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307519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Table of Content</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25000" lnSpcReduction="20000"/>
          </a:bodyPr>
          <a:lstStyle/>
          <a:p>
            <a:r>
              <a:rPr lang="en-US" sz="5400" b="1" dirty="0">
                <a:latin typeface="Times New Roman" pitchFamily="18" charset="0"/>
                <a:cs typeface="Times New Roman" pitchFamily="18" charset="0"/>
              </a:rPr>
              <a:t>Introduction:</a:t>
            </a:r>
          </a:p>
          <a:p>
            <a:r>
              <a:rPr lang="en-US" sz="5400" b="1" dirty="0">
                <a:latin typeface="Times New Roman" pitchFamily="18" charset="0"/>
                <a:cs typeface="Times New Roman" pitchFamily="18" charset="0"/>
              </a:rPr>
              <a:t>Literature Survey/ Study of existing work:</a:t>
            </a:r>
          </a:p>
          <a:p>
            <a:pPr marL="0" indent="0">
              <a:buNone/>
            </a:pPr>
            <a:r>
              <a:rPr lang="en-US" dirty="0">
                <a:latin typeface="Times New Roman" pitchFamily="18" charset="0"/>
                <a:cs typeface="Times New Roman" pitchFamily="18" charset="0"/>
              </a:rPr>
              <a:t>(This will describe the previous work which is done by the various authors/developers related to the project and already running project at any location. Take at least 5 previous work)</a:t>
            </a:r>
          </a:p>
          <a:p>
            <a:r>
              <a:rPr lang="en-US" sz="5400" b="1" dirty="0">
                <a:latin typeface="Times New Roman" pitchFamily="18" charset="0"/>
                <a:cs typeface="Times New Roman" pitchFamily="18" charset="0"/>
              </a:rPr>
              <a:t>Problem Definition</a:t>
            </a:r>
          </a:p>
          <a:p>
            <a:r>
              <a:rPr lang="en-US" dirty="0">
                <a:latin typeface="Times New Roman" pitchFamily="18" charset="0"/>
                <a:cs typeface="Times New Roman" pitchFamily="18" charset="0"/>
              </a:rPr>
              <a:t>Motivation: Describes need and significance of proposed work</a:t>
            </a:r>
          </a:p>
          <a:p>
            <a:r>
              <a:rPr lang="en-US" sz="5400" b="1" dirty="0">
                <a:latin typeface="Times New Roman" pitchFamily="18" charset="0"/>
                <a:cs typeface="Times New Roman" pitchFamily="18" charset="0"/>
              </a:rPr>
              <a:t> Objective(s)</a:t>
            </a:r>
          </a:p>
          <a:p>
            <a:r>
              <a:rPr lang="en-US" sz="5400" b="1" dirty="0">
                <a:latin typeface="Times New Roman" pitchFamily="18" charset="0"/>
                <a:cs typeface="Times New Roman" pitchFamily="18" charset="0"/>
              </a:rPr>
              <a:t>Proposed Methodology</a:t>
            </a:r>
            <a:endParaRPr lang="en-US" b="1"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(Methodology will include the steps to be followed to complete the project during the project development, Flowchart, Algorithm, etc.)</a:t>
            </a:r>
          </a:p>
          <a:p>
            <a:r>
              <a:rPr lang="en-US" sz="5400" b="1" dirty="0">
                <a:latin typeface="Times New Roman" pitchFamily="18" charset="0"/>
                <a:cs typeface="Times New Roman" pitchFamily="18" charset="0"/>
              </a:rPr>
              <a:t>Result &amp; Discussion </a:t>
            </a:r>
          </a:p>
          <a:p>
            <a:r>
              <a:rPr lang="en-US" sz="3200" dirty="0">
                <a:latin typeface="Times New Roman" pitchFamily="18" charset="0"/>
                <a:cs typeface="Times New Roman" pitchFamily="18" charset="0"/>
              </a:rPr>
              <a:t>Screen shots of working module with proper description. Prepare short video if demonstration of working model takes comparatively longer time.</a:t>
            </a:r>
          </a:p>
          <a:p>
            <a:r>
              <a:rPr lang="en-US" sz="5400" b="1" dirty="0">
                <a:latin typeface="Times New Roman" pitchFamily="18" charset="0"/>
                <a:cs typeface="Times New Roman" pitchFamily="18" charset="0"/>
              </a:rPr>
              <a:t>Conclusion and Future Scope</a:t>
            </a:r>
          </a:p>
          <a:p>
            <a:r>
              <a:rPr lang="en-US" sz="5400" b="1" dirty="0">
                <a:latin typeface="Times New Roman" pitchFamily="18" charset="0"/>
                <a:cs typeface="Times New Roman" pitchFamily="18" charset="0"/>
              </a:rPr>
              <a:t>References (APA Format)</a:t>
            </a:r>
          </a:p>
          <a:p>
            <a:r>
              <a:rPr lang="en-US" sz="5400" b="1" dirty="0">
                <a:latin typeface="Times New Roman" pitchFamily="18" charset="0"/>
                <a:cs typeface="Times New Roman" pitchFamily="18" charset="0"/>
              </a:rPr>
              <a:t>Plagiarism Report(first page only) </a:t>
            </a:r>
          </a:p>
          <a:p>
            <a:r>
              <a:rPr lang="en-US" sz="5400" b="1" dirty="0">
                <a:latin typeface="Times New Roman" pitchFamily="18" charset="0"/>
                <a:cs typeface="Times New Roman" pitchFamily="18" charset="0"/>
              </a:rPr>
              <a:t>Research paper accepted or published/Patent filed /Certificate of participation in any event (*if any)</a:t>
            </a:r>
          </a:p>
          <a:p>
            <a:endParaRPr lang="en-IN" dirty="0"/>
          </a:p>
        </p:txBody>
      </p:sp>
      <p:sp>
        <p:nvSpPr>
          <p:cNvPr id="4" name="Footer Placeholder 3"/>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5" name="Google Shape;91;p12"/>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2042369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8C04-6BC9-BA4D-F38E-12FA17560EDC}"/>
              </a:ext>
            </a:extLst>
          </p:cNvPr>
          <p:cNvSpPr>
            <a:spLocks noGrp="1"/>
          </p:cNvSpPr>
          <p:nvPr>
            <p:ph type="title"/>
          </p:nvPr>
        </p:nvSpPr>
        <p:spPr>
          <a:xfrm>
            <a:off x="839788" y="457200"/>
            <a:ext cx="10512424" cy="1192306"/>
          </a:xfrm>
        </p:spPr>
        <p:txBody>
          <a:bodyPr/>
          <a:lstStyle/>
          <a:p>
            <a:pPr algn="ctr"/>
            <a:r>
              <a:rPr kumimoji="0" lang="en-US" sz="4400" b="0" i="0" u="none" strike="noStrike" kern="1200" cap="none" spc="0" normalizeH="0" baseline="0" noProof="0" dirty="0">
                <a:ln>
                  <a:noFill/>
                </a:ln>
                <a:solidFill>
                  <a:srgbClr val="90C226"/>
                </a:solidFill>
                <a:effectLst/>
                <a:uLnTx/>
                <a:uFillTx/>
                <a:latin typeface="Times New Roman" pitchFamily="18" charset="0"/>
                <a:ea typeface="+mj-ea"/>
                <a:cs typeface="Times New Roman" pitchFamily="18" charset="0"/>
              </a:rPr>
              <a:t>Result &amp; Discussion</a:t>
            </a:r>
            <a:endParaRPr lang="en-IN" dirty="0"/>
          </a:p>
        </p:txBody>
      </p:sp>
      <p:pic>
        <p:nvPicPr>
          <p:cNvPr id="7" name="Content Placeholder 6">
            <a:extLst>
              <a:ext uri="{FF2B5EF4-FFF2-40B4-BE49-F238E27FC236}">
                <a16:creationId xmlns:a16="http://schemas.microsoft.com/office/drawing/2014/main" id="{670F4448-EF4D-879E-105D-DC6CB37323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2489" y="1922929"/>
            <a:ext cx="8327557" cy="3999307"/>
          </a:xfrm>
        </p:spPr>
      </p:pic>
      <p:sp>
        <p:nvSpPr>
          <p:cNvPr id="4" name="Text Placeholder 3">
            <a:extLst>
              <a:ext uri="{FF2B5EF4-FFF2-40B4-BE49-F238E27FC236}">
                <a16:creationId xmlns:a16="http://schemas.microsoft.com/office/drawing/2014/main" id="{D4847DC3-29C2-BC3B-E0F9-F909D9BFE529}"/>
              </a:ext>
            </a:extLst>
          </p:cNvPr>
          <p:cNvSpPr>
            <a:spLocks noGrp="1"/>
          </p:cNvSpPr>
          <p:nvPr>
            <p:ph type="body" sz="half" idx="2"/>
          </p:nvPr>
        </p:nvSpPr>
        <p:spPr>
          <a:xfrm>
            <a:off x="302559" y="2023534"/>
            <a:ext cx="2279930" cy="1958787"/>
          </a:xfrm>
        </p:spPr>
        <p:txBody>
          <a:bodyPr>
            <a:noAutofit/>
          </a:bodyPr>
          <a:lstStyle/>
          <a:p>
            <a:r>
              <a:rPr lang="en-US" sz="2400" dirty="0">
                <a:latin typeface="Times New Roman" panose="02020603050405020304" pitchFamily="18" charset="0"/>
                <a:cs typeface="Times New Roman" panose="02020603050405020304" pitchFamily="18" charset="0"/>
              </a:rPr>
              <a:t>Sentiment Analysis Graph for the Scrapped Tweets</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4FE852F-D79E-9692-A746-D1D6B66115FD}"/>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3" name="Google Shape;91;p12">
            <a:extLst>
              <a:ext uri="{FF2B5EF4-FFF2-40B4-BE49-F238E27FC236}">
                <a16:creationId xmlns:a16="http://schemas.microsoft.com/office/drawing/2014/main" id="{F2A69791-C72E-1F72-A7EE-D75270D7AA91}"/>
              </a:ext>
            </a:extLst>
          </p:cNvPr>
          <p:cNvPicPr preferRelativeResize="0"/>
          <p:nvPr/>
        </p:nvPicPr>
        <p:blipFill rotWithShape="1">
          <a:blip r:embed="rId3">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3314754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F124-D3F9-B757-B6ED-642DCA858E41}"/>
              </a:ext>
            </a:extLst>
          </p:cNvPr>
          <p:cNvSpPr>
            <a:spLocks noGrp="1"/>
          </p:cNvSpPr>
          <p:nvPr>
            <p:ph type="title"/>
          </p:nvPr>
        </p:nvSpPr>
        <p:spPr>
          <a:xfrm>
            <a:off x="1562164" y="604471"/>
            <a:ext cx="8331644" cy="841248"/>
          </a:xfrm>
        </p:spPr>
        <p:txBody>
          <a:bodyPr/>
          <a:lstStyle/>
          <a:p>
            <a:pPr algn="ctr"/>
            <a:r>
              <a:rPr kumimoji="0" lang="en-US" sz="4400" b="0" i="0" u="none" strike="noStrike" kern="1200" cap="none" spc="0" normalizeH="0" baseline="0" noProof="0" dirty="0">
                <a:ln>
                  <a:noFill/>
                </a:ln>
                <a:solidFill>
                  <a:srgbClr val="90C226"/>
                </a:solidFill>
                <a:effectLst/>
                <a:uLnTx/>
                <a:uFillTx/>
                <a:latin typeface="Times New Roman" pitchFamily="18" charset="0"/>
                <a:ea typeface="+mj-ea"/>
                <a:cs typeface="Times New Roman" pitchFamily="18" charset="0"/>
              </a:rPr>
              <a:t>Result &amp; Discussion</a:t>
            </a:r>
            <a:endParaRPr lang="en-IN" dirty="0"/>
          </a:p>
        </p:txBody>
      </p:sp>
      <p:pic>
        <p:nvPicPr>
          <p:cNvPr id="7" name="Content Placeholder 6">
            <a:extLst>
              <a:ext uri="{FF2B5EF4-FFF2-40B4-BE49-F238E27FC236}">
                <a16:creationId xmlns:a16="http://schemas.microsoft.com/office/drawing/2014/main" id="{E1E62EA0-507C-7A41-84B6-267497C170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1412" y="1891963"/>
            <a:ext cx="7802984" cy="4149399"/>
          </a:xfrm>
        </p:spPr>
      </p:pic>
      <p:sp>
        <p:nvSpPr>
          <p:cNvPr id="4" name="Text Placeholder 3">
            <a:extLst>
              <a:ext uri="{FF2B5EF4-FFF2-40B4-BE49-F238E27FC236}">
                <a16:creationId xmlns:a16="http://schemas.microsoft.com/office/drawing/2014/main" id="{511CA4EC-96F6-61FA-3CBB-E7FD607FE9D4}"/>
              </a:ext>
            </a:extLst>
          </p:cNvPr>
          <p:cNvSpPr>
            <a:spLocks noGrp="1"/>
          </p:cNvSpPr>
          <p:nvPr>
            <p:ph type="body" sz="half" idx="2"/>
          </p:nvPr>
        </p:nvSpPr>
        <p:spPr>
          <a:xfrm>
            <a:off x="839789" y="2057400"/>
            <a:ext cx="2611623" cy="2290482"/>
          </a:xfrm>
        </p:spPr>
        <p:txBody>
          <a:bodyPr>
            <a:normAutofit/>
          </a:bodyPr>
          <a:lstStyle/>
          <a:p>
            <a:r>
              <a:rPr lang="en-US" sz="2400" dirty="0">
                <a:latin typeface="Times New Roman" panose="02020603050405020304" pitchFamily="18" charset="0"/>
                <a:cs typeface="Times New Roman" panose="02020603050405020304" pitchFamily="18" charset="0"/>
              </a:rPr>
              <a:t>Word Cloud for the Scrapped Tweets denoting the Intensity of words</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4261896-6094-5464-01AB-983B1765561D}"/>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3" name="Google Shape;91;p12">
            <a:extLst>
              <a:ext uri="{FF2B5EF4-FFF2-40B4-BE49-F238E27FC236}">
                <a16:creationId xmlns:a16="http://schemas.microsoft.com/office/drawing/2014/main" id="{E88EF4E2-9BA5-2BDF-E193-4FB29AE093F9}"/>
              </a:ext>
            </a:extLst>
          </p:cNvPr>
          <p:cNvPicPr preferRelativeResize="0"/>
          <p:nvPr/>
        </p:nvPicPr>
        <p:blipFill rotWithShape="1">
          <a:blip r:embed="rId3">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3225273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4DCF-9011-D3D1-0BA3-E6338ACDD708}"/>
              </a:ext>
            </a:extLst>
          </p:cNvPr>
          <p:cNvSpPr>
            <a:spLocks noGrp="1"/>
          </p:cNvSpPr>
          <p:nvPr>
            <p:ph type="title"/>
          </p:nvPr>
        </p:nvSpPr>
        <p:spPr/>
        <p:txBody>
          <a:bodyPr>
            <a:normAutofit/>
          </a:bodyPr>
          <a:lstStyle/>
          <a:p>
            <a:pPr algn="ctr"/>
            <a:r>
              <a:rPr lang="en-US" sz="4400" dirty="0">
                <a:latin typeface="Times New Roman" pitchFamily="18" charset="0"/>
                <a:cs typeface="Times New Roman" pitchFamily="18" charset="0"/>
              </a:rPr>
              <a:t>Conclusion and Future Scope</a:t>
            </a:r>
            <a:br>
              <a:rPr lang="en-US" sz="4400" b="1"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C7361D7F-2A97-99A3-82AF-7FA0C2952364}"/>
              </a:ext>
            </a:extLst>
          </p:cNvPr>
          <p:cNvSpPr>
            <a:spLocks noGrp="1"/>
          </p:cNvSpPr>
          <p:nvPr>
            <p:ph idx="1"/>
          </p:nvPr>
        </p:nvSpPr>
        <p:spPr/>
        <p:txBody>
          <a:bodyPr/>
          <a:lstStyle/>
          <a:p>
            <a:r>
              <a:rPr lang="en-US" dirty="0"/>
              <a:t>Models </a:t>
            </a:r>
            <a:r>
              <a:rPr lang="en-US"/>
              <a:t>achieving high efficiency</a:t>
            </a:r>
            <a:r>
              <a:rPr lang="en-US" dirty="0"/>
              <a:t>, but challenges remain with data variety and application problems.</a:t>
            </a:r>
          </a:p>
          <a:p>
            <a:r>
              <a:rPr lang="en-US" dirty="0"/>
              <a:t>Poor performance with expanding classes, untested accuracy for other topics, and terminology issues.</a:t>
            </a:r>
          </a:p>
          <a:p>
            <a:r>
              <a:rPr lang="en-US" dirty="0"/>
              <a:t>Further investigation needed to improve model performance, such as incorporating proximity to negation words.</a:t>
            </a:r>
            <a:endParaRPr lang="en-IN" dirty="0"/>
          </a:p>
        </p:txBody>
      </p:sp>
      <p:sp>
        <p:nvSpPr>
          <p:cNvPr id="4" name="Footer Placeholder 3">
            <a:extLst>
              <a:ext uri="{FF2B5EF4-FFF2-40B4-BE49-F238E27FC236}">
                <a16:creationId xmlns:a16="http://schemas.microsoft.com/office/drawing/2014/main" id="{F32D006E-38B3-A23B-5857-86D1BEEEF39E}"/>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5" name="Google Shape;91;p12">
            <a:extLst>
              <a:ext uri="{FF2B5EF4-FFF2-40B4-BE49-F238E27FC236}">
                <a16:creationId xmlns:a16="http://schemas.microsoft.com/office/drawing/2014/main" id="{BE6E3FA1-4E92-BE68-4659-9195DB973F7E}"/>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3646215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46DC-0D68-A04A-D6B5-FA3F710B225C}"/>
              </a:ext>
            </a:extLst>
          </p:cNvPr>
          <p:cNvSpPr>
            <a:spLocks noGrp="1"/>
          </p:cNvSpPr>
          <p:nvPr>
            <p:ph type="title"/>
          </p:nvPr>
        </p:nvSpPr>
        <p:spPr/>
        <p:txBody>
          <a:bodyPr>
            <a:normAutofit/>
          </a:bodyPr>
          <a:lstStyle/>
          <a:p>
            <a:pPr algn="ctr"/>
            <a:r>
              <a:rPr lang="en-US" sz="4400" dirty="0">
                <a:latin typeface="Times New Roman" pitchFamily="18" charset="0"/>
                <a:cs typeface="Times New Roman" pitchFamily="18" charset="0"/>
              </a:rPr>
              <a:t>Conclusion and Future Scope</a:t>
            </a:r>
            <a:endParaRPr lang="en-IN" sz="4400" dirty="0"/>
          </a:p>
        </p:txBody>
      </p:sp>
      <p:sp>
        <p:nvSpPr>
          <p:cNvPr id="3" name="Content Placeholder 2">
            <a:extLst>
              <a:ext uri="{FF2B5EF4-FFF2-40B4-BE49-F238E27FC236}">
                <a16:creationId xmlns:a16="http://schemas.microsoft.com/office/drawing/2014/main" id="{8100BF50-876E-8564-FBF2-67A8AB53D832}"/>
              </a:ext>
            </a:extLst>
          </p:cNvPr>
          <p:cNvSpPr>
            <a:spLocks noGrp="1"/>
          </p:cNvSpPr>
          <p:nvPr>
            <p:ph idx="1"/>
          </p:nvPr>
        </p:nvSpPr>
        <p:spPr/>
        <p:txBody>
          <a:bodyPr/>
          <a:lstStyle/>
          <a:p>
            <a:pPr marL="0" indent="0">
              <a:buNone/>
            </a:pPr>
            <a:r>
              <a:rPr lang="en-US" sz="3000" dirty="0"/>
              <a:t>Future Scope</a:t>
            </a:r>
          </a:p>
          <a:p>
            <a:r>
              <a:rPr lang="en-US" dirty="0"/>
              <a:t>Real-time sentiment polarity assignment to Twitter data.</a:t>
            </a:r>
          </a:p>
          <a:p>
            <a:r>
              <a:rPr lang="en-US" dirty="0"/>
              <a:t>Implement data processing algorithm on the cloud using NLP approaches.</a:t>
            </a:r>
          </a:p>
          <a:p>
            <a:r>
              <a:rPr lang="en-US" dirty="0"/>
              <a:t>Enables retrieval of real-time sentiment analysis for linguistic data within a cloud environment.</a:t>
            </a:r>
            <a:endParaRPr lang="en-IN" dirty="0"/>
          </a:p>
        </p:txBody>
      </p:sp>
      <p:sp>
        <p:nvSpPr>
          <p:cNvPr id="4" name="Footer Placeholder 3">
            <a:extLst>
              <a:ext uri="{FF2B5EF4-FFF2-40B4-BE49-F238E27FC236}">
                <a16:creationId xmlns:a16="http://schemas.microsoft.com/office/drawing/2014/main" id="{8C1E4887-A908-1361-8C09-E8E9DF6B7F5B}"/>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5" name="Google Shape;91;p12">
            <a:extLst>
              <a:ext uri="{FF2B5EF4-FFF2-40B4-BE49-F238E27FC236}">
                <a16:creationId xmlns:a16="http://schemas.microsoft.com/office/drawing/2014/main" id="{F857C0AF-A99B-14E8-1644-75148BEE2CF2}"/>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1879900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4DA8-2CFA-E8FB-D771-229A669E7681}"/>
              </a:ext>
            </a:extLst>
          </p:cNvPr>
          <p:cNvSpPr>
            <a:spLocks noGrp="1"/>
          </p:cNvSpPr>
          <p:nvPr>
            <p:ph type="title"/>
          </p:nvPr>
        </p:nvSpPr>
        <p:spPr/>
        <p:txBody>
          <a:bodyPr/>
          <a:lstStyle/>
          <a:p>
            <a:pPr algn="ctr"/>
            <a:r>
              <a:rPr lang="en-US" sz="4400" dirty="0">
                <a:latin typeface="Times New Roman" pitchFamily="18" charset="0"/>
                <a:cs typeface="Times New Roman" pitchFamily="18" charset="0"/>
              </a:rPr>
              <a:t>References</a:t>
            </a:r>
            <a:endParaRPr lang="en-IN" dirty="0"/>
          </a:p>
        </p:txBody>
      </p:sp>
      <p:sp>
        <p:nvSpPr>
          <p:cNvPr id="3" name="Content Placeholder 2">
            <a:extLst>
              <a:ext uri="{FF2B5EF4-FFF2-40B4-BE49-F238E27FC236}">
                <a16:creationId xmlns:a16="http://schemas.microsoft.com/office/drawing/2014/main" id="{A2871CB3-5DA4-CB16-F5C6-B00AD2AA4579}"/>
              </a:ext>
            </a:extLst>
          </p:cNvPr>
          <p:cNvSpPr>
            <a:spLocks noGrp="1"/>
          </p:cNvSpPr>
          <p:nvPr>
            <p:ph idx="1"/>
          </p:nvPr>
        </p:nvSpPr>
        <p:spPr/>
        <p:txBody>
          <a:bodyPr>
            <a:normAutofit fontScale="85000" lnSpcReduction="10000"/>
          </a:bodyPr>
          <a:lstStyle/>
          <a:p>
            <a:pPr algn="just"/>
            <a:r>
              <a:rPr lang="en-IN" dirty="0">
                <a:latin typeface="Times New Roman" panose="02020603050405020304" pitchFamily="18" charset="0"/>
                <a:cs typeface="Times New Roman" panose="02020603050405020304" pitchFamily="18" charset="0"/>
              </a:rPr>
              <a:t>A. </a:t>
            </a:r>
            <a:r>
              <a:rPr lang="en-IN" dirty="0" err="1">
                <a:latin typeface="Times New Roman" panose="02020603050405020304" pitchFamily="18" charset="0"/>
                <a:cs typeface="Times New Roman" panose="02020603050405020304" pitchFamily="18" charset="0"/>
              </a:rPr>
              <a:t>Tariyal</a:t>
            </a:r>
            <a:r>
              <a:rPr lang="en-IN" dirty="0">
                <a:latin typeface="Times New Roman" panose="02020603050405020304" pitchFamily="18" charset="0"/>
                <a:cs typeface="Times New Roman" panose="02020603050405020304" pitchFamily="18" charset="0"/>
              </a:rPr>
              <a:t>, S. Goyal and N. </a:t>
            </a:r>
            <a:r>
              <a:rPr lang="en-IN" dirty="0" err="1">
                <a:latin typeface="Times New Roman" panose="02020603050405020304" pitchFamily="18" charset="0"/>
                <a:cs typeface="Times New Roman" panose="02020603050405020304" pitchFamily="18" charset="0"/>
              </a:rPr>
              <a:t>Tantububay</a:t>
            </a:r>
            <a:r>
              <a:rPr lang="en-IN" dirty="0">
                <a:latin typeface="Times New Roman" panose="02020603050405020304" pitchFamily="18" charset="0"/>
                <a:cs typeface="Times New Roman" panose="02020603050405020304" pitchFamily="18" charset="0"/>
              </a:rPr>
              <a:t>, "Sentiment Analysis of Tweets Using Various Machine Learning Techniques," 2018 International Conference on Advanced Computation and Telecommunication (ICACAT), Bhopal, India, 2018, pp. 1-5,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10.1109/ICACAT.2018.8933612.</a:t>
            </a:r>
          </a:p>
          <a:p>
            <a:pPr algn="just"/>
            <a:r>
              <a:rPr lang="en-IN" dirty="0">
                <a:latin typeface="Times New Roman" panose="02020603050405020304" pitchFamily="18" charset="0"/>
                <a:cs typeface="Times New Roman" panose="02020603050405020304" pitchFamily="18" charset="0"/>
              </a:rPr>
              <a:t>R. Sharma, D. Lowe, K. </a:t>
            </a:r>
            <a:r>
              <a:rPr lang="en-IN" dirty="0" err="1">
                <a:latin typeface="Times New Roman" panose="02020603050405020304" pitchFamily="18" charset="0"/>
                <a:cs typeface="Times New Roman" panose="02020603050405020304" pitchFamily="18" charset="0"/>
              </a:rPr>
              <a:t>Somani</a:t>
            </a:r>
            <a:r>
              <a:rPr lang="en-IN" dirty="0">
                <a:latin typeface="Times New Roman" panose="02020603050405020304" pitchFamily="18" charset="0"/>
                <a:cs typeface="Times New Roman" panose="02020603050405020304" pitchFamily="18" charset="0"/>
              </a:rPr>
              <a:t> and B. Galhotra, "A Study on Lexicon Based Techniques of Twitter Sentiment Analysis," 2022 8th International Conference on Advanced Computing and Communication Systems (ICACCS), Coimbatore, India, 2022, pp. 562-566,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10.1109/ICACCS54159.2022.9785231.</a:t>
            </a:r>
          </a:p>
          <a:p>
            <a:pPr algn="just"/>
            <a:r>
              <a:rPr lang="en-IN" dirty="0">
                <a:latin typeface="Times New Roman" panose="02020603050405020304" pitchFamily="18" charset="0"/>
                <a:cs typeface="Times New Roman" panose="02020603050405020304" pitchFamily="18" charset="0"/>
              </a:rPr>
              <a:t>A. </a:t>
            </a:r>
            <a:r>
              <a:rPr lang="en-IN" dirty="0" err="1">
                <a:latin typeface="Times New Roman" panose="02020603050405020304" pitchFamily="18" charset="0"/>
                <a:cs typeface="Times New Roman" panose="02020603050405020304" pitchFamily="18" charset="0"/>
              </a:rPr>
              <a:t>Kaimakamidis</a:t>
            </a:r>
            <a:r>
              <a:rPr lang="en-IN" dirty="0">
                <a:latin typeface="Times New Roman" panose="02020603050405020304" pitchFamily="18" charset="0"/>
                <a:cs typeface="Times New Roman" panose="02020603050405020304" pitchFamily="18" charset="0"/>
              </a:rPr>
              <a:t> and I. Pitas, "Political Tweet Sentiment Analysis for Public Opinion Polling," ICASSP 2024 - 2024 IEEE International Conference on Acoustics, Speech and Signal Processing (ICASSP), Seoul, Korea, Republic of, 2024, pp. 121-125,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10.1109/ICASSP48485.2024.10448327.</a:t>
            </a:r>
          </a:p>
          <a:p>
            <a:pPr algn="just"/>
            <a:r>
              <a:rPr lang="en-IN" dirty="0">
                <a:latin typeface="Times New Roman" panose="02020603050405020304" pitchFamily="18" charset="0"/>
                <a:cs typeface="Times New Roman" panose="02020603050405020304" pitchFamily="18" charset="0"/>
              </a:rPr>
              <a:t>N. </a:t>
            </a:r>
            <a:r>
              <a:rPr lang="en-IN" dirty="0" err="1">
                <a:latin typeface="Times New Roman" panose="02020603050405020304" pitchFamily="18" charset="0"/>
                <a:cs typeface="Times New Roman" panose="02020603050405020304" pitchFamily="18" charset="0"/>
              </a:rPr>
              <a:t>Ugavekar</a:t>
            </a:r>
            <a:r>
              <a:rPr lang="en-IN" dirty="0">
                <a:latin typeface="Times New Roman" panose="02020603050405020304" pitchFamily="18" charset="0"/>
                <a:cs typeface="Times New Roman" panose="02020603050405020304" pitchFamily="18" charset="0"/>
              </a:rPr>
              <a:t> and R. </a:t>
            </a:r>
            <a:r>
              <a:rPr lang="en-IN" dirty="0" err="1">
                <a:latin typeface="Times New Roman" panose="02020603050405020304" pitchFamily="18" charset="0"/>
                <a:cs typeface="Times New Roman" panose="02020603050405020304" pitchFamily="18" charset="0"/>
              </a:rPr>
              <a:t>Gulwani</a:t>
            </a:r>
            <a:r>
              <a:rPr lang="en-IN" dirty="0">
                <a:latin typeface="Times New Roman" panose="02020603050405020304" pitchFamily="18" charset="0"/>
                <a:cs typeface="Times New Roman" panose="02020603050405020304" pitchFamily="18" charset="0"/>
              </a:rPr>
              <a:t>, "ChatGPT Tweets Sentiment Analysis Using Machine Learning," 2023 1st DMIHER International Conference on Artificial Intelligence in Education and Industry 4.0 (IDICAIEI), Wardha, India, 2023, pp. 1-5,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10.1109/IDICAIEI58380.2023.10406587.</a:t>
            </a:r>
          </a:p>
          <a:p>
            <a:pPr algn="just"/>
            <a:r>
              <a:rPr lang="en-US" dirty="0">
                <a:latin typeface="Times New Roman" panose="02020603050405020304" pitchFamily="18" charset="0"/>
                <a:cs typeface="Times New Roman" panose="02020603050405020304" pitchFamily="18" charset="0"/>
              </a:rPr>
              <a:t>S. T. </a:t>
            </a:r>
            <a:r>
              <a:rPr lang="en-US" dirty="0" err="1">
                <a:latin typeface="Times New Roman" panose="02020603050405020304" pitchFamily="18" charset="0"/>
                <a:cs typeface="Times New Roman" panose="02020603050405020304" pitchFamily="18" charset="0"/>
              </a:rPr>
              <a:t>Arasteh</a:t>
            </a:r>
            <a:r>
              <a:rPr lang="en-US" dirty="0">
                <a:latin typeface="Times New Roman" panose="02020603050405020304" pitchFamily="18" charset="0"/>
                <a:cs typeface="Times New Roman" panose="02020603050405020304" pitchFamily="18" charset="0"/>
              </a:rPr>
              <a:t> et al., "How Will Your Tweet Be Received? Predicting the Sentiment Polarity of Tweet Replies," 2021 IEEE 15th International Conference on Semantic Computing (ICSC), Laguna Hills, CA, USA, 2021, pp. 370-373,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10.1109/ICSC50631.2021.00068.</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3D2C381-A869-A376-535B-0087BD2CDAF9}"/>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5" name="Google Shape;91;p12">
            <a:extLst>
              <a:ext uri="{FF2B5EF4-FFF2-40B4-BE49-F238E27FC236}">
                <a16:creationId xmlns:a16="http://schemas.microsoft.com/office/drawing/2014/main" id="{02F939B3-1B0A-DC48-80C0-69C2864A0043}"/>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1717354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sp>
        <p:nvSpPr>
          <p:cNvPr id="6" name="Rectangle 5"/>
          <p:cNvSpPr/>
          <p:nvPr/>
        </p:nvSpPr>
        <p:spPr>
          <a:xfrm>
            <a:off x="4863387" y="3244334"/>
            <a:ext cx="2465227" cy="523220"/>
          </a:xfrm>
          <a:prstGeom prst="rect">
            <a:avLst/>
          </a:prstGeom>
        </p:spPr>
        <p:txBody>
          <a:bodyPr wrap="none">
            <a:spAutoFit/>
          </a:bodyPr>
          <a:lstStyle/>
          <a:p>
            <a:pPr algn="ctr"/>
            <a:r>
              <a:rPr lang="en-IN" sz="2800" b="1" dirty="0">
                <a:latin typeface="Times New Roman" pitchFamily="18" charset="0"/>
                <a:cs typeface="Times New Roman" pitchFamily="18" charset="0"/>
              </a:rPr>
              <a:t>THANK  YOU</a:t>
            </a:r>
          </a:p>
        </p:txBody>
      </p:sp>
      <p:pic>
        <p:nvPicPr>
          <p:cNvPr id="3" name="Google Shape;91;p12">
            <a:extLst>
              <a:ext uri="{FF2B5EF4-FFF2-40B4-BE49-F238E27FC236}">
                <a16:creationId xmlns:a16="http://schemas.microsoft.com/office/drawing/2014/main" id="{E2C4DE04-FAC5-A2EA-3831-A553FBA62D37}"/>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64362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900" dirty="0">
                <a:latin typeface="Times New Roman" panose="02020603050405020304" pitchFamily="18" charset="0"/>
                <a:cs typeface="Times New Roman" panose="02020603050405020304" pitchFamily="18" charset="0"/>
              </a:rPr>
              <a:t>Introduction</a:t>
            </a: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Sentiment analysis involves analyzing the sentiment or emotion expressed in text data.</a:t>
            </a:r>
          </a:p>
          <a:p>
            <a:r>
              <a:rPr lang="en-US" dirty="0"/>
              <a:t>Our focus is on analyzing tweets from Twitter users to understand public sentiment on social media.</a:t>
            </a:r>
          </a:p>
          <a:p>
            <a:r>
              <a:rPr lang="en-US" dirty="0"/>
              <a:t>Understanding sentiment on platforms like Twitter is crucial for various applications, including market research, public opinion monitoring, and brand sentiment analysis.</a:t>
            </a:r>
            <a:endParaRPr lang="en-IN" dirty="0"/>
          </a:p>
        </p:txBody>
      </p:sp>
      <p:sp>
        <p:nvSpPr>
          <p:cNvPr id="4" name="Footer Placeholder 3"/>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5" name="Google Shape;91;p12"/>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204751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7304"/>
            <a:ext cx="9737682" cy="862584"/>
          </a:xfrm>
        </p:spPr>
        <p:txBody>
          <a:bodyPr>
            <a:normAutofit fontScale="90000"/>
          </a:bodyPr>
          <a:lstStyle/>
          <a:p>
            <a:pPr algn="ctr"/>
            <a:r>
              <a:rPr lang="en-US" sz="4900" dirty="0">
                <a:latin typeface="Times New Roman" pitchFamily="18" charset="0"/>
                <a:cs typeface="Times New Roman" pitchFamily="18" charset="0"/>
              </a:rPr>
              <a:t>Literature Survey/ Study of existing work:</a:t>
            </a:r>
            <a:br>
              <a:rPr lang="en-US" sz="4000" b="1" dirty="0">
                <a:latin typeface="Times New Roman" pitchFamily="18" charset="0"/>
                <a:cs typeface="Times New Roman" pitchFamily="18" charset="0"/>
              </a:rPr>
            </a:br>
            <a:endParaRPr lang="en-IN" sz="4000" dirty="0"/>
          </a:p>
        </p:txBody>
      </p:sp>
      <p:sp>
        <p:nvSpPr>
          <p:cNvPr id="3" name="Content Placeholder 2"/>
          <p:cNvSpPr>
            <a:spLocks noGrp="1"/>
          </p:cNvSpPr>
          <p:nvPr>
            <p:ph idx="1"/>
          </p:nvPr>
        </p:nvSpPr>
        <p:spPr>
          <a:xfrm>
            <a:off x="677334" y="1440922"/>
            <a:ext cx="9237134" cy="4460346"/>
          </a:xfrm>
        </p:spPr>
        <p:txBody>
          <a:bodyPr>
            <a:normAutofit lnSpcReduction="10000"/>
          </a:bodyPr>
          <a:lstStyle/>
          <a:p>
            <a:pPr algn="just"/>
            <a:r>
              <a:rPr lang="en-US" dirty="0"/>
              <a:t>Paper addresses the limitations of traditional polling methods by proposing innovative approaches that leverage tweet sentiment analysis for public opinion measurement. The first method relies solely on tweet sentiment analysis, outperforming established techniques. Additionally, a hybrid method combining public opinion polls and tweets provides more accurate and cost-effective estimation, demonstrated in the 2023 Greek national election, showcasing the potential of social media for public opinion estimation.</a:t>
            </a:r>
          </a:p>
          <a:p>
            <a:pPr algn="just"/>
            <a:r>
              <a:rPr lang="en-US" dirty="0"/>
              <a:t>Paper explores sentiment analysis of ChatGPT responses using a dataset of 50,000 tweets. It aims to gauge user opinions on ChatGPT's performance. The analysis involves labeling tweet polarity and evaluating machine learning models to determine the most accurate sentiment prediction.</a:t>
            </a:r>
          </a:p>
          <a:p>
            <a:pPr algn="just"/>
            <a:r>
              <a:rPr lang="en-US" dirty="0"/>
              <a:t>Paper introduces a novel task: predicting the prevalent sentiment among replies to tweets. It presents </a:t>
            </a:r>
            <a:r>
              <a:rPr lang="en-US" dirty="0" err="1"/>
              <a:t>RETwEET</a:t>
            </a:r>
            <a:r>
              <a:rPr lang="en-US" dirty="0"/>
              <a:t>, a dataset of annotated tweets and replies. Using a two-stage deep learning approach, sentiment in replies is predicted from original tweets, achieving promising results without manual labeling. The dataset and baseline implementation are accessible to the public.</a:t>
            </a:r>
            <a:endParaRPr lang="en-IN" dirty="0"/>
          </a:p>
          <a:p>
            <a:endParaRPr lang="en-IN" dirty="0"/>
          </a:p>
          <a:p>
            <a:endParaRPr lang="en-IN" dirty="0"/>
          </a:p>
        </p:txBody>
      </p:sp>
      <p:sp>
        <p:nvSpPr>
          <p:cNvPr id="4" name="Footer Placeholder 3"/>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7" name="Google Shape;91;p12">
            <a:extLst>
              <a:ext uri="{FF2B5EF4-FFF2-40B4-BE49-F238E27FC236}">
                <a16:creationId xmlns:a16="http://schemas.microsoft.com/office/drawing/2014/main" id="{C6ABF7B4-9482-2C0C-B9E7-7A338BD164D2}"/>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165145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7304"/>
            <a:ext cx="9737682" cy="862584"/>
          </a:xfrm>
        </p:spPr>
        <p:txBody>
          <a:bodyPr>
            <a:normAutofit fontScale="90000"/>
          </a:bodyPr>
          <a:lstStyle/>
          <a:p>
            <a:pPr algn="ctr"/>
            <a:r>
              <a:rPr lang="en-US" sz="4900" dirty="0">
                <a:latin typeface="Times New Roman" pitchFamily="18" charset="0"/>
                <a:cs typeface="Times New Roman" pitchFamily="18" charset="0"/>
              </a:rPr>
              <a:t>Literature Survey/ Study of existing work:</a:t>
            </a:r>
            <a:br>
              <a:rPr lang="en-US" sz="4000" b="1" dirty="0">
                <a:latin typeface="Times New Roman" pitchFamily="18" charset="0"/>
                <a:cs typeface="Times New Roman" pitchFamily="18" charset="0"/>
              </a:rPr>
            </a:br>
            <a:endParaRPr lang="en-IN" sz="4000"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evolving landscape of public discourse, particularly on social media platforms like Twitter, has become pivotal in gauging public sentiment. This paper examines lexicon-based techniques for sentiment analysis on Twitter data, offering insights for researchers and stakeholders by comparing performance across various methods.</a:t>
            </a:r>
          </a:p>
          <a:p>
            <a:pPr algn="just"/>
            <a:r>
              <a:rPr lang="en-US" dirty="0">
                <a:latin typeface="Times New Roman" panose="02020603050405020304" pitchFamily="18" charset="0"/>
                <a:cs typeface="Times New Roman" panose="02020603050405020304" pitchFamily="18" charset="0"/>
              </a:rPr>
              <a:t>In today's booming e-commerce and tourism sectors, analyzing vast amounts of web data is crucial. This paper focuses on sentiment analysis, a method to classify web data like product reviews. Using diverse machine learning techniques, it evaluates classification models to determine the best performers, including linear (LDA), nonlinear (CART, KNN), and complex nonlinear (SVM, RF, C5.0) methods</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7" name="Google Shape;91;p12">
            <a:extLst>
              <a:ext uri="{FF2B5EF4-FFF2-40B4-BE49-F238E27FC236}">
                <a16:creationId xmlns:a16="http://schemas.microsoft.com/office/drawing/2014/main" id="{C6ABF7B4-9482-2C0C-B9E7-7A338BD164D2}"/>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177337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3664-627E-3EFE-75D8-0E537D3AFF2A}"/>
              </a:ext>
            </a:extLst>
          </p:cNvPr>
          <p:cNvSpPr>
            <a:spLocks noGrp="1"/>
          </p:cNvSpPr>
          <p:nvPr>
            <p:ph type="title"/>
          </p:nvPr>
        </p:nvSpPr>
        <p:spPr/>
        <p:txBody>
          <a:bodyPr/>
          <a:lstStyle/>
          <a:p>
            <a:pPr algn="ctr"/>
            <a:r>
              <a:rPr lang="en-US" sz="4400" dirty="0">
                <a:latin typeface="Times New Roman" pitchFamily="18" charset="0"/>
                <a:cs typeface="Times New Roman" pitchFamily="18" charset="0"/>
              </a:rPr>
              <a:t>Problem</a:t>
            </a:r>
            <a:r>
              <a:rPr lang="en-US" sz="4400" b="1" dirty="0">
                <a:latin typeface="Times New Roman" pitchFamily="18" charset="0"/>
                <a:cs typeface="Times New Roman" pitchFamily="18" charset="0"/>
              </a:rPr>
              <a:t> </a:t>
            </a:r>
            <a:r>
              <a:rPr lang="en-US" sz="4400" dirty="0">
                <a:latin typeface="Times New Roman" pitchFamily="18" charset="0"/>
                <a:cs typeface="Times New Roman" pitchFamily="18" charset="0"/>
              </a:rPr>
              <a:t>Definition</a:t>
            </a:r>
            <a:br>
              <a:rPr lang="en-US" sz="4400" b="1"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8C0E2981-324F-C0FF-178B-3B8797459193}"/>
              </a:ext>
            </a:extLst>
          </p:cNvPr>
          <p:cNvSpPr>
            <a:spLocks noGrp="1"/>
          </p:cNvSpPr>
          <p:nvPr>
            <p:ph idx="1"/>
          </p:nvPr>
        </p:nvSpPr>
        <p:spPr/>
        <p:txBody>
          <a:bodyPr/>
          <a:lstStyle/>
          <a:p>
            <a:pPr marL="0" indent="0">
              <a:buNone/>
            </a:pPr>
            <a:r>
              <a:rPr lang="en-US" sz="3000" dirty="0"/>
              <a:t>Problem Outline</a:t>
            </a:r>
            <a:r>
              <a:rPr lang="en-US" dirty="0"/>
              <a:t>:</a:t>
            </a:r>
            <a:r>
              <a:rPr lang="en-IN" dirty="0"/>
              <a:t>-</a:t>
            </a:r>
          </a:p>
          <a:p>
            <a:r>
              <a:rPr lang="en-US" dirty="0"/>
              <a:t>Our project focuses on sentiment analysis of tweets from Twitter users. The project focuses on extraction of tweets from users, performing sentiment analysis on them and producing the required results</a:t>
            </a:r>
          </a:p>
          <a:p>
            <a:r>
              <a:rPr lang="en-US" dirty="0"/>
              <a:t>The primary goal is to determine the sentiment expressed in each tweet. The project after analyzing the tweets classifies them in three broad classes (positive, negative, or neutral) to visualize sentiments of users.</a:t>
            </a:r>
          </a:p>
          <a:p>
            <a:pPr marL="0" indent="0">
              <a:buNone/>
            </a:pPr>
            <a:endParaRPr lang="en-US" sz="2500" dirty="0"/>
          </a:p>
        </p:txBody>
      </p:sp>
      <p:sp>
        <p:nvSpPr>
          <p:cNvPr id="4" name="Footer Placeholder 3">
            <a:extLst>
              <a:ext uri="{FF2B5EF4-FFF2-40B4-BE49-F238E27FC236}">
                <a16:creationId xmlns:a16="http://schemas.microsoft.com/office/drawing/2014/main" id="{BC35203F-DB19-1028-BA6B-E014CAA55EAA}"/>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5" name="Google Shape;91;p12">
            <a:extLst>
              <a:ext uri="{FF2B5EF4-FFF2-40B4-BE49-F238E27FC236}">
                <a16:creationId xmlns:a16="http://schemas.microsoft.com/office/drawing/2014/main" id="{BC94F2E0-2FD6-840C-4E92-A21DCC2FB02C}"/>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174823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16B5-7B32-92B1-23BA-72D24443A55A}"/>
              </a:ext>
            </a:extLst>
          </p:cNvPr>
          <p:cNvSpPr>
            <a:spLocks noGrp="1"/>
          </p:cNvSpPr>
          <p:nvPr>
            <p:ph type="title"/>
          </p:nvPr>
        </p:nvSpPr>
        <p:spPr/>
        <p:txBody>
          <a:bodyPr>
            <a:normAutofit/>
          </a:bodyPr>
          <a:lstStyle/>
          <a:p>
            <a:pPr algn="ctr"/>
            <a:r>
              <a:rPr lang="en-US" sz="4400" dirty="0">
                <a:latin typeface="Times New Roman" pitchFamily="18" charset="0"/>
                <a:cs typeface="Times New Roman" pitchFamily="18" charset="0"/>
              </a:rPr>
              <a:t>Problem</a:t>
            </a:r>
            <a:r>
              <a:rPr lang="en-US" sz="4400" b="1" dirty="0">
                <a:latin typeface="Times New Roman" pitchFamily="18" charset="0"/>
                <a:cs typeface="Times New Roman" pitchFamily="18" charset="0"/>
              </a:rPr>
              <a:t> </a:t>
            </a:r>
            <a:r>
              <a:rPr lang="en-US" sz="4400" dirty="0">
                <a:latin typeface="Times New Roman" pitchFamily="18" charset="0"/>
                <a:cs typeface="Times New Roman" pitchFamily="18" charset="0"/>
              </a:rPr>
              <a:t>Definition</a:t>
            </a:r>
            <a:endParaRPr lang="en-IN" sz="4400" dirty="0"/>
          </a:p>
        </p:txBody>
      </p:sp>
      <p:sp>
        <p:nvSpPr>
          <p:cNvPr id="3" name="Content Placeholder 2">
            <a:extLst>
              <a:ext uri="{FF2B5EF4-FFF2-40B4-BE49-F238E27FC236}">
                <a16:creationId xmlns:a16="http://schemas.microsoft.com/office/drawing/2014/main" id="{E3264C1A-EA08-95EB-0CDE-6AF83FEA0DD5}"/>
              </a:ext>
            </a:extLst>
          </p:cNvPr>
          <p:cNvSpPr>
            <a:spLocks noGrp="1"/>
          </p:cNvSpPr>
          <p:nvPr>
            <p:ph idx="1"/>
          </p:nvPr>
        </p:nvSpPr>
        <p:spPr/>
        <p:txBody>
          <a:bodyPr/>
          <a:lstStyle/>
          <a:p>
            <a:pPr marL="0" indent="0">
              <a:buNone/>
            </a:pPr>
            <a:r>
              <a:rPr lang="en-IN" sz="3000" dirty="0"/>
              <a:t>Challenges:</a:t>
            </a:r>
          </a:p>
          <a:p>
            <a:r>
              <a:rPr lang="en-IN" dirty="0"/>
              <a:t>Noisy data: Tweets may contain spelling errors, abbreviations, and slang.</a:t>
            </a:r>
          </a:p>
          <a:p>
            <a:r>
              <a:rPr lang="en-IN" dirty="0"/>
              <a:t>Sarcasm and irony: Understanding the true sentiment behind sarcastic or ironic tweets.</a:t>
            </a:r>
          </a:p>
          <a:p>
            <a:r>
              <a:rPr lang="en-IN" dirty="0"/>
              <a:t>Context: Interpreting sentiment in contextually ambiguous tweets.</a:t>
            </a:r>
          </a:p>
        </p:txBody>
      </p:sp>
      <p:sp>
        <p:nvSpPr>
          <p:cNvPr id="4" name="Footer Placeholder 3">
            <a:extLst>
              <a:ext uri="{FF2B5EF4-FFF2-40B4-BE49-F238E27FC236}">
                <a16:creationId xmlns:a16="http://schemas.microsoft.com/office/drawing/2014/main" id="{5D2092F8-529A-FC23-1F41-A91BD38E541F}"/>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5" name="Google Shape;91;p12">
            <a:extLst>
              <a:ext uri="{FF2B5EF4-FFF2-40B4-BE49-F238E27FC236}">
                <a16:creationId xmlns:a16="http://schemas.microsoft.com/office/drawing/2014/main" id="{31237A43-B61D-2419-679A-C800708D85D8}"/>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2142901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9C8C-6588-FFD3-D76C-EE8E5A384224}"/>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Motivation</a:t>
            </a:r>
            <a:r>
              <a:rPr lang="en-US" dirty="0"/>
              <a:t> </a:t>
            </a:r>
            <a:endParaRPr lang="en-IN" dirty="0"/>
          </a:p>
        </p:txBody>
      </p:sp>
      <p:sp>
        <p:nvSpPr>
          <p:cNvPr id="3" name="Content Placeholder 2">
            <a:extLst>
              <a:ext uri="{FF2B5EF4-FFF2-40B4-BE49-F238E27FC236}">
                <a16:creationId xmlns:a16="http://schemas.microsoft.com/office/drawing/2014/main" id="{F80F1C55-2CAF-F23C-FDE0-A5DF40CCF8B2}"/>
              </a:ext>
            </a:extLst>
          </p:cNvPr>
          <p:cNvSpPr>
            <a:spLocks noGrp="1"/>
          </p:cNvSpPr>
          <p:nvPr>
            <p:ph idx="1"/>
          </p:nvPr>
        </p:nvSpPr>
        <p:spPr/>
        <p:txBody>
          <a:bodyPr>
            <a:normAutofit/>
          </a:bodyPr>
          <a:lstStyle/>
          <a:p>
            <a:pPr marL="0" indent="0">
              <a:buNone/>
            </a:pPr>
            <a:r>
              <a:rPr lang="en-US" sz="3200" dirty="0"/>
              <a:t>Analyzing sentiment on social media platforms like Twitter is crucial for several reasons:</a:t>
            </a:r>
          </a:p>
          <a:p>
            <a:r>
              <a:rPr lang="en-US" dirty="0"/>
              <a:t>Business insights: Understanding customer sentiment towards products and services.</a:t>
            </a:r>
          </a:p>
          <a:p>
            <a:r>
              <a:rPr lang="en-US" dirty="0"/>
              <a:t>Public opinion monitoring: Tracking public sentiment on important events, issues, or policies.</a:t>
            </a:r>
          </a:p>
          <a:p>
            <a:r>
              <a:rPr lang="en-US" dirty="0"/>
              <a:t>Brand management: Monitoring brand sentiment to maintain a positive reputation.</a:t>
            </a:r>
          </a:p>
        </p:txBody>
      </p:sp>
      <p:sp>
        <p:nvSpPr>
          <p:cNvPr id="4" name="Footer Placeholder 3">
            <a:extLst>
              <a:ext uri="{FF2B5EF4-FFF2-40B4-BE49-F238E27FC236}">
                <a16:creationId xmlns:a16="http://schemas.microsoft.com/office/drawing/2014/main" id="{2F46F23F-20EE-0FE5-87A2-7D78FC6BA580}"/>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5" name="Google Shape;91;p12">
            <a:extLst>
              <a:ext uri="{FF2B5EF4-FFF2-40B4-BE49-F238E27FC236}">
                <a16:creationId xmlns:a16="http://schemas.microsoft.com/office/drawing/2014/main" id="{BC76CA0F-6ECE-92D1-CAD6-63C0B61BBDF1}"/>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91435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E17E-8B51-E38F-7E71-8F38F35FA920}"/>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Motivation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8591E0-598D-52BD-B5F4-215B5A65C097}"/>
              </a:ext>
            </a:extLst>
          </p:cNvPr>
          <p:cNvSpPr>
            <a:spLocks noGrp="1"/>
          </p:cNvSpPr>
          <p:nvPr>
            <p:ph idx="1"/>
          </p:nvPr>
        </p:nvSpPr>
        <p:spPr/>
        <p:txBody>
          <a:bodyPr/>
          <a:lstStyle/>
          <a:p>
            <a:r>
              <a:rPr lang="en-US" dirty="0"/>
              <a:t>Market research: Identifying trends and consumer preferences based on sentiment analysis of tweets.</a:t>
            </a:r>
          </a:p>
          <a:p>
            <a:pPr marL="0" indent="0">
              <a:buNone/>
            </a:pPr>
            <a:r>
              <a:rPr lang="en-US" dirty="0"/>
              <a:t>Our project aims to provide a tool for sentiment analysis of tweets, contributing to these important applications.</a:t>
            </a:r>
            <a:endParaRPr lang="en-IN" dirty="0"/>
          </a:p>
          <a:p>
            <a:endParaRPr lang="en-IN" dirty="0"/>
          </a:p>
        </p:txBody>
      </p:sp>
      <p:sp>
        <p:nvSpPr>
          <p:cNvPr id="4" name="Footer Placeholder 3">
            <a:extLst>
              <a:ext uri="{FF2B5EF4-FFF2-40B4-BE49-F238E27FC236}">
                <a16:creationId xmlns:a16="http://schemas.microsoft.com/office/drawing/2014/main" id="{21AC8067-DC10-027A-9E99-150470F64C4C}"/>
              </a:ext>
            </a:extLst>
          </p:cNvPr>
          <p:cNvSpPr>
            <a:spLocks noGrp="1"/>
          </p:cNvSpPr>
          <p:nvPr>
            <p:ph type="ftr" sz="quarter" idx="11"/>
          </p:nvPr>
        </p:nvSpPr>
        <p:spPr/>
        <p:txBody>
          <a:bodyPr/>
          <a:lstStyle/>
          <a:p>
            <a:r>
              <a:rPr lang="en-US"/>
              <a:t>Department of Computer Science &amp;  Engineering  (CSE), G.L. Bajaj Institute of Technology and Management, Greater Noida</a:t>
            </a:r>
            <a:endParaRPr lang="en-IN" dirty="0"/>
          </a:p>
        </p:txBody>
      </p:sp>
      <p:pic>
        <p:nvPicPr>
          <p:cNvPr id="5" name="Google Shape;91;p12">
            <a:extLst>
              <a:ext uri="{FF2B5EF4-FFF2-40B4-BE49-F238E27FC236}">
                <a16:creationId xmlns:a16="http://schemas.microsoft.com/office/drawing/2014/main" id="{A1BC98E9-1989-36EE-BAEB-9D92EA44C391}"/>
              </a:ext>
            </a:extLst>
          </p:cNvPr>
          <p:cNvPicPr preferRelativeResize="0"/>
          <p:nvPr/>
        </p:nvPicPr>
        <p:blipFill rotWithShape="1">
          <a:blip r:embed="rId2">
            <a:alphaModFix/>
          </a:blip>
          <a:srcRect t="7441" b="7517"/>
          <a:stretch/>
        </p:blipFill>
        <p:spPr>
          <a:xfrm>
            <a:off x="10938033" y="187828"/>
            <a:ext cx="1057275" cy="866775"/>
          </a:xfrm>
          <a:prstGeom prst="rect">
            <a:avLst/>
          </a:prstGeom>
          <a:noFill/>
          <a:ln>
            <a:noFill/>
          </a:ln>
        </p:spPr>
      </p:pic>
    </p:spTree>
    <p:extLst>
      <p:ext uri="{BB962C8B-B14F-4D97-AF65-F5344CB8AC3E}">
        <p14:creationId xmlns:p14="http://schemas.microsoft.com/office/powerpoint/2010/main" val="35868071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939</TotalTime>
  <Words>2039</Words>
  <Application>Microsoft Office PowerPoint</Application>
  <PresentationFormat>Widescreen</PresentationFormat>
  <Paragraphs>130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Times New Roman</vt:lpstr>
      <vt:lpstr>Trebuchet MS</vt:lpstr>
      <vt:lpstr>Wingdings 3</vt:lpstr>
      <vt:lpstr>Facet</vt:lpstr>
      <vt:lpstr>                            Sentiment Analysis  </vt:lpstr>
      <vt:lpstr>Table of Content</vt:lpstr>
      <vt:lpstr>Introduction </vt:lpstr>
      <vt:lpstr>Literature Survey/ Study of existing work: </vt:lpstr>
      <vt:lpstr>Literature Survey/ Study of existing work: </vt:lpstr>
      <vt:lpstr>Problem Definition </vt:lpstr>
      <vt:lpstr>Problem Definition</vt:lpstr>
      <vt:lpstr>Motivation </vt:lpstr>
      <vt:lpstr>Motivation </vt:lpstr>
      <vt:lpstr>Objective</vt:lpstr>
      <vt:lpstr>Proposed Methodology</vt:lpstr>
      <vt:lpstr>Proposed Methodology </vt:lpstr>
      <vt:lpstr>Proposed Methodology</vt:lpstr>
      <vt:lpstr>Proposed Methodology</vt:lpstr>
      <vt:lpstr>Proposed Methodology</vt:lpstr>
      <vt:lpstr>Proposed Methodology</vt:lpstr>
      <vt:lpstr>Result &amp; Discussion  </vt:lpstr>
      <vt:lpstr>Result &amp; Discussion</vt:lpstr>
      <vt:lpstr>Result &amp; Discussion</vt:lpstr>
      <vt:lpstr>Result &amp; Discussion</vt:lpstr>
      <vt:lpstr>Result &amp; Discussion</vt:lpstr>
      <vt:lpstr>Conclusion and Future Scope </vt:lpstr>
      <vt:lpstr>Conclusion and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ASHA</dc:creator>
  <cp:lastModifiedBy>kartikey vats</cp:lastModifiedBy>
  <cp:revision>30</cp:revision>
  <dcterms:created xsi:type="dcterms:W3CDTF">2021-10-28T06:36:55Z</dcterms:created>
  <dcterms:modified xsi:type="dcterms:W3CDTF">2024-04-27T08:20:18Z</dcterms:modified>
</cp:coreProperties>
</file>