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80" r:id="rId22"/>
    <p:sldId id="276" r:id="rId23"/>
    <p:sldId id="277" r:id="rId24"/>
    <p:sldId id="283" r:id="rId25"/>
    <p:sldId id="284" r:id="rId26"/>
    <p:sldId id="279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10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F2A28-31A1-4391-83D0-BCE913CA8F02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1BF5B-954B-48CD-84D8-19B0544F2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82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6BDCA-586B-4775-B71E-A19329DBB92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F2AF-1B34-4E43-9837-8C9D907F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28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6BDCA-586B-4775-B71E-A19329DBB92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F2AF-1B34-4E43-9837-8C9D907F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64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6BDCA-586B-4775-B71E-A19329DBB92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F2AF-1B34-4E43-9837-8C9D907F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998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6BDCA-586B-4775-B71E-A19329DBB92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F2AF-1B34-4E43-9837-8C9D907F914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0518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6BDCA-586B-4775-B71E-A19329DBB92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F2AF-1B34-4E43-9837-8C9D907F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83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6BDCA-586B-4775-B71E-A19329DBB92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F2AF-1B34-4E43-9837-8C9D907F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810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6BDCA-586B-4775-B71E-A19329DBB92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F2AF-1B34-4E43-9837-8C9D907F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630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6BDCA-586B-4775-B71E-A19329DBB92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F2AF-1B34-4E43-9837-8C9D907F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842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6BDCA-586B-4775-B71E-A19329DBB92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F2AF-1B34-4E43-9837-8C9D907F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0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6BDCA-586B-4775-B71E-A19329DBB92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F2AF-1B34-4E43-9837-8C9D907F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35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6BDCA-586B-4775-B71E-A19329DBB92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F2AF-1B34-4E43-9837-8C9D907F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33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6BDCA-586B-4775-B71E-A19329DBB92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F2AF-1B34-4E43-9837-8C9D907F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58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6BDCA-586B-4775-B71E-A19329DBB92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F2AF-1B34-4E43-9837-8C9D907F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90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6BDCA-586B-4775-B71E-A19329DBB92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F2AF-1B34-4E43-9837-8C9D907F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25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6BDCA-586B-4775-B71E-A19329DBB92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F2AF-1B34-4E43-9837-8C9D907F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86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6BDCA-586B-4775-B71E-A19329DBB92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F2AF-1B34-4E43-9837-8C9D907F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24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6BDCA-586B-4775-B71E-A19329DBB92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F2AF-1B34-4E43-9837-8C9D907F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91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166BDCA-586B-4775-B71E-A19329DBB92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916F2AF-1B34-4E43-9837-8C9D907F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766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E0033-9173-58C8-6E2E-A6B4774D2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-1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2B752-B957-E681-C227-A0EB5ABEE4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1800" b="0" i="0" u="none" strike="noStrike" baseline="0" dirty="0">
                <a:latin typeface="Roboto Condensed" panose="02000000000000000000" pitchFamily="2" charset="0"/>
              </a:rPr>
              <a:t>Basic Algorithm and Flowchart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3153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B7FD-34B7-FD4B-0EAC-30D0BB5DA1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-2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47D79-CF2A-8390-E944-A60423049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41"/>
            <a:ext cx="9440034" cy="1049867"/>
          </a:xfrm>
        </p:spPr>
        <p:txBody>
          <a:bodyPr/>
          <a:lstStyle/>
          <a:p>
            <a:r>
              <a:rPr lang="en-IN" sz="1800" b="0" i="0" u="none" strike="noStrike" baseline="0" dirty="0">
                <a:latin typeface="Century Schoolbook" panose="02040604050505020304" pitchFamily="18" charset="0"/>
              </a:rPr>
              <a:t>Intermediate Algorithm and  Flowchart</a:t>
            </a:r>
            <a:endParaRPr lang="en-IN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585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4C1B-0CD8-B426-7CEE-6DBE5F056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10351"/>
            <a:ext cx="10353762" cy="970450"/>
          </a:xfrm>
        </p:spPr>
        <p:txBody>
          <a:bodyPr/>
          <a:lstStyle/>
          <a:p>
            <a:r>
              <a:rPr lang="en-US" sz="1800" b="0" i="0" u="none" strike="noStrike" baseline="0" dirty="0">
                <a:latin typeface="Roboto Condensed" panose="02000000000000000000" pitchFamily="2" charset="0"/>
              </a:rPr>
              <a:t>Convert given feet into inches. (feet*12)</a:t>
            </a:r>
            <a:endParaRPr lang="en-IN" dirty="0"/>
          </a:p>
        </p:txBody>
      </p:sp>
      <p:pic>
        <p:nvPicPr>
          <p:cNvPr id="9218" name="Picture 2" descr="Algorithm and Flowchart to convert length in feet to inches GET EDUCATE">
            <a:extLst>
              <a:ext uri="{FF2B5EF4-FFF2-40B4-BE49-F238E27FC236}">
                <a16:creationId xmlns:a16="http://schemas.microsoft.com/office/drawing/2014/main" id="{68FF9D04-42B2-2FE2-14D4-3E4B6B6D5E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5" y="1732450"/>
            <a:ext cx="2821635" cy="469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0B6EE4-B517-CD31-B86F-EEC42A0ADCD2}"/>
              </a:ext>
            </a:extLst>
          </p:cNvPr>
          <p:cNvSpPr txBox="1"/>
          <p:nvPr/>
        </p:nvSpPr>
        <p:spPr>
          <a:xfrm>
            <a:off x="5480255" y="1599602"/>
            <a:ext cx="5191432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entury Schoolbook" panose="02040604050505020304" pitchFamily="18" charset="0"/>
              </a:rPr>
              <a:t>Step 1: Start</a:t>
            </a:r>
          </a:p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entury Schoolbook" panose="02040604050505020304" pitchFamily="18" charset="0"/>
              </a:rPr>
              <a:t>Step 2: Declare variables feet and inches.</a:t>
            </a:r>
          </a:p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entury Schoolbook" panose="02040604050505020304" pitchFamily="18" charset="0"/>
              </a:rPr>
              <a:t>Step 3: Read the value of feet.</a:t>
            </a:r>
          </a:p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entury Schoolbook" panose="02040604050505020304" pitchFamily="18" charset="0"/>
              </a:rPr>
              <a:t>Step 4: Convert feet to inches using the formula: inches=feet×12</a:t>
            </a:r>
          </a:p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entury Schoolbook" panose="02040604050505020304" pitchFamily="18" charset="0"/>
              </a:rPr>
              <a:t>Step 5: Display the inches.</a:t>
            </a:r>
          </a:p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entury Schoolbook" panose="02040604050505020304" pitchFamily="18" charset="0"/>
              </a:rPr>
              <a:t>Step 6: Stop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CA103-BAAC-3E7A-7849-367305E49C24}"/>
              </a:ext>
            </a:extLst>
          </p:cNvPr>
          <p:cNvSpPr txBox="1"/>
          <p:nvPr/>
        </p:nvSpPr>
        <p:spPr>
          <a:xfrm>
            <a:off x="1379220" y="12302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FLOWCHART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3E1849-E209-14C8-E2B4-BAE9C26A2D63}"/>
              </a:ext>
            </a:extLst>
          </p:cNvPr>
          <p:cNvSpPr txBox="1"/>
          <p:nvPr/>
        </p:nvSpPr>
        <p:spPr>
          <a:xfrm>
            <a:off x="5594555" y="1180801"/>
            <a:ext cx="1773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87D0-B188-496B-2D3E-CFC0A4CD9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915" y="-175186"/>
            <a:ext cx="10353762" cy="970450"/>
          </a:xfrm>
        </p:spPr>
        <p:txBody>
          <a:bodyPr/>
          <a:lstStyle/>
          <a:p>
            <a:r>
              <a:rPr lang="en-US" sz="1800" b="0" i="0" u="none" strike="noStrike" baseline="0" dirty="0">
                <a:latin typeface="Roboto Condensed" panose="02000000000000000000" pitchFamily="2" charset="0"/>
              </a:rPr>
              <a:t>Swap two numbers. (Using temporary variable)</a:t>
            </a:r>
            <a:endParaRPr lang="en-IN" dirty="0"/>
          </a:p>
        </p:txBody>
      </p:sp>
      <p:pic>
        <p:nvPicPr>
          <p:cNvPr id="10242" name="Picture 2" descr="Algorithm and flowchart for swapping of two numbers using third variable -  Brainly.in">
            <a:extLst>
              <a:ext uri="{FF2B5EF4-FFF2-40B4-BE49-F238E27FC236}">
                <a16:creationId xmlns:a16="http://schemas.microsoft.com/office/drawing/2014/main" id="{8A98CD2E-7A8A-2B38-1964-97833A8CEA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88"/>
          <a:stretch/>
        </p:blipFill>
        <p:spPr bwMode="auto">
          <a:xfrm>
            <a:off x="924443" y="1286840"/>
            <a:ext cx="2121015" cy="518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1C612E-A15A-D4DB-928E-734B7C11AE0C}"/>
              </a:ext>
            </a:extLst>
          </p:cNvPr>
          <p:cNvSpPr txBox="1"/>
          <p:nvPr/>
        </p:nvSpPr>
        <p:spPr>
          <a:xfrm>
            <a:off x="4683760" y="1283744"/>
            <a:ext cx="60655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Step-1 </a:t>
            </a:r>
            <a:r>
              <a:rPr lang="en-US" altLang="en-US" dirty="0">
                <a:latin typeface="Century Schoolbook" panose="02040604050505020304" pitchFamily="18" charset="0"/>
              </a:rPr>
              <a:t>: Start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Step-2 </a:t>
            </a:r>
            <a:r>
              <a:rPr lang="en-US" altLang="en-US" dirty="0">
                <a:latin typeface="Century Schoolbook" panose="02040604050505020304" pitchFamily="18" charset="0"/>
              </a:rPr>
              <a:t>: Declare variables num1, num2, and temp.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Step-3 </a:t>
            </a:r>
            <a:r>
              <a:rPr lang="en-US" altLang="en-US" dirty="0">
                <a:latin typeface="Century Schoolbook" panose="02040604050505020304" pitchFamily="18" charset="0"/>
              </a:rPr>
              <a:t>: Read the values of num1 and num2.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Step-4 </a:t>
            </a:r>
            <a:r>
              <a:rPr lang="en-US" altLang="en-US" dirty="0">
                <a:latin typeface="Century Schoolbook" panose="02040604050505020304" pitchFamily="18" charset="0"/>
              </a:rPr>
              <a:t>: Assign the value of num1 to temp.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entury Schoolbook" panose="02040604050505020304" pitchFamily="18" charset="0"/>
              </a:rPr>
              <a:t>temp=num1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Step-5 </a:t>
            </a:r>
            <a:r>
              <a:rPr lang="en-US" altLang="en-US" dirty="0">
                <a:latin typeface="Century Schoolbook" panose="02040604050505020304" pitchFamily="18" charset="0"/>
              </a:rPr>
              <a:t>: Assign the value of num2 to num1.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entury Schoolbook" panose="02040604050505020304" pitchFamily="18" charset="0"/>
              </a:rPr>
              <a:t>num1=num2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Step-6 </a:t>
            </a:r>
            <a:r>
              <a:rPr lang="en-US" altLang="en-US" dirty="0">
                <a:latin typeface="Century Schoolbook" panose="02040604050505020304" pitchFamily="18" charset="0"/>
              </a:rPr>
              <a:t>: Assign the value of temp to num2.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entury Schoolbook" panose="02040604050505020304" pitchFamily="18" charset="0"/>
              </a:rPr>
              <a:t>num2=temp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Step-7 </a:t>
            </a:r>
            <a:r>
              <a:rPr lang="en-US" altLang="en-US" dirty="0">
                <a:latin typeface="Century Schoolbook" panose="02040604050505020304" pitchFamily="18" charset="0"/>
              </a:rPr>
              <a:t>: Display the swapped values of num1 and num2.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Step-8 </a:t>
            </a:r>
            <a:r>
              <a:rPr lang="en-US" altLang="en-US" dirty="0">
                <a:latin typeface="Century Schoolbook" panose="02040604050505020304" pitchFamily="18" charset="0"/>
              </a:rPr>
              <a:t>: Stop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2C3C3-D5E4-9248-FA87-5D938DFA962E}"/>
              </a:ext>
            </a:extLst>
          </p:cNvPr>
          <p:cNvSpPr txBox="1"/>
          <p:nvPr/>
        </p:nvSpPr>
        <p:spPr>
          <a:xfrm>
            <a:off x="901583" y="8758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FLOWCHART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8C7BE0-B149-6A43-2CFD-E1D26A8BC07E}"/>
              </a:ext>
            </a:extLst>
          </p:cNvPr>
          <p:cNvSpPr txBox="1"/>
          <p:nvPr/>
        </p:nvSpPr>
        <p:spPr>
          <a:xfrm>
            <a:off x="4683760" y="862215"/>
            <a:ext cx="1739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2756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FD2E-29F8-80CA-0663-C9B3DD10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37160"/>
            <a:ext cx="10353762" cy="970450"/>
          </a:xfrm>
        </p:spPr>
        <p:txBody>
          <a:bodyPr/>
          <a:lstStyle/>
          <a:p>
            <a:r>
              <a:rPr lang="en-US" sz="1800" b="0" i="0" u="none" strike="noStrike" baseline="0" dirty="0">
                <a:latin typeface="Roboto Condensed" panose="02000000000000000000" pitchFamily="2" charset="0"/>
              </a:rPr>
              <a:t>Check whether the given number is odd or even.</a:t>
            </a:r>
            <a:endParaRPr lang="en-IN" dirty="0"/>
          </a:p>
        </p:txBody>
      </p:sp>
      <p:pic>
        <p:nvPicPr>
          <p:cNvPr id="11272" name="Picture 8">
            <a:extLst>
              <a:ext uri="{FF2B5EF4-FFF2-40B4-BE49-F238E27FC236}">
                <a16:creationId xmlns:a16="http://schemas.microsoft.com/office/drawing/2014/main" id="{1A1B4ACE-9F01-3B51-F104-64B2B7E126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2" y="2316480"/>
            <a:ext cx="6213254" cy="363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4A268A-2EFE-4014-3A67-ECA26C172396}"/>
              </a:ext>
            </a:extLst>
          </p:cNvPr>
          <p:cNvSpPr txBox="1"/>
          <p:nvPr/>
        </p:nvSpPr>
        <p:spPr>
          <a:xfrm>
            <a:off x="7152757" y="2037884"/>
            <a:ext cx="4114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1: Start 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2: Read a number to N 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3: Divide the number by 2 and store the remainder in R. 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4: If R = O Then go to Step 6 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5: Print “N is odd” go to step 7 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6: Print “N is even” 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7: Stop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4006D-D813-15E9-FCC8-BC06D8CE6801}"/>
              </a:ext>
            </a:extLst>
          </p:cNvPr>
          <p:cNvSpPr txBox="1"/>
          <p:nvPr/>
        </p:nvSpPr>
        <p:spPr>
          <a:xfrm>
            <a:off x="272732" y="1527379"/>
            <a:ext cx="17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FLOWCHART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DEC968-C376-BE01-B5FA-56CA495BDC54}"/>
              </a:ext>
            </a:extLst>
          </p:cNvPr>
          <p:cNvSpPr txBox="1"/>
          <p:nvPr/>
        </p:nvSpPr>
        <p:spPr>
          <a:xfrm>
            <a:off x="7152757" y="1498571"/>
            <a:ext cx="17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5901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D22C-0402-0F66-CBBD-620FA455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Roboto Condensed" panose="02000000000000000000" pitchFamily="2" charset="0"/>
              </a:rPr>
              <a:t>Check whether given number is positive or negative.</a:t>
            </a:r>
            <a:endParaRPr lang="en-IN" dirty="0"/>
          </a:p>
        </p:txBody>
      </p:sp>
      <p:pic>
        <p:nvPicPr>
          <p:cNvPr id="12294" name="Picture 6" descr="How to draw a flowchart to check if a number is positive or not - Quora">
            <a:extLst>
              <a:ext uri="{FF2B5EF4-FFF2-40B4-BE49-F238E27FC236}">
                <a16:creationId xmlns:a16="http://schemas.microsoft.com/office/drawing/2014/main" id="{38D97097-8EB9-1C35-2869-17B0D90398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99" y="2077403"/>
            <a:ext cx="3807237" cy="40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ED784A-A5C4-C630-C96B-CF31AAB891E5}"/>
              </a:ext>
            </a:extLst>
          </p:cNvPr>
          <p:cNvSpPr txBox="1"/>
          <p:nvPr/>
        </p:nvSpPr>
        <p:spPr>
          <a:xfrm>
            <a:off x="6024880" y="1953019"/>
            <a:ext cx="6167120" cy="2951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latin typeface="Century Schoolbook" panose="02040604050505020304" pitchFamily="18" charset="0"/>
              </a:rPr>
              <a:t>Step 1: Start </a:t>
            </a:r>
          </a:p>
          <a:p>
            <a:pPr marR="0"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latin typeface="Century Schoolbook" panose="02040604050505020304" pitchFamily="18" charset="0"/>
              </a:rPr>
              <a:t>Step 2: Read a number N </a:t>
            </a:r>
          </a:p>
          <a:p>
            <a:pPr marR="0"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latin typeface="Century Schoolbook" panose="02040604050505020304" pitchFamily="18" charset="0"/>
              </a:rPr>
              <a:t>Step 3: If N is equal to 0, go to step 6</a:t>
            </a:r>
          </a:p>
          <a:p>
            <a:pPr marR="0"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latin typeface="Century Schoolbook" panose="02040604050505020304" pitchFamily="18" charset="0"/>
              </a:rPr>
              <a:t> Step 4: If N is greater than 0, go to step 5 </a:t>
            </a:r>
          </a:p>
          <a:p>
            <a:pPr marR="0"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latin typeface="Century Schoolbook" panose="02040604050505020304" pitchFamily="18" charset="0"/>
              </a:rPr>
              <a:t>Step 5: Print "N is positive", go to step 7 </a:t>
            </a:r>
          </a:p>
          <a:p>
            <a:pPr marR="0"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latin typeface="Century Schoolbook" panose="02040604050505020304" pitchFamily="18" charset="0"/>
              </a:rPr>
              <a:t>Step 6: Print "N is negative" </a:t>
            </a:r>
          </a:p>
          <a:p>
            <a:pPr marR="0"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latin typeface="Century Schoolbook" panose="02040604050505020304" pitchFamily="18" charset="0"/>
              </a:rPr>
              <a:t>Step 7: Stop</a:t>
            </a:r>
            <a:endParaRPr lang="en-IN" dirty="0">
              <a:latin typeface="Century Schoolbook" panose="020406040505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2B543-572B-B995-D2CF-4BCD26A6BB3A}"/>
              </a:ext>
            </a:extLst>
          </p:cNvPr>
          <p:cNvSpPr txBox="1"/>
          <p:nvPr/>
        </p:nvSpPr>
        <p:spPr>
          <a:xfrm>
            <a:off x="1017699" y="14926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FLOWCHART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FF317-E438-01C9-0800-CFE910B5F837}"/>
              </a:ext>
            </a:extLst>
          </p:cNvPr>
          <p:cNvSpPr txBox="1"/>
          <p:nvPr/>
        </p:nvSpPr>
        <p:spPr>
          <a:xfrm>
            <a:off x="6024880" y="1492655"/>
            <a:ext cx="1747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8949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370B-220F-AA3C-4D53-802C0805D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Roboto Condensed" panose="02000000000000000000" pitchFamily="2" charset="0"/>
              </a:rPr>
              <a:t>Find out smallest number from given three numbers.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C59AA-6D7F-448B-FC3F-60138965D946}"/>
              </a:ext>
            </a:extLst>
          </p:cNvPr>
          <p:cNvSpPr txBox="1"/>
          <p:nvPr/>
        </p:nvSpPr>
        <p:spPr>
          <a:xfrm>
            <a:off x="6756400" y="1726883"/>
            <a:ext cx="5069840" cy="3781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1: Start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2: Read three numbers: A, B, C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3: If A is less than B, go to step 5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4: If B is less than C, then print B as the smallest, go to step 7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5: If A is less than C, then print A as the smallest, go to step 7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6: Print C as the smallest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7: Stop</a:t>
            </a:r>
            <a:endParaRPr lang="en-IN" dirty="0">
              <a:latin typeface="Century Schoolbook" panose="02040604050505020304" pitchFamily="18" charset="0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760301B0-492A-9D70-524F-52DD2593FD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55" y="1923991"/>
            <a:ext cx="5293965" cy="3948489"/>
          </a:xfrm>
          <a:prstGeom prst="rect">
            <a:avLst/>
          </a:prstGeom>
          <a:noFill/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88F716-63BD-8725-5842-97B2D6146B69}"/>
              </a:ext>
            </a:extLst>
          </p:cNvPr>
          <p:cNvSpPr txBox="1"/>
          <p:nvPr/>
        </p:nvSpPr>
        <p:spPr>
          <a:xfrm>
            <a:off x="426720" y="1395384"/>
            <a:ext cx="1775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FLOWCHART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7F232-F262-4423-D213-1E9DF47F4B0A}"/>
              </a:ext>
            </a:extLst>
          </p:cNvPr>
          <p:cNvSpPr txBox="1"/>
          <p:nvPr/>
        </p:nvSpPr>
        <p:spPr>
          <a:xfrm>
            <a:off x="6756400" y="1395384"/>
            <a:ext cx="1775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1917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7E186-3D89-70A9-A9FD-D39EB7CE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Roboto Condensed" panose="02000000000000000000" pitchFamily="2" charset="0"/>
              </a:rPr>
              <a:t>Find out largest number from given three numbers.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08558-BA70-D15B-52E2-AE0A7BCD8185}"/>
              </a:ext>
            </a:extLst>
          </p:cNvPr>
          <p:cNvSpPr txBox="1"/>
          <p:nvPr/>
        </p:nvSpPr>
        <p:spPr>
          <a:xfrm>
            <a:off x="6624320" y="1875430"/>
            <a:ext cx="6096000" cy="3777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1: Start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2: Read three numbers: A, B, C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3: If A is greater than B, go to step 5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4: If B is greater than C, then print B  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 as the largest, go to step 7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5: If A is greater than C, then print A as the largest, go to step 7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6: Print C as the largest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7: Stop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2C1CE29C-1EEC-7E6F-0B4C-443FEB6091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4" y="2021840"/>
            <a:ext cx="6267707" cy="363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3BD4B2-C34C-D531-FB6C-2AFBACA0B034}"/>
              </a:ext>
            </a:extLst>
          </p:cNvPr>
          <p:cNvSpPr txBox="1"/>
          <p:nvPr/>
        </p:nvSpPr>
        <p:spPr>
          <a:xfrm>
            <a:off x="125964" y="1506098"/>
            <a:ext cx="1748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FLOWCHART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DE80F-CF08-ED40-3B95-D99F0E4B51F7}"/>
              </a:ext>
            </a:extLst>
          </p:cNvPr>
          <p:cNvSpPr txBox="1"/>
          <p:nvPr/>
        </p:nvSpPr>
        <p:spPr>
          <a:xfrm>
            <a:off x="6624320" y="1506098"/>
            <a:ext cx="1748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4946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074C-5326-461E-E657-9C3D5D90C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35" y="132563"/>
            <a:ext cx="10353762" cy="970450"/>
          </a:xfrm>
        </p:spPr>
        <p:txBody>
          <a:bodyPr/>
          <a:lstStyle/>
          <a:p>
            <a:r>
              <a:rPr lang="en-US" sz="1800" b="0" i="0" u="none" strike="noStrike" baseline="0" dirty="0">
                <a:latin typeface="Roboto Condensed" panose="02000000000000000000" pitchFamily="2" charset="0"/>
              </a:rPr>
              <a:t>Swap two numbers without using temporary variable.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F8CB5-92E4-1BE0-3934-833A4B1D5B58}"/>
              </a:ext>
            </a:extLst>
          </p:cNvPr>
          <p:cNvSpPr txBox="1"/>
          <p:nvPr/>
        </p:nvSpPr>
        <p:spPr>
          <a:xfrm>
            <a:off x="6090676" y="2468880"/>
            <a:ext cx="5059680" cy="2951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1: Start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2: Read two numbers: A, B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 Step 3: A = A + B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 Step 4: B = A – B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 Step 5: A = A – B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 Step 6: Print the swapped values: A, B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  Step 7: Stop</a:t>
            </a:r>
            <a:endParaRPr lang="en-IN" dirty="0">
              <a:latin typeface="Century Schoolbook" panose="02040604050505020304" pitchFamily="18" charset="0"/>
            </a:endParaRPr>
          </a:p>
        </p:txBody>
      </p:sp>
      <p:pic>
        <p:nvPicPr>
          <p:cNvPr id="15366" name="Picture 6">
            <a:extLst>
              <a:ext uri="{FF2B5EF4-FFF2-40B4-BE49-F238E27FC236}">
                <a16:creationId xmlns:a16="http://schemas.microsoft.com/office/drawing/2014/main" id="{5AA00AD2-FE93-5530-7A81-5316AD2B53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879" y="1875949"/>
            <a:ext cx="2106201" cy="437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362C57-D7DA-FF20-B506-66FD6D13DA6A}"/>
              </a:ext>
            </a:extLst>
          </p:cNvPr>
          <p:cNvSpPr txBox="1"/>
          <p:nvPr/>
        </p:nvSpPr>
        <p:spPr>
          <a:xfrm>
            <a:off x="6090676" y="1358668"/>
            <a:ext cx="1712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ALGORITHM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BA2E91-27BA-DCCC-06E3-39DB9D923BE0}"/>
              </a:ext>
            </a:extLst>
          </p:cNvPr>
          <p:cNvSpPr txBox="1"/>
          <p:nvPr/>
        </p:nvSpPr>
        <p:spPr>
          <a:xfrm>
            <a:off x="1181100" y="1358668"/>
            <a:ext cx="2106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FLOWCHART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0712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6E0C-6DC4-FDC9-E604-FABACA097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Roboto Condensed" panose="02000000000000000000" pitchFamily="2" charset="0"/>
              </a:rPr>
              <a:t>Accept three numbers from user and print them in ascending and descending order. (use</a:t>
            </a:r>
            <a:br>
              <a:rPr lang="en-US" sz="1800" b="0" i="0" u="none" strike="noStrike" baseline="0" dirty="0">
                <a:latin typeface="Roboto Condensed" panose="02000000000000000000" pitchFamily="2" charset="0"/>
              </a:rPr>
            </a:br>
            <a:r>
              <a:rPr lang="en-US" sz="1800" b="0" i="0" u="none" strike="noStrike" baseline="0" dirty="0">
                <a:latin typeface="Roboto Condensed" panose="02000000000000000000" pitchFamily="2" charset="0"/>
              </a:rPr>
              <a:t>only three conditions for each order)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215D6D-BA0F-9507-4EE6-D913ABB63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" t="9030" r="271" b="6478"/>
          <a:stretch/>
        </p:blipFill>
        <p:spPr>
          <a:xfrm rot="10800000">
            <a:off x="2698547" y="1872799"/>
            <a:ext cx="6784258" cy="459658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91471F-5D58-F68E-F186-BDE7B4231AD7}"/>
              </a:ext>
            </a:extLst>
          </p:cNvPr>
          <p:cNvSpPr txBox="1"/>
          <p:nvPr/>
        </p:nvSpPr>
        <p:spPr>
          <a:xfrm>
            <a:off x="167640" y="1450126"/>
            <a:ext cx="192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FLOWCHART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9667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A865-4DA4-8E1B-322C-1A5D2197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59080"/>
            <a:ext cx="10353762" cy="970450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>
                <a:latin typeface="Roboto Condensed" panose="02000000000000000000" pitchFamily="2" charset="0"/>
              </a:rPr>
              <a:t>Accept three numbers from user and print them in ascending and descending order. (use</a:t>
            </a:r>
            <a:br>
              <a:rPr lang="en-US" sz="1800" b="0" i="0" u="none" strike="noStrike" baseline="0" dirty="0">
                <a:latin typeface="Roboto Condensed" panose="02000000000000000000" pitchFamily="2" charset="0"/>
              </a:rPr>
            </a:br>
            <a:r>
              <a:rPr lang="en-US" sz="1800" b="0" i="0" u="none" strike="noStrike" baseline="0" dirty="0">
                <a:latin typeface="Roboto Condensed" panose="02000000000000000000" pitchFamily="2" charset="0"/>
              </a:rPr>
              <a:t>only three conditions for each order)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C77FB9-455C-12B6-A0E4-A2FD910B8BCD}"/>
              </a:ext>
            </a:extLst>
          </p:cNvPr>
          <p:cNvSpPr txBox="1"/>
          <p:nvPr/>
        </p:nvSpPr>
        <p:spPr>
          <a:xfrm>
            <a:off x="6090676" y="1665224"/>
            <a:ext cx="6096000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7: If A &gt;= C and C &gt;= B, then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* Print A, C, B Go to step 9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8: If B &gt;= C and C &gt;= A, then 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Print B, C, A Go to step 9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Step 9 : Stop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9A48E7-17BC-86C6-2701-6B0A99B9C93E}"/>
              </a:ext>
            </a:extLst>
          </p:cNvPr>
          <p:cNvSpPr txBox="1"/>
          <p:nvPr/>
        </p:nvSpPr>
        <p:spPr>
          <a:xfrm>
            <a:off x="1137920" y="1665224"/>
            <a:ext cx="6096000" cy="4193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1: Start                                                           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 Step 2: Input three numbers: A, B, C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3: If A &gt;= B and A &gt;= C, then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 * Print A, B, C Go to step 9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4: If B &gt;= A and B &gt;= C, then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 * Print B, A, C Go to step 9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5: If C &gt;= A and C &gt;= B, then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* Print C, A, B Go to step 9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6: If A &gt;= B and B &gt;= C, then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* Print A, B, C Go to step 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68C35-B289-97F4-ECC7-D2F4B5D2C6D6}"/>
              </a:ext>
            </a:extLst>
          </p:cNvPr>
          <p:cNvSpPr txBox="1"/>
          <p:nvPr/>
        </p:nvSpPr>
        <p:spPr>
          <a:xfrm>
            <a:off x="1137920" y="1078045"/>
            <a:ext cx="1696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405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44F0-BEDE-5D64-0079-7DAA10F4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Roboto Condensed" panose="02000000000000000000" pitchFamily="2" charset="0"/>
              </a:rPr>
              <a:t>Calculate addition of two numbers.</a:t>
            </a:r>
            <a:endParaRPr lang="en-IN" dirty="0"/>
          </a:p>
        </p:txBody>
      </p:sp>
      <p:pic>
        <p:nvPicPr>
          <p:cNvPr id="1026" name="Picture 2" descr="Introduction to Programming: Flowchart to Add two numbers.">
            <a:extLst>
              <a:ext uri="{FF2B5EF4-FFF2-40B4-BE49-F238E27FC236}">
                <a16:creationId xmlns:a16="http://schemas.microsoft.com/office/drawing/2014/main" id="{21881BFA-11F7-E2F6-0E1B-4DAB1A6BE1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43" y="2150806"/>
            <a:ext cx="2933700" cy="4048125"/>
          </a:xfrm>
          <a:prstGeom prst="rect">
            <a:avLst/>
          </a:prstGeom>
          <a:noFill/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FF91AA-55C6-51D5-F3D9-31E4A14C9CC1}"/>
              </a:ext>
            </a:extLst>
          </p:cNvPr>
          <p:cNvSpPr txBox="1"/>
          <p:nvPr/>
        </p:nvSpPr>
        <p:spPr>
          <a:xfrm>
            <a:off x="5722375" y="207214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Century Schoolbook" panose="02040604050505020304" pitchFamily="18" charset="0"/>
              </a:rPr>
              <a:t>Step 1: Start</a:t>
            </a:r>
          </a:p>
          <a:p>
            <a:pPr algn="l"/>
            <a:r>
              <a:rPr lang="en-US" b="0" i="0" dirty="0">
                <a:effectLst/>
                <a:latin typeface="Century Schoolbook" panose="02040604050505020304" pitchFamily="18" charset="0"/>
              </a:rPr>
              <a:t>Step 2: Declare variables num1, num2 and sum.</a:t>
            </a:r>
          </a:p>
          <a:p>
            <a:pPr algn="l"/>
            <a:r>
              <a:rPr lang="en-US" b="0" i="0" dirty="0">
                <a:effectLst/>
                <a:latin typeface="Century Schoolbook" panose="02040604050505020304" pitchFamily="18" charset="0"/>
              </a:rPr>
              <a:t>Step 3: Read values for num1, num2.</a:t>
            </a:r>
          </a:p>
          <a:p>
            <a:pPr algn="l"/>
            <a:r>
              <a:rPr lang="en-US" b="0" i="0" dirty="0">
                <a:effectLst/>
                <a:latin typeface="Century Schoolbook" panose="02040604050505020304" pitchFamily="18" charset="0"/>
              </a:rPr>
              <a:t>Step 4: Add num1 and num2 and assign the result to a variable sum.</a:t>
            </a:r>
          </a:p>
          <a:p>
            <a:pPr algn="l"/>
            <a:r>
              <a:rPr lang="en-US" b="0" i="0" dirty="0">
                <a:effectLst/>
                <a:latin typeface="Century Schoolbook" panose="02040604050505020304" pitchFamily="18" charset="0"/>
              </a:rPr>
              <a:t>Step 5: Display sum</a:t>
            </a:r>
          </a:p>
          <a:p>
            <a:pPr algn="l"/>
            <a:r>
              <a:rPr lang="en-US" b="0" i="0" dirty="0">
                <a:effectLst/>
                <a:latin typeface="Century Schoolbook" panose="02040604050505020304" pitchFamily="18" charset="0"/>
              </a:rPr>
              <a:t>Step 6: Stop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97F4B-0E18-95DE-ACC4-37004D423CF8}"/>
              </a:ext>
            </a:extLst>
          </p:cNvPr>
          <p:cNvSpPr txBox="1"/>
          <p:nvPr/>
        </p:nvSpPr>
        <p:spPr>
          <a:xfrm>
            <a:off x="924443" y="1556585"/>
            <a:ext cx="1076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FLOWCHART                                                       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2008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1509-7E16-3A70-52BD-EA7E16D605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LAB - 3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1F457-294F-FFE3-D371-4084C3F1D3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1800" b="0" i="0" u="none" strike="noStrike" baseline="0" dirty="0">
                <a:latin typeface="Roboto Condensed" panose="02000000000000000000" pitchFamily="2" charset="0"/>
              </a:rPr>
              <a:t>Advanced Algorithm and Flowchart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953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21C6-1C9E-D004-5A9D-018815792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/>
          <a:lstStyle/>
          <a:p>
            <a:r>
              <a:rPr lang="en-US" sz="1800" b="0" i="0" u="none" strike="noStrike" baseline="0" dirty="0">
                <a:latin typeface="Roboto Condensed" panose="02000000000000000000" pitchFamily="2" charset="0"/>
              </a:rPr>
              <a:t>Display day name for the given number.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3189FE-4CAB-9A23-8E1A-005118D47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5" t="4773" r="16088"/>
          <a:stretch/>
        </p:blipFill>
        <p:spPr>
          <a:xfrm>
            <a:off x="575432" y="1537062"/>
            <a:ext cx="3661288" cy="540475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8CC774-4DA9-16A0-DFA0-85EDB6DCBD5E}"/>
              </a:ext>
            </a:extLst>
          </p:cNvPr>
          <p:cNvSpPr txBox="1"/>
          <p:nvPr/>
        </p:nvSpPr>
        <p:spPr>
          <a:xfrm>
            <a:off x="4758371" y="1341120"/>
            <a:ext cx="6858197" cy="502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1: Start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2: Input the number (1-7) representing the day.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3: If the number is 1, print "Monday".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4: Else if the number is 2, print "Tuesday".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5: Else if the number is 3, print "Wednesday".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6: Else if the number is 4, print "Thursday".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7: Else if the number is 5, print "Friday".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8: Else if the number is 6, print "Saturday".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9: Else if the number is 7, print "Sunday".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10: Else, print "Invalid number. Please enter a number between 1 and 7.“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11: Stop</a:t>
            </a:r>
            <a:endParaRPr lang="en-IN" dirty="0">
              <a:latin typeface="Century Schoolbook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DE2474-0BFE-C946-DCC9-22073D0A8AE1}"/>
              </a:ext>
            </a:extLst>
          </p:cNvPr>
          <p:cNvSpPr txBox="1"/>
          <p:nvPr/>
        </p:nvSpPr>
        <p:spPr>
          <a:xfrm>
            <a:off x="4758371" y="785784"/>
            <a:ext cx="1756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ALGORITHM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A96869-EB5B-CC7D-BA41-89177BEB97B8}"/>
              </a:ext>
            </a:extLst>
          </p:cNvPr>
          <p:cNvSpPr txBox="1"/>
          <p:nvPr/>
        </p:nvSpPr>
        <p:spPr>
          <a:xfrm>
            <a:off x="575432" y="785784"/>
            <a:ext cx="1756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FLOWCHART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6468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B518-C9F2-BF25-CCC0-D272F18C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Roboto Condensed" panose="02000000000000000000" pitchFamily="2" charset="0"/>
              </a:rPr>
              <a:t>Calculate an age from current date to user’s birth date</a:t>
            </a:r>
            <a:endParaRPr lang="en-IN" dirty="0"/>
          </a:p>
        </p:txBody>
      </p:sp>
      <p:pic>
        <p:nvPicPr>
          <p:cNvPr id="17414" name="Picture 6" descr="PPT - Chapter 2: Problem Solving PowerPoint Presentation, free download -  ID:3888986">
            <a:extLst>
              <a:ext uri="{FF2B5EF4-FFF2-40B4-BE49-F238E27FC236}">
                <a16:creationId xmlns:a16="http://schemas.microsoft.com/office/drawing/2014/main" id="{979807B5-7E14-EA2C-D230-02291D3E47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5" t="20406" r="30875" b="17771"/>
          <a:stretch/>
        </p:blipFill>
        <p:spPr bwMode="auto">
          <a:xfrm>
            <a:off x="822960" y="2464048"/>
            <a:ext cx="3688080" cy="370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30FA2B-DB7B-5556-31CF-0761B7DBF3A4}"/>
              </a:ext>
            </a:extLst>
          </p:cNvPr>
          <p:cNvSpPr txBox="1"/>
          <p:nvPr/>
        </p:nvSpPr>
        <p:spPr>
          <a:xfrm>
            <a:off x="5429537" y="2163397"/>
            <a:ext cx="6096000" cy="2531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1: Start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2: Read user birth date : </a:t>
            </a:r>
            <a:r>
              <a:rPr lang="en-US" dirty="0" err="1">
                <a:latin typeface="Century Schoolbook" panose="02040604050505020304" pitchFamily="18" charset="0"/>
              </a:rPr>
              <a:t>bday</a:t>
            </a:r>
            <a:endParaRPr lang="en-US" dirty="0">
              <a:latin typeface="Century Schoolbook" panose="02040604050505020304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3: calculate age using formula :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   Age =</a:t>
            </a:r>
            <a:r>
              <a:rPr lang="en-US" dirty="0" err="1">
                <a:latin typeface="Century Schoolbook" panose="02040604050505020304" pitchFamily="18" charset="0"/>
              </a:rPr>
              <a:t>Current_year</a:t>
            </a:r>
            <a:r>
              <a:rPr lang="en-US" dirty="0">
                <a:latin typeface="Century Schoolbook" panose="02040604050505020304" pitchFamily="18" charset="0"/>
              </a:rPr>
              <a:t> - </a:t>
            </a:r>
            <a:r>
              <a:rPr lang="en-US" dirty="0" err="1">
                <a:latin typeface="Century Schoolbook" panose="02040604050505020304" pitchFamily="18" charset="0"/>
              </a:rPr>
              <a:t>bday</a:t>
            </a:r>
            <a:endParaRPr lang="en-US" dirty="0">
              <a:latin typeface="Century Schoolbook" panose="02040604050505020304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4: Display Age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5: Stop</a:t>
            </a:r>
            <a:endParaRPr lang="en-IN" dirty="0">
              <a:latin typeface="Century Schoolbook" panose="020406040505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C3E08E-E96A-47F3-876C-A60AB9470114}"/>
              </a:ext>
            </a:extLst>
          </p:cNvPr>
          <p:cNvSpPr txBox="1"/>
          <p:nvPr/>
        </p:nvSpPr>
        <p:spPr>
          <a:xfrm>
            <a:off x="762000" y="1491267"/>
            <a:ext cx="1836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FLOWCHART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27A82-A115-EB2F-835F-A9D3F9588032}"/>
              </a:ext>
            </a:extLst>
          </p:cNvPr>
          <p:cNvSpPr txBox="1"/>
          <p:nvPr/>
        </p:nvSpPr>
        <p:spPr>
          <a:xfrm>
            <a:off x="5536217" y="1491267"/>
            <a:ext cx="1763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930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13A3-C223-5BAD-FD15-415E3E59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Roboto Condensed" panose="02000000000000000000" pitchFamily="2" charset="0"/>
              </a:rPr>
              <a:t>Check whether the given year is leap year or not. [If a year can be divisible by 4 but not</a:t>
            </a:r>
            <a:br>
              <a:rPr lang="en-US" sz="1800" b="0" i="0" u="none" strike="noStrike" baseline="0" dirty="0">
                <a:latin typeface="Roboto Condensed" panose="02000000000000000000" pitchFamily="2" charset="0"/>
              </a:rPr>
            </a:br>
            <a:r>
              <a:rPr lang="en-US" sz="1800" b="0" i="0" u="none" strike="noStrike" baseline="0" dirty="0">
                <a:latin typeface="Roboto Condensed" panose="02000000000000000000" pitchFamily="2" charset="0"/>
              </a:rPr>
              <a:t>divisible by 100 then it is leap year but if it is divisible by 400 then it is leap year].</a:t>
            </a:r>
            <a:endParaRPr lang="en-IN" dirty="0"/>
          </a:p>
        </p:txBody>
      </p:sp>
      <p:pic>
        <p:nvPicPr>
          <p:cNvPr id="18434" name="Picture 2" descr="Leap Year Check (Flowchart) - Software Ideas Modeler">
            <a:extLst>
              <a:ext uri="{FF2B5EF4-FFF2-40B4-BE49-F238E27FC236}">
                <a16:creationId xmlns:a16="http://schemas.microsoft.com/office/drawing/2014/main" id="{926F32A8-1B1C-4AB8-503B-F63450E47E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18" y="2060360"/>
            <a:ext cx="4096217" cy="446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FE330E-613F-2E21-2916-E6935607EBB4}"/>
              </a:ext>
            </a:extLst>
          </p:cNvPr>
          <p:cNvSpPr txBox="1"/>
          <p:nvPr/>
        </p:nvSpPr>
        <p:spPr>
          <a:xfrm>
            <a:off x="5535782" y="2101955"/>
            <a:ext cx="6096000" cy="336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1: Start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2: </a:t>
            </a:r>
            <a:r>
              <a:rPr lang="en-IN" dirty="0"/>
              <a:t>Input the year.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3: </a:t>
            </a:r>
            <a:r>
              <a:rPr lang="en-US" dirty="0"/>
              <a:t>If the year is divisible by 400, go to step 6.</a:t>
            </a:r>
            <a:endParaRPr lang="en-US" dirty="0">
              <a:latin typeface="Century Schoolbook" panose="02040604050505020304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4: </a:t>
            </a:r>
            <a:r>
              <a:rPr lang="en-US" dirty="0"/>
              <a:t>If the year is divisible by 100, go to step 7.</a:t>
            </a:r>
            <a:endParaRPr lang="en-US" dirty="0">
              <a:latin typeface="Century Schoolbook" panose="02040604050505020304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5: I</a:t>
            </a:r>
            <a:r>
              <a:rPr lang="en-US" dirty="0"/>
              <a:t>f the year is divisible by 4, go to step 6.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6:</a:t>
            </a:r>
            <a:r>
              <a:rPr lang="en-IN" dirty="0"/>
              <a:t>Print "Leap year".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dirty="0">
                <a:latin typeface="Century Schoolbook" panose="02040604050505020304" pitchFamily="18" charset="0"/>
              </a:rPr>
              <a:t>Step 7:</a:t>
            </a:r>
            <a:r>
              <a:rPr lang="en-US" dirty="0"/>
              <a:t>Print "Not a leap year".</a:t>
            </a:r>
            <a:endParaRPr lang="en-IN" dirty="0"/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dirty="0">
                <a:latin typeface="Century Schoolbook" panose="02040604050505020304" pitchFamily="18" charset="0"/>
              </a:rPr>
              <a:t>Step 8:Stop</a:t>
            </a:r>
            <a:r>
              <a:rPr lang="en-US" dirty="0">
                <a:latin typeface="Century Schoolbook" panose="02040604050505020304" pitchFamily="18" charset="0"/>
              </a:rPr>
              <a:t> </a:t>
            </a:r>
            <a:endParaRPr lang="en-IN" dirty="0">
              <a:latin typeface="Century Schoolbook" panose="020406040505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39FEC-58EC-6723-1612-8E7C0C1D5BD9}"/>
              </a:ext>
            </a:extLst>
          </p:cNvPr>
          <p:cNvSpPr txBox="1"/>
          <p:nvPr/>
        </p:nvSpPr>
        <p:spPr>
          <a:xfrm>
            <a:off x="5512922" y="1580050"/>
            <a:ext cx="1893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ALGORITHM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42B2C-1EC0-2266-6423-53060763CF96}"/>
              </a:ext>
            </a:extLst>
          </p:cNvPr>
          <p:cNvSpPr txBox="1"/>
          <p:nvPr/>
        </p:nvSpPr>
        <p:spPr>
          <a:xfrm>
            <a:off x="838200" y="1580050"/>
            <a:ext cx="198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FLOWCHART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643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30C7-B550-E030-B1C9-AFADA38AC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93695"/>
            <a:ext cx="10353762" cy="970450"/>
          </a:xfrm>
        </p:spPr>
        <p:txBody>
          <a:bodyPr/>
          <a:lstStyle/>
          <a:p>
            <a:r>
              <a:rPr lang="en-US" sz="1800" b="0" i="0" u="none" strike="noStrike" baseline="0" dirty="0">
                <a:latin typeface="Roboto Condensed" panose="02000000000000000000" pitchFamily="2" charset="0"/>
              </a:rPr>
              <a:t>Evaluate the expressions using operator precedence.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43B49-9958-99BE-7198-D650F734E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58" y="1448307"/>
            <a:ext cx="3460085" cy="1970871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  <a:latin typeface="Roboto Condensed" panose="02000000000000000000" pitchFamily="2" charset="0"/>
              </a:rPr>
              <a:t>a) 10 + 20 * 30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Multiplication (*) has higher precedence than addition (+).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First, calculate 20 * 30 = 600.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Then, add 10 + 600 = 610.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Result: 610</a:t>
            </a:r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7EB293-8958-0AAA-7A91-7FFE816F6464}"/>
              </a:ext>
            </a:extLst>
          </p:cNvPr>
          <p:cNvSpPr txBox="1"/>
          <p:nvPr/>
        </p:nvSpPr>
        <p:spPr>
          <a:xfrm>
            <a:off x="550458" y="3763088"/>
            <a:ext cx="436777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u="none" strike="noStrike" baseline="0" dirty="0">
                <a:latin typeface="Roboto Condensed" panose="02000000000000000000" pitchFamily="2" charset="0"/>
              </a:rPr>
              <a:t>b) 100 / 10 * 100</a:t>
            </a:r>
          </a:p>
          <a:p>
            <a:endParaRPr lang="en-IN" sz="1600" dirty="0">
              <a:latin typeface="Roboto Condensed" panose="02000000000000000000" pitchFamily="2" charset="0"/>
            </a:endParaRPr>
          </a:p>
          <a:p>
            <a:pPr marL="36900">
              <a:buClr>
                <a:schemeClr val="tx2"/>
              </a:buClr>
              <a:buSzPct val="70000"/>
            </a:pP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Division (/) and multiplication (*) have the same precedence and are evaluated left to </a:t>
            </a:r>
            <a:r>
              <a:rPr 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right.First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</a:t>
            </a:r>
          </a:p>
          <a:p>
            <a:pPr marL="36900">
              <a:buClr>
                <a:schemeClr val="tx2"/>
              </a:buClr>
              <a:buSzPct val="70000"/>
            </a:pP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calculate 100 / 10 = 10.</a:t>
            </a:r>
          </a:p>
          <a:p>
            <a:pPr marL="36900">
              <a:buClr>
                <a:schemeClr val="tx2"/>
              </a:buClr>
              <a:buSzPct val="70000"/>
            </a:pP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Then, multiply 10 * 100 = 1000.Result: 1000</a:t>
            </a:r>
            <a:endParaRPr lang="en-IN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E918F-357C-896B-6A56-12DB957E933B}"/>
              </a:ext>
            </a:extLst>
          </p:cNvPr>
          <p:cNvSpPr txBox="1"/>
          <p:nvPr/>
        </p:nvSpPr>
        <p:spPr>
          <a:xfrm>
            <a:off x="6564630" y="1336119"/>
            <a:ext cx="459486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u="none" strike="noStrike" baseline="0" dirty="0">
                <a:latin typeface="Roboto Condensed" panose="02000000000000000000" pitchFamily="2" charset="0"/>
              </a:rPr>
              <a:t>c) 5 * 4 / 4 % 3 d) 100 + 200 / 10 – 3 * 10</a:t>
            </a:r>
          </a:p>
          <a:p>
            <a:pPr marL="36900">
              <a:buClr>
                <a:schemeClr val="tx2"/>
              </a:buClr>
              <a:buSzPct val="70000"/>
            </a:pP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Multiplication (*), division (/), and modulus (%) have the same precedence and are evaluated left to right.</a:t>
            </a:r>
          </a:p>
          <a:p>
            <a:pPr marL="36900">
              <a:buClr>
                <a:schemeClr val="tx2"/>
              </a:buClr>
              <a:buSzPct val="70000"/>
            </a:pP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First, calculate 5 * 4 = 20.</a:t>
            </a:r>
          </a:p>
          <a:p>
            <a:pPr marL="36900">
              <a:buClr>
                <a:schemeClr val="tx2"/>
              </a:buClr>
              <a:buSzPct val="70000"/>
            </a:pP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Then, divide 20 / 4 = 5</a:t>
            </a:r>
          </a:p>
          <a:p>
            <a:pPr marL="36900">
              <a:buClr>
                <a:schemeClr val="tx2"/>
              </a:buClr>
              <a:buSzPct val="70000"/>
            </a:pP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.Finally, compute 5 % 3 = 2.</a:t>
            </a:r>
          </a:p>
          <a:p>
            <a:pPr marL="36900">
              <a:buClr>
                <a:schemeClr val="tx2"/>
              </a:buClr>
              <a:buSzPct val="70000"/>
            </a:pP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Result: 2</a:t>
            </a:r>
            <a:endParaRPr lang="en-IN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E16E6-2E75-5DDC-661F-E4A644015789}"/>
              </a:ext>
            </a:extLst>
          </p:cNvPr>
          <p:cNvSpPr txBox="1"/>
          <p:nvPr/>
        </p:nvSpPr>
        <p:spPr>
          <a:xfrm>
            <a:off x="6564629" y="3639978"/>
            <a:ext cx="470292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u="none" strike="noStrike" baseline="0" dirty="0">
                <a:latin typeface="Roboto Condensed" panose="02000000000000000000" pitchFamily="2" charset="0"/>
              </a:rPr>
              <a:t>d) (10 - 4) + (20 / (2 * 5)) * 3</a:t>
            </a:r>
          </a:p>
          <a:p>
            <a:pPr marL="36900">
              <a:buClr>
                <a:schemeClr val="tx2"/>
              </a:buClr>
              <a:buSzPct val="70000"/>
            </a:pP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Division (/) and multiplication (*) are evaluated first.</a:t>
            </a:r>
          </a:p>
          <a:p>
            <a:pPr marL="36900">
              <a:buClr>
                <a:schemeClr val="tx2"/>
              </a:buClr>
              <a:buSzPct val="70000"/>
            </a:pP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First, calculate 200 / 10 = 20.</a:t>
            </a:r>
          </a:p>
          <a:p>
            <a:pPr marL="36900">
              <a:buClr>
                <a:schemeClr val="tx2"/>
              </a:buClr>
              <a:buSzPct val="70000"/>
            </a:pP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Then, multiply 3 * 10 = 30.</a:t>
            </a:r>
          </a:p>
          <a:p>
            <a:pPr marL="36900">
              <a:buClr>
                <a:schemeClr val="tx2"/>
              </a:buClr>
              <a:buSzPct val="70000"/>
            </a:pP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Now, </a:t>
            </a:r>
          </a:p>
          <a:p>
            <a:pPr marL="36900">
              <a:buClr>
                <a:schemeClr val="tx2"/>
              </a:buClr>
              <a:buSzPct val="70000"/>
            </a:pP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perform the addition and subtraction from left to right: 100 + 20 = 120, 120 - 30 = 90.</a:t>
            </a:r>
          </a:p>
          <a:p>
            <a:pPr marL="36900">
              <a:buClr>
                <a:schemeClr val="tx2"/>
              </a:buClr>
              <a:buSzPct val="70000"/>
            </a:pP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Result: 90</a:t>
            </a:r>
            <a:endParaRPr lang="en-IN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3537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CCFB-254A-D7DE-D14D-D3C145CE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0" i="0" u="none" strike="noStrike" baseline="0" dirty="0">
                <a:latin typeface="Roboto Condensed" panose="02000000000000000000" pitchFamily="2" charset="0"/>
              </a:rPr>
              <a:t>Evaluate the expressions using operator precedence.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B5032-F0B8-7228-E4A0-AD1ADD38E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71" y="4018449"/>
            <a:ext cx="4953605" cy="18641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  <a:latin typeface="Roboto Condensed" panose="02000000000000000000" pitchFamily="2" charset="0"/>
              </a:rPr>
              <a:t>f) (3 + 8) % 35 - 28 / 7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Parentheses () are evaluated first.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First, calculate 3 + 8 = 11.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Then, compute 11 % 35 = 11 (since 11 is less than 35).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Next, divide 28 / 7 = 4.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Finally, subtract 11 - 4 = 7.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Result: 7</a:t>
            </a:r>
            <a:endParaRPr lang="en-IN" sz="1600" dirty="0"/>
          </a:p>
          <a:p>
            <a:pPr marL="3690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5FFE74-181B-2319-4E40-BC3DF7EC1575}"/>
              </a:ext>
            </a:extLst>
          </p:cNvPr>
          <p:cNvSpPr txBox="1"/>
          <p:nvPr/>
        </p:nvSpPr>
        <p:spPr>
          <a:xfrm>
            <a:off x="1137071" y="1366958"/>
            <a:ext cx="635338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u="none" strike="noStrike" baseline="0" dirty="0">
                <a:latin typeface="Roboto Condensed" panose="02000000000000000000" pitchFamily="2" charset="0"/>
              </a:rPr>
              <a:t>e) (10 - 4) + (20 / (2 * 5)) * 3</a:t>
            </a:r>
          </a:p>
          <a:p>
            <a:endParaRPr lang="en-IN" dirty="0">
              <a:latin typeface="Roboto Condensed" panose="02000000000000000000" pitchFamily="2" charset="0"/>
            </a:endParaRPr>
          </a:p>
          <a:p>
            <a:pPr marL="36900">
              <a:buClr>
                <a:schemeClr val="tx2"/>
              </a:buClr>
              <a:buSzPct val="70000"/>
            </a:pP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Parentheses () have the highest precedence and are evaluated first.</a:t>
            </a:r>
          </a:p>
          <a:p>
            <a:pPr marL="36900">
              <a:buClr>
                <a:schemeClr val="tx2"/>
              </a:buClr>
              <a:buSzPct val="70000"/>
            </a:pP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First, calculate 10 - 4 = 6.</a:t>
            </a:r>
          </a:p>
          <a:p>
            <a:pPr marL="36900">
              <a:buClr>
                <a:schemeClr val="tx2"/>
              </a:buClr>
              <a:buSzPct val="70000"/>
            </a:pP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Then, compute 2 * 5 = 10.</a:t>
            </a:r>
          </a:p>
          <a:p>
            <a:pPr marL="36900">
              <a:buClr>
                <a:schemeClr val="tx2"/>
              </a:buClr>
              <a:buSzPct val="70000"/>
            </a:pP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Divide 20 / 10 = 2.</a:t>
            </a:r>
          </a:p>
          <a:p>
            <a:pPr marL="36900">
              <a:buClr>
                <a:schemeClr val="tx2"/>
              </a:buClr>
              <a:buSzPct val="70000"/>
            </a:pP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Multiply 2 * 3 = 6.</a:t>
            </a:r>
          </a:p>
          <a:p>
            <a:pPr marL="36900">
              <a:buClr>
                <a:schemeClr val="tx2"/>
              </a:buClr>
              <a:buSzPct val="70000"/>
            </a:pP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Finally, add 6 + 6 = 12.</a:t>
            </a:r>
          </a:p>
          <a:p>
            <a:pPr marL="36900">
              <a:buClr>
                <a:schemeClr val="tx2"/>
              </a:buClr>
              <a:buSzPct val="70000"/>
            </a:pP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Result: 12</a:t>
            </a:r>
            <a:endParaRPr lang="en-IN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9105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6B31-0664-CB06-F4CE-ECC4E573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67" y="0"/>
            <a:ext cx="11072465" cy="1455590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>
                <a:latin typeface="Roboto Condensed" panose="02000000000000000000" pitchFamily="2" charset="0"/>
              </a:rPr>
              <a:t>Input electricity unit charge and calculate the total electricity bill according to the given</a:t>
            </a:r>
            <a:br>
              <a:rPr lang="en-US" sz="1800" b="0" i="0" u="none" strike="noStrike" baseline="0" dirty="0">
                <a:latin typeface="Roboto Condensed" panose="02000000000000000000" pitchFamily="2" charset="0"/>
              </a:rPr>
            </a:br>
            <a:r>
              <a:rPr lang="en-IN" sz="1800" b="0" i="0" u="none" strike="noStrike" baseline="0" dirty="0">
                <a:latin typeface="Roboto Condensed" panose="02000000000000000000" pitchFamily="2" charset="0"/>
              </a:rPr>
              <a:t>condition:</a:t>
            </a:r>
            <a:br>
              <a:rPr lang="en-IN" sz="1800" b="0" i="0" u="none" strike="noStrike" baseline="0" dirty="0">
                <a:latin typeface="Roboto Condensed" panose="02000000000000000000" pitchFamily="2" charset="0"/>
              </a:rPr>
            </a:br>
            <a:r>
              <a:rPr lang="en-US" sz="1800" b="0" i="0" u="none" strike="noStrike" baseline="0" dirty="0">
                <a:latin typeface="Roboto Condensed" panose="02000000000000000000" pitchFamily="2" charset="0"/>
              </a:rPr>
              <a:t>- For 􀆒</a:t>
            </a:r>
            <a:r>
              <a:rPr lang="en-US" sz="1800" b="0" i="0" u="none" strike="noStrike" baseline="0" dirty="0" err="1">
                <a:latin typeface="Roboto Condensed" panose="02000000000000000000" pitchFamily="2" charset="0"/>
              </a:rPr>
              <a:t>rst</a:t>
            </a:r>
            <a:r>
              <a:rPr lang="en-US" sz="1800" b="0" i="0" u="none" strike="noStrike" baseline="0" dirty="0">
                <a:latin typeface="Roboto Condensed" panose="02000000000000000000" pitchFamily="2" charset="0"/>
              </a:rPr>
              <a:t> 50 units Rs. 0.50/unit  ,  - For next 100 units Rs. 0.75/unit ,  - For next 100 units Rs. 1.20/unit ,- For unit above 250 Rs. 1.50/unit</a:t>
            </a:r>
            <a:br>
              <a:rPr lang="en-US" sz="1800" b="0" i="0" u="none" strike="noStrike" baseline="0" dirty="0">
                <a:latin typeface="Roboto Condensed" panose="02000000000000000000" pitchFamily="2" charset="0"/>
              </a:rPr>
            </a:br>
            <a:r>
              <a:rPr lang="en-US" sz="1800" b="0" i="0" u="none" strike="noStrike" baseline="0" dirty="0">
                <a:latin typeface="Roboto Condensed" panose="02000000000000000000" pitchFamily="2" charset="0"/>
              </a:rPr>
              <a:t>- An additional surcharge of 20% is added to the bill.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269313-6133-F5F2-FF4F-47150B306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320" y="1889760"/>
            <a:ext cx="4441399" cy="45567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737E92-3FFF-1A13-27F3-EF9B4AAFECA3}"/>
              </a:ext>
            </a:extLst>
          </p:cNvPr>
          <p:cNvSpPr txBox="1"/>
          <p:nvPr/>
        </p:nvSpPr>
        <p:spPr>
          <a:xfrm>
            <a:off x="5311140" y="1824922"/>
            <a:ext cx="6263640" cy="502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1: Start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2: Input the number of units used.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3: If units &lt;= 50, calculate </a:t>
            </a:r>
            <a:r>
              <a:rPr lang="en-US" dirty="0" err="1">
                <a:latin typeface="Century Schoolbook" panose="02040604050505020304" pitchFamily="18" charset="0"/>
              </a:rPr>
              <a:t>total_bill</a:t>
            </a:r>
            <a:r>
              <a:rPr lang="en-US" dirty="0">
                <a:latin typeface="Century Schoolbook" panose="02040604050505020304" pitchFamily="18" charset="0"/>
              </a:rPr>
              <a:t> = units * 0.50.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 Step 4: Else if 50 &lt; units &lt;= 150, calculate </a:t>
            </a:r>
            <a:r>
              <a:rPr lang="en-US" dirty="0" err="1">
                <a:latin typeface="Century Schoolbook" panose="02040604050505020304" pitchFamily="18" charset="0"/>
              </a:rPr>
              <a:t>total_bill</a:t>
            </a:r>
            <a:r>
              <a:rPr lang="en-US" dirty="0">
                <a:latin typeface="Century Schoolbook" panose="02040604050505020304" pitchFamily="18" charset="0"/>
              </a:rPr>
              <a:t> = (50 * 0.50) + ((units - 50) * 0.75).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5: Else if 150 &lt; units &lt;= 250, calculate </a:t>
            </a:r>
            <a:r>
              <a:rPr lang="en-US" dirty="0" err="1">
                <a:latin typeface="Century Schoolbook" panose="02040604050505020304" pitchFamily="18" charset="0"/>
              </a:rPr>
              <a:t>total_bill</a:t>
            </a:r>
            <a:r>
              <a:rPr lang="en-US" dirty="0">
                <a:latin typeface="Century Schoolbook" panose="02040604050505020304" pitchFamily="18" charset="0"/>
              </a:rPr>
              <a:t> = (50 * 0.50) + (100 * 0.75) + ((units - 150) * 1.20).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 Step 6: Else, calculate </a:t>
            </a:r>
            <a:r>
              <a:rPr lang="en-US" dirty="0" err="1">
                <a:latin typeface="Century Schoolbook" panose="02040604050505020304" pitchFamily="18" charset="0"/>
              </a:rPr>
              <a:t>total_bill</a:t>
            </a:r>
            <a:r>
              <a:rPr lang="en-US" dirty="0">
                <a:latin typeface="Century Schoolbook" panose="02040604050505020304" pitchFamily="18" charset="0"/>
              </a:rPr>
              <a:t> = (50 * 0.50) + (100 * 0.75) + (100 * 1.20) + ((units - 250) * 1.50).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7: Apply surcharge: </a:t>
            </a:r>
            <a:r>
              <a:rPr lang="en-US" dirty="0" err="1">
                <a:latin typeface="Century Schoolbook" panose="02040604050505020304" pitchFamily="18" charset="0"/>
              </a:rPr>
              <a:t>total_bill</a:t>
            </a:r>
            <a:r>
              <a:rPr lang="en-US" dirty="0">
                <a:latin typeface="Century Schoolbook" panose="02040604050505020304" pitchFamily="18" charset="0"/>
              </a:rPr>
              <a:t> = </a:t>
            </a:r>
            <a:r>
              <a:rPr lang="en-US" dirty="0" err="1">
                <a:latin typeface="Century Schoolbook" panose="02040604050505020304" pitchFamily="18" charset="0"/>
              </a:rPr>
              <a:t>total_bill</a:t>
            </a:r>
            <a:r>
              <a:rPr lang="en-US" dirty="0">
                <a:latin typeface="Century Schoolbook" panose="02040604050505020304" pitchFamily="18" charset="0"/>
              </a:rPr>
              <a:t> * 1.20.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 Step 8: Output the </a:t>
            </a:r>
            <a:r>
              <a:rPr lang="en-US" dirty="0" err="1">
                <a:latin typeface="Century Schoolbook" panose="02040604050505020304" pitchFamily="18" charset="0"/>
              </a:rPr>
              <a:t>total_bill</a:t>
            </a:r>
            <a:r>
              <a:rPr lang="en-US" dirty="0">
                <a:latin typeface="Century Schoolbook" panose="02040604050505020304" pitchFamily="18" charset="0"/>
              </a:rPr>
              <a:t>.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9: Stop</a:t>
            </a:r>
            <a:endParaRPr lang="en-IN" dirty="0"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538B4-F9AF-50A6-BB5C-AB4C0E3A98F3}"/>
              </a:ext>
            </a:extLst>
          </p:cNvPr>
          <p:cNvSpPr txBox="1"/>
          <p:nvPr/>
        </p:nvSpPr>
        <p:spPr>
          <a:xfrm>
            <a:off x="457200" y="14555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FLOWCHART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46988E-1DB5-2313-BDE2-C61041F545DF}"/>
              </a:ext>
            </a:extLst>
          </p:cNvPr>
          <p:cNvSpPr txBox="1"/>
          <p:nvPr/>
        </p:nvSpPr>
        <p:spPr>
          <a:xfrm>
            <a:off x="5311140" y="1455590"/>
            <a:ext cx="1889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3610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69BB-1FC7-2DB1-43AA-C3B574173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213360"/>
            <a:ext cx="10353762" cy="970450"/>
          </a:xfrm>
        </p:spPr>
        <p:txBody>
          <a:bodyPr/>
          <a:lstStyle/>
          <a:p>
            <a:r>
              <a:rPr lang="en-US" sz="1800" b="0" i="0" u="none" strike="noStrike" baseline="0" dirty="0">
                <a:latin typeface="Roboto Condensed" panose="02000000000000000000" pitchFamily="2" charset="0"/>
              </a:rPr>
              <a:t>Calculate the angle between hour hand and minute hand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288E59-B54F-4C3D-50FD-660E9B4DB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0" t="5002" r="5348" b="2265"/>
          <a:stretch/>
        </p:blipFill>
        <p:spPr>
          <a:xfrm>
            <a:off x="327660" y="1126422"/>
            <a:ext cx="4221480" cy="519106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DA9A31-25FC-6C38-B865-C7704A502A7B}"/>
              </a:ext>
            </a:extLst>
          </p:cNvPr>
          <p:cNvSpPr txBox="1"/>
          <p:nvPr/>
        </p:nvSpPr>
        <p:spPr>
          <a:xfrm>
            <a:off x="327660" y="757090"/>
            <a:ext cx="1889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FLOWCHART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49CFB0-758E-602F-4179-4142028C23A4}"/>
              </a:ext>
            </a:extLst>
          </p:cNvPr>
          <p:cNvSpPr txBox="1"/>
          <p:nvPr/>
        </p:nvSpPr>
        <p:spPr>
          <a:xfrm>
            <a:off x="5120640" y="1014832"/>
            <a:ext cx="6096000" cy="6270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1: Start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2: Input the hour and minute values (hour, minute).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 Step 3: Calculate the angle gained by each hour gained: hour_angle_per_hour = 30 degrees (360 degrees / 12 hours). Step 4: Calculate the angle gained by each minute gained: minute_angle_per_minute = 6 degrees (360 degrees / 60 minutes).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5: Compute the angle of the hour hand from 12:00: hour_angle = (hour % 12) * hour_angle_per_hour + (minute / 60) * hour_angle_per_hour.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6: Compute the angle of the minute hand from 12:00: minute_angle = minute * minute_angle_per_minute.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entury Schoolbook" panose="020406040505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4F96A6-53EE-00A5-4134-E97BC563E754}"/>
              </a:ext>
            </a:extLst>
          </p:cNvPr>
          <p:cNvSpPr txBox="1"/>
          <p:nvPr/>
        </p:nvSpPr>
        <p:spPr>
          <a:xfrm>
            <a:off x="5120640" y="757090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7087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CFC9BC-7488-471E-8857-A17C8F5B7C1B}"/>
              </a:ext>
            </a:extLst>
          </p:cNvPr>
          <p:cNvSpPr txBox="1"/>
          <p:nvPr/>
        </p:nvSpPr>
        <p:spPr>
          <a:xfrm>
            <a:off x="586740" y="382787"/>
            <a:ext cx="5638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7: Calculate the absolute difference between the hour hand angle and the minute hand angle: angle = abs(hour_angle - minute_angle).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8: If angle &gt; 180 degrees, adjust the angle to be the smaller angle between the two possible angles: angle = 360 - angle.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9: Output the angle.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10: Stop</a:t>
            </a:r>
            <a:endParaRPr lang="en-IN" dirty="0">
              <a:latin typeface="Century Schoolbook" panose="02040604050505020304" pitchFamily="18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345249-E028-782E-EAE6-B8C445FF8423}"/>
              </a:ext>
            </a:extLst>
          </p:cNvPr>
          <p:cNvSpPr txBox="1"/>
          <p:nvPr/>
        </p:nvSpPr>
        <p:spPr>
          <a:xfrm>
            <a:off x="586740" y="13455"/>
            <a:ext cx="192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632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8DCDC-CC7D-87BD-E407-6440F648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Roboto Condensed" panose="02000000000000000000" pitchFamily="2" charset="0"/>
              </a:rPr>
              <a:t>Calculate average of three numbers.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80E68DB-E098-B619-035F-972D4A672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956" r="36476"/>
          <a:stretch/>
        </p:blipFill>
        <p:spPr>
          <a:xfrm>
            <a:off x="913795" y="2148138"/>
            <a:ext cx="3245250" cy="42182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944075-49F3-79F1-B9C9-2CF4DABA919C}"/>
              </a:ext>
            </a:extLst>
          </p:cNvPr>
          <p:cNvSpPr txBox="1"/>
          <p:nvPr/>
        </p:nvSpPr>
        <p:spPr>
          <a:xfrm>
            <a:off x="5997677" y="2148138"/>
            <a:ext cx="53585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entury Schoolbook" panose="02040604050505020304" pitchFamily="18" charset="0"/>
              </a:rPr>
              <a:t>Step 1: Start</a:t>
            </a:r>
          </a:p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entury Schoolbook" panose="02040604050505020304" pitchFamily="18" charset="0"/>
              </a:rPr>
              <a:t>Step 2: Declare variables num1, num2, num3, and average. </a:t>
            </a:r>
          </a:p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entury Schoolbook" panose="02040604050505020304" pitchFamily="18" charset="0"/>
              </a:rPr>
              <a:t>Step 3: Read values for num1, num2, and num3.</a:t>
            </a:r>
          </a:p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entury Schoolbook" panose="02040604050505020304" pitchFamily="18" charset="0"/>
              </a:rPr>
              <a:t>Step 4: Calculate the sum of num1, num2, and num3.</a:t>
            </a:r>
          </a:p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entury Schoolbook" panose="02040604050505020304" pitchFamily="18" charset="0"/>
              </a:rPr>
              <a:t>Step 5: Divide the sum by 3 and assign the result to the variable average.</a:t>
            </a:r>
          </a:p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entury Schoolbook" panose="02040604050505020304" pitchFamily="18" charset="0"/>
              </a:rPr>
              <a:t>Step 6: Display average.</a:t>
            </a:r>
          </a:p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entury Schoolbook" panose="02040604050505020304" pitchFamily="18" charset="0"/>
              </a:rPr>
              <a:t>Step 7: Stop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E0B329-5DA5-AE91-A420-B9D33C7F8A90}"/>
              </a:ext>
            </a:extLst>
          </p:cNvPr>
          <p:cNvSpPr txBox="1"/>
          <p:nvPr/>
        </p:nvSpPr>
        <p:spPr>
          <a:xfrm>
            <a:off x="924443" y="1556585"/>
            <a:ext cx="1076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FLOWCHART                                                           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556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EFC5-EB43-6329-3946-10E45DCFE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Roboto Condensed" panose="02000000000000000000" pitchFamily="2" charset="0"/>
              </a:rPr>
              <a:t>Find area of circle. (pie*r*r)</a:t>
            </a:r>
            <a:endParaRPr lang="en-IN" dirty="0"/>
          </a:p>
        </p:txBody>
      </p:sp>
      <p:pic>
        <p:nvPicPr>
          <p:cNvPr id="5" name="Content Placeholder 4" descr="How would one find the area of a circle using pseudocode and a flowchart? -  Quora">
            <a:extLst>
              <a:ext uri="{FF2B5EF4-FFF2-40B4-BE49-F238E27FC236}">
                <a16:creationId xmlns:a16="http://schemas.microsoft.com/office/drawing/2014/main" id="{DD289D51-C687-60C7-A9F5-4466D7D5D7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11"/>
          <a:stretch/>
        </p:blipFill>
        <p:spPr bwMode="auto">
          <a:xfrm>
            <a:off x="913795" y="2092151"/>
            <a:ext cx="3068270" cy="415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4F9AA0-90B7-B854-9225-9BF954BF7470}"/>
              </a:ext>
            </a:extLst>
          </p:cNvPr>
          <p:cNvSpPr txBox="1"/>
          <p:nvPr/>
        </p:nvSpPr>
        <p:spPr>
          <a:xfrm>
            <a:off x="5604176" y="2067088"/>
            <a:ext cx="5663381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entury Schoolbook" panose="02040604050505020304" pitchFamily="18" charset="0"/>
              </a:rPr>
              <a:t>Step 1: Start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entury Schoolbook" panose="02040604050505020304" pitchFamily="18" charset="0"/>
              </a:rPr>
              <a:t>Step 2: Read radius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entury Schoolbook" panose="02040604050505020304" pitchFamily="18" charset="0"/>
              </a:rPr>
              <a:t>Step 3: Calculate area,  area=3.14*radius*radius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entury Schoolbook" panose="02040604050505020304" pitchFamily="18" charset="0"/>
              </a:rPr>
              <a:t>Step 4: Print area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entury Schoolbook" panose="02040604050505020304" pitchFamily="18" charset="0"/>
              </a:rPr>
              <a:t>Step 5: Stop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IN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75ADC42-9013-B54E-D4CC-A6A4CF98E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B8DE9-E735-068D-D798-AC1814822A07}"/>
              </a:ext>
            </a:extLst>
          </p:cNvPr>
          <p:cNvSpPr txBox="1"/>
          <p:nvPr/>
        </p:nvSpPr>
        <p:spPr>
          <a:xfrm>
            <a:off x="838200" y="1395384"/>
            <a:ext cx="206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FLOWCHART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A743CE-8E9F-3F09-B501-AB5BEF0D4596}"/>
              </a:ext>
            </a:extLst>
          </p:cNvPr>
          <p:cNvSpPr txBox="1"/>
          <p:nvPr/>
        </p:nvSpPr>
        <p:spPr>
          <a:xfrm>
            <a:off x="5604176" y="1395384"/>
            <a:ext cx="1810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7111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41D6-AF01-F33B-FDB5-6166A15C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8580"/>
            <a:ext cx="10353762" cy="970450"/>
          </a:xfrm>
        </p:spPr>
        <p:txBody>
          <a:bodyPr/>
          <a:lstStyle/>
          <a:p>
            <a:r>
              <a:rPr lang="en-US" sz="1800" b="0" i="0" u="none" strike="noStrike" baseline="0" dirty="0">
                <a:latin typeface="Roboto Condensed" panose="02000000000000000000" pitchFamily="2" charset="0"/>
              </a:rPr>
              <a:t>Find area of triangle. ((height*base)/2)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A808E-F28F-D368-9370-1AEFED7BFA3F}"/>
              </a:ext>
            </a:extLst>
          </p:cNvPr>
          <p:cNvSpPr txBox="1"/>
          <p:nvPr/>
        </p:nvSpPr>
        <p:spPr>
          <a:xfrm>
            <a:off x="5941789" y="1475085"/>
            <a:ext cx="52993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Step-1: Start.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Step-2: Input base and height of triangle in variable b &amp; h.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Step-3: Calculate  area = 1/2×b×h.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Step-4:  Print value of area.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Step-5: Stop</a:t>
            </a:r>
          </a:p>
          <a:p>
            <a:endParaRPr lang="en-IN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371E20A3-BF49-B0AF-AB23-8399EB85E8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33" y="1627791"/>
            <a:ext cx="3464387" cy="506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62014D-3F77-2872-BD30-16B824A5241E}"/>
              </a:ext>
            </a:extLst>
          </p:cNvPr>
          <p:cNvSpPr txBox="1"/>
          <p:nvPr/>
        </p:nvSpPr>
        <p:spPr>
          <a:xfrm>
            <a:off x="721533" y="964078"/>
            <a:ext cx="1762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FLOWCHART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1AB89-3799-4DF7-92B9-0E65AA33453E}"/>
              </a:ext>
            </a:extLst>
          </p:cNvPr>
          <p:cNvSpPr txBox="1"/>
          <p:nvPr/>
        </p:nvSpPr>
        <p:spPr>
          <a:xfrm>
            <a:off x="5968181" y="964078"/>
            <a:ext cx="1762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447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A0FAA-E58C-AC6B-0637-78738952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0" i="0" u="none" strike="noStrike" baseline="0" dirty="0">
                <a:latin typeface="Roboto Condensed" panose="02000000000000000000" pitchFamily="2" charset="0"/>
              </a:rPr>
              <a:t>Calculate simple interest. (principal*</a:t>
            </a:r>
            <a:r>
              <a:rPr lang="en-IN" sz="1800" b="0" i="0" u="none" strike="noStrike" baseline="0" dirty="0" err="1">
                <a:latin typeface="Roboto Condensed" panose="02000000000000000000" pitchFamily="2" charset="0"/>
              </a:rPr>
              <a:t>roi</a:t>
            </a:r>
            <a:r>
              <a:rPr lang="en-IN" sz="1800" b="0" i="0" u="none" strike="noStrike" baseline="0" dirty="0">
                <a:latin typeface="Roboto Condensed" panose="02000000000000000000" pitchFamily="2" charset="0"/>
              </a:rPr>
              <a:t>*time period)/100.</a:t>
            </a:r>
            <a:endParaRPr lang="en-IN" dirty="0"/>
          </a:p>
        </p:txBody>
      </p:sp>
      <p:pic>
        <p:nvPicPr>
          <p:cNvPr id="5122" name="Picture 2" descr="Introduction to Programming: Flowchart of Simple Interest">
            <a:extLst>
              <a:ext uri="{FF2B5EF4-FFF2-40B4-BE49-F238E27FC236}">
                <a16:creationId xmlns:a16="http://schemas.microsoft.com/office/drawing/2014/main" id="{BFDF8076-229B-3EC6-BE81-5B7EDB0DBB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45" y="1975299"/>
            <a:ext cx="2536191" cy="470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361F60-8291-29E1-219C-A2878E4D905E}"/>
              </a:ext>
            </a:extLst>
          </p:cNvPr>
          <p:cNvSpPr txBox="1"/>
          <p:nvPr/>
        </p:nvSpPr>
        <p:spPr>
          <a:xfrm>
            <a:off x="5437239" y="1760287"/>
            <a:ext cx="5653016" cy="2773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1: Start Step 2:Read Principal Amount, Rate and Time 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3: Calculate Interest using formula 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SI= ((amount*rate*time)/100) 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 4: Print Simple Interest Step 5:Stop</a:t>
            </a:r>
            <a:endParaRPr lang="en-IN" dirty="0"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25F55-9FC0-EFF8-9EE8-903512EF949C}"/>
              </a:ext>
            </a:extLst>
          </p:cNvPr>
          <p:cNvSpPr txBox="1"/>
          <p:nvPr/>
        </p:nvSpPr>
        <p:spPr>
          <a:xfrm>
            <a:off x="1101745" y="1390955"/>
            <a:ext cx="17405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FLOWCHART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DCE3D-9C0E-6598-97E9-EE33AB62365C}"/>
              </a:ext>
            </a:extLst>
          </p:cNvPr>
          <p:cNvSpPr txBox="1"/>
          <p:nvPr/>
        </p:nvSpPr>
        <p:spPr>
          <a:xfrm>
            <a:off x="5437239" y="1408342"/>
            <a:ext cx="17405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326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03B37-27B1-DEBB-EF12-22EDB3EF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22470"/>
            <a:ext cx="10353762" cy="970450"/>
          </a:xfrm>
        </p:spPr>
        <p:txBody>
          <a:bodyPr/>
          <a:lstStyle/>
          <a:p>
            <a:r>
              <a:rPr lang="en-US" sz="1800" b="0" i="0" u="none" strike="noStrike" baseline="0" dirty="0">
                <a:latin typeface="Roboto Condensed" panose="02000000000000000000" pitchFamily="2" charset="0"/>
              </a:rPr>
              <a:t>Calculate distance between two points.</a:t>
            </a:r>
            <a:endParaRPr lang="en-IN" dirty="0"/>
          </a:p>
        </p:txBody>
      </p:sp>
      <p:pic>
        <p:nvPicPr>
          <p:cNvPr id="6146" name="Picture 2" descr="Solved Write the C++ statements corresponding to each | Chegg.com">
            <a:extLst>
              <a:ext uri="{FF2B5EF4-FFF2-40B4-BE49-F238E27FC236}">
                <a16:creationId xmlns:a16="http://schemas.microsoft.com/office/drawing/2014/main" id="{3B2A1DAC-3F9A-8B5A-6993-5BD41794BA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" t="14254" r="60804"/>
          <a:stretch/>
        </p:blipFill>
        <p:spPr bwMode="auto">
          <a:xfrm>
            <a:off x="913795" y="1419405"/>
            <a:ext cx="2566220" cy="53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D8E9EF-12F0-4C87-8A06-BF4E86D5E223}"/>
              </a:ext>
            </a:extLst>
          </p:cNvPr>
          <p:cNvSpPr txBox="1"/>
          <p:nvPr/>
        </p:nvSpPr>
        <p:spPr>
          <a:xfrm>
            <a:off x="4994787" y="1323798"/>
            <a:ext cx="619432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entury Schoolbook" panose="02040604050505020304" pitchFamily="18" charset="0"/>
              </a:rPr>
              <a:t>Step 1: Start</a:t>
            </a:r>
          </a:p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entury Schoolbook" panose="02040604050505020304" pitchFamily="18" charset="0"/>
              </a:rPr>
              <a:t>Step 2: Declare variables x1, y1, x2, y2, and distance.</a:t>
            </a:r>
          </a:p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entury Schoolbook" panose="02040604050505020304" pitchFamily="18" charset="0"/>
              </a:rPr>
              <a:t>Step 3: Read the values of x1, y1, x2, and y2.</a:t>
            </a:r>
          </a:p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entury Schoolbook" panose="02040604050505020304" pitchFamily="18" charset="0"/>
              </a:rPr>
              <a:t>Step 4: Calculate the distance using the formula:</a:t>
            </a:r>
          </a:p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entury Schoolbook" panose="02040604050505020304" pitchFamily="18" charset="0"/>
              </a:rPr>
              <a:t>distance= sqrt((y2-y1)</a:t>
            </a:r>
            <a:r>
              <a:rPr lang="en-US" altLang="en-US" sz="2000" dirty="0">
                <a:latin typeface="Century Schoolbook" panose="02040604050505020304" pitchFamily="18" charset="0"/>
              </a:rPr>
              <a:t>**2 + (x2-x1)**2)</a:t>
            </a:r>
          </a:p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entury Schoolbook" panose="02040604050505020304" pitchFamily="18" charset="0"/>
              </a:rPr>
              <a:t>Step 5: Display the distance.</a:t>
            </a:r>
          </a:p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entury Schoolbook" panose="02040604050505020304" pitchFamily="18" charset="0"/>
              </a:rPr>
              <a:t>Step 6: Stop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7631D7-0C33-44E6-8AFA-CF9ED38D849F}"/>
              </a:ext>
            </a:extLst>
          </p:cNvPr>
          <p:cNvSpPr txBox="1"/>
          <p:nvPr/>
        </p:nvSpPr>
        <p:spPr>
          <a:xfrm>
            <a:off x="913795" y="893429"/>
            <a:ext cx="1699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FLOWCHART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734F2E-8314-78C3-D16E-6D745F1A900F}"/>
              </a:ext>
            </a:extLst>
          </p:cNvPr>
          <p:cNvSpPr txBox="1"/>
          <p:nvPr/>
        </p:nvSpPr>
        <p:spPr>
          <a:xfrm>
            <a:off x="4994787" y="908254"/>
            <a:ext cx="1699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086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536E7-A17F-0744-6716-EA628C623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82880"/>
            <a:ext cx="10353762" cy="970450"/>
          </a:xfrm>
        </p:spPr>
        <p:txBody>
          <a:bodyPr/>
          <a:lstStyle/>
          <a:p>
            <a:r>
              <a:rPr lang="en-IN" sz="1800" b="0" i="0" u="none" strike="noStrike" baseline="0" dirty="0">
                <a:latin typeface="Roboto Condensed" panose="02000000000000000000" pitchFamily="2" charset="0"/>
              </a:rPr>
              <a:t>Convert temperature from Fahrenheit to Celsius. (Formula: c=(((f-32)*5))/9)</a:t>
            </a:r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603BAD1-F072-E4B0-9D43-562F7A4961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4"/>
          <a:stretch/>
        </p:blipFill>
        <p:spPr bwMode="auto">
          <a:xfrm>
            <a:off x="580103" y="1633865"/>
            <a:ext cx="3075861" cy="452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4DA004-9FA4-8348-B067-869660E2EF6D}"/>
              </a:ext>
            </a:extLst>
          </p:cNvPr>
          <p:cNvSpPr txBox="1"/>
          <p:nvPr/>
        </p:nvSpPr>
        <p:spPr>
          <a:xfrm>
            <a:off x="5761703" y="1477417"/>
            <a:ext cx="50931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Step-1: Start.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Step-2: Input Fahrenheit temperature in variable F.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Step-3: Calculate C=((F-32)5)/9.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Step-4: Print value of C. 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Step-5: Stop.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C6D7B-F293-FDC3-4327-7626E9A684BD}"/>
              </a:ext>
            </a:extLst>
          </p:cNvPr>
          <p:cNvSpPr txBox="1"/>
          <p:nvPr/>
        </p:nvSpPr>
        <p:spPr>
          <a:xfrm>
            <a:off x="580103" y="1108085"/>
            <a:ext cx="1812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FLOWCHART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922510-241C-B35F-45CD-977003C91BCE}"/>
              </a:ext>
            </a:extLst>
          </p:cNvPr>
          <p:cNvSpPr txBox="1"/>
          <p:nvPr/>
        </p:nvSpPr>
        <p:spPr>
          <a:xfrm>
            <a:off x="5761703" y="1108085"/>
            <a:ext cx="1812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526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6A65-3AE2-5DA0-AF0A-30DCF7E4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0391"/>
            <a:ext cx="10353762" cy="970450"/>
          </a:xfrm>
        </p:spPr>
        <p:txBody>
          <a:bodyPr/>
          <a:lstStyle/>
          <a:p>
            <a:r>
              <a:rPr lang="en-US" sz="1800" b="0" i="0" u="none" strike="noStrike" baseline="0" dirty="0">
                <a:latin typeface="Roboto Condensed" panose="02000000000000000000" pitchFamily="2" charset="0"/>
              </a:rPr>
              <a:t>Convert temperature from Celsius to Fahrenheit</a:t>
            </a:r>
            <a:endParaRPr lang="en-IN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851E5A3-8D1B-AADA-D436-A287824863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38" y="1771292"/>
            <a:ext cx="2364070" cy="40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8944EC-B401-3A8F-C5CF-26E4548A499E}"/>
              </a:ext>
            </a:extLst>
          </p:cNvPr>
          <p:cNvSpPr txBox="1"/>
          <p:nvPr/>
        </p:nvSpPr>
        <p:spPr>
          <a:xfrm>
            <a:off x="5270090" y="2143431"/>
            <a:ext cx="5830529" cy="2124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Step-1: Start. 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Step-2: Input Celsius temperature in variable C.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Step-3: Calculate F=(9C/5)+32.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Step-4: Print value of F.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entury Schoolbook" panose="02040604050505020304" pitchFamily="18" charset="0"/>
              </a:rPr>
              <a:t>Step-5: Stop.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E54C1-1653-20C1-2D22-8346D957B469}"/>
              </a:ext>
            </a:extLst>
          </p:cNvPr>
          <p:cNvSpPr txBox="1"/>
          <p:nvPr/>
        </p:nvSpPr>
        <p:spPr>
          <a:xfrm>
            <a:off x="5270090" y="15866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4843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451</TotalTime>
  <Words>2437</Words>
  <Application>Microsoft Office PowerPoint</Application>
  <PresentationFormat>Widescreen</PresentationFormat>
  <Paragraphs>265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Calisto MT</vt:lpstr>
      <vt:lpstr>Century Schoolbook</vt:lpstr>
      <vt:lpstr>Consolas</vt:lpstr>
      <vt:lpstr>Roboto Condensed</vt:lpstr>
      <vt:lpstr>Wingdings 2</vt:lpstr>
      <vt:lpstr>Slate</vt:lpstr>
      <vt:lpstr>LAB -1</vt:lpstr>
      <vt:lpstr>Calculate addition of two numbers.</vt:lpstr>
      <vt:lpstr>Calculate average of three numbers.</vt:lpstr>
      <vt:lpstr>Find area of circle. (pie*r*r)</vt:lpstr>
      <vt:lpstr>Find area of triangle. ((height*base)/2)</vt:lpstr>
      <vt:lpstr>Calculate simple interest. (principal*roi*time period)/100.</vt:lpstr>
      <vt:lpstr>Calculate distance between two points.</vt:lpstr>
      <vt:lpstr>Convert temperature from Fahrenheit to Celsius. (Formula: c=(((f-32)*5))/9)</vt:lpstr>
      <vt:lpstr>Convert temperature from Celsius to Fahrenheit</vt:lpstr>
      <vt:lpstr>Lab -2</vt:lpstr>
      <vt:lpstr>Convert given feet into inches. (feet*12)</vt:lpstr>
      <vt:lpstr>Swap two numbers. (Using temporary variable)</vt:lpstr>
      <vt:lpstr>Check whether the given number is odd or even.</vt:lpstr>
      <vt:lpstr>Check whether given number is positive or negative.</vt:lpstr>
      <vt:lpstr>Find out smallest number from given three numbers.</vt:lpstr>
      <vt:lpstr>Find out largest number from given three numbers.</vt:lpstr>
      <vt:lpstr>Swap two numbers without using temporary variable.</vt:lpstr>
      <vt:lpstr>Accept three numbers from user and print them in ascending and descending order. (use only three conditions for each order)</vt:lpstr>
      <vt:lpstr>Accept three numbers from user and print them in ascending and descending order. (use only three conditions for each order)</vt:lpstr>
      <vt:lpstr>LAB - 3</vt:lpstr>
      <vt:lpstr>Display day name for the given number.</vt:lpstr>
      <vt:lpstr>Calculate an age from current date to user’s birth date</vt:lpstr>
      <vt:lpstr>Check whether the given year is leap year or not. [If a year can be divisible by 4 but not divisible by 100 then it is leap year but if it is divisible by 400 then it is leap year].</vt:lpstr>
      <vt:lpstr>Evaluate the expressions using operator precedence.</vt:lpstr>
      <vt:lpstr>Evaluate the expressions using operator precedence.</vt:lpstr>
      <vt:lpstr>Input electricity unit charge and calculate the total electricity bill according to the given condition: - For 􀆒rst 50 units Rs. 0.50/unit  ,  - For next 100 units Rs. 0.75/unit ,  - For next 100 units Rs. 1.20/unit ,- For unit above 250 Rs. 1.50/unit - An additional surcharge of 20% is added to the bill.</vt:lpstr>
      <vt:lpstr>Calculate the angle between hour hand and minute hand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Kartikey</dc:creator>
  <cp:lastModifiedBy>Kartikey</cp:lastModifiedBy>
  <cp:revision>3</cp:revision>
  <dcterms:created xsi:type="dcterms:W3CDTF">2024-08-10T04:29:10Z</dcterms:created>
  <dcterms:modified xsi:type="dcterms:W3CDTF">2024-08-11T07:57:55Z</dcterms:modified>
</cp:coreProperties>
</file>