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8" r:id="rId4"/>
    <p:sldMasterId id="2147483691" r:id="rId5"/>
  </p:sldMasterIdLst>
  <p:sldIdLst>
    <p:sldId id="307" r:id="rId6"/>
    <p:sldId id="300" r:id="rId7"/>
    <p:sldId id="301" r:id="rId8"/>
    <p:sldId id="312" r:id="rId9"/>
    <p:sldId id="290" r:id="rId10"/>
    <p:sldId id="303" r:id="rId11"/>
    <p:sldId id="313" r:id="rId12"/>
    <p:sldId id="294" r:id="rId13"/>
    <p:sldId id="298" r:id="rId14"/>
    <p:sldId id="295" r:id="rId15"/>
    <p:sldId id="316" r:id="rId16"/>
    <p:sldId id="315" r:id="rId17"/>
    <p:sldId id="296" r:id="rId18"/>
    <p:sldId id="277" r:id="rId19"/>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ti" initials="s" lastIdx="1" clrIdx="0"/>
  <p:cmAuthor id="2" name="Anuragkumardubey18@outlook.com"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68" d="100"/>
          <a:sy n="68" d="100"/>
        </p:scale>
        <p:origin x="81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5A48FF-631B-466E-9AB1-6FE088795D3E}"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3BFA4C0A-2361-4C65-A6D1-A26220027581}" type="slidenum">
              <a:rPr lang="en-IN" smtClean="0"/>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A48FF-631B-466E-9AB1-6FE088795D3E}" type="datetimeFigureOut">
              <a:rPr lang="en-IN" smtClean="0"/>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3BFA4C0A-2361-4C65-A6D1-A26220027581}" type="slidenum">
              <a:rPr lang="en-IN" smtClean="0"/>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5A48FF-631B-466E-9AB1-6FE088795D3E}"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FA4C0A-2361-4C65-A6D1-A26220027581}" type="slidenum">
              <a:rPr lang="en-IN" smtClean="0"/>
            </a:fld>
            <a:endParaRPr lang="en-I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5A48FF-631B-466E-9AB1-6FE088795D3E}"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3BFA4C0A-2361-4C65-A6D1-A26220027581}" type="slidenum">
              <a:rPr lang="en-IN" smtClean="0"/>
            </a:fld>
            <a:endParaRPr lang="en-I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5A48FF-631B-466E-9AB1-6FE088795D3E}"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FA4C0A-2361-4C65-A6D1-A26220027581}"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panose="020B0604020202020204"/>
              </a:rPr>
              <a:t>Click to edit Master subtitle style</a:t>
            </a: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Master title style</a:t>
            </a: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pPr lvl="0"/>
            <a:r>
              <a:rPr lang="en-US" sz="3200" b="0" strike="noStrike" spc="-1">
                <a:solidFill>
                  <a:srgbClr val="000000"/>
                </a:solidFill>
                <a:uFill>
                  <a:solidFill>
                    <a:srgbClr val="FFFFFF"/>
                  </a:solidFill>
                </a:uFill>
                <a:latin typeface="Arial" panose="020B0604020202020204"/>
              </a:rPr>
              <a:t>Click to edit Master text styles</a:t>
            </a: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image" Target="../media/image2.jpeg"/><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4.xml"/><Relationship Id="rId14" Type="http://schemas.openxmlformats.org/officeDocument/2006/relationships/image" Target="../media/image2.jpeg"/><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6"/>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image" Target="../media/image12.png"/><Relationship Id="rId1" Type="http://schemas.openxmlformats.org/officeDocument/2006/relationships/hyperlink" Target="https://www.kaggle.com/datasets/rikdifos/credit-card-approval-predictio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3" name="CustomShape 4"/>
          <p:cNvSpPr/>
          <p:nvPr/>
        </p:nvSpPr>
        <p:spPr>
          <a:xfrm>
            <a:off x="8541028" y="5021745"/>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2000" b="1" strike="noStrike" spc="-1" dirty="0">
                <a:solidFill>
                  <a:srgbClr val="000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Submitted By: </a:t>
            </a:r>
            <a:endParaRPr lang="en-IN" sz="2000" b="1" strike="noStrike" spc="-1" dirty="0">
              <a:solidFill>
                <a:srgbClr val="000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pPr>
            <a:r>
              <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Swapnil Joshi       (230343025022)</a:t>
            </a:r>
            <a:endPar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pPr>
            <a:r>
              <a:rPr lang="en-IN" sz="1800"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Kartik Hinge         </a:t>
            </a:r>
            <a:r>
              <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(230343025025)</a:t>
            </a:r>
            <a:endParaRPr lang="en-IN" sz="1800"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pPr>
            <a:r>
              <a:rPr lang="en-IN" sz="1800"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Vinayak Mandlik </a:t>
            </a:r>
            <a:r>
              <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(230343025032)</a:t>
            </a:r>
            <a:endParaRPr lang="en-IN" sz="1800"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pPr>
            <a:r>
              <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Shivam Soam       (230343025046)</a:t>
            </a:r>
            <a:endParaRPr lang="en-IN" sz="1800" b="1" strike="noStrike"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algn="l"/>
            <a:endParaRPr lang="en-IN" dirty="0"/>
          </a:p>
        </p:txBody>
      </p:sp>
      <p:pic>
        <p:nvPicPr>
          <p:cNvPr id="84" name="Picture 1"/>
          <p:cNvPicPr/>
          <p:nvPr/>
        </p:nvPicPr>
        <p:blipFill>
          <a:blip r:embed="rId1"/>
          <a:stretch>
            <a:fillRect/>
          </a:stretch>
        </p:blipFill>
        <p:spPr>
          <a:xfrm>
            <a:off x="10055860" y="0"/>
            <a:ext cx="2136140" cy="745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5" name="CustomShape 5"/>
          <p:cNvSpPr/>
          <p:nvPr/>
        </p:nvSpPr>
        <p:spPr>
          <a:xfrm>
            <a:off x="374688" y="5135246"/>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r>
              <a:rPr lang="en-IN" sz="2000" b="1" spc="-1" dirty="0">
                <a:solidFill>
                  <a:srgbClr val="000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Guided By :-</a:t>
            </a:r>
            <a:endParaRPr lang="en-IN" sz="2000" b="1" spc="-1" dirty="0">
              <a:solidFill>
                <a:srgbClr val="000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r>
              <a:rPr lang="en-IN"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Mr. Anay Tamhankar</a:t>
            </a:r>
            <a:endParaRPr lang="en-IN"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r>
              <a:rPr lang="en-IN"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Mr. Prasad Deshmukh</a:t>
            </a:r>
            <a:endParaRPr lang="en-IN" b="1" spc="-1" dirty="0">
              <a:solidFill>
                <a:srgbClr val="00206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Wingdings" panose="05000000000000000000" pitchFamily="2" charset="2"/>
              <a:buChar char="q"/>
            </a:pPr>
            <a:endParaRPr lang="en-IN" sz="1800" i="0" dirty="0">
              <a:solidFill>
                <a:schemeClr val="tx1"/>
              </a:solidFill>
              <a:effectLst/>
              <a:latin typeface="Söhne"/>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 y="73385"/>
            <a:ext cx="5009018" cy="438125"/>
          </a:xfrm>
          <a:prstGeom prst="rect">
            <a:avLst/>
          </a:prstGeom>
          <a:ln>
            <a:noFill/>
          </a:ln>
          <a:effectLst>
            <a:outerShdw blurRad="190500" algn="tl" rotWithShape="0">
              <a:srgbClr val="000000">
                <a:alpha val="70000"/>
              </a:srgbClr>
            </a:outerShdw>
          </a:effectLst>
        </p:spPr>
      </p:pic>
      <p:sp>
        <p:nvSpPr>
          <p:cNvPr id="4" name="TextBox 3"/>
          <p:cNvSpPr txBox="1"/>
          <p:nvPr/>
        </p:nvSpPr>
        <p:spPr>
          <a:xfrm>
            <a:off x="0" y="2248938"/>
            <a:ext cx="12192000" cy="768350"/>
          </a:xfrm>
          <a:prstGeom prst="rect">
            <a:avLst/>
          </a:prstGeom>
          <a:noFill/>
        </p:spPr>
        <p:txBody>
          <a:bodyPr wrap="square" rtlCol="0">
            <a:spAutoFit/>
          </a:bodyPr>
          <a:lstStyle/>
          <a:p>
            <a:pPr algn="ctr"/>
            <a:r>
              <a:rPr lang="en-GB" sz="4400" b="1" dirty="0">
                <a:solidFill>
                  <a:srgbClr val="FFFF00"/>
                </a:solidFill>
                <a:latin typeface="Algerian" panose="04020705040A02060702" pitchFamily="82" charset="0"/>
              </a:rPr>
              <a:t>Credit Card Approval </a:t>
            </a:r>
            <a:r>
              <a:rPr lang="en-US" altLang="en-GB" sz="4400" b="1" dirty="0">
                <a:solidFill>
                  <a:srgbClr val="FFFF00"/>
                </a:solidFill>
                <a:latin typeface="Algerian" panose="04020705040A02060702" pitchFamily="82" charset="0"/>
              </a:rPr>
              <a:t>System</a:t>
            </a:r>
            <a:endParaRPr lang="en-US" altLang="en-GB" sz="4400" b="1" dirty="0">
              <a:solidFill>
                <a:srgbClr val="FFFF00"/>
              </a:solidFill>
              <a:latin typeface="Algerian" panose="04020705040A02060702" pitchFamily="82"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6" y="490266"/>
            <a:ext cx="9279261" cy="820416"/>
          </a:xfrm>
        </p:spPr>
        <p:txBody>
          <a:bodyPr>
            <a:normAutofit/>
          </a:bodyPr>
          <a:lstStyle/>
          <a:p>
            <a:pPr algn="l"/>
            <a:r>
              <a:rPr lang="en-IN" sz="4000" cap="none" dirty="0">
                <a:solidFill>
                  <a:srgbClr val="C00000"/>
                </a:solidFill>
                <a:latin typeface="Algerian" panose="04020705040A02060702" pitchFamily="82" charset="0"/>
              </a:rPr>
              <a:t>Conclusion</a:t>
            </a:r>
            <a:endParaRPr lang="en-IN" sz="4000"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545878" y="1395090"/>
            <a:ext cx="9279259" cy="4972644"/>
          </a:xfrm>
        </p:spPr>
        <p:txBody>
          <a:bodyPr>
            <a:normAutofit/>
          </a:bodyPr>
          <a:lstStyle/>
          <a:p>
            <a:pPr algn="l"/>
            <a:endParaRPr lang="en-US" sz="2200" b="1" i="0" dirty="0">
              <a:solidFill>
                <a:srgbClr val="374151"/>
              </a:solidFill>
              <a:effectLst/>
              <a:latin typeface="Söhne"/>
            </a:endParaRPr>
          </a:p>
          <a:p>
            <a:pPr marL="457200" indent="-457200" algn="l">
              <a:lnSpc>
                <a:spcPct val="150000"/>
              </a:lnSpc>
              <a:buFont typeface="Wingdings" panose="05000000000000000000" pitchFamily="2" charset="2"/>
              <a:buChar char="Ø"/>
            </a:pPr>
            <a:r>
              <a:rPr lang="en-US" sz="2200" b="1" i="0" dirty="0">
                <a:solidFill>
                  <a:schemeClr val="tx1"/>
                </a:solidFill>
                <a:effectLst/>
                <a:latin typeface="Söhne"/>
              </a:rPr>
              <a:t>Enhanced Decisions: </a:t>
            </a:r>
            <a:r>
              <a:rPr lang="en-US" sz="2200" i="0" dirty="0">
                <a:solidFill>
                  <a:schemeClr val="tx1"/>
                </a:solidFill>
                <a:effectLst/>
                <a:latin typeface="Söhne"/>
              </a:rPr>
              <a:t>Our model improves credit card issuance choices for banks, aiding in responsible customer selection.</a:t>
            </a:r>
            <a:endParaRPr lang="en-US" sz="2200" i="0" dirty="0">
              <a:solidFill>
                <a:schemeClr val="tx1"/>
              </a:solidFill>
              <a:effectLst/>
              <a:latin typeface="Söhne"/>
            </a:endParaRPr>
          </a:p>
          <a:p>
            <a:pPr marL="457200" indent="-457200" algn="l">
              <a:lnSpc>
                <a:spcPct val="150000"/>
              </a:lnSpc>
              <a:buFont typeface="Wingdings" panose="05000000000000000000" pitchFamily="2" charset="2"/>
              <a:buChar char="Ø"/>
            </a:pPr>
            <a:r>
              <a:rPr lang="en-US" sz="2200" b="1" i="0" dirty="0">
                <a:solidFill>
                  <a:schemeClr val="tx1"/>
                </a:solidFill>
                <a:effectLst/>
                <a:latin typeface="Söhne"/>
              </a:rPr>
              <a:t>Efficiency Boost: </a:t>
            </a:r>
            <a:r>
              <a:rPr lang="en-US" sz="2200" i="0" dirty="0">
                <a:solidFill>
                  <a:schemeClr val="tx1"/>
                </a:solidFill>
                <a:effectLst/>
                <a:latin typeface="Söhne"/>
              </a:rPr>
              <a:t>Streamlined decision process reduces time and effort, optimizing bank operations.</a:t>
            </a:r>
            <a:endParaRPr lang="en-US" sz="2200" i="0" dirty="0">
              <a:solidFill>
                <a:schemeClr val="tx1"/>
              </a:solidFill>
              <a:effectLst/>
              <a:latin typeface="Söhne"/>
            </a:endParaRPr>
          </a:p>
          <a:p>
            <a:pPr marL="457200" indent="-457200" algn="l">
              <a:lnSpc>
                <a:spcPct val="150000"/>
              </a:lnSpc>
              <a:buFont typeface="Wingdings" panose="05000000000000000000" pitchFamily="2" charset="2"/>
              <a:buChar char="Ø"/>
            </a:pPr>
            <a:r>
              <a:rPr lang="en-US" sz="2200" b="1" i="0" dirty="0">
                <a:solidFill>
                  <a:schemeClr val="tx1"/>
                </a:solidFill>
                <a:effectLst/>
                <a:latin typeface="Söhne"/>
              </a:rPr>
              <a:t>Balanced Data Success: </a:t>
            </a:r>
            <a:r>
              <a:rPr lang="en-US" sz="2200" i="0" dirty="0">
                <a:solidFill>
                  <a:schemeClr val="tx1"/>
                </a:solidFill>
                <a:effectLst/>
                <a:latin typeface="Söhne"/>
              </a:rPr>
              <a:t>Our models overcome data imbalance, showcasing prowess in predicting various user behaviors.</a:t>
            </a:r>
            <a:endParaRPr lang="en-IN" sz="2200" i="0" dirty="0">
              <a:solidFill>
                <a:schemeClr val="tx1"/>
              </a:solidFill>
              <a:effectLst/>
              <a:latin typeface="Söhne"/>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66140" y="490266"/>
            <a:ext cx="1056423" cy="1056423"/>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67746" y="405859"/>
            <a:ext cx="9279261" cy="820416"/>
          </a:xfrm>
          <a:prstGeom prst="rect">
            <a:avLst/>
          </a:prstGeom>
        </p:spPr>
        <p:txBody>
          <a:bodyPr lIns="0" tIns="0" rIns="0" bIns="0" anchor="b">
            <a:normAutofit/>
          </a:bodyPr>
          <a:lstStyle>
            <a:lvl1pPr algn="r">
              <a:defRPr sz="4000" b="0" cap="none"/>
            </a:lvl1pPr>
          </a:lstStyle>
          <a:p>
            <a:pPr algn="l"/>
            <a:r>
              <a:rPr lang="en-IN" kern="0" dirty="0">
                <a:solidFill>
                  <a:srgbClr val="C00000"/>
                </a:solidFill>
                <a:latin typeface="Algerian" panose="04020705040A02060702" pitchFamily="82" charset="0"/>
              </a:rPr>
              <a:t>Future scope</a:t>
            </a:r>
            <a:endParaRPr lang="en-IN" kern="0" dirty="0">
              <a:solidFill>
                <a:srgbClr val="C00000"/>
              </a:solidFill>
              <a:latin typeface="Algerian" panose="04020705040A02060702" pitchFamily="82" charset="0"/>
            </a:endParaRPr>
          </a:p>
        </p:txBody>
      </p:sp>
      <p:sp>
        <p:nvSpPr>
          <p:cNvPr id="5" name="Rectangle 4"/>
          <p:cNvSpPr/>
          <p:nvPr/>
        </p:nvSpPr>
        <p:spPr>
          <a:xfrm>
            <a:off x="367746" y="1321413"/>
            <a:ext cx="10014212" cy="5021055"/>
          </a:xfrm>
          <a:prstGeom prst="rect">
            <a:avLst/>
          </a:prstGeom>
        </p:spPr>
        <p:txBody>
          <a:bodyPr wrap="square">
            <a:spAutoFit/>
          </a:bodyPr>
          <a:lstStyle/>
          <a:p>
            <a:pPr marL="342900" indent="-342900">
              <a:lnSpc>
                <a:spcPct val="150000"/>
              </a:lnSpc>
              <a:buFont typeface="Wingdings" panose="05000000000000000000" pitchFamily="2" charset="2"/>
              <a:buChar char="Ø"/>
            </a:pPr>
            <a:r>
              <a:rPr lang="en-IN" sz="2400" dirty="0">
                <a:latin typeface="Söhne"/>
              </a:rPr>
              <a:t>The credit card approval prediction project we've undertaken offers promising avenues for future development.</a:t>
            </a:r>
            <a:endParaRPr lang="en-IN" sz="2400" dirty="0">
              <a:latin typeface="Söhne"/>
            </a:endParaRPr>
          </a:p>
          <a:p>
            <a:pPr marL="342900" indent="-342900">
              <a:lnSpc>
                <a:spcPct val="150000"/>
              </a:lnSpc>
              <a:buFont typeface="Wingdings" panose="05000000000000000000" pitchFamily="2" charset="2"/>
              <a:buChar char="Ø"/>
            </a:pPr>
            <a:r>
              <a:rPr lang="en-GB" sz="2400" dirty="0">
                <a:latin typeface="Söhne"/>
              </a:rPr>
              <a:t>Looking ahead, we envision incorporating richer data sources, like transaction history and external financial data, to refine applicant profiles.</a:t>
            </a:r>
            <a:endParaRPr lang="en-GB" sz="2400" dirty="0">
              <a:latin typeface="Söhne"/>
            </a:endParaRPr>
          </a:p>
          <a:p>
            <a:pPr marL="342900" indent="-342900">
              <a:lnSpc>
                <a:spcPct val="150000"/>
              </a:lnSpc>
              <a:buFont typeface="Wingdings" panose="05000000000000000000" pitchFamily="2" charset="2"/>
              <a:buChar char="Ø"/>
            </a:pPr>
            <a:r>
              <a:rPr lang="en-GB" sz="2400" dirty="0">
                <a:latin typeface="Söhne"/>
              </a:rPr>
              <a:t>As the financial landscape evolves, dynamic risk assessment that adapts to changing economic conditions and the integration of fraud detection mechanisms can bolster our risk management strategies.</a:t>
            </a:r>
            <a:endParaRPr lang="en-GB" sz="2400" dirty="0">
              <a:latin typeface="Söhne"/>
            </a:endParaRPr>
          </a:p>
          <a:p>
            <a:pPr marL="342900" indent="-342900">
              <a:lnSpc>
                <a:spcPct val="150000"/>
              </a:lnSpc>
              <a:buFont typeface="Wingdings" panose="05000000000000000000" pitchFamily="2" charset="2"/>
              <a:buChar char="Ø"/>
            </a:pPr>
            <a:r>
              <a:rPr lang="en-GB" sz="2400" dirty="0">
                <a:latin typeface="Söhne"/>
              </a:rPr>
              <a:t>These future directions ensure the relevance and impact of our project in the dynamic realm of credit card approvals.</a:t>
            </a:r>
            <a:endParaRPr lang="en-IN" sz="2400" dirty="0">
              <a:latin typeface="Söhne"/>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334" y="2781806"/>
            <a:ext cx="10865769" cy="430887"/>
          </a:xfrm>
          <a:prstGeom prst="rect">
            <a:avLst/>
          </a:prstGeom>
        </p:spPr>
        <p:txBody>
          <a:bodyPr wrap="square">
            <a:spAutoFit/>
          </a:bodyPr>
          <a:lstStyle/>
          <a:p>
            <a:r>
              <a:rPr lang="en-US" sz="2200" dirty="0">
                <a:solidFill>
                  <a:srgbClr val="0070C0"/>
                </a:solidFill>
                <a:latin typeface="+mj-lt"/>
              </a:rPr>
              <a:t>https://github.com/Kartikhinge07/Credit_Card_Approval_System/tree/main</a:t>
            </a:r>
            <a:endParaRPr lang="en-US" sz="2200" dirty="0">
              <a:solidFill>
                <a:srgbClr val="0070C0"/>
              </a:solidFill>
              <a:latin typeface="+mj-lt"/>
            </a:endParaRPr>
          </a:p>
        </p:txBody>
      </p:sp>
      <p:sp>
        <p:nvSpPr>
          <p:cNvPr id="7" name="Title 1"/>
          <p:cNvSpPr>
            <a:spLocks noGrp="1"/>
          </p:cNvSpPr>
          <p:nvPr>
            <p:ph type="title"/>
          </p:nvPr>
        </p:nvSpPr>
        <p:spPr>
          <a:xfrm>
            <a:off x="539319" y="515812"/>
            <a:ext cx="9279261" cy="820416"/>
          </a:xfrm>
        </p:spPr>
        <p:txBody>
          <a:bodyPr>
            <a:normAutofit/>
          </a:bodyPr>
          <a:lstStyle/>
          <a:p>
            <a:r>
              <a:rPr lang="en-IN" sz="4000" cap="none" dirty="0">
                <a:solidFill>
                  <a:srgbClr val="C00000"/>
                </a:solidFill>
                <a:latin typeface="Algerian" panose="04020705040A02060702" pitchFamily="82" charset="0"/>
              </a:rPr>
              <a:t>Git hub link</a:t>
            </a:r>
            <a:endParaRPr lang="en-IN" sz="4000" cap="none" dirty="0">
              <a:solidFill>
                <a:srgbClr val="C00000"/>
              </a:solidFill>
              <a:latin typeface="Algerian" panose="04020705040A02060702" pitchFamily="82"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98439" y="228232"/>
            <a:ext cx="1978564" cy="1107996"/>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10800000" flipV="1">
            <a:off x="531811" y="1310682"/>
            <a:ext cx="9047617" cy="5394918"/>
          </a:xfrm>
        </p:spPr>
        <p:txBody>
          <a:bodyPr>
            <a:normAutofit/>
          </a:bodyPr>
          <a:lstStyle/>
          <a:p>
            <a:pPr algn="l"/>
            <a:endParaRPr lang="en-US" b="1" i="0" dirty="0">
              <a:solidFill>
                <a:srgbClr val="374151"/>
              </a:solidFill>
              <a:effectLst/>
              <a:latin typeface="Söhne"/>
            </a:endParaRPr>
          </a:p>
          <a:p>
            <a:pPr marL="457200" indent="-457200" algn="l">
              <a:buFont typeface="Wingdings" panose="05000000000000000000" pitchFamily="2" charset="2"/>
              <a:buChar char="q"/>
            </a:pPr>
            <a:endParaRPr lang="en-IN" sz="2800" i="0" dirty="0">
              <a:solidFill>
                <a:schemeClr val="tx1"/>
              </a:solidFill>
              <a:effectLst/>
              <a:latin typeface="Söhne"/>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19478" y="1952478"/>
            <a:ext cx="2953043" cy="2953043"/>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2840"/>
            <a:ext cx="12191999" cy="1752599"/>
          </a:xfrm>
        </p:spPr>
        <p:txBody>
          <a:bodyPr>
            <a:normAutofit/>
          </a:bodyPr>
          <a:lstStyle/>
          <a:p>
            <a:pPr algn="ctr"/>
            <a:r>
              <a:rPr lang="en-IN" sz="6600" b="1" dirty="0">
                <a:ln w="22225">
                  <a:solidFill>
                    <a:schemeClr val="accent2"/>
                  </a:solidFill>
                  <a:prstDash val="solid"/>
                </a:ln>
                <a:solidFill>
                  <a:schemeClr val="accent2">
                    <a:lumMod val="40000"/>
                    <a:lumOff val="60000"/>
                  </a:schemeClr>
                </a:solidFill>
                <a:latin typeface="Algerian" panose="04020705040A02060702" pitchFamily="82" charset="0"/>
              </a:rPr>
              <a:t>Thank you! </a:t>
            </a:r>
            <a:endParaRPr lang="en-IN" sz="6600" b="1" dirty="0">
              <a:ln w="22225">
                <a:solidFill>
                  <a:schemeClr val="accent2"/>
                </a:solidFill>
                <a:prstDash val="solid"/>
              </a:ln>
              <a:solidFill>
                <a:schemeClr val="accent2">
                  <a:lumMod val="40000"/>
                  <a:lumOff val="60000"/>
                </a:schemeClr>
              </a:solidFill>
              <a:latin typeface="Algerian" panose="04020705040A02060702" pitchFamily="82"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76" y="490266"/>
            <a:ext cx="9279261" cy="820416"/>
          </a:xfrm>
        </p:spPr>
        <p:txBody>
          <a:bodyPr>
            <a:normAutofit/>
          </a:bodyPr>
          <a:lstStyle/>
          <a:p>
            <a:pPr algn="l"/>
            <a:r>
              <a:rPr lang="en-IN" sz="4000" cap="none" dirty="0">
                <a:solidFill>
                  <a:srgbClr val="C00000"/>
                </a:solidFill>
                <a:latin typeface="Algerian" panose="04020705040A02060702" pitchFamily="82" charset="0"/>
              </a:rPr>
              <a:t>Introduction</a:t>
            </a:r>
            <a:endParaRPr lang="en-IN" sz="4000"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531811" y="1310682"/>
            <a:ext cx="9047617" cy="5394918"/>
          </a:xfrm>
        </p:spPr>
        <p:txBody>
          <a:bodyPr>
            <a:normAutofit/>
          </a:bodyPr>
          <a:lstStyle/>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dirty="0">
                <a:solidFill>
                  <a:schemeClr val="tx1"/>
                </a:solidFill>
                <a:latin typeface="Söhne"/>
              </a:rPr>
              <a:t>Our project's primary objective is to develop a machine learning model that aids banks in making well-informed choices regarding the issuance of credit cards.</a:t>
            </a:r>
            <a:endParaRPr lang="en-US" sz="2400" dirty="0">
              <a:solidFill>
                <a:schemeClr val="tx1"/>
              </a:solidFill>
              <a:latin typeface="Söhne"/>
            </a:endParaRPr>
          </a:p>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i="0" dirty="0">
                <a:solidFill>
                  <a:schemeClr val="tx1"/>
                </a:solidFill>
                <a:effectLst/>
                <a:latin typeface="Söhne"/>
              </a:rPr>
              <a:t>The model's core function involves categorizing individuals into two distinct groups – those who exhibit a higher likelihood of responsible credit behavior and those who pose a greater risk.</a:t>
            </a:r>
            <a:endParaRPr lang="en-US" sz="2400" i="0" dirty="0">
              <a:solidFill>
                <a:schemeClr val="tx1"/>
              </a:solidFill>
              <a:effectLst/>
              <a:latin typeface="Söhne"/>
            </a:endParaRPr>
          </a:p>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i="0" dirty="0">
                <a:solidFill>
                  <a:schemeClr val="tx1"/>
                </a:solidFill>
                <a:effectLst/>
                <a:latin typeface="Söhne"/>
              </a:rPr>
              <a:t>A significant challenge we tackle is the presence of imbalanced data, a common issue in this domain. Our model aims to handle this problem skillfully.</a:t>
            </a:r>
            <a:endParaRPr lang="en-US" sz="2400" i="0" dirty="0">
              <a:solidFill>
                <a:schemeClr val="tx1"/>
              </a:solidFill>
              <a:effectLst/>
              <a:latin typeface="Söhne"/>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44" y="430048"/>
            <a:ext cx="9279261" cy="820416"/>
          </a:xfrm>
        </p:spPr>
        <p:txBody>
          <a:bodyPr>
            <a:normAutofit/>
          </a:bodyPr>
          <a:lstStyle/>
          <a:p>
            <a:pPr algn="l"/>
            <a:r>
              <a:rPr lang="en-US" dirty="0">
                <a:solidFill>
                  <a:srgbClr val="C00000"/>
                </a:solidFill>
                <a:latin typeface="Algerian" panose="04020705040A02060702" pitchFamily="82" charset="0"/>
              </a:rPr>
              <a:t>Problem Statement</a:t>
            </a:r>
            <a:endParaRPr lang="en-IN" sz="4000"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531811" y="1310682"/>
            <a:ext cx="9047617" cy="5394918"/>
          </a:xfrm>
        </p:spPr>
        <p:txBody>
          <a:bodyPr>
            <a:normAutofit/>
          </a:bodyPr>
          <a:lstStyle/>
          <a:p>
            <a:pPr marL="800100" lvl="1" indent="-342900" algn="l">
              <a:buFont typeface="Wingdings" panose="05000000000000000000" pitchFamily="2" charset="2"/>
              <a:buChar char="q"/>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b="1" i="0" dirty="0">
                <a:solidFill>
                  <a:schemeClr val="tx1"/>
                </a:solidFill>
                <a:effectLst/>
                <a:latin typeface="Söhne"/>
              </a:rPr>
              <a:t>Credit Applicant Prediction: </a:t>
            </a:r>
            <a:r>
              <a:rPr lang="en-US" sz="2400" i="0" dirty="0">
                <a:solidFill>
                  <a:schemeClr val="tx1"/>
                </a:solidFill>
                <a:effectLst/>
                <a:latin typeface="Söhne"/>
              </a:rPr>
              <a:t>Build a model to predict whether a credit card applicant is likely to be a "Good" or "Bad" customer.</a:t>
            </a:r>
            <a:endParaRPr lang="en-US" sz="2400" i="0" dirty="0">
              <a:solidFill>
                <a:schemeClr val="tx1"/>
              </a:solidFill>
              <a:effectLst/>
              <a:latin typeface="Söhne"/>
            </a:endParaRPr>
          </a:p>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b="1" i="0" dirty="0">
                <a:solidFill>
                  <a:schemeClr val="tx1"/>
                </a:solidFill>
                <a:effectLst/>
                <a:latin typeface="Söhne"/>
              </a:rPr>
              <a:t>Incorporate Various Data: </a:t>
            </a:r>
            <a:r>
              <a:rPr lang="en-US" sz="2400" i="0" dirty="0">
                <a:solidFill>
                  <a:schemeClr val="tx1"/>
                </a:solidFill>
                <a:effectLst/>
                <a:latin typeface="Söhne"/>
              </a:rPr>
              <a:t>Use a range of applicant information like age, income, and credit history for accurate predictions.</a:t>
            </a:r>
            <a:endParaRPr lang="en-US" sz="2400" i="0" dirty="0">
              <a:solidFill>
                <a:schemeClr val="tx1"/>
              </a:solidFill>
              <a:effectLst/>
              <a:latin typeface="Söhne"/>
            </a:endParaRPr>
          </a:p>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b="1" i="0" dirty="0">
                <a:solidFill>
                  <a:schemeClr val="tx1"/>
                </a:solidFill>
                <a:effectLst/>
                <a:latin typeface="Söhne"/>
              </a:rPr>
              <a:t>Minimize Risk, Maximize Approval: </a:t>
            </a:r>
            <a:r>
              <a:rPr lang="en-US" sz="2400" i="0" dirty="0">
                <a:solidFill>
                  <a:schemeClr val="tx1"/>
                </a:solidFill>
                <a:effectLst/>
                <a:latin typeface="Söhne"/>
              </a:rPr>
              <a:t>Help in minimizing credit default risk and increasing the approval of trustworthy applicants.</a:t>
            </a:r>
            <a:endParaRPr lang="en-US" sz="2400" i="0" dirty="0">
              <a:solidFill>
                <a:schemeClr val="tx1"/>
              </a:solidFill>
              <a:effectLst/>
              <a:latin typeface="Söhne"/>
            </a:endParaRPr>
          </a:p>
          <a:p>
            <a:pPr marL="800100" lvl="1" indent="-342900" algn="l">
              <a:buFont typeface="Wingdings" panose="05000000000000000000" pitchFamily="2" charset="2"/>
              <a:buChar char="Ø"/>
            </a:pPr>
            <a:endParaRPr lang="en-US" sz="2400" i="0" dirty="0">
              <a:solidFill>
                <a:schemeClr val="tx1"/>
              </a:solidFill>
              <a:effectLst/>
              <a:latin typeface="Söhne"/>
            </a:endParaRPr>
          </a:p>
          <a:p>
            <a:pPr marL="800100" lvl="1" indent="-342900" algn="l">
              <a:buFont typeface="Wingdings" panose="05000000000000000000" pitchFamily="2" charset="2"/>
              <a:buChar char="Ø"/>
            </a:pPr>
            <a:r>
              <a:rPr lang="en-US" sz="2400" b="1" i="0" dirty="0">
                <a:solidFill>
                  <a:schemeClr val="tx1"/>
                </a:solidFill>
                <a:effectLst/>
                <a:latin typeface="Söhne"/>
              </a:rPr>
              <a:t>Improved Decision-Making:</a:t>
            </a:r>
            <a:r>
              <a:rPr lang="en-US" sz="2400" i="0" dirty="0">
                <a:solidFill>
                  <a:schemeClr val="tx1"/>
                </a:solidFill>
                <a:effectLst/>
                <a:latin typeface="Söhne"/>
              </a:rPr>
              <a:t> Provide a tool that aids in making smarter credit decisions efficiently.</a:t>
            </a:r>
            <a:br>
              <a:rPr lang="en-US" sz="2400" i="0" dirty="0">
                <a:solidFill>
                  <a:schemeClr val="tx1"/>
                </a:solidFill>
                <a:effectLst/>
                <a:latin typeface="Söhne"/>
              </a:rPr>
            </a:br>
            <a:endParaRPr lang="en-US" sz="2400" i="0" dirty="0">
              <a:solidFill>
                <a:schemeClr val="tx1"/>
              </a:solidFill>
              <a:effectLst/>
              <a:latin typeface="Söhne"/>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39809" y="430049"/>
            <a:ext cx="1384684" cy="1384684"/>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t="17395" b="15256"/>
          <a:stretch>
            <a:fillRect/>
          </a:stretch>
        </p:blipFill>
        <p:spPr>
          <a:xfrm>
            <a:off x="8324198" y="4923692"/>
            <a:ext cx="1939552" cy="731520"/>
          </a:xfrm>
          <a:prstGeom prst="rect">
            <a:avLst/>
          </a:prstGeom>
        </p:spPr>
      </p:pic>
      <p:sp>
        <p:nvSpPr>
          <p:cNvPr id="9" name="TextBox 8"/>
          <p:cNvSpPr txBox="1"/>
          <p:nvPr/>
        </p:nvSpPr>
        <p:spPr>
          <a:xfrm>
            <a:off x="3102176" y="1863187"/>
            <a:ext cx="2276394" cy="461665"/>
          </a:xfrm>
          <a:prstGeom prst="rect">
            <a:avLst/>
          </a:prstGeom>
          <a:noFill/>
        </p:spPr>
        <p:txBody>
          <a:bodyPr wrap="square" rtlCol="0">
            <a:spAutoFit/>
          </a:bodyPr>
          <a:lstStyle/>
          <a:p>
            <a:r>
              <a:rPr lang="en-IN" sz="2400" dirty="0"/>
              <a:t>Pre-processing</a:t>
            </a:r>
            <a:endParaRPr lang="en-IN" sz="2400" dirty="0"/>
          </a:p>
        </p:txBody>
      </p:sp>
      <p:sp>
        <p:nvSpPr>
          <p:cNvPr id="10" name="TextBox 9"/>
          <p:cNvSpPr txBox="1"/>
          <p:nvPr/>
        </p:nvSpPr>
        <p:spPr>
          <a:xfrm>
            <a:off x="6214276" y="1845163"/>
            <a:ext cx="1510624" cy="461665"/>
          </a:xfrm>
          <a:prstGeom prst="rect">
            <a:avLst/>
          </a:prstGeom>
          <a:noFill/>
        </p:spPr>
        <p:txBody>
          <a:bodyPr wrap="square" rtlCol="0">
            <a:spAutoFit/>
          </a:bodyPr>
          <a:lstStyle/>
          <a:p>
            <a:r>
              <a:rPr lang="en-IN" sz="2400" dirty="0"/>
              <a:t>EDA</a:t>
            </a:r>
            <a:endParaRPr lang="en-IN" sz="2400" dirty="0"/>
          </a:p>
        </p:txBody>
      </p:sp>
      <p:sp>
        <p:nvSpPr>
          <p:cNvPr id="12" name="TextBox 11"/>
          <p:cNvSpPr txBox="1"/>
          <p:nvPr/>
        </p:nvSpPr>
        <p:spPr>
          <a:xfrm>
            <a:off x="8448063" y="1845163"/>
            <a:ext cx="2228098" cy="461665"/>
          </a:xfrm>
          <a:prstGeom prst="rect">
            <a:avLst/>
          </a:prstGeom>
          <a:noFill/>
        </p:spPr>
        <p:txBody>
          <a:bodyPr wrap="square" rtlCol="0">
            <a:spAutoFit/>
          </a:bodyPr>
          <a:lstStyle/>
          <a:p>
            <a:r>
              <a:rPr lang="en-IN" sz="2400" dirty="0"/>
              <a:t>Model Building</a:t>
            </a:r>
            <a:endParaRPr lang="en-IN" sz="2400" dirty="0"/>
          </a:p>
        </p:txBody>
      </p:sp>
      <p:sp>
        <p:nvSpPr>
          <p:cNvPr id="15" name="Arrow: Chevron 14"/>
          <p:cNvSpPr/>
          <p:nvPr/>
        </p:nvSpPr>
        <p:spPr>
          <a:xfrm>
            <a:off x="2606685" y="2715313"/>
            <a:ext cx="342702" cy="484094"/>
          </a:xfrm>
          <a:prstGeom prst="chevron">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16" name="TextBox 15"/>
          <p:cNvSpPr txBox="1"/>
          <p:nvPr/>
        </p:nvSpPr>
        <p:spPr>
          <a:xfrm>
            <a:off x="435686" y="1875150"/>
            <a:ext cx="2354220" cy="461665"/>
          </a:xfrm>
          <a:prstGeom prst="rect">
            <a:avLst/>
          </a:prstGeom>
          <a:noFill/>
        </p:spPr>
        <p:txBody>
          <a:bodyPr wrap="square" rtlCol="0">
            <a:spAutoFit/>
          </a:bodyPr>
          <a:lstStyle/>
          <a:p>
            <a:r>
              <a:rPr lang="en-IN" sz="2400" dirty="0"/>
              <a:t>Data Collection</a:t>
            </a:r>
            <a:endParaRPr lang="en-IN" sz="2400" dirty="0"/>
          </a:p>
        </p:txBody>
      </p:sp>
      <p:sp>
        <p:nvSpPr>
          <p:cNvPr id="17" name="Arrow: Chevron 16"/>
          <p:cNvSpPr/>
          <p:nvPr/>
        </p:nvSpPr>
        <p:spPr>
          <a:xfrm>
            <a:off x="5302748" y="2715313"/>
            <a:ext cx="342702" cy="484094"/>
          </a:xfrm>
          <a:prstGeom prst="chevron">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18" name="Arrow: Chevron 17"/>
          <p:cNvSpPr/>
          <p:nvPr/>
        </p:nvSpPr>
        <p:spPr>
          <a:xfrm>
            <a:off x="7600163" y="2715313"/>
            <a:ext cx="342702" cy="484094"/>
          </a:xfrm>
          <a:prstGeom prst="chevron">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19" name="Arrow: Chevron 18"/>
          <p:cNvSpPr/>
          <p:nvPr/>
        </p:nvSpPr>
        <p:spPr>
          <a:xfrm rot="5400000">
            <a:off x="9114285" y="3577910"/>
            <a:ext cx="369332" cy="582706"/>
          </a:xfrm>
          <a:prstGeom prst="chevron">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20" name="TextBox 19"/>
          <p:cNvSpPr txBox="1"/>
          <p:nvPr/>
        </p:nvSpPr>
        <p:spPr>
          <a:xfrm>
            <a:off x="8324198" y="4349320"/>
            <a:ext cx="2108653" cy="461665"/>
          </a:xfrm>
          <a:prstGeom prst="rect">
            <a:avLst/>
          </a:prstGeom>
          <a:noFill/>
        </p:spPr>
        <p:txBody>
          <a:bodyPr wrap="square" rtlCol="0">
            <a:spAutoFit/>
          </a:bodyPr>
          <a:lstStyle/>
          <a:p>
            <a:r>
              <a:rPr lang="en-IN" sz="2400" dirty="0"/>
              <a:t>Visualization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63" y="2601859"/>
            <a:ext cx="1687574" cy="647991"/>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807" t="12429" r="44927" b="29427"/>
          <a:stretch>
            <a:fillRect/>
          </a:stretch>
        </p:blipFill>
        <p:spPr>
          <a:xfrm>
            <a:off x="3276242" y="2552391"/>
            <a:ext cx="1776016" cy="747408"/>
          </a:xfrm>
          <a:prstGeom prst="rect">
            <a:avLst/>
          </a:prstGeom>
        </p:spPr>
      </p:pic>
      <p:pic>
        <p:nvPicPr>
          <p:cNvPr id="13" name="Picture 2" descr="Welcome To Colaboratory - Colabora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566" y="2473278"/>
            <a:ext cx="853769" cy="8537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1097" y="2477032"/>
            <a:ext cx="1712653" cy="850015"/>
          </a:xfrm>
          <a:prstGeom prst="rect">
            <a:avLst/>
          </a:prstGeom>
        </p:spPr>
      </p:pic>
      <p:sp>
        <p:nvSpPr>
          <p:cNvPr id="24" name="Rectangle 23"/>
          <p:cNvSpPr/>
          <p:nvPr/>
        </p:nvSpPr>
        <p:spPr>
          <a:xfrm>
            <a:off x="435686" y="623714"/>
            <a:ext cx="6377746" cy="707886"/>
          </a:xfrm>
          <a:prstGeom prst="rect">
            <a:avLst/>
          </a:prstGeom>
        </p:spPr>
        <p:txBody>
          <a:bodyPr wrap="square">
            <a:spAutoFit/>
          </a:bodyPr>
          <a:lstStyle/>
          <a:p>
            <a:r>
              <a:rPr lang="en-IN" sz="4000" dirty="0">
                <a:solidFill>
                  <a:srgbClr val="C00000"/>
                </a:solidFill>
                <a:latin typeface="Algerian" panose="04020705040A02060702" pitchFamily="82" charset="0"/>
              </a:rPr>
              <a:t>Project Architecture</a:t>
            </a:r>
            <a:endParaRPr lang="en-IN" sz="4000" dirty="0">
              <a:latin typeface="Algerian" panose="04020705040A02060702" pitchFamily="82"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1" y="444170"/>
            <a:ext cx="8534401" cy="859971"/>
          </a:xfrm>
        </p:spPr>
        <p:txBody>
          <a:bodyPr>
            <a:normAutofit/>
          </a:bodyPr>
          <a:lstStyle/>
          <a:p>
            <a:pPr algn="l"/>
            <a:r>
              <a:rPr lang="en-IN" cap="none" dirty="0">
                <a:solidFill>
                  <a:srgbClr val="C00000"/>
                </a:solidFill>
                <a:latin typeface="Algerian" panose="04020705040A02060702" pitchFamily="82" charset="0"/>
                <a:ea typeface="Calibri" panose="020F0502020204030204" pitchFamily="34" charset="0"/>
                <a:cs typeface="Calibri" panose="020F0502020204030204" pitchFamily="34" charset="0"/>
              </a:rPr>
              <a:t>Data Collection</a:t>
            </a:r>
            <a:endParaRPr lang="en-IN"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684213" y="1461198"/>
            <a:ext cx="9059004" cy="4156887"/>
          </a:xfrm>
        </p:spPr>
        <p:txBody>
          <a:bodyPr>
            <a:noAutofit/>
          </a:bodyPr>
          <a:lstStyle/>
          <a:p>
            <a:pPr algn="l">
              <a:lnSpc>
                <a:spcPct val="150000"/>
              </a:lnSpc>
            </a:pPr>
            <a:r>
              <a:rPr lang="en-US" sz="2800" b="1" i="0" dirty="0">
                <a:effectLst/>
                <a:latin typeface="Söhne"/>
                <a:ea typeface="Calibri" panose="020F0502020204030204" pitchFamily="34" charset="0"/>
                <a:cs typeface="Calibri" panose="020F0502020204030204" pitchFamily="34" charset="0"/>
              </a:rPr>
              <a:t>Data Source:</a:t>
            </a:r>
            <a:endParaRPr lang="en-US" sz="2800" b="0" i="0" dirty="0">
              <a:effectLst/>
              <a:latin typeface="Söhne"/>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400" b="0" i="0" dirty="0">
                <a:effectLst/>
                <a:latin typeface="Söhne"/>
                <a:ea typeface="Calibri" panose="020F0502020204030204" pitchFamily="34" charset="0"/>
                <a:cs typeface="Calibri" panose="020F0502020204030204" pitchFamily="34" charset="0"/>
              </a:rPr>
              <a:t>We acquired the dataset from Kaggle, a prominent platform for machine learning datasets and competitions. The dataset can be accessed via this link: </a:t>
            </a:r>
            <a:r>
              <a:rPr lang="en-US" sz="2400" b="0" i="0" u="sng" dirty="0">
                <a:effectLst/>
                <a:latin typeface="Söhne"/>
                <a:ea typeface="Calibri" panose="020F0502020204030204" pitchFamily="34" charset="0"/>
                <a:cs typeface="Calibri" panose="020F0502020204030204" pitchFamily="34" charset="0"/>
                <a:hlinkClick r:id="rId1"/>
              </a:rPr>
              <a:t>Kaggle Dataset - Credit Card Approval Prediction</a:t>
            </a:r>
            <a:endParaRPr lang="en-US" sz="2400" b="0" i="0" dirty="0">
              <a:effectLst/>
              <a:latin typeface="Söhne"/>
              <a:ea typeface="Calibri" panose="020F0502020204030204" pitchFamily="34" charset="0"/>
              <a:cs typeface="Calibri" panose="020F0502020204030204" pitchFamily="34" charset="0"/>
            </a:endParaRPr>
          </a:p>
          <a:p>
            <a:pPr algn="l">
              <a:lnSpc>
                <a:spcPct val="150000"/>
              </a:lnSpc>
            </a:pPr>
            <a:r>
              <a:rPr lang="en-US" sz="2800" b="1" i="0" dirty="0">
                <a:effectLst/>
                <a:latin typeface="Söhne"/>
                <a:ea typeface="Calibri" panose="020F0502020204030204" pitchFamily="34" charset="0"/>
                <a:cs typeface="Calibri" panose="020F0502020204030204" pitchFamily="34" charset="0"/>
              </a:rPr>
              <a:t>Data Content:</a:t>
            </a:r>
            <a:endParaRPr lang="en-US" sz="2800" b="0" i="0" dirty="0">
              <a:effectLst/>
              <a:latin typeface="Söhne"/>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400" b="0" i="0" dirty="0">
                <a:effectLst/>
                <a:latin typeface="Söhne"/>
                <a:ea typeface="Calibri" panose="020F0502020204030204" pitchFamily="34" charset="0"/>
                <a:cs typeface="Calibri" panose="020F0502020204030204" pitchFamily="34" charset="0"/>
              </a:rPr>
              <a:t>The dataset comprises a substantial collection of 400K credit card applications.</a:t>
            </a:r>
            <a:endParaRPr lang="en-US" sz="2400" b="0" i="0" dirty="0">
              <a:effectLst/>
              <a:latin typeface="Söhne"/>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400" b="0" i="0" dirty="0">
                <a:effectLst/>
                <a:latin typeface="Söhne"/>
                <a:ea typeface="Calibri" panose="020F0502020204030204" pitchFamily="34" charset="0"/>
                <a:cs typeface="Calibri" panose="020F0502020204030204" pitchFamily="34" charset="0"/>
              </a:rPr>
              <a:t>It encompasses 20 distinct features, encompassing various aspects such as age, gender, income, employment status, credit history, and other relevant attributes. This diverse set of features equips us to comprehensively analyze the credit card applicants' profiles.</a:t>
            </a:r>
            <a:endParaRPr lang="en-US" sz="2400" b="0" i="0" dirty="0">
              <a:effectLst/>
              <a:latin typeface="Söhne"/>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217" y="293915"/>
            <a:ext cx="1436411" cy="143641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1" y="387898"/>
            <a:ext cx="8534401" cy="859971"/>
          </a:xfrm>
        </p:spPr>
        <p:txBody>
          <a:bodyPr>
            <a:normAutofit/>
          </a:bodyPr>
          <a:lstStyle/>
          <a:p>
            <a:pPr algn="l"/>
            <a:r>
              <a:rPr lang="en-IN" cap="none" dirty="0">
                <a:solidFill>
                  <a:srgbClr val="C00000"/>
                </a:solidFill>
                <a:latin typeface="Algerian" panose="04020705040A02060702" pitchFamily="82" charset="0"/>
              </a:rPr>
              <a:t>Data Pre-processing</a:t>
            </a:r>
            <a:endParaRPr lang="en-IN"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531811" y="1375751"/>
            <a:ext cx="8823203" cy="5601822"/>
          </a:xfrm>
        </p:spPr>
        <p:txBody>
          <a:bodyPr>
            <a:normAutofit fontScale="87500" lnSpcReduction="20000"/>
          </a:bodyPr>
          <a:lstStyle/>
          <a:p>
            <a:pPr marL="457200" indent="-457200" algn="l">
              <a:lnSpc>
                <a:spcPct val="120000"/>
              </a:lnSpc>
              <a:buFont typeface="Wingdings" panose="05000000000000000000" pitchFamily="2" charset="2"/>
              <a:buChar char="Ø"/>
            </a:pPr>
            <a:r>
              <a:rPr lang="en-IN" sz="2900" i="0" dirty="0">
                <a:solidFill>
                  <a:schemeClr val="tx1"/>
                </a:solidFill>
                <a:effectLst/>
                <a:latin typeface="Söhne"/>
                <a:ea typeface="Calibri" panose="020F0502020204030204" pitchFamily="34" charset="0"/>
                <a:cs typeface="Calibri" panose="020F0502020204030204" pitchFamily="34" charset="0"/>
              </a:rPr>
              <a:t>Data Cleansing: </a:t>
            </a:r>
            <a:r>
              <a:rPr lang="en-IN" sz="2900" dirty="0">
                <a:solidFill>
                  <a:schemeClr val="tx1"/>
                </a:solidFill>
                <a:latin typeface="Söhne"/>
                <a:ea typeface="Calibri" panose="020F0502020204030204" pitchFamily="34" charset="0"/>
                <a:cs typeface="Calibri" panose="020F0502020204030204" pitchFamily="34" charset="0"/>
              </a:rPr>
              <a:t>Applicants</a:t>
            </a:r>
            <a:r>
              <a:rPr lang="en-IN" sz="2900" i="0" cap="none" dirty="0">
                <a:solidFill>
                  <a:schemeClr val="tx1"/>
                </a:solidFill>
                <a:effectLst/>
                <a:latin typeface="Söhne"/>
                <a:ea typeface="Calibri" panose="020F0502020204030204" pitchFamily="34" charset="0"/>
                <a:cs typeface="Calibri" panose="020F0502020204030204" pitchFamily="34" charset="0"/>
              </a:rPr>
              <a:t> </a:t>
            </a:r>
            <a:r>
              <a:rPr lang="en-IN" sz="2900" dirty="0">
                <a:solidFill>
                  <a:schemeClr val="tx1"/>
                </a:solidFill>
                <a:latin typeface="Söhne"/>
                <a:ea typeface="Calibri" panose="020F0502020204030204" pitchFamily="34" charset="0"/>
                <a:cs typeface="Calibri" panose="020F0502020204030204" pitchFamily="34" charset="0"/>
              </a:rPr>
              <a:t>D</a:t>
            </a:r>
            <a:r>
              <a:rPr lang="en-IN" sz="2900" i="0" cap="none" dirty="0">
                <a:solidFill>
                  <a:schemeClr val="tx1"/>
                </a:solidFill>
                <a:effectLst/>
                <a:latin typeface="Söhne"/>
                <a:ea typeface="Calibri" panose="020F0502020204030204" pitchFamily="34" charset="0"/>
                <a:cs typeface="Calibri" panose="020F0502020204030204" pitchFamily="34" charset="0"/>
              </a:rPr>
              <a:t>ataframe</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457200" indent="-457200" algn="l">
              <a:lnSpc>
                <a:spcPct val="120000"/>
              </a:lnSpc>
              <a:buFont typeface="Wingdings" panose="05000000000000000000" pitchFamily="2" charset="2"/>
              <a:buChar char="Ø"/>
            </a:pPr>
            <a:r>
              <a:rPr lang="en-IN" sz="2900" i="0" dirty="0">
                <a:solidFill>
                  <a:schemeClr val="tx1"/>
                </a:solidFill>
                <a:effectLst/>
                <a:latin typeface="Söhne"/>
                <a:ea typeface="Calibri" panose="020F0502020204030204" pitchFamily="34" charset="0"/>
                <a:cs typeface="Calibri" panose="020F0502020204030204" pitchFamily="34" charset="0"/>
              </a:rPr>
              <a:t>Data Cleansing: </a:t>
            </a:r>
            <a:r>
              <a:rPr lang="en-IN" sz="2900" i="0" cap="none" dirty="0">
                <a:solidFill>
                  <a:schemeClr val="tx1"/>
                </a:solidFill>
                <a:effectLst/>
                <a:latin typeface="Söhne"/>
                <a:ea typeface="Calibri" panose="020F0502020204030204" pitchFamily="34" charset="0"/>
                <a:cs typeface="Calibri" panose="020F0502020204030204" pitchFamily="34" charset="0"/>
              </a:rPr>
              <a:t>Credit Record Dataframe </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457200" indent="-457200" algn="l">
              <a:lnSpc>
                <a:spcPct val="120000"/>
              </a:lnSpc>
              <a:buFont typeface="Wingdings" panose="05000000000000000000" pitchFamily="2" charset="2"/>
              <a:buChar char="Ø"/>
            </a:pPr>
            <a:r>
              <a:rPr lang="en-IN" sz="2900" dirty="0">
                <a:solidFill>
                  <a:schemeClr val="tx1"/>
                </a:solidFill>
                <a:latin typeface="Söhne"/>
                <a:ea typeface="Calibri" panose="020F0502020204030204" pitchFamily="34" charset="0"/>
                <a:cs typeface="Calibri" panose="020F0502020204030204" pitchFamily="34" charset="0"/>
              </a:rPr>
              <a:t>Data Integration</a:t>
            </a:r>
            <a:endParaRPr lang="en-IN" sz="2900" dirty="0">
              <a:solidFill>
                <a:schemeClr val="tx1"/>
              </a:solidFill>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dirty="0">
                <a:solidFill>
                  <a:schemeClr val="tx1"/>
                </a:solidFill>
                <a:latin typeface="Söhne"/>
                <a:ea typeface="Calibri" panose="020F0502020204030204" pitchFamily="34" charset="0"/>
                <a:cs typeface="Calibri" panose="020F0502020204030204" pitchFamily="34" charset="0"/>
              </a:rPr>
              <a:t>Merged two data frames based on 'ID' column.</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457200" indent="-457200" algn="l">
              <a:lnSpc>
                <a:spcPct val="120000"/>
              </a:lnSpc>
              <a:buFont typeface="Wingdings" panose="05000000000000000000" pitchFamily="2" charset="2"/>
              <a:buChar char="Ø"/>
            </a:pPr>
            <a:r>
              <a:rPr lang="en-IN" sz="2900" i="0" cap="none" dirty="0">
                <a:solidFill>
                  <a:schemeClr val="tx1"/>
                </a:solidFill>
                <a:effectLst/>
                <a:latin typeface="Söhne"/>
                <a:ea typeface="Calibri" panose="020F0502020204030204" pitchFamily="34" charset="0"/>
                <a:cs typeface="Calibri" panose="020F0502020204030204" pitchFamily="34" charset="0"/>
              </a:rPr>
              <a:t>Data Encoding</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US" sz="2900" dirty="0">
                <a:solidFill>
                  <a:schemeClr val="tx1"/>
                </a:solidFill>
                <a:latin typeface="Söhne"/>
              </a:rPr>
              <a:t>Ordinal Encoding</a:t>
            </a:r>
            <a:endParaRPr lang="en-US" sz="2900" dirty="0">
              <a:solidFill>
                <a:schemeClr val="tx1"/>
              </a:solidFill>
              <a:latin typeface="Söhne"/>
            </a:endParaRPr>
          </a:p>
          <a:p>
            <a:pPr marL="914400" lvl="1" indent="-457200" algn="l">
              <a:lnSpc>
                <a:spcPct val="120000"/>
              </a:lnSpc>
              <a:buFont typeface="Courier New" panose="02070309020205020404" pitchFamily="49" charset="0"/>
              <a:buChar char="o"/>
            </a:pPr>
            <a:r>
              <a:rPr lang="en-US" altLang="en-IN" sz="2900" i="0" cap="none" dirty="0">
                <a:solidFill>
                  <a:schemeClr val="tx1"/>
                </a:solidFill>
                <a:effectLst/>
                <a:latin typeface="Söhne"/>
                <a:ea typeface="Calibri" panose="020F0502020204030204" pitchFamily="34" charset="0"/>
                <a:cs typeface="Calibri" panose="020F0502020204030204" pitchFamily="34" charset="0"/>
              </a:rPr>
              <a:t>Label Encoding</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457200" indent="-457200" algn="l">
              <a:lnSpc>
                <a:spcPct val="120000"/>
              </a:lnSpc>
              <a:buFont typeface="Wingdings" panose="05000000000000000000" pitchFamily="2" charset="2"/>
              <a:buChar char="Ø"/>
            </a:pPr>
            <a:r>
              <a:rPr lang="en-IN" sz="2900" i="0" cap="none" dirty="0">
                <a:solidFill>
                  <a:schemeClr val="tx1"/>
                </a:solidFill>
                <a:effectLst/>
                <a:latin typeface="Söhne"/>
                <a:ea typeface="Calibri" panose="020F0502020204030204" pitchFamily="34" charset="0"/>
                <a:cs typeface="Calibri" panose="020F0502020204030204" pitchFamily="34" charset="0"/>
              </a:rPr>
              <a:t>Data Transformation</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i="0" cap="none" dirty="0">
                <a:solidFill>
                  <a:schemeClr val="tx1"/>
                </a:solidFill>
                <a:effectLst/>
                <a:latin typeface="Söhne"/>
                <a:ea typeface="Calibri" panose="020F0502020204030204" pitchFamily="34" charset="0"/>
                <a:cs typeface="Calibri" panose="020F0502020204030204" pitchFamily="34" charset="0"/>
              </a:rPr>
              <a:t>Column Renaming</a:t>
            </a:r>
            <a:endParaRPr lang="en-GB"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dirty="0">
                <a:solidFill>
                  <a:schemeClr val="tx1"/>
                </a:solidFill>
                <a:latin typeface="Söhne"/>
                <a:ea typeface="Calibri" panose="020F0502020204030204" pitchFamily="34" charset="0"/>
                <a:cs typeface="Calibri" panose="020F0502020204030204" pitchFamily="34" charset="0"/>
              </a:rPr>
              <a:t>Data Splitting</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457200" indent="-457200" algn="l">
              <a:lnSpc>
                <a:spcPct val="120000"/>
              </a:lnSpc>
              <a:buFont typeface="Wingdings" panose="05000000000000000000" pitchFamily="2" charset="2"/>
              <a:buChar char="Ø"/>
            </a:pPr>
            <a:r>
              <a:rPr lang="en-IN" sz="2900" i="0" cap="none" dirty="0">
                <a:solidFill>
                  <a:schemeClr val="tx1"/>
                </a:solidFill>
                <a:effectLst/>
                <a:latin typeface="Söhne"/>
                <a:ea typeface="Calibri" panose="020F0502020204030204" pitchFamily="34" charset="0"/>
                <a:cs typeface="Calibri" panose="020F0502020204030204" pitchFamily="34" charset="0"/>
              </a:rPr>
              <a:t>Feature Engineering</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dirty="0">
                <a:solidFill>
                  <a:schemeClr val="tx1"/>
                </a:solidFill>
                <a:latin typeface="Söhne"/>
                <a:ea typeface="Calibri" panose="020F0502020204030204" pitchFamily="34" charset="0"/>
                <a:cs typeface="Calibri" panose="020F0502020204030204" pitchFamily="34" charset="0"/>
              </a:rPr>
              <a:t>F</a:t>
            </a:r>
            <a:r>
              <a:rPr lang="en-IN" sz="2900" dirty="0">
                <a:solidFill>
                  <a:schemeClr val="tx1"/>
                </a:solidFill>
                <a:latin typeface="Söhne"/>
                <a:ea typeface="Calibri" panose="020F0502020204030204" pitchFamily="34" charset="0"/>
                <a:cs typeface="Calibri" panose="020F0502020204030204" pitchFamily="34" charset="0"/>
              </a:rPr>
              <a:t>eature Selection</a:t>
            </a:r>
            <a:endParaRPr lang="en-IN" sz="2900" dirty="0">
              <a:solidFill>
                <a:schemeClr val="tx1"/>
              </a:solidFill>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i="0" cap="none" dirty="0">
                <a:solidFill>
                  <a:schemeClr val="tx1"/>
                </a:solidFill>
                <a:effectLst/>
                <a:latin typeface="Söhne"/>
                <a:ea typeface="Calibri" panose="020F0502020204030204" pitchFamily="34" charset="0"/>
                <a:cs typeface="Calibri" panose="020F0502020204030204" pitchFamily="34" charset="0"/>
              </a:rPr>
              <a:t>Feature Importance Analysis</a:t>
            </a:r>
            <a:endParaRPr lang="en-GB"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lnSpc>
                <a:spcPct val="120000"/>
              </a:lnSpc>
              <a:buFont typeface="Courier New" panose="02070309020205020404" pitchFamily="49" charset="0"/>
              <a:buChar char="o"/>
            </a:pPr>
            <a:r>
              <a:rPr lang="en-GB" sz="2900" dirty="0">
                <a:solidFill>
                  <a:schemeClr val="tx1"/>
                </a:solidFill>
                <a:latin typeface="Söhne"/>
                <a:ea typeface="Calibri" panose="020F0502020204030204" pitchFamily="34" charset="0"/>
                <a:cs typeface="Calibri" panose="020F0502020204030204" pitchFamily="34" charset="0"/>
              </a:rPr>
              <a:t>Results</a:t>
            </a:r>
            <a:endParaRPr lang="en-IN" sz="29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buFont typeface="Courier New" panose="02070309020205020404" pitchFamily="49" charset="0"/>
              <a:buChar char="o"/>
            </a:pPr>
            <a:endParaRPr lang="en-IN" sz="2200" i="0" cap="none" dirty="0">
              <a:solidFill>
                <a:schemeClr val="tx1"/>
              </a:solidFill>
              <a:effectLst/>
              <a:latin typeface="Söhne"/>
              <a:ea typeface="Calibri" panose="020F0502020204030204" pitchFamily="34" charset="0"/>
              <a:cs typeface="Calibri" panose="020F0502020204030204" pitchFamily="34" charset="0"/>
            </a:endParaRPr>
          </a:p>
          <a:p>
            <a:pPr marL="914400" lvl="1" indent="-457200" algn="l">
              <a:buFont typeface="Wingdings" panose="05000000000000000000" pitchFamily="2" charset="2"/>
              <a:buChar char="Ø"/>
            </a:pPr>
            <a:endParaRPr lang="en-IN" sz="2200" i="0" cap="none" dirty="0">
              <a:solidFill>
                <a:schemeClr val="tx1"/>
              </a:solidFill>
              <a:effectLst/>
              <a:latin typeface="Söhne"/>
              <a:ea typeface="Calibri" panose="020F0502020204030204" pitchFamily="34" charset="0"/>
              <a:cs typeface="Calibri" panose="020F0502020204030204" pitchFamily="34" charset="0"/>
            </a:endParaRPr>
          </a:p>
          <a:p>
            <a:pPr algn="l"/>
            <a:endParaRPr lang="en-IN" sz="2800" i="0" cap="none" dirty="0">
              <a:solidFill>
                <a:schemeClr val="tx1"/>
              </a:solidFill>
              <a:effectLst/>
              <a:latin typeface="Söhne"/>
            </a:endParaRPr>
          </a:p>
          <a:p>
            <a:pPr algn="l"/>
            <a:endParaRPr lang="en-IN" sz="2800" i="0" dirty="0">
              <a:solidFill>
                <a:schemeClr val="tx1"/>
              </a:solidFill>
              <a:effectLst/>
              <a:latin typeface="Söhne"/>
            </a:endParaRPr>
          </a:p>
          <a:p>
            <a:pPr algn="l"/>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7302" y="196249"/>
            <a:ext cx="1393400" cy="13934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00167" y="234461"/>
            <a:ext cx="11891833" cy="820416"/>
          </a:xfrm>
          <a:prstGeom prst="rect">
            <a:avLst/>
          </a:prstGeom>
        </p:spPr>
        <p:txBody>
          <a:bodyPr lIns="0" tIns="0" rIns="0" bIns="0" anchor="b">
            <a:normAutofit/>
          </a:bodyPr>
          <a:lstStyle>
            <a:lvl1pPr algn="r">
              <a:defRPr sz="4000" b="0" cap="none"/>
            </a:lvl1pPr>
          </a:lstStyle>
          <a:p>
            <a:pPr algn="l"/>
            <a:r>
              <a:rPr lang="en-IN" sz="3200" kern="0" dirty="0">
                <a:solidFill>
                  <a:srgbClr val="C00000"/>
                </a:solidFill>
                <a:latin typeface="Algerian" panose="04020705040A02060702" pitchFamily="82" charset="0"/>
              </a:rPr>
              <a:t>Accuracy comparisons between ML algorithms</a:t>
            </a:r>
            <a:endParaRPr lang="en-IN" sz="3200" kern="0" dirty="0">
              <a:solidFill>
                <a:srgbClr val="C00000"/>
              </a:solidFill>
              <a:latin typeface="Algerian" panose="04020705040A02060702" pitchFamily="82" charset="0"/>
            </a:endParaRPr>
          </a:p>
        </p:txBody>
      </p:sp>
      <p:graphicFrame>
        <p:nvGraphicFramePr>
          <p:cNvPr id="5" name="Table 4"/>
          <p:cNvGraphicFramePr>
            <a:graphicFrameLocks noGrp="1"/>
          </p:cNvGraphicFramePr>
          <p:nvPr/>
        </p:nvGraphicFramePr>
        <p:xfrm>
          <a:off x="844066" y="1870222"/>
          <a:ext cx="8556282" cy="3473155"/>
        </p:xfrm>
        <a:graphic>
          <a:graphicData uri="http://schemas.openxmlformats.org/drawingml/2006/table">
            <a:tbl>
              <a:tblPr firstRow="1" bandRow="1">
                <a:tableStyleId>{0505E3EF-67EA-436B-97B2-0124C06EBD24}</a:tableStyleId>
              </a:tblPr>
              <a:tblGrid>
                <a:gridCol w="3414285"/>
                <a:gridCol w="2733295"/>
                <a:gridCol w="2408702"/>
              </a:tblGrid>
              <a:tr h="554423">
                <a:tc>
                  <a:txBody>
                    <a:bodyPr/>
                    <a:lstStyle/>
                    <a:p>
                      <a:pPr algn="ctr"/>
                      <a:r>
                        <a:rPr lang="en-GB" sz="2000" dirty="0"/>
                        <a:t>Machine learning models</a:t>
                      </a:r>
                      <a:endParaRPr lang="en-IN" sz="2000" dirty="0">
                        <a:solidFill>
                          <a:schemeClr val="bg2">
                            <a:lumMod val="10000"/>
                          </a:schemeClr>
                        </a:solidFill>
                      </a:endParaRPr>
                    </a:p>
                  </a:txBody>
                  <a:tcPr anchor="ctr"/>
                </a:tc>
                <a:tc>
                  <a:txBody>
                    <a:bodyPr/>
                    <a:lstStyle/>
                    <a:p>
                      <a:pPr algn="ctr"/>
                      <a:r>
                        <a:rPr lang="en-GB" sz="2000" dirty="0"/>
                        <a:t>Accuracy</a:t>
                      </a:r>
                      <a:endParaRPr lang="en-GB" sz="2000" dirty="0"/>
                    </a:p>
                    <a:p>
                      <a:pPr algn="ctr"/>
                      <a:r>
                        <a:rPr lang="en-GB" sz="2000" dirty="0"/>
                        <a:t>(Before balancing)</a:t>
                      </a:r>
                      <a:endParaRPr lang="en-IN" sz="2000" dirty="0">
                        <a:solidFill>
                          <a:schemeClr val="bg2">
                            <a:lumMod val="10000"/>
                          </a:schemeClr>
                        </a:solidFill>
                      </a:endParaRPr>
                    </a:p>
                  </a:txBody>
                  <a:tcPr/>
                </a:tc>
                <a:tc>
                  <a:txBody>
                    <a:bodyPr/>
                    <a:lstStyle/>
                    <a:p>
                      <a:pPr algn="ctr"/>
                      <a:r>
                        <a:rPr lang="en-GB" sz="2000" dirty="0"/>
                        <a:t>Accuracy</a:t>
                      </a:r>
                      <a:endParaRPr lang="en-GB" sz="2000" dirty="0"/>
                    </a:p>
                    <a:p>
                      <a:pPr algn="ctr"/>
                      <a:r>
                        <a:rPr lang="en-GB" sz="2000" dirty="0"/>
                        <a:t>(After balancing)</a:t>
                      </a:r>
                      <a:endParaRPr lang="en-IN" sz="2000" dirty="0">
                        <a:solidFill>
                          <a:schemeClr val="bg2">
                            <a:lumMod val="10000"/>
                          </a:schemeClr>
                        </a:solidFill>
                      </a:endParaRPr>
                    </a:p>
                  </a:txBody>
                  <a:tcPr/>
                </a:tc>
              </a:tr>
              <a:tr h="554423">
                <a:tc>
                  <a:txBody>
                    <a:bodyPr/>
                    <a:lstStyle/>
                    <a:p>
                      <a:pPr algn="ctr"/>
                      <a:r>
                        <a:rPr lang="en-GB" dirty="0"/>
                        <a:t>Logistic Regression</a:t>
                      </a:r>
                      <a:endParaRPr lang="en-GB" dirty="0">
                        <a:solidFill>
                          <a:schemeClr val="tx1"/>
                        </a:solidFill>
                      </a:endParaRPr>
                    </a:p>
                  </a:txBody>
                  <a:tcPr/>
                </a:tc>
                <a:tc>
                  <a:txBody>
                    <a:bodyPr/>
                    <a:lstStyle/>
                    <a:p>
                      <a:pPr algn="ctr"/>
                      <a:r>
                        <a:rPr lang="en-GB" dirty="0"/>
                        <a:t>80.05%</a:t>
                      </a:r>
                      <a:endParaRPr lang="en-IN" dirty="0">
                        <a:solidFill>
                          <a:schemeClr val="tx1"/>
                        </a:solidFill>
                      </a:endParaRPr>
                    </a:p>
                  </a:txBody>
                  <a:tcPr/>
                </a:tc>
                <a:tc>
                  <a:txBody>
                    <a:bodyPr/>
                    <a:lstStyle/>
                    <a:p>
                      <a:pPr algn="ctr"/>
                      <a:r>
                        <a:rPr lang="en-US" altLang="en-GB" dirty="0"/>
                        <a:t>49.75</a:t>
                      </a:r>
                      <a:r>
                        <a:rPr lang="en-GB" dirty="0"/>
                        <a:t>%</a:t>
                      </a:r>
                      <a:endParaRPr lang="en-IN" dirty="0">
                        <a:solidFill>
                          <a:schemeClr val="tx1"/>
                        </a:solidFill>
                      </a:endParaRPr>
                    </a:p>
                  </a:txBody>
                  <a:tcPr/>
                </a:tc>
              </a:tr>
              <a:tr h="554423">
                <a:tc>
                  <a:txBody>
                    <a:bodyPr/>
                    <a:lstStyle/>
                    <a:p>
                      <a:pPr algn="ctr"/>
                      <a:r>
                        <a:rPr lang="en-GB" dirty="0"/>
                        <a:t>Decision-Tree Classifier</a:t>
                      </a:r>
                      <a:endParaRPr lang="en-IN" dirty="0">
                        <a:solidFill>
                          <a:schemeClr val="tx1"/>
                        </a:solidFill>
                      </a:endParaRPr>
                    </a:p>
                  </a:txBody>
                  <a:tcPr/>
                </a:tc>
                <a:tc>
                  <a:txBody>
                    <a:bodyPr/>
                    <a:lstStyle/>
                    <a:p>
                      <a:pPr algn="ctr"/>
                      <a:r>
                        <a:rPr lang="en-GB" dirty="0"/>
                        <a:t>78.73%</a:t>
                      </a:r>
                      <a:endParaRPr lang="en-IN" dirty="0">
                        <a:solidFill>
                          <a:schemeClr val="tx1"/>
                        </a:solidFill>
                      </a:endParaRPr>
                    </a:p>
                  </a:txBody>
                  <a:tcPr/>
                </a:tc>
                <a:tc>
                  <a:txBody>
                    <a:bodyPr/>
                    <a:lstStyle/>
                    <a:p>
                      <a:pPr algn="ctr"/>
                      <a:r>
                        <a:rPr lang="en-GB" dirty="0"/>
                        <a:t>7</a:t>
                      </a:r>
                      <a:r>
                        <a:rPr lang="en-US" altLang="en-GB" dirty="0"/>
                        <a:t>6</a:t>
                      </a:r>
                      <a:r>
                        <a:rPr lang="en-GB" dirty="0"/>
                        <a:t>.</a:t>
                      </a:r>
                      <a:r>
                        <a:rPr lang="en-US" altLang="en-GB" dirty="0"/>
                        <a:t>58</a:t>
                      </a:r>
                      <a:r>
                        <a:rPr lang="en-GB" dirty="0"/>
                        <a:t>%</a:t>
                      </a:r>
                      <a:endParaRPr lang="en-IN" dirty="0">
                        <a:solidFill>
                          <a:schemeClr val="tx1"/>
                        </a:solidFill>
                      </a:endParaRPr>
                    </a:p>
                  </a:txBody>
                  <a:tcPr/>
                </a:tc>
              </a:tr>
              <a:tr h="554423">
                <a:tc>
                  <a:txBody>
                    <a:bodyPr/>
                    <a:lstStyle/>
                    <a:p>
                      <a:pPr algn="ctr"/>
                      <a:r>
                        <a:rPr lang="en-GB" dirty="0"/>
                        <a:t>Random Forest Classifier</a:t>
                      </a:r>
                      <a:endParaRPr lang="en-GB" dirty="0">
                        <a:solidFill>
                          <a:schemeClr val="tx1"/>
                        </a:solidFill>
                      </a:endParaRPr>
                    </a:p>
                  </a:txBody>
                  <a:tcPr/>
                </a:tc>
                <a:tc>
                  <a:txBody>
                    <a:bodyPr/>
                    <a:lstStyle/>
                    <a:p>
                      <a:pPr algn="ctr"/>
                      <a:r>
                        <a:rPr lang="en-GB" dirty="0"/>
                        <a:t>80.05%</a:t>
                      </a:r>
                      <a:endParaRPr lang="en-IN" dirty="0">
                        <a:solidFill>
                          <a:schemeClr val="tx1"/>
                        </a:solidFill>
                      </a:endParaRPr>
                    </a:p>
                  </a:txBody>
                  <a:tcPr/>
                </a:tc>
                <a:tc>
                  <a:txBody>
                    <a:bodyPr/>
                    <a:lstStyle/>
                    <a:p>
                      <a:pPr algn="ctr"/>
                      <a:r>
                        <a:rPr lang="en-GB" dirty="0"/>
                        <a:t>7</a:t>
                      </a:r>
                      <a:r>
                        <a:rPr lang="en-US" altLang="en-GB" dirty="0"/>
                        <a:t>5</a:t>
                      </a:r>
                      <a:r>
                        <a:rPr lang="en-GB" dirty="0"/>
                        <a:t>.</a:t>
                      </a:r>
                      <a:r>
                        <a:rPr lang="en-US" altLang="en-GB" dirty="0"/>
                        <a:t>45</a:t>
                      </a:r>
                      <a:r>
                        <a:rPr lang="en-GB" dirty="0"/>
                        <a:t>%</a:t>
                      </a:r>
                      <a:endParaRPr lang="en-IN" dirty="0">
                        <a:solidFill>
                          <a:schemeClr val="tx1"/>
                        </a:solidFill>
                      </a:endParaRPr>
                    </a:p>
                  </a:txBody>
                  <a:tcPr/>
                </a:tc>
              </a:tr>
              <a:tr h="554423">
                <a:tc>
                  <a:txBody>
                    <a:bodyPr/>
                    <a:lstStyle/>
                    <a:p>
                      <a:pPr algn="ctr"/>
                      <a:r>
                        <a:rPr lang="en-GB" dirty="0"/>
                        <a:t>SVM</a:t>
                      </a:r>
                      <a:endParaRPr lang="en-GB" dirty="0">
                        <a:solidFill>
                          <a:schemeClr val="tx1"/>
                        </a:solidFill>
                      </a:endParaRPr>
                    </a:p>
                  </a:txBody>
                  <a:tcPr/>
                </a:tc>
                <a:tc>
                  <a:txBody>
                    <a:bodyPr/>
                    <a:lstStyle/>
                    <a:p>
                      <a:pPr algn="ctr"/>
                      <a:r>
                        <a:rPr lang="en-GB" dirty="0"/>
                        <a:t>80.05%</a:t>
                      </a:r>
                      <a:endParaRPr lang="en-IN" dirty="0">
                        <a:solidFill>
                          <a:schemeClr val="tx1"/>
                        </a:solidFill>
                      </a:endParaRPr>
                    </a:p>
                  </a:txBody>
                  <a:tcPr/>
                </a:tc>
                <a:tc>
                  <a:txBody>
                    <a:bodyPr/>
                    <a:lstStyle/>
                    <a:p>
                      <a:pPr algn="ctr"/>
                      <a:r>
                        <a:rPr lang="en-GB" dirty="0"/>
                        <a:t>5</a:t>
                      </a:r>
                      <a:r>
                        <a:rPr lang="en-US" altLang="en-GB" dirty="0"/>
                        <a:t>0</a:t>
                      </a:r>
                      <a:r>
                        <a:rPr lang="en-GB" dirty="0"/>
                        <a:t>.</a:t>
                      </a:r>
                      <a:r>
                        <a:rPr lang="en-US" altLang="en-GB" dirty="0"/>
                        <a:t>61</a:t>
                      </a:r>
                      <a:r>
                        <a:rPr lang="en-GB" dirty="0"/>
                        <a:t>%</a:t>
                      </a:r>
                      <a:endParaRPr lang="en-IN" dirty="0">
                        <a:solidFill>
                          <a:schemeClr val="tx1"/>
                        </a:solidFill>
                      </a:endParaRPr>
                    </a:p>
                  </a:txBody>
                  <a:tcPr/>
                </a:tc>
              </a:tr>
              <a:tr h="554423">
                <a:tc>
                  <a:txBody>
                    <a:bodyPr/>
                    <a:lstStyle/>
                    <a:p>
                      <a:pPr algn="ctr"/>
                      <a:r>
                        <a:rPr lang="en-GB" b="1" dirty="0">
                          <a:solidFill>
                            <a:srgbClr val="0070C0"/>
                          </a:solidFill>
                        </a:rPr>
                        <a:t>XG-Boost Model</a:t>
                      </a:r>
                      <a:endParaRPr lang="en-GB" b="1" dirty="0">
                        <a:solidFill>
                          <a:srgbClr val="0070C0"/>
                        </a:solidFill>
                      </a:endParaRPr>
                    </a:p>
                  </a:txBody>
                  <a:tcPr/>
                </a:tc>
                <a:tc>
                  <a:txBody>
                    <a:bodyPr/>
                    <a:lstStyle/>
                    <a:p>
                      <a:pPr algn="ctr"/>
                      <a:r>
                        <a:rPr lang="en-GB" b="1" dirty="0">
                          <a:solidFill>
                            <a:srgbClr val="0070C0"/>
                          </a:solidFill>
                        </a:rPr>
                        <a:t>79.45%</a:t>
                      </a:r>
                      <a:endParaRPr lang="en-IN" b="1" dirty="0">
                        <a:solidFill>
                          <a:srgbClr val="0070C0"/>
                        </a:solidFill>
                      </a:endParaRPr>
                    </a:p>
                  </a:txBody>
                  <a:tcPr/>
                </a:tc>
                <a:tc>
                  <a:txBody>
                    <a:bodyPr/>
                    <a:lstStyle/>
                    <a:p>
                      <a:pPr algn="ctr"/>
                      <a:r>
                        <a:rPr lang="en-GB" b="1" dirty="0">
                          <a:solidFill>
                            <a:srgbClr val="0070C0"/>
                          </a:solidFill>
                        </a:rPr>
                        <a:t>8</a:t>
                      </a:r>
                      <a:r>
                        <a:rPr lang="en-US" altLang="en-GB" b="1" dirty="0">
                          <a:solidFill>
                            <a:srgbClr val="0070C0"/>
                          </a:solidFill>
                        </a:rPr>
                        <a:t>4</a:t>
                      </a:r>
                      <a:r>
                        <a:rPr lang="en-GB" b="1" dirty="0">
                          <a:solidFill>
                            <a:srgbClr val="0070C0"/>
                          </a:solidFill>
                        </a:rPr>
                        <a:t>.</a:t>
                      </a:r>
                      <a:r>
                        <a:rPr lang="en-US" altLang="en-GB" b="1" dirty="0">
                          <a:solidFill>
                            <a:srgbClr val="0070C0"/>
                          </a:solidFill>
                        </a:rPr>
                        <a:t>35</a:t>
                      </a:r>
                      <a:r>
                        <a:rPr lang="en-GB" b="1" dirty="0">
                          <a:solidFill>
                            <a:srgbClr val="0070C0"/>
                          </a:solidFill>
                        </a:rPr>
                        <a:t>%</a:t>
                      </a:r>
                      <a:endParaRPr lang="en-IN" b="1" dirty="0">
                        <a:solidFill>
                          <a:srgbClr val="0070C0"/>
                        </a:solidFill>
                      </a:endParaRPr>
                    </a:p>
                  </a:txBody>
                  <a:tcPr/>
                </a:tc>
              </a:tr>
            </a:tbl>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49" y="164121"/>
            <a:ext cx="10123992" cy="820416"/>
          </a:xfrm>
        </p:spPr>
        <p:txBody>
          <a:bodyPr>
            <a:normAutofit/>
          </a:bodyPr>
          <a:lstStyle/>
          <a:p>
            <a:pPr algn="l"/>
            <a:r>
              <a:rPr lang="en-IN" sz="3200" cap="none" dirty="0">
                <a:solidFill>
                  <a:srgbClr val="C00000"/>
                </a:solidFill>
                <a:latin typeface="Algerian" panose="04020705040A02060702" pitchFamily="82" charset="0"/>
              </a:rPr>
              <a:t>Model Selection, Training and Evaluation</a:t>
            </a:r>
            <a:endParaRPr lang="en-IN" sz="3200" cap="none" dirty="0">
              <a:solidFill>
                <a:srgbClr val="C00000"/>
              </a:solidFill>
              <a:latin typeface="Algerian" panose="04020705040A02060702" pitchFamily="82" charset="0"/>
            </a:endParaRPr>
          </a:p>
        </p:txBody>
      </p:sp>
      <p:sp>
        <p:nvSpPr>
          <p:cNvPr id="3" name="Text Placeholder 2"/>
          <p:cNvSpPr>
            <a:spLocks noGrp="1"/>
          </p:cNvSpPr>
          <p:nvPr>
            <p:ph type="body" idx="1"/>
          </p:nvPr>
        </p:nvSpPr>
        <p:spPr>
          <a:xfrm rot="10800000" flipV="1">
            <a:off x="531811" y="1310682"/>
            <a:ext cx="9047617" cy="5394918"/>
          </a:xfrm>
        </p:spPr>
        <p:txBody>
          <a:bodyPr>
            <a:normAutofit/>
          </a:bodyPr>
          <a:lstStyle/>
          <a:p>
            <a:pPr marL="285750" indent="-285750" algn="l">
              <a:buFont typeface="Wingdings" panose="05000000000000000000" pitchFamily="2" charset="2"/>
              <a:buChar char="Ø"/>
            </a:pPr>
            <a:r>
              <a:rPr lang="en-US" sz="2400" b="1" i="0" dirty="0">
                <a:solidFill>
                  <a:schemeClr val="tx1"/>
                </a:solidFill>
                <a:effectLst/>
                <a:latin typeface="Söhne"/>
              </a:rPr>
              <a:t>Logistic Regression: </a:t>
            </a:r>
            <a:r>
              <a:rPr lang="en-US" sz="2400" b="0" i="0" dirty="0">
                <a:solidFill>
                  <a:schemeClr val="tx1"/>
                </a:solidFill>
                <a:effectLst/>
                <a:latin typeface="Söhne"/>
              </a:rPr>
              <a:t>A linear classifier achieving an accuracy of  49</a:t>
            </a:r>
            <a:r>
              <a:rPr lang="en-US" sz="2400" b="1" i="0" dirty="0">
                <a:solidFill>
                  <a:schemeClr val="bg2">
                    <a:lumMod val="10000"/>
                  </a:schemeClr>
                </a:solidFill>
                <a:effectLst/>
                <a:latin typeface="Söhne"/>
              </a:rPr>
              <a:t>.75%</a:t>
            </a:r>
            <a:r>
              <a:rPr lang="en-US" sz="2400" b="0" i="0" dirty="0">
                <a:solidFill>
                  <a:schemeClr val="tx1"/>
                </a:solidFill>
                <a:effectLst/>
                <a:latin typeface="Söhne"/>
              </a:rPr>
              <a:t>.</a:t>
            </a:r>
            <a:endParaRPr lang="en-US" sz="2400" dirty="0">
              <a:latin typeface="Söhne"/>
            </a:endParaRPr>
          </a:p>
          <a:p>
            <a:pPr marL="285750" indent="-285750" algn="l">
              <a:buFont typeface="Wingdings" panose="05000000000000000000" pitchFamily="2" charset="2"/>
              <a:buChar char="Ø"/>
            </a:pPr>
            <a:endParaRPr lang="en-US" sz="2400" b="0" i="0" dirty="0">
              <a:solidFill>
                <a:schemeClr val="tx1"/>
              </a:solidFill>
              <a:effectLst/>
              <a:latin typeface="Söhne"/>
            </a:endParaRPr>
          </a:p>
          <a:p>
            <a:pPr marL="285750" indent="-285750" algn="l">
              <a:buFont typeface="Wingdings" panose="05000000000000000000" pitchFamily="2" charset="2"/>
              <a:buChar char="Ø"/>
            </a:pPr>
            <a:r>
              <a:rPr lang="en-US" sz="2400" b="1" i="0" dirty="0">
                <a:solidFill>
                  <a:schemeClr val="tx1"/>
                </a:solidFill>
                <a:effectLst/>
                <a:latin typeface="Söhne"/>
              </a:rPr>
              <a:t>Decision Tree: </a:t>
            </a:r>
            <a:r>
              <a:rPr lang="en-US" sz="2400" b="0" i="0" dirty="0">
                <a:solidFill>
                  <a:schemeClr val="tx1"/>
                </a:solidFill>
                <a:effectLst/>
                <a:latin typeface="Söhne"/>
              </a:rPr>
              <a:t>A tree-based model with depth and split constraints, resulting in an accuracy of </a:t>
            </a:r>
            <a:r>
              <a:rPr lang="en-US" sz="2400" b="1" i="0" dirty="0">
                <a:solidFill>
                  <a:schemeClr val="tx1"/>
                </a:solidFill>
                <a:effectLst/>
                <a:latin typeface="Söhne"/>
              </a:rPr>
              <a:t>76.58%</a:t>
            </a:r>
            <a:r>
              <a:rPr lang="en-US" sz="2400" b="0" i="0" dirty="0">
                <a:solidFill>
                  <a:schemeClr val="tx1"/>
                </a:solidFill>
                <a:effectLst/>
                <a:latin typeface="Söhne"/>
              </a:rPr>
              <a:t>.</a:t>
            </a:r>
            <a:endParaRPr lang="en-US" sz="2400" b="0" i="0" dirty="0">
              <a:solidFill>
                <a:schemeClr val="tx1"/>
              </a:solidFill>
              <a:effectLst/>
              <a:latin typeface="Söhne"/>
            </a:endParaRPr>
          </a:p>
          <a:p>
            <a:pPr marL="285750" indent="-285750" algn="l">
              <a:buFont typeface="Wingdings" panose="05000000000000000000" pitchFamily="2" charset="2"/>
              <a:buChar char="Ø"/>
            </a:pPr>
            <a:endParaRPr lang="en-US" sz="2400" b="0" i="0" dirty="0">
              <a:solidFill>
                <a:schemeClr val="tx1"/>
              </a:solidFill>
              <a:effectLst/>
              <a:latin typeface="Söhne"/>
            </a:endParaRPr>
          </a:p>
          <a:p>
            <a:pPr marL="285750" indent="-285750" algn="l">
              <a:buFont typeface="Wingdings" panose="05000000000000000000" pitchFamily="2" charset="2"/>
              <a:buChar char="Ø"/>
            </a:pPr>
            <a:r>
              <a:rPr lang="en-US" sz="2400" b="1" i="0" dirty="0">
                <a:solidFill>
                  <a:schemeClr val="tx1"/>
                </a:solidFill>
                <a:effectLst/>
                <a:latin typeface="Söhne"/>
              </a:rPr>
              <a:t>Random Forest: </a:t>
            </a:r>
            <a:r>
              <a:rPr lang="en-US" sz="2400" b="0" i="0" dirty="0">
                <a:solidFill>
                  <a:schemeClr val="tx1"/>
                </a:solidFill>
                <a:effectLst/>
                <a:latin typeface="Söhne"/>
              </a:rPr>
              <a:t>An ensemble of decision trees achieving an accuracy of </a:t>
            </a:r>
            <a:r>
              <a:rPr lang="en-US" sz="2400" b="1" i="0" dirty="0">
                <a:solidFill>
                  <a:schemeClr val="tx1"/>
                </a:solidFill>
                <a:effectLst/>
                <a:latin typeface="Söhne"/>
              </a:rPr>
              <a:t>75.45%.</a:t>
            </a:r>
            <a:endParaRPr lang="en-US" sz="2400" b="1" i="0" dirty="0">
              <a:solidFill>
                <a:schemeClr val="tx1"/>
              </a:solidFill>
              <a:effectLst/>
              <a:latin typeface="Söhne"/>
            </a:endParaRPr>
          </a:p>
          <a:p>
            <a:pPr marL="285750" indent="-285750" algn="l">
              <a:buFont typeface="Wingdings" panose="05000000000000000000" pitchFamily="2" charset="2"/>
              <a:buChar char="Ø"/>
            </a:pPr>
            <a:endParaRPr lang="en-US" sz="2400" b="0" i="0" dirty="0">
              <a:solidFill>
                <a:schemeClr val="tx1"/>
              </a:solidFill>
              <a:effectLst/>
              <a:latin typeface="Söhne"/>
            </a:endParaRPr>
          </a:p>
          <a:p>
            <a:pPr marL="285750" indent="-285750" algn="l">
              <a:buFont typeface="Wingdings" panose="05000000000000000000" pitchFamily="2" charset="2"/>
              <a:buChar char="Ø"/>
            </a:pPr>
            <a:r>
              <a:rPr lang="en-US" sz="2400" b="1" i="0" dirty="0">
                <a:solidFill>
                  <a:schemeClr val="tx1"/>
                </a:solidFill>
                <a:effectLst/>
                <a:latin typeface="Söhne"/>
              </a:rPr>
              <a:t>Support Vector Machine (SVM): </a:t>
            </a:r>
            <a:r>
              <a:rPr lang="en-US" sz="2400" b="0" i="0" dirty="0">
                <a:solidFill>
                  <a:schemeClr val="tx1"/>
                </a:solidFill>
                <a:effectLst/>
                <a:latin typeface="Söhne"/>
              </a:rPr>
              <a:t>A classifier with a linear decision boundary and an accuracy of </a:t>
            </a:r>
            <a:r>
              <a:rPr lang="en-US" sz="2400" b="1" i="0" dirty="0">
                <a:solidFill>
                  <a:schemeClr val="tx1"/>
                </a:solidFill>
                <a:effectLst/>
                <a:latin typeface="Söhne"/>
              </a:rPr>
              <a:t>50.61%.</a:t>
            </a:r>
            <a:endParaRPr lang="en-US" sz="2400" b="1" i="0" dirty="0">
              <a:solidFill>
                <a:schemeClr val="tx1"/>
              </a:solidFill>
              <a:effectLst/>
              <a:latin typeface="Söhne"/>
            </a:endParaRPr>
          </a:p>
          <a:p>
            <a:pPr marL="285750" indent="-285750" algn="l">
              <a:buFont typeface="Wingdings" panose="05000000000000000000" pitchFamily="2" charset="2"/>
              <a:buChar char="Ø"/>
            </a:pPr>
            <a:endParaRPr lang="en-US" sz="2400" b="0" i="0" dirty="0">
              <a:solidFill>
                <a:schemeClr val="tx1"/>
              </a:solidFill>
              <a:effectLst/>
              <a:latin typeface="Söhne"/>
            </a:endParaRPr>
          </a:p>
          <a:p>
            <a:pPr marL="285750" indent="-285750" algn="l">
              <a:buFont typeface="Wingdings" panose="05000000000000000000" pitchFamily="2" charset="2"/>
              <a:buChar char="Ø"/>
            </a:pPr>
            <a:r>
              <a:rPr lang="en-US" sz="2400" b="1" i="0" dirty="0">
                <a:solidFill>
                  <a:schemeClr val="tx1"/>
                </a:solidFill>
                <a:effectLst/>
                <a:latin typeface="Söhne"/>
              </a:rPr>
              <a:t>XGBoost: </a:t>
            </a:r>
            <a:r>
              <a:rPr lang="en-US" sz="2400" b="0" i="0" dirty="0">
                <a:solidFill>
                  <a:schemeClr val="tx1"/>
                </a:solidFill>
                <a:effectLst/>
                <a:latin typeface="Söhne"/>
              </a:rPr>
              <a:t>A boosted ensemble model outperforming others with an accuracy of </a:t>
            </a:r>
            <a:r>
              <a:rPr lang="en-US" sz="2400" b="1" i="0" dirty="0">
                <a:solidFill>
                  <a:schemeClr val="tx1"/>
                </a:solidFill>
                <a:effectLst/>
                <a:latin typeface="Söhne"/>
              </a:rPr>
              <a:t>84.35%.</a:t>
            </a:r>
            <a:endParaRPr lang="en-IN" sz="2400" b="1" i="0" dirty="0">
              <a:solidFill>
                <a:schemeClr val="tx1"/>
              </a:solidFill>
              <a:effectLst/>
              <a:latin typeface="Söhne"/>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24159" y="378483"/>
            <a:ext cx="1236029" cy="1095498"/>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5542" y="1209414"/>
            <a:ext cx="10226243" cy="480131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dirty="0">
                <a:latin typeface="Söhne"/>
                <a:cs typeface="Times New Roman" panose="02020603050405020304" pitchFamily="18" charset="0"/>
              </a:rPr>
              <a:t>Used for data visualization purpose or analysis purposes.</a:t>
            </a:r>
            <a:endParaRPr lang="en-US" sz="2400" b="0" dirty="0">
              <a:latin typeface="Söhne"/>
              <a:cs typeface="Times New Roman" panose="02020603050405020304" pitchFamily="18" charset="0"/>
            </a:endParaRPr>
          </a:p>
          <a:p>
            <a:pPr marL="342900" indent="-342900">
              <a:lnSpc>
                <a:spcPct val="150000"/>
              </a:lnSpc>
              <a:buFont typeface="Wingdings" panose="05000000000000000000" pitchFamily="2" charset="2"/>
              <a:buChar char="Ø"/>
            </a:pPr>
            <a:r>
              <a:rPr lang="en-US" sz="2400" b="0" dirty="0">
                <a:latin typeface="Söhne"/>
                <a:cs typeface="Times New Roman" panose="02020603050405020304" pitchFamily="18" charset="0"/>
              </a:rPr>
              <a:t>Platform for showcasing the analytical data in </a:t>
            </a:r>
            <a:r>
              <a:rPr lang="en-US" sz="2400" b="0" i="0" dirty="0">
                <a:effectLst/>
                <a:latin typeface="Söhne"/>
              </a:rPr>
              <a:t>a way that is easy to understand and interpret visualization</a:t>
            </a:r>
            <a:r>
              <a:rPr lang="en-US" sz="2400" b="0" dirty="0">
                <a:latin typeface="Söhne"/>
                <a:cs typeface="Times New Roman" panose="02020603050405020304" pitchFamily="18" charset="0"/>
              </a:rPr>
              <a:t> so users can make informed decisions.</a:t>
            </a:r>
            <a:endParaRPr lang="en-US" sz="2400" b="0" dirty="0">
              <a:latin typeface="Söhne"/>
              <a:cs typeface="Times New Roman" panose="02020603050405020304" pitchFamily="18" charset="0"/>
            </a:endParaRPr>
          </a:p>
          <a:p>
            <a:pPr marL="342900" indent="-342900">
              <a:lnSpc>
                <a:spcPct val="150000"/>
              </a:lnSpc>
              <a:buFont typeface="Wingdings" panose="05000000000000000000" pitchFamily="2" charset="2"/>
              <a:buChar char="Ø"/>
            </a:pPr>
            <a:r>
              <a:rPr lang="en-US" sz="2400" b="0" dirty="0">
                <a:latin typeface="Söhne"/>
                <a:cs typeface="Times New Roman" panose="02020603050405020304" pitchFamily="18" charset="0"/>
              </a:rPr>
              <a:t>We have used Tableau </a:t>
            </a:r>
            <a:r>
              <a:rPr lang="en-US" sz="2400" dirty="0">
                <a:latin typeface="Söhne"/>
                <a:cs typeface="Times New Roman" panose="02020603050405020304" pitchFamily="18" charset="0"/>
              </a:rPr>
              <a:t>for comparative analysis between various categories</a:t>
            </a:r>
            <a:r>
              <a:rPr lang="en-US" sz="2400" b="0" dirty="0">
                <a:latin typeface="Söhne"/>
                <a:cs typeface="Times New Roman" panose="02020603050405020304" pitchFamily="18" charset="0"/>
              </a:rPr>
              <a:t>.</a:t>
            </a:r>
            <a:endParaRPr lang="en-US" sz="2400" b="0" dirty="0">
              <a:latin typeface="Söhne"/>
              <a:cs typeface="Times New Roman" panose="02020603050405020304" pitchFamily="18" charset="0"/>
            </a:endParaRPr>
          </a:p>
          <a:p>
            <a:pPr marL="342900" indent="-342900">
              <a:lnSpc>
                <a:spcPct val="150000"/>
              </a:lnSpc>
              <a:buFont typeface="Wingdings" panose="05000000000000000000" pitchFamily="2" charset="2"/>
              <a:buChar char="Ø"/>
            </a:pPr>
            <a:r>
              <a:rPr lang="en-US" sz="2400" b="0" dirty="0">
                <a:latin typeface="Söhne"/>
                <a:cs typeface="Times New Roman" panose="02020603050405020304" pitchFamily="18" charset="0"/>
              </a:rPr>
              <a:t>In our project, we created an Analytical Dashboard that helps to make informed decisions.</a:t>
            </a:r>
            <a:endParaRPr lang="en-US" sz="2400" b="0" dirty="0">
              <a:latin typeface="Söhne"/>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latin typeface="Söhne"/>
                <a:cs typeface="Times New Roman" panose="02020603050405020304" pitchFamily="18" charset="0"/>
              </a:rPr>
              <a:t>Our aim is to categorized customers into Good or Bad customer based on their STATUS.</a:t>
            </a:r>
            <a:endParaRPr lang="en-US" sz="2400" dirty="0">
              <a:latin typeface="Söhne"/>
            </a:endParaRPr>
          </a:p>
          <a:p>
            <a:endParaRPr lang="en-US" dirty="0"/>
          </a:p>
        </p:txBody>
      </p:sp>
      <p:sp>
        <p:nvSpPr>
          <p:cNvPr id="7" name="Title 1"/>
          <p:cNvSpPr>
            <a:spLocks noGrp="1"/>
          </p:cNvSpPr>
          <p:nvPr>
            <p:ph type="title"/>
          </p:nvPr>
        </p:nvSpPr>
        <p:spPr>
          <a:xfrm>
            <a:off x="530852" y="361992"/>
            <a:ext cx="9991782" cy="820416"/>
          </a:xfrm>
        </p:spPr>
        <p:txBody>
          <a:bodyPr>
            <a:noAutofit/>
          </a:bodyPr>
          <a:lstStyle/>
          <a:p>
            <a:pPr algn="l"/>
            <a:r>
              <a:rPr lang="en-IN" sz="3200" cap="none" dirty="0">
                <a:solidFill>
                  <a:srgbClr val="C00000"/>
                </a:solidFill>
                <a:latin typeface="Algerian" panose="04020705040A02060702" pitchFamily="82" charset="0"/>
              </a:rPr>
              <a:t>Tableau Visualization &amp; Representation</a:t>
            </a:r>
            <a:endParaRPr lang="en-IN" sz="3200" cap="none" dirty="0">
              <a:solidFill>
                <a:srgbClr val="C00000"/>
              </a:solidFill>
              <a:latin typeface="Algerian" panose="04020705040A02060702" pitchFamily="82"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11618" y="275088"/>
            <a:ext cx="1144367" cy="1144367"/>
          </a:xfrm>
          <a:prstGeom prst="rect">
            <a:avLst/>
          </a:prstGeom>
        </p:spPr>
      </p:pic>
    </p:spTree>
  </p:cSld>
  <p:clrMapOvr>
    <a:masterClrMapping/>
  </p:clrMapOvr>
  <p:transition spd="slow">
    <p:push dir="u"/>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4448</Words>
  <Application>WPS Presentation</Application>
  <PresentationFormat>Widescreen</PresentationFormat>
  <Paragraphs>156</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14</vt:i4>
      </vt:variant>
    </vt:vector>
  </HeadingPairs>
  <TitlesOfParts>
    <vt:vector size="32" baseType="lpstr">
      <vt:lpstr>Arial</vt:lpstr>
      <vt:lpstr>SimSun</vt:lpstr>
      <vt:lpstr>Wingdings</vt:lpstr>
      <vt:lpstr>Arial</vt:lpstr>
      <vt:lpstr>Symbol</vt:lpstr>
      <vt:lpstr>Calibri</vt:lpstr>
      <vt:lpstr>Söhne</vt:lpstr>
      <vt:lpstr>Algerian</vt:lpstr>
      <vt:lpstr>GIST-URD-OTKatib</vt:lpstr>
      <vt:lpstr>Courier New</vt:lpstr>
      <vt:lpstr>Times New Roman</vt:lpstr>
      <vt:lpstr>Microsoft YaHei</vt:lpstr>
      <vt:lpstr>Arial Unicode MS</vt:lpstr>
      <vt:lpstr>DejaVu Sans</vt:lpstr>
      <vt:lpstr>Theme1</vt:lpstr>
      <vt:lpstr>Office Theme</vt:lpstr>
      <vt:lpstr>1_Office Theme</vt:lpstr>
      <vt:lpstr>Theme2</vt:lpstr>
      <vt:lpstr>PowerPoint 演示文稿</vt:lpstr>
      <vt:lpstr>Introduction</vt:lpstr>
      <vt:lpstr>Problem Statement</vt:lpstr>
      <vt:lpstr>PowerPoint 演示文稿</vt:lpstr>
      <vt:lpstr>Data Collection</vt:lpstr>
      <vt:lpstr>Data Pre-processing</vt:lpstr>
      <vt:lpstr>PowerPoint 演示文稿</vt:lpstr>
      <vt:lpstr>Model Selection, Training and Evaluation</vt:lpstr>
      <vt:lpstr>Tableau Visualization &amp; Representation</vt:lpstr>
      <vt:lpstr>Conclusion</vt:lpstr>
      <vt:lpstr>PowerPoint 演示文稿</vt:lpstr>
      <vt:lpstr>Git hub link</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Credit card approval prediction</dc:title>
  <dc:creator>shakti</dc:creator>
  <cp:lastModifiedBy>KARTIK</cp:lastModifiedBy>
  <cp:revision>41</cp:revision>
  <dcterms:created xsi:type="dcterms:W3CDTF">2023-03-10T13:55:00Z</dcterms:created>
  <dcterms:modified xsi:type="dcterms:W3CDTF">2023-09-01T11:06:41Z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6735B773A8714B9C8F56E49ED78C480A_12</vt:lpwstr>
  </property>
  <property fmtid="{D5CDD505-2E9C-101B-9397-08002B2CF9AE}" pid="3" name="KSOProductBuildVer">
    <vt:lpwstr>1033-12.2.0.13201</vt:lpwstr>
  </property>
</Properties>
</file>