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63" r:id="rId2"/>
    <p:sldId id="264" r:id="rId3"/>
    <p:sldId id="265" r:id="rId4"/>
    <p:sldId id="266" r:id="rId5"/>
    <p:sldId id="267" r:id="rId6"/>
    <p:sldId id="256" r:id="rId7"/>
    <p:sldId id="257" r:id="rId8"/>
    <p:sldId id="258" r:id="rId9"/>
    <p:sldId id="259" r:id="rId10"/>
    <p:sldId id="260" r:id="rId11"/>
    <p:sldId id="26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B18ABB-7C12-45E3-B6D4-FCAEA744A39C}"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2E9713-5F6E-43CC-8A2A-6FB6CB002AED}" type="slidenum">
              <a:rPr lang="en-IN" smtClean="0"/>
              <a:t>‹#›</a:t>
            </a:fld>
            <a:endParaRPr lang="en-IN"/>
          </a:p>
        </p:txBody>
      </p:sp>
    </p:spTree>
    <p:extLst>
      <p:ext uri="{BB962C8B-B14F-4D97-AF65-F5344CB8AC3E}">
        <p14:creationId xmlns:p14="http://schemas.microsoft.com/office/powerpoint/2010/main" val="2678750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18ABB-7C12-45E3-B6D4-FCAEA744A39C}"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2E9713-5F6E-43CC-8A2A-6FB6CB002AED}" type="slidenum">
              <a:rPr lang="en-IN" smtClean="0"/>
              <a:t>‹#›</a:t>
            </a:fld>
            <a:endParaRPr lang="en-IN"/>
          </a:p>
        </p:txBody>
      </p:sp>
    </p:spTree>
    <p:extLst>
      <p:ext uri="{BB962C8B-B14F-4D97-AF65-F5344CB8AC3E}">
        <p14:creationId xmlns:p14="http://schemas.microsoft.com/office/powerpoint/2010/main" val="2159660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18ABB-7C12-45E3-B6D4-FCAEA744A39C}"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2E9713-5F6E-43CC-8A2A-6FB6CB002AE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89462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18ABB-7C12-45E3-B6D4-FCAEA744A39C}"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2E9713-5F6E-43CC-8A2A-6FB6CB002AED}" type="slidenum">
              <a:rPr lang="en-IN" smtClean="0"/>
              <a:t>‹#›</a:t>
            </a:fld>
            <a:endParaRPr lang="en-IN"/>
          </a:p>
        </p:txBody>
      </p:sp>
    </p:spTree>
    <p:extLst>
      <p:ext uri="{BB962C8B-B14F-4D97-AF65-F5344CB8AC3E}">
        <p14:creationId xmlns:p14="http://schemas.microsoft.com/office/powerpoint/2010/main" val="2491531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18ABB-7C12-45E3-B6D4-FCAEA744A39C}"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2E9713-5F6E-43CC-8A2A-6FB6CB002AE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78399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18ABB-7C12-45E3-B6D4-FCAEA744A39C}"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2E9713-5F6E-43CC-8A2A-6FB6CB002AED}" type="slidenum">
              <a:rPr lang="en-IN" smtClean="0"/>
              <a:t>‹#›</a:t>
            </a:fld>
            <a:endParaRPr lang="en-IN"/>
          </a:p>
        </p:txBody>
      </p:sp>
    </p:spTree>
    <p:extLst>
      <p:ext uri="{BB962C8B-B14F-4D97-AF65-F5344CB8AC3E}">
        <p14:creationId xmlns:p14="http://schemas.microsoft.com/office/powerpoint/2010/main" val="1545824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B18ABB-7C12-45E3-B6D4-FCAEA744A39C}"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2E9713-5F6E-43CC-8A2A-6FB6CB002AED}" type="slidenum">
              <a:rPr lang="en-IN" smtClean="0"/>
              <a:t>‹#›</a:t>
            </a:fld>
            <a:endParaRPr lang="en-IN"/>
          </a:p>
        </p:txBody>
      </p:sp>
    </p:spTree>
    <p:extLst>
      <p:ext uri="{BB962C8B-B14F-4D97-AF65-F5344CB8AC3E}">
        <p14:creationId xmlns:p14="http://schemas.microsoft.com/office/powerpoint/2010/main" val="353580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B18ABB-7C12-45E3-B6D4-FCAEA744A39C}"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2E9713-5F6E-43CC-8A2A-6FB6CB002AED}" type="slidenum">
              <a:rPr lang="en-IN" smtClean="0"/>
              <a:t>‹#›</a:t>
            </a:fld>
            <a:endParaRPr lang="en-IN"/>
          </a:p>
        </p:txBody>
      </p:sp>
    </p:spTree>
    <p:extLst>
      <p:ext uri="{BB962C8B-B14F-4D97-AF65-F5344CB8AC3E}">
        <p14:creationId xmlns:p14="http://schemas.microsoft.com/office/powerpoint/2010/main" val="449420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B18ABB-7C12-45E3-B6D4-FCAEA744A39C}"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2E9713-5F6E-43CC-8A2A-6FB6CB002AED}" type="slidenum">
              <a:rPr lang="en-IN" smtClean="0"/>
              <a:t>‹#›</a:t>
            </a:fld>
            <a:endParaRPr lang="en-IN"/>
          </a:p>
        </p:txBody>
      </p:sp>
    </p:spTree>
    <p:extLst>
      <p:ext uri="{BB962C8B-B14F-4D97-AF65-F5344CB8AC3E}">
        <p14:creationId xmlns:p14="http://schemas.microsoft.com/office/powerpoint/2010/main" val="121399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18ABB-7C12-45E3-B6D4-FCAEA744A39C}"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2E9713-5F6E-43CC-8A2A-6FB6CB002AED}" type="slidenum">
              <a:rPr lang="en-IN" smtClean="0"/>
              <a:t>‹#›</a:t>
            </a:fld>
            <a:endParaRPr lang="en-IN"/>
          </a:p>
        </p:txBody>
      </p:sp>
    </p:spTree>
    <p:extLst>
      <p:ext uri="{BB962C8B-B14F-4D97-AF65-F5344CB8AC3E}">
        <p14:creationId xmlns:p14="http://schemas.microsoft.com/office/powerpoint/2010/main" val="2380331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B18ABB-7C12-45E3-B6D4-FCAEA744A39C}"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2E9713-5F6E-43CC-8A2A-6FB6CB002AED}" type="slidenum">
              <a:rPr lang="en-IN" smtClean="0"/>
              <a:t>‹#›</a:t>
            </a:fld>
            <a:endParaRPr lang="en-IN"/>
          </a:p>
        </p:txBody>
      </p:sp>
    </p:spTree>
    <p:extLst>
      <p:ext uri="{BB962C8B-B14F-4D97-AF65-F5344CB8AC3E}">
        <p14:creationId xmlns:p14="http://schemas.microsoft.com/office/powerpoint/2010/main" val="158515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B18ABB-7C12-45E3-B6D4-FCAEA744A39C}" type="datetimeFigureOut">
              <a:rPr lang="en-IN" smtClean="0"/>
              <a:t>12-08-2024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2E9713-5F6E-43CC-8A2A-6FB6CB002AED}" type="slidenum">
              <a:rPr lang="en-IN" smtClean="0"/>
              <a:t>‹#›</a:t>
            </a:fld>
            <a:endParaRPr lang="en-IN"/>
          </a:p>
        </p:txBody>
      </p:sp>
    </p:spTree>
    <p:extLst>
      <p:ext uri="{BB962C8B-B14F-4D97-AF65-F5344CB8AC3E}">
        <p14:creationId xmlns:p14="http://schemas.microsoft.com/office/powerpoint/2010/main" val="786961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B18ABB-7C12-45E3-B6D4-FCAEA744A39C}" type="datetimeFigureOut">
              <a:rPr lang="en-IN" smtClean="0"/>
              <a:t>12-08-2024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2E9713-5F6E-43CC-8A2A-6FB6CB002AED}" type="slidenum">
              <a:rPr lang="en-IN" smtClean="0"/>
              <a:t>‹#›</a:t>
            </a:fld>
            <a:endParaRPr lang="en-IN"/>
          </a:p>
        </p:txBody>
      </p:sp>
    </p:spTree>
    <p:extLst>
      <p:ext uri="{BB962C8B-B14F-4D97-AF65-F5344CB8AC3E}">
        <p14:creationId xmlns:p14="http://schemas.microsoft.com/office/powerpoint/2010/main" val="369503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18ABB-7C12-45E3-B6D4-FCAEA744A39C}" type="datetimeFigureOut">
              <a:rPr lang="en-IN" smtClean="0"/>
              <a:t>12-08-2024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2E9713-5F6E-43CC-8A2A-6FB6CB002AED}" type="slidenum">
              <a:rPr lang="en-IN" smtClean="0"/>
              <a:t>‹#›</a:t>
            </a:fld>
            <a:endParaRPr lang="en-IN"/>
          </a:p>
        </p:txBody>
      </p:sp>
    </p:spTree>
    <p:extLst>
      <p:ext uri="{BB962C8B-B14F-4D97-AF65-F5344CB8AC3E}">
        <p14:creationId xmlns:p14="http://schemas.microsoft.com/office/powerpoint/2010/main" val="123923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B18ABB-7C12-45E3-B6D4-FCAEA744A39C}"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2E9713-5F6E-43CC-8A2A-6FB6CB002AED}" type="slidenum">
              <a:rPr lang="en-IN" smtClean="0"/>
              <a:t>‹#›</a:t>
            </a:fld>
            <a:endParaRPr lang="en-IN"/>
          </a:p>
        </p:txBody>
      </p:sp>
    </p:spTree>
    <p:extLst>
      <p:ext uri="{BB962C8B-B14F-4D97-AF65-F5344CB8AC3E}">
        <p14:creationId xmlns:p14="http://schemas.microsoft.com/office/powerpoint/2010/main" val="132696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B18ABB-7C12-45E3-B6D4-FCAEA744A39C}"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2E9713-5F6E-43CC-8A2A-6FB6CB002AED}" type="slidenum">
              <a:rPr lang="en-IN" smtClean="0"/>
              <a:t>‹#›</a:t>
            </a:fld>
            <a:endParaRPr lang="en-IN"/>
          </a:p>
        </p:txBody>
      </p:sp>
    </p:spTree>
    <p:extLst>
      <p:ext uri="{BB962C8B-B14F-4D97-AF65-F5344CB8AC3E}">
        <p14:creationId xmlns:p14="http://schemas.microsoft.com/office/powerpoint/2010/main" val="2875274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B18ABB-7C12-45E3-B6D4-FCAEA744A39C}" type="datetimeFigureOut">
              <a:rPr lang="en-IN" smtClean="0"/>
              <a:t>12-08-2024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82E9713-5F6E-43CC-8A2A-6FB6CB002AED}" type="slidenum">
              <a:rPr lang="en-IN" smtClean="0"/>
              <a:t>‹#›</a:t>
            </a:fld>
            <a:endParaRPr lang="en-IN"/>
          </a:p>
        </p:txBody>
      </p:sp>
    </p:spTree>
    <p:extLst>
      <p:ext uri="{BB962C8B-B14F-4D97-AF65-F5344CB8AC3E}">
        <p14:creationId xmlns:p14="http://schemas.microsoft.com/office/powerpoint/2010/main" val="1362803118"/>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C61DB4-B6E5-941F-347F-BD1D1A7D871C}"/>
              </a:ext>
            </a:extLst>
          </p:cNvPr>
          <p:cNvSpPr txBox="1"/>
          <p:nvPr/>
        </p:nvSpPr>
        <p:spPr>
          <a:xfrm>
            <a:off x="1860388" y="575587"/>
            <a:ext cx="6105524" cy="4247317"/>
          </a:xfrm>
          <a:prstGeom prst="rect">
            <a:avLst/>
          </a:prstGeom>
          <a:noFill/>
        </p:spPr>
        <p:txBody>
          <a:bodyPr wrap="square">
            <a:spAutoFit/>
          </a:bodyPr>
          <a:lstStyle/>
          <a:p>
            <a:r>
              <a:rPr lang="en-US" sz="5400" spc="-75" dirty="0">
                <a:solidFill>
                  <a:srgbClr val="262626"/>
                </a:solidFill>
                <a:effectLst/>
                <a:latin typeface="Algerian" panose="04020705040A02060702" pitchFamily="82" charset="0"/>
                <a:ea typeface="Times New Roman" panose="02020603050405020304" pitchFamily="18" charset="0"/>
                <a:cs typeface="Times New Roman" panose="02020603050405020304" pitchFamily="18" charset="0"/>
              </a:rPr>
              <a:t>ASSIGNMENT 1- sample business requirement document template</a:t>
            </a:r>
            <a:endParaRPr lang="en-IN" sz="5400" spc="-75" dirty="0">
              <a:solidFill>
                <a:srgbClr val="26262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3081CEC5-8F7A-7325-7FC0-874946D44E68}"/>
              </a:ext>
            </a:extLst>
          </p:cNvPr>
          <p:cNvSpPr/>
          <p:nvPr/>
        </p:nvSpPr>
        <p:spPr>
          <a:xfrm>
            <a:off x="336897" y="5013365"/>
            <a:ext cx="9446818" cy="1754326"/>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latin typeface="Algerian" panose="04020705040A02060702" pitchFamily="82" charset="0"/>
              </a:rPr>
              <a:t>N</a:t>
            </a:r>
            <a:r>
              <a:rPr lang="en-US" sz="5400" dirty="0">
                <a:ln w="0"/>
                <a:solidFill>
                  <a:schemeClr val="accent1"/>
                </a:solidFill>
                <a:effectLst>
                  <a:outerShdw blurRad="38100" dist="25400" dir="5400000" algn="ctr" rotWithShape="0">
                    <a:srgbClr val="6E747A">
                      <a:alpha val="43000"/>
                    </a:srgbClr>
                  </a:outerShdw>
                </a:effectLst>
                <a:latin typeface="Algerian" panose="04020705040A02060702" pitchFamily="82" charset="0"/>
              </a:rPr>
              <a:t>ame- KARTIKI BORAWAKE</a:t>
            </a:r>
          </a:p>
          <a:p>
            <a:pPr algn="ctr"/>
            <a:r>
              <a:rPr lang="en-US" sz="5400" b="0" cap="none" spc="0" dirty="0">
                <a:ln w="0"/>
                <a:solidFill>
                  <a:schemeClr val="accent1"/>
                </a:solidFill>
                <a:effectLst>
                  <a:outerShdw blurRad="38100" dist="25400" dir="5400000" algn="ctr" rotWithShape="0">
                    <a:srgbClr val="6E747A">
                      <a:alpha val="43000"/>
                    </a:srgbClr>
                  </a:outerShdw>
                </a:effectLst>
                <a:latin typeface="Algerian" panose="04020705040A02060702" pitchFamily="82" charset="0"/>
              </a:rPr>
              <a:t>PRN</a:t>
            </a:r>
            <a:r>
              <a:rPr lang="en-US" sz="5400" dirty="0">
                <a:ln w="0"/>
                <a:solidFill>
                  <a:schemeClr val="accent1"/>
                </a:solidFill>
                <a:effectLst>
                  <a:outerShdw blurRad="38100" dist="25400" dir="5400000" algn="ctr" rotWithShape="0">
                    <a:srgbClr val="6E747A">
                      <a:alpha val="43000"/>
                    </a:srgbClr>
                  </a:outerShdw>
                </a:effectLst>
                <a:latin typeface="Algerian" panose="04020705040A02060702" pitchFamily="82" charset="0"/>
              </a:rPr>
              <a:t> NUMBER-2124UCEF1045</a:t>
            </a:r>
            <a:endParaRPr lang="en-US" sz="5400" b="0" cap="none" spc="0" dirty="0">
              <a:ln w="0"/>
              <a:solidFill>
                <a:schemeClr val="accent1"/>
              </a:solidFill>
              <a:effectLst>
                <a:outerShdw blurRad="38100" dist="25400" dir="5400000" algn="ctr" rotWithShape="0">
                  <a:srgbClr val="6E747A">
                    <a:alpha val="43000"/>
                  </a:srgbClr>
                </a:outerShdw>
              </a:effectLst>
              <a:latin typeface="Algerian" panose="04020705040A02060702" pitchFamily="82" charset="0"/>
            </a:endParaRPr>
          </a:p>
        </p:txBody>
      </p:sp>
    </p:spTree>
    <p:extLst>
      <p:ext uri="{BB962C8B-B14F-4D97-AF65-F5344CB8AC3E}">
        <p14:creationId xmlns:p14="http://schemas.microsoft.com/office/powerpoint/2010/main" val="208558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ltHorz">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9C9F09-D869-105F-A8C6-E90DFD272308}"/>
              </a:ext>
            </a:extLst>
          </p:cNvPr>
          <p:cNvSpPr/>
          <p:nvPr/>
        </p:nvSpPr>
        <p:spPr>
          <a:xfrm>
            <a:off x="2566220" y="235973"/>
            <a:ext cx="5751871" cy="924232"/>
          </a:xfrm>
          <a:prstGeom prst="rect">
            <a:avLst/>
          </a:prstGeom>
          <a:solidFill>
            <a:schemeClr val="accent2">
              <a:lumMod val="60000"/>
              <a:lumOff val="40000"/>
            </a:schemeClr>
          </a:solidFill>
          <a:effectLst>
            <a:glow rad="101600">
              <a:schemeClr val="accent2">
                <a:satMod val="175000"/>
                <a:alpha val="40000"/>
              </a:schemeClr>
            </a:glow>
            <a:outerShdw blurRad="76200" dir="13500000" sy="23000" kx="1200000" algn="br" rotWithShape="0">
              <a:prstClr val="black">
                <a:alpha val="20000"/>
              </a:prstClr>
            </a:outerShdw>
          </a:effectLst>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000" b="1" dirty="0">
              <a:ln w="22225">
                <a:solidFill>
                  <a:schemeClr val="accent2"/>
                </a:solidFill>
                <a:prstDash val="solid"/>
              </a:ln>
              <a:solidFill>
                <a:schemeClr val="accent2">
                  <a:lumMod val="40000"/>
                  <a:lumOff val="60000"/>
                </a:schemeClr>
              </a:solidFill>
            </a:endParaRPr>
          </a:p>
        </p:txBody>
      </p:sp>
      <p:sp>
        <p:nvSpPr>
          <p:cNvPr id="3" name="Rectangle 2">
            <a:extLst>
              <a:ext uri="{FF2B5EF4-FFF2-40B4-BE49-F238E27FC236}">
                <a16:creationId xmlns:a16="http://schemas.microsoft.com/office/drawing/2014/main" id="{541FF09A-9A12-4260-09A7-ABBDE2CF1A85}"/>
              </a:ext>
            </a:extLst>
          </p:cNvPr>
          <p:cNvSpPr/>
          <p:nvPr/>
        </p:nvSpPr>
        <p:spPr>
          <a:xfrm>
            <a:off x="3893426" y="236875"/>
            <a:ext cx="2576347" cy="923330"/>
          </a:xfrm>
          <a:prstGeom prst="rect">
            <a:avLst/>
          </a:prstGeom>
          <a:noFill/>
        </p:spPr>
        <p:txBody>
          <a:bodyPr wrap="none" lIns="91440" tIns="45720" rIns="91440" bIns="45720">
            <a:spAutoFit/>
          </a:bodyPr>
          <a:lstStyle/>
          <a:p>
            <a:pPr algn="ctr"/>
            <a:r>
              <a:rPr lang="en-US" sz="5400" b="1" dirty="0">
                <a:ln w="6600">
                  <a:solidFill>
                    <a:schemeClr val="accent2"/>
                  </a:solidFill>
                  <a:prstDash val="solid"/>
                </a:ln>
                <a:solidFill>
                  <a:srgbClr val="FFFFFF"/>
                </a:solidFill>
                <a:effectLst>
                  <a:outerShdw dist="38100" dir="2700000" algn="tl" rotWithShape="0">
                    <a:schemeClr val="accent2"/>
                  </a:outerShdw>
                </a:effectLst>
              </a:rPr>
              <a:t>LEVEL- 2</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Rectangle: Rounded Corners 4">
            <a:extLst>
              <a:ext uri="{FF2B5EF4-FFF2-40B4-BE49-F238E27FC236}">
                <a16:creationId xmlns:a16="http://schemas.microsoft.com/office/drawing/2014/main" id="{772DA44A-7812-657F-CACA-F083777AE9ED}"/>
              </a:ext>
            </a:extLst>
          </p:cNvPr>
          <p:cNvSpPr/>
          <p:nvPr/>
        </p:nvSpPr>
        <p:spPr>
          <a:xfrm>
            <a:off x="3411794" y="1347017"/>
            <a:ext cx="4060722" cy="1366684"/>
          </a:xfrm>
          <a:prstGeom prst="roundRect">
            <a:avLst/>
          </a:prstGeom>
          <a:solidFill>
            <a:schemeClr val="accent6">
              <a:lumMod val="20000"/>
              <a:lumOff val="80000"/>
            </a:schemeClr>
          </a:solidFill>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n w="12700">
                  <a:solidFill>
                    <a:schemeClr val="tx2">
                      <a:lumMod val="75000"/>
                    </a:schemeClr>
                  </a:solidFill>
                  <a:prstDash val="solid"/>
                </a:ln>
                <a:pattFill prst="dkUpDiag">
                  <a:fgClr>
                    <a:schemeClr val="tx2"/>
                  </a:fgClr>
                  <a:bgClr>
                    <a:schemeClr val="tx2">
                      <a:lumMod val="20000"/>
                      <a:lumOff val="80000"/>
                    </a:schemeClr>
                  </a:bgClr>
                </a:pattFill>
                <a:effectLst>
                  <a:innerShdw blurRad="63500" dist="50800" dir="13500000">
                    <a:prstClr val="black">
                      <a:alpha val="50000"/>
                    </a:prstClr>
                  </a:innerShdw>
                </a:effectLst>
              </a:rPr>
              <a:t>3000 STEPS A DAY</a:t>
            </a:r>
            <a:endParaRPr lang="en-IN" sz="3200" b="1" dirty="0">
              <a:ln w="12700">
                <a:solidFill>
                  <a:schemeClr val="tx2">
                    <a:lumMod val="75000"/>
                  </a:schemeClr>
                </a:solidFill>
                <a:prstDash val="solid"/>
              </a:ln>
              <a:pattFill prst="dkUpDiag">
                <a:fgClr>
                  <a:schemeClr val="tx2"/>
                </a:fgClr>
                <a:bgClr>
                  <a:schemeClr val="tx2">
                    <a:lumMod val="20000"/>
                    <a:lumOff val="80000"/>
                  </a:schemeClr>
                </a:bgClr>
              </a:pattFill>
              <a:effectLst>
                <a:innerShdw blurRad="63500" dist="50800" dir="13500000">
                  <a:prstClr val="black">
                    <a:alpha val="50000"/>
                  </a:prstClr>
                </a:innerShdw>
              </a:effectLst>
            </a:endParaRPr>
          </a:p>
        </p:txBody>
      </p:sp>
      <p:pic>
        <p:nvPicPr>
          <p:cNvPr id="1026" name="Picture 2" descr="Walking Animation">
            <a:extLst>
              <a:ext uri="{FF2B5EF4-FFF2-40B4-BE49-F238E27FC236}">
                <a16:creationId xmlns:a16="http://schemas.microsoft.com/office/drawing/2014/main" id="{7ECA703D-7FEA-7CFB-5D58-06CB329BB0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61" y="2900513"/>
            <a:ext cx="7620000" cy="3582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980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310D0-9149-DA79-5B48-956A7540C478}"/>
              </a:ext>
            </a:extLst>
          </p:cNvPr>
          <p:cNvSpPr/>
          <p:nvPr/>
        </p:nvSpPr>
        <p:spPr>
          <a:xfrm>
            <a:off x="2628900" y="142875"/>
            <a:ext cx="6438900" cy="914400"/>
          </a:xfrm>
          <a:prstGeom prst="rect">
            <a:avLst/>
          </a:prstGeom>
          <a:solidFill>
            <a:schemeClr val="accent5">
              <a:lumMod val="20000"/>
              <a:lumOff val="80000"/>
            </a:schemeClr>
          </a:solidFill>
          <a:ln>
            <a:solidFill>
              <a:srgbClr val="002060"/>
            </a:solidFill>
          </a:ln>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AAEC3F36-BD42-4E0E-68EB-A2A56B9EF5AE}"/>
              </a:ext>
            </a:extLst>
          </p:cNvPr>
          <p:cNvSpPr/>
          <p:nvPr/>
        </p:nvSpPr>
        <p:spPr>
          <a:xfrm>
            <a:off x="3670621" y="142875"/>
            <a:ext cx="3860159"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Health Tips!!</a:t>
            </a:r>
          </a:p>
        </p:txBody>
      </p:sp>
      <p:pic>
        <p:nvPicPr>
          <p:cNvPr id="7" name="Picture 6">
            <a:extLst>
              <a:ext uri="{FF2B5EF4-FFF2-40B4-BE49-F238E27FC236}">
                <a16:creationId xmlns:a16="http://schemas.microsoft.com/office/drawing/2014/main" id="{6757F2D0-169C-04BB-E031-6E4F2F22E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50" y="1905000"/>
            <a:ext cx="6029325" cy="2819400"/>
          </a:xfrm>
          <a:prstGeom prst="rect">
            <a:avLst/>
          </a:prstGeom>
        </p:spPr>
      </p:pic>
      <p:pic>
        <p:nvPicPr>
          <p:cNvPr id="9" name="Picture 8">
            <a:extLst>
              <a:ext uri="{FF2B5EF4-FFF2-40B4-BE49-F238E27FC236}">
                <a16:creationId xmlns:a16="http://schemas.microsoft.com/office/drawing/2014/main" id="{25B8188A-8D14-7EC1-44BF-FA8D4FA5E5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6625" y="1781176"/>
            <a:ext cx="4200525" cy="4362451"/>
          </a:xfrm>
          <a:prstGeom prst="rect">
            <a:avLst/>
          </a:prstGeom>
        </p:spPr>
      </p:pic>
      <p:pic>
        <p:nvPicPr>
          <p:cNvPr id="11" name="Picture 10">
            <a:extLst>
              <a:ext uri="{FF2B5EF4-FFF2-40B4-BE49-F238E27FC236}">
                <a16:creationId xmlns:a16="http://schemas.microsoft.com/office/drawing/2014/main" id="{B831F5C4-178A-37B1-6B0E-615601576A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150" y="4886325"/>
            <a:ext cx="6334126" cy="1828800"/>
          </a:xfrm>
          <a:prstGeom prst="rect">
            <a:avLst/>
          </a:prstGeom>
        </p:spPr>
      </p:pic>
    </p:spTree>
    <p:extLst>
      <p:ext uri="{BB962C8B-B14F-4D97-AF65-F5344CB8AC3E}">
        <p14:creationId xmlns:p14="http://schemas.microsoft.com/office/powerpoint/2010/main" val="2018334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8F5D26-46B7-A61E-4AB7-E8E8E0F938FE}"/>
              </a:ext>
            </a:extLst>
          </p:cNvPr>
          <p:cNvSpPr/>
          <p:nvPr/>
        </p:nvSpPr>
        <p:spPr>
          <a:xfrm>
            <a:off x="1815684" y="824210"/>
            <a:ext cx="7912936" cy="1569660"/>
          </a:xfrm>
          <a:prstGeom prst="rect">
            <a:avLst/>
          </a:prstGeom>
          <a:noFill/>
        </p:spPr>
        <p:txBody>
          <a:bodyPr wrap="none" lIns="91440" tIns="45720" rIns="91440" bIns="45720">
            <a:spAutoFit/>
          </a:bodyPr>
          <a:lstStyle/>
          <a:p>
            <a:pPr algn="ctr"/>
            <a:r>
              <a:rPr lang="en-US"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YOUU!!</a:t>
            </a:r>
            <a:endParaRPr lang="en-US" sz="9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4" name="Rectangle 3">
            <a:extLst>
              <a:ext uri="{FF2B5EF4-FFF2-40B4-BE49-F238E27FC236}">
                <a16:creationId xmlns:a16="http://schemas.microsoft.com/office/drawing/2014/main" id="{3351F53F-5FE5-2B03-F822-8AAD3B2C6533}"/>
              </a:ext>
            </a:extLst>
          </p:cNvPr>
          <p:cNvSpPr/>
          <p:nvPr/>
        </p:nvSpPr>
        <p:spPr>
          <a:xfrm>
            <a:off x="1939509" y="2505670"/>
            <a:ext cx="2955041"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chemeClr val="accent1">
                    <a:lumMod val="50000"/>
                  </a:schemeClr>
                </a:solidFill>
                <a:effectLst>
                  <a:glow rad="38100">
                    <a:schemeClr val="accent1">
                      <a:alpha val="40000"/>
                    </a:schemeClr>
                  </a:glow>
                </a:effectLst>
              </a:rPr>
              <a:t>RATINGS</a:t>
            </a: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9" name="Star: 5 Points 8">
            <a:extLst>
              <a:ext uri="{FF2B5EF4-FFF2-40B4-BE49-F238E27FC236}">
                <a16:creationId xmlns:a16="http://schemas.microsoft.com/office/drawing/2014/main" id="{22D7E2BF-080F-BF67-4C84-C6FD5AD776F3}"/>
              </a:ext>
            </a:extLst>
          </p:cNvPr>
          <p:cNvSpPr/>
          <p:nvPr/>
        </p:nvSpPr>
        <p:spPr>
          <a:xfrm>
            <a:off x="5029200" y="2781300"/>
            <a:ext cx="495300" cy="46672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Star: 5 Points 9">
            <a:extLst>
              <a:ext uri="{FF2B5EF4-FFF2-40B4-BE49-F238E27FC236}">
                <a16:creationId xmlns:a16="http://schemas.microsoft.com/office/drawing/2014/main" id="{C39F8DC3-C8A0-3944-B7E7-930B9DF0C3FE}"/>
              </a:ext>
            </a:extLst>
          </p:cNvPr>
          <p:cNvSpPr/>
          <p:nvPr/>
        </p:nvSpPr>
        <p:spPr>
          <a:xfrm>
            <a:off x="5659150" y="2762250"/>
            <a:ext cx="495300" cy="46672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tar: 5 Points 10">
            <a:extLst>
              <a:ext uri="{FF2B5EF4-FFF2-40B4-BE49-F238E27FC236}">
                <a16:creationId xmlns:a16="http://schemas.microsoft.com/office/drawing/2014/main" id="{0FB63E67-19AD-04DA-A27A-7730D9E00412}"/>
              </a:ext>
            </a:extLst>
          </p:cNvPr>
          <p:cNvSpPr/>
          <p:nvPr/>
        </p:nvSpPr>
        <p:spPr>
          <a:xfrm>
            <a:off x="6289100" y="2781300"/>
            <a:ext cx="489675" cy="46166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Star: 5 Points 12">
            <a:extLst>
              <a:ext uri="{FF2B5EF4-FFF2-40B4-BE49-F238E27FC236}">
                <a16:creationId xmlns:a16="http://schemas.microsoft.com/office/drawing/2014/main" id="{300DDD6B-9670-1973-7221-41BD20968BCB}"/>
              </a:ext>
            </a:extLst>
          </p:cNvPr>
          <p:cNvSpPr/>
          <p:nvPr/>
        </p:nvSpPr>
        <p:spPr>
          <a:xfrm>
            <a:off x="6872300" y="2781300"/>
            <a:ext cx="489675" cy="46166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Star: 5 Points 14">
            <a:extLst>
              <a:ext uri="{FF2B5EF4-FFF2-40B4-BE49-F238E27FC236}">
                <a16:creationId xmlns:a16="http://schemas.microsoft.com/office/drawing/2014/main" id="{D5164DB6-F25A-3A0E-EBFF-682B5AAB0DB6}"/>
              </a:ext>
            </a:extLst>
          </p:cNvPr>
          <p:cNvSpPr/>
          <p:nvPr/>
        </p:nvSpPr>
        <p:spPr>
          <a:xfrm>
            <a:off x="7455500" y="2767310"/>
            <a:ext cx="489675" cy="46166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21550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3BB379-6AEE-DB79-AD34-D72815674F75}"/>
              </a:ext>
            </a:extLst>
          </p:cNvPr>
          <p:cNvSpPr txBox="1"/>
          <p:nvPr/>
        </p:nvSpPr>
        <p:spPr>
          <a:xfrm>
            <a:off x="1624013" y="652437"/>
            <a:ext cx="6105524" cy="5257850"/>
          </a:xfrm>
          <a:prstGeom prst="rect">
            <a:avLst/>
          </a:prstGeom>
          <a:noFill/>
        </p:spPr>
        <p:txBody>
          <a:bodyPr wrap="square">
            <a:spAutoFit/>
          </a:bodyPr>
          <a:lstStyle/>
          <a:p>
            <a:pPr>
              <a:spcBef>
                <a:spcPts val="1800"/>
              </a:spcBef>
              <a:spcAft>
                <a:spcPts val="200"/>
              </a:spcAft>
            </a:pPr>
            <a:r>
              <a:rPr lang="en-US" sz="2400" b="1" kern="0" dirty="0">
                <a:solidFill>
                  <a:srgbClr val="171717"/>
                </a:solidFill>
                <a:effectLst/>
                <a:latin typeface="Arial Black" panose="020B0A04020102020204" pitchFamily="34" charset="0"/>
                <a:ea typeface="Times New Roman" panose="02020603050405020304" pitchFamily="18" charset="0"/>
                <a:cs typeface="Times New Roman" panose="02020603050405020304" pitchFamily="18" charset="0"/>
              </a:rPr>
              <a:t>Q.DEFINE A PROBLEM STATEMENT AND GIVE A BREIF EXECUTIVE SUMMARY SNAPSHOT</a:t>
            </a:r>
            <a:endParaRPr lang="en-IN" sz="2000" b="1" kern="0" dirty="0">
              <a:solidFill>
                <a:srgbClr val="53813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spcBef>
                <a:spcPts val="1800"/>
              </a:spcBef>
              <a:spcAft>
                <a:spcPts val="200"/>
              </a:spcAft>
            </a:pPr>
            <a:r>
              <a:rPr lang="en-US" sz="2200" b="1" kern="0" dirty="0">
                <a:solidFill>
                  <a:srgbClr val="0D0D0D"/>
                </a:solidFill>
                <a:effectLst/>
                <a:latin typeface="Arial Black" panose="020B0A04020102020204" pitchFamily="34" charset="0"/>
                <a:ea typeface="Times New Roman" panose="02020603050405020304" pitchFamily="18" charset="0"/>
                <a:cs typeface="Times New Roman" panose="02020603050405020304" pitchFamily="18" charset="0"/>
              </a:rPr>
              <a:t>1-PROBLEM</a:t>
            </a:r>
            <a:endParaRPr lang="en-IN" sz="2000" b="1" kern="0" dirty="0">
              <a:solidFill>
                <a:srgbClr val="53813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spcBef>
                <a:spcPts val="400"/>
              </a:spcBef>
            </a:pPr>
            <a:r>
              <a:rPr lang="en-US" sz="1800" b="1" i="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As we all know nowadays kids from age group 5-10 years are mostly engaged in activities which doesn’t have any physical activity involved which causes a negative impact on their health and increases obesity. India has 2</a:t>
            </a:r>
            <a:r>
              <a:rPr lang="en-US" sz="1800" b="1" i="1" baseline="300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nd</a:t>
            </a:r>
            <a:r>
              <a:rPr lang="en-US" sz="1800" b="1" i="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 highest number of obese children in the world. The prevalence of overweight and obesity in children is 15% in India which causes number of diseases in children at very small age. The main reason behind it is overeating or unhealthy diet, reduced physical activities. So there’s a need of interactive platform that not only motivates kids but also adapts to their evolving fitness levels, offering progressively advanced physical activities in attractive way!!</a:t>
            </a:r>
            <a:endParaRPr lang="en-IN" sz="1400" b="1" dirty="0">
              <a:solidFill>
                <a:srgbClr val="538135"/>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sz="2200" b="1" dirty="0">
                <a:solidFill>
                  <a:srgbClr val="000000"/>
                </a:solidFill>
                <a:effectLst/>
                <a:latin typeface="Arial Black" panose="020B0A04020102020204" pitchFamily="34" charset="0"/>
                <a:ea typeface="Calibri" panose="020F0502020204030204" pitchFamily="34" charset="0"/>
                <a:cs typeface="Times New Roman" panose="02020603050405020304" pitchFamily="18" charset="0"/>
              </a:rPr>
              <a:t>2-EXECUTIVE SUMMARY SNAPSHOT</a:t>
            </a:r>
            <a:endParaRPr lang="en-IN" dirty="0"/>
          </a:p>
        </p:txBody>
      </p:sp>
    </p:spTree>
    <p:extLst>
      <p:ext uri="{BB962C8B-B14F-4D97-AF65-F5344CB8AC3E}">
        <p14:creationId xmlns:p14="http://schemas.microsoft.com/office/powerpoint/2010/main" val="266372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0A8337-C89C-4668-0699-42D8276DC5C6}"/>
              </a:ext>
            </a:extLst>
          </p:cNvPr>
          <p:cNvSpPr txBox="1"/>
          <p:nvPr/>
        </p:nvSpPr>
        <p:spPr>
          <a:xfrm>
            <a:off x="2633663" y="92159"/>
            <a:ext cx="6105524" cy="6263253"/>
          </a:xfrm>
          <a:prstGeom prst="rect">
            <a:avLst/>
          </a:prstGeom>
          <a:noFill/>
        </p:spPr>
        <p:txBody>
          <a:bodyPr wrap="square">
            <a:spAutoFit/>
          </a:bodyPr>
          <a:lstStyle/>
          <a:p>
            <a:pPr>
              <a:spcBef>
                <a:spcPts val="400"/>
              </a:spcBef>
            </a:pPr>
            <a:r>
              <a:rPr lang="en-US" sz="1800" b="1" i="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This proposal outlines the development of mobile application designed to revolutionize personal fitness through a gamified, level based system. The app will be game based to attract kids towards it. The app will start users on basic physical activities and progressively introduce more advanced exercises as they demonstrate improvement . Key features include personalized workout plans, progress tracking and community engagement, all aimed at enhancing sustained commitment to physical health.</a:t>
            </a:r>
            <a:endParaRPr lang="en-IN" sz="1400" b="1" dirty="0">
              <a:solidFill>
                <a:srgbClr val="53813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spcBef>
                <a:spcPts val="1800"/>
              </a:spcBef>
              <a:spcAft>
                <a:spcPts val="200"/>
              </a:spcAft>
            </a:pPr>
            <a:r>
              <a:rPr lang="en-US" sz="2400" b="1" kern="0"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3-PROJECT DESCRIPTION-</a:t>
            </a:r>
            <a:endParaRPr lang="en-IN" sz="2000" b="1" kern="0" dirty="0">
              <a:solidFill>
                <a:srgbClr val="53813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spcBef>
                <a:spcPts val="400"/>
              </a:spcBef>
            </a:pPr>
            <a:r>
              <a:rPr lang="en-US" sz="1800" b="1" i="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The project entails creating a user centric fitness app that operates on a tiered level system. The app will be a game including levels in it and till the last level the user will attain a good physical health . The app will have a Bluetooth system which connect to the smart watch and for an instance if it is level one and there’s a target to complete 3000 steps in a day for a kid and if he accomplishes the same then it will be tracked by the watch then second level will be unlocked and ahead it will be continued with different activities. The app’s core components include:</a:t>
            </a:r>
            <a:endParaRPr lang="en-IN" sz="1400" b="1" dirty="0">
              <a:solidFill>
                <a:srgbClr val="53813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spcBef>
                <a:spcPts val="1800"/>
              </a:spcBef>
              <a:spcAft>
                <a:spcPts val="200"/>
              </a:spcAft>
            </a:pPr>
            <a:r>
              <a:rPr lang="en-IN" sz="1800" b="1" kern="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1-*Progress monitoring:*Tools and dashboards to track achievements and milestone.</a:t>
            </a:r>
            <a:endParaRPr lang="en-IN" sz="2000" b="1" kern="0" dirty="0">
              <a:solidFill>
                <a:srgbClr val="53813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6570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352E14-F061-D01C-759C-EA1D50C6A7BC}"/>
              </a:ext>
            </a:extLst>
          </p:cNvPr>
          <p:cNvSpPr txBox="1"/>
          <p:nvPr/>
        </p:nvSpPr>
        <p:spPr>
          <a:xfrm>
            <a:off x="2728913" y="506324"/>
            <a:ext cx="6105524" cy="6156750"/>
          </a:xfrm>
          <a:prstGeom prst="rect">
            <a:avLst/>
          </a:prstGeom>
          <a:noFill/>
        </p:spPr>
        <p:txBody>
          <a:bodyPr wrap="square">
            <a:spAutoFit/>
          </a:bodyPr>
          <a:lstStyle/>
          <a:p>
            <a:pPr>
              <a:spcBef>
                <a:spcPts val="1800"/>
              </a:spcBef>
              <a:spcAft>
                <a:spcPts val="200"/>
              </a:spcAft>
            </a:pPr>
            <a:r>
              <a:rPr lang="en-IN" sz="1800" b="1" kern="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-*Community features:*Options to connect with other users , share progresses and participate in group challenges to win exciting rewards!!</a:t>
            </a:r>
            <a:endParaRPr lang="en-IN" sz="2000" b="1" kern="0" dirty="0">
              <a:solidFill>
                <a:srgbClr val="53813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spcBef>
                <a:spcPts val="1800"/>
              </a:spcBef>
              <a:spcAft>
                <a:spcPts val="200"/>
              </a:spcAft>
            </a:pPr>
            <a:r>
              <a:rPr lang="en-IN" sz="1800" b="1" kern="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4-*Diet charts and plans:*A proper diet chart will be provided for children separate for both vegetarians and non vegetarians to maintain balance of nutrition in body</a:t>
            </a:r>
            <a:endParaRPr lang="en-IN" sz="2000" b="1" kern="0" dirty="0">
              <a:solidFill>
                <a:srgbClr val="53813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spcBef>
                <a:spcPts val="1800"/>
              </a:spcBef>
              <a:spcAft>
                <a:spcPts val="200"/>
              </a:spcAft>
            </a:pPr>
            <a:r>
              <a:rPr lang="en-IN" sz="1800" b="1" kern="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5-*Personalised fitness plans:*Customised fitness workout according to the users </a:t>
            </a:r>
            <a:r>
              <a:rPr lang="en-IN" sz="1800" b="1" kern="0" dirty="0" err="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assesments</a:t>
            </a:r>
            <a:r>
              <a:rPr lang="en-IN" sz="1800" b="1" kern="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a:t>
            </a:r>
            <a:endParaRPr lang="en-IN" sz="2000" b="1" kern="0" dirty="0">
              <a:solidFill>
                <a:srgbClr val="53813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20000"/>
              </a:lnSpc>
              <a:spcAft>
                <a:spcPts val="10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Aft>
                <a:spcPts val="10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1800"/>
              </a:spcBef>
              <a:spcAft>
                <a:spcPts val="200"/>
              </a:spcAft>
            </a:pPr>
            <a:r>
              <a:rPr lang="en-US" sz="2200" b="1" kern="0"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4-Project Scope-</a:t>
            </a:r>
            <a:endParaRPr lang="en-IN" sz="2000" b="1" kern="0" dirty="0">
              <a:solidFill>
                <a:srgbClr val="53813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spcBef>
                <a:spcPts val="1800"/>
              </a:spcBef>
              <a:spcAft>
                <a:spcPts val="200"/>
              </a:spcAft>
            </a:pPr>
            <a:r>
              <a:rPr lang="en-US" sz="1800" b="1" u="sng" kern="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*PHASE 1:Reasearch &amp; Planning*</a:t>
            </a:r>
            <a:endParaRPr lang="en-IN" sz="2000" b="1" kern="0" dirty="0">
              <a:solidFill>
                <a:srgbClr val="53813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spcBef>
                <a:spcPts val="400"/>
              </a:spcBef>
            </a:pPr>
            <a:r>
              <a:rPr lang="en-US" sz="16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-conduct market analysis and user surveys to identify more need of the users </a:t>
            </a:r>
            <a:endParaRPr lang="en-IN" sz="1400" b="1" dirty="0">
              <a:solidFill>
                <a:srgbClr val="53813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20000"/>
              </a:lnSpc>
              <a:spcAft>
                <a:spcPts val="1000"/>
              </a:spcAft>
            </a:pPr>
            <a:r>
              <a:rPr lang="en-US"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en-US"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Define app features, design interfaces and establish technical requirements</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Aft>
                <a:spcPts val="1000"/>
              </a:spcAft>
            </a:pPr>
            <a:r>
              <a:rPr lang="en-US"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567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31D8B6-82CC-B7D6-B338-9CD2F2C6597F}"/>
              </a:ext>
            </a:extLst>
          </p:cNvPr>
          <p:cNvSpPr txBox="1"/>
          <p:nvPr/>
        </p:nvSpPr>
        <p:spPr>
          <a:xfrm>
            <a:off x="2603340" y="251448"/>
            <a:ext cx="6105644" cy="7067191"/>
          </a:xfrm>
          <a:prstGeom prst="rect">
            <a:avLst/>
          </a:prstGeom>
          <a:noFill/>
        </p:spPr>
        <p:txBody>
          <a:bodyPr wrap="square">
            <a:spAutoFit/>
          </a:bodyPr>
          <a:lstStyle/>
          <a:p>
            <a:pPr>
              <a:spcBef>
                <a:spcPts val="400"/>
              </a:spcBef>
            </a:pPr>
            <a:r>
              <a:rPr lang="en-US" sz="2000" b="1" u="sng"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*PHASE 2:Developement*</a:t>
            </a:r>
            <a:endParaRPr lang="en-IN" sz="1600" b="1" dirty="0">
              <a:solidFill>
                <a:srgbClr val="53813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20000"/>
              </a:lnSpc>
              <a:spcAft>
                <a:spcPts val="1000"/>
              </a:spcAft>
            </a:pPr>
            <a:r>
              <a:rPr lang="en-US" sz="2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Develop the app’s frontend and backend infrastructure’s.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Aft>
                <a:spcPts val="1000"/>
              </a:spcAf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-Integrate databases for exercises, users data and progress tracking.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Aft>
                <a:spcPts val="1000"/>
              </a:spcAf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Aft>
                <a:spcPts val="1000"/>
              </a:spcAf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400"/>
              </a:spcBef>
            </a:pPr>
            <a:r>
              <a:rPr lang="en-US" sz="2000" b="1" u="sng"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*PHASE 3 :Testing*</a:t>
            </a:r>
            <a:endParaRPr lang="en-IN" sz="1600" b="1" dirty="0">
              <a:solidFill>
                <a:srgbClr val="53813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20000"/>
              </a:lnSpc>
              <a:spcAft>
                <a:spcPts val="1000"/>
              </a:spcAf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-Perform beta testing with a selected user group to gather feedback.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Aft>
                <a:spcPts val="1000"/>
              </a:spcAf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-Refine features and fix bugs based on test results.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Aft>
                <a:spcPts val="1000"/>
              </a:spcAf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400"/>
              </a:spcBef>
            </a:pPr>
            <a:r>
              <a:rPr lang="en-US" sz="20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a:t>
            </a:r>
            <a:r>
              <a:rPr lang="en-US" sz="2000" b="1" u="sng"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Phase 4:Deployment</a:t>
            </a:r>
            <a:r>
              <a:rPr lang="en-US" sz="20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a:t>
            </a:r>
            <a:endParaRPr lang="en-IN" sz="1600" b="1" dirty="0">
              <a:solidFill>
                <a:srgbClr val="53813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20000"/>
              </a:lnSpc>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-Launch the app on major platforms(IOS and Android).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-Implement marketing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stratergies</a:t>
            </a:r>
            <a:r>
              <a:rPr lang="en-US" sz="1800" dirty="0">
                <a:effectLst/>
                <a:latin typeface="Arial" panose="020B0604020202020204" pitchFamily="34" charset="0"/>
                <a:ea typeface="Calibri" panose="020F0502020204030204" pitchFamily="34" charset="0"/>
                <a:cs typeface="Times New Roman" panose="02020603050405020304" pitchFamily="18" charset="0"/>
              </a:rPr>
              <a:t> to attract and retain users.</a:t>
            </a:r>
          </a:p>
          <a:p>
            <a:pPr>
              <a:lnSpc>
                <a:spcPct val="120000"/>
              </a:lnSpc>
              <a:spcAft>
                <a:spcPts val="1000"/>
              </a:spcAft>
            </a:pPr>
            <a:r>
              <a:rPr lang="en-US" dirty="0">
                <a:latin typeface="Arial" panose="020B0604020202020204" pitchFamily="34" charset="0"/>
                <a:ea typeface="Calibri" panose="020F0502020204030204" pitchFamily="34" charset="0"/>
                <a:cs typeface="Times New Roman" panose="02020603050405020304" pitchFamily="18" charset="0"/>
              </a:rPr>
              <a:t>A VISUAL OF THE APP IS SHOWN IN BELOW SLIDES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1584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9EE5-AFD1-F185-5838-7B19A1723584}"/>
              </a:ext>
            </a:extLst>
          </p:cNvPr>
          <p:cNvSpPr>
            <a:spLocks noGrp="1"/>
          </p:cNvSpPr>
          <p:nvPr>
            <p:ph type="ctrTitle"/>
          </p:nvPr>
        </p:nvSpPr>
        <p:spPr>
          <a:xfrm>
            <a:off x="1524000" y="-776747"/>
            <a:ext cx="9144000" cy="2467896"/>
          </a:xfrm>
        </p:spPr>
        <p:txBody>
          <a:bodyPr/>
          <a:lstStyle/>
          <a:p>
            <a:r>
              <a:rPr lang="en-US" b="1" i="1" dirty="0">
                <a:solidFill>
                  <a:schemeClr val="accent1">
                    <a:lumMod val="50000"/>
                  </a:schemeClr>
                </a:solidFill>
                <a:effectLst>
                  <a:outerShdw blurRad="38100" dist="38100" dir="2700000" algn="tl">
                    <a:srgbClr val="000000">
                      <a:alpha val="43137"/>
                    </a:srgbClr>
                  </a:outerShdw>
                </a:effectLst>
                <a:latin typeface="Comic Sans MS" panose="030F0702030302020204" pitchFamily="66" charset="0"/>
              </a:rPr>
              <a:t>KIDDOFIT</a:t>
            </a:r>
            <a:endParaRPr lang="en-IN" b="1" i="1" dirty="0">
              <a:solidFill>
                <a:schemeClr val="accent1">
                  <a:lumMod val="50000"/>
                </a:schemeClr>
              </a:solidFill>
              <a:effectLst>
                <a:outerShdw blurRad="38100" dist="38100" dir="2700000" algn="tl">
                  <a:srgbClr val="000000">
                    <a:alpha val="43137"/>
                  </a:srgbClr>
                </a:outerShdw>
              </a:effectLst>
              <a:latin typeface="Comic Sans MS" panose="030F0702030302020204" pitchFamily="66" charset="0"/>
            </a:endParaRPr>
          </a:p>
        </p:txBody>
      </p:sp>
      <p:sp>
        <p:nvSpPr>
          <p:cNvPr id="3" name="Subtitle 2">
            <a:extLst>
              <a:ext uri="{FF2B5EF4-FFF2-40B4-BE49-F238E27FC236}">
                <a16:creationId xmlns:a16="http://schemas.microsoft.com/office/drawing/2014/main" id="{3A366190-608B-442D-0695-3A5B98A8C802}"/>
              </a:ext>
            </a:extLst>
          </p:cNvPr>
          <p:cNvSpPr>
            <a:spLocks noGrp="1"/>
          </p:cNvSpPr>
          <p:nvPr>
            <p:ph type="subTitle" idx="1"/>
          </p:nvPr>
        </p:nvSpPr>
        <p:spPr>
          <a:xfrm flipH="1" flipV="1">
            <a:off x="-2005781" y="6858000"/>
            <a:ext cx="3529781" cy="83574"/>
          </a:xfrm>
        </p:spPr>
        <p:txBody>
          <a:bodyPr>
            <a:normAutofit fontScale="25000" lnSpcReduction="20000"/>
          </a:bodyPr>
          <a:lstStyle/>
          <a:p>
            <a:endParaRPr lang="en-IN" dirty="0"/>
          </a:p>
        </p:txBody>
      </p:sp>
      <p:pic>
        <p:nvPicPr>
          <p:cNvPr id="5" name="Picture 4">
            <a:extLst>
              <a:ext uri="{FF2B5EF4-FFF2-40B4-BE49-F238E27FC236}">
                <a16:creationId xmlns:a16="http://schemas.microsoft.com/office/drawing/2014/main" id="{B6F9733B-0148-CE78-6785-521782AF3F2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18967" y="1788606"/>
            <a:ext cx="8554065" cy="4789758"/>
          </a:xfrm>
          <a:prstGeom prst="rect">
            <a:avLst/>
          </a:prstGeom>
        </p:spPr>
      </p:pic>
    </p:spTree>
    <p:extLst>
      <p:ext uri="{BB962C8B-B14F-4D97-AF65-F5344CB8AC3E}">
        <p14:creationId xmlns:p14="http://schemas.microsoft.com/office/powerpoint/2010/main" val="213170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E3A7A5-BDBB-48F0-38DA-F6BB377EFC74}"/>
              </a:ext>
            </a:extLst>
          </p:cNvPr>
          <p:cNvSpPr/>
          <p:nvPr/>
        </p:nvSpPr>
        <p:spPr>
          <a:xfrm>
            <a:off x="0" y="0"/>
            <a:ext cx="3785419" cy="6858000"/>
          </a:xfrm>
          <a:prstGeom prst="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5FD44B4C-ECFE-914A-082A-BBC8CFC81C13}"/>
              </a:ext>
            </a:extLst>
          </p:cNvPr>
          <p:cNvSpPr/>
          <p:nvPr/>
        </p:nvSpPr>
        <p:spPr>
          <a:xfrm>
            <a:off x="250723" y="452285"/>
            <a:ext cx="3283972" cy="101272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WELCOME TO KIDDOFIT</a:t>
            </a:r>
            <a:r>
              <a:rPr lang="en-US" sz="3200" dirty="0">
                <a:ln w="0"/>
                <a:solidFill>
                  <a:schemeClr val="tx1"/>
                </a:solidFill>
                <a:effectLst>
                  <a:outerShdw blurRad="38100" dist="19050" dir="2700000" algn="tl" rotWithShape="0">
                    <a:schemeClr val="dk1">
                      <a:alpha val="40000"/>
                    </a:schemeClr>
                  </a:outerShdw>
                </a:effectLst>
              </a:rPr>
              <a:t>!!</a:t>
            </a:r>
            <a:endParaRPr lang="en-IN" sz="3200" dirty="0"/>
          </a:p>
        </p:txBody>
      </p:sp>
      <p:pic>
        <p:nvPicPr>
          <p:cNvPr id="5" name="Picture 4">
            <a:extLst>
              <a:ext uri="{FF2B5EF4-FFF2-40B4-BE49-F238E27FC236}">
                <a16:creationId xmlns:a16="http://schemas.microsoft.com/office/drawing/2014/main" id="{8E191DF8-3D88-0EFC-B641-F9CEB075C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92" y="1573163"/>
            <a:ext cx="3545634" cy="3077496"/>
          </a:xfrm>
          <a:prstGeom prst="rect">
            <a:avLst/>
          </a:prstGeom>
        </p:spPr>
      </p:pic>
      <p:sp>
        <p:nvSpPr>
          <p:cNvPr id="6" name="Rectangle 5">
            <a:extLst>
              <a:ext uri="{FF2B5EF4-FFF2-40B4-BE49-F238E27FC236}">
                <a16:creationId xmlns:a16="http://schemas.microsoft.com/office/drawing/2014/main" id="{E0C18E99-7989-BF34-2522-0F876449048F}"/>
              </a:ext>
            </a:extLst>
          </p:cNvPr>
          <p:cNvSpPr/>
          <p:nvPr/>
        </p:nvSpPr>
        <p:spPr>
          <a:xfrm>
            <a:off x="422789" y="4930878"/>
            <a:ext cx="2526890" cy="129294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LOG IN !!</a:t>
            </a:r>
          </a:p>
          <a:p>
            <a:pPr algn="ctr"/>
            <a:r>
              <a:rPr lang="en-US" sz="20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HOME PAGE</a:t>
            </a:r>
            <a:endParaRPr lang="en-IN" sz="2000" dirty="0">
              <a:latin typeface="Arial Black" panose="020B0A04020102020204" pitchFamily="34" charset="0"/>
            </a:endParaRPr>
          </a:p>
        </p:txBody>
      </p:sp>
      <p:sp>
        <p:nvSpPr>
          <p:cNvPr id="7" name="Rectangle 6">
            <a:extLst>
              <a:ext uri="{FF2B5EF4-FFF2-40B4-BE49-F238E27FC236}">
                <a16:creationId xmlns:a16="http://schemas.microsoft.com/office/drawing/2014/main" id="{D417A5DC-7272-DFE8-FBDF-8134A6EFB796}"/>
              </a:ext>
            </a:extLst>
          </p:cNvPr>
          <p:cNvSpPr/>
          <p:nvPr/>
        </p:nvSpPr>
        <p:spPr>
          <a:xfrm>
            <a:off x="4377814" y="1573163"/>
            <a:ext cx="6300018" cy="452286"/>
          </a:xfrm>
          <a:prstGeom prst="rect">
            <a:avLst/>
          </a:prstGeom>
          <a:solidFill>
            <a:schemeClr val="bg1"/>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8CC785D4-76E8-32D8-E0C3-FFCB45D56037}"/>
              </a:ext>
            </a:extLst>
          </p:cNvPr>
          <p:cNvSpPr/>
          <p:nvPr/>
        </p:nvSpPr>
        <p:spPr>
          <a:xfrm>
            <a:off x="4377814" y="1012721"/>
            <a:ext cx="1924664" cy="45228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Username-</a:t>
            </a:r>
            <a:endParaRPr lang="en-IN" sz="2000" dirty="0">
              <a:latin typeface="Arial Black" panose="020B0A04020102020204" pitchFamily="34" charset="0"/>
            </a:endParaRPr>
          </a:p>
        </p:txBody>
      </p:sp>
      <p:sp>
        <p:nvSpPr>
          <p:cNvPr id="9" name="Rectangle 8">
            <a:extLst>
              <a:ext uri="{FF2B5EF4-FFF2-40B4-BE49-F238E27FC236}">
                <a16:creationId xmlns:a16="http://schemas.microsoft.com/office/drawing/2014/main" id="{9EBBB2D6-B30D-39BE-ACB0-7FFAB8B3F325}"/>
              </a:ext>
            </a:extLst>
          </p:cNvPr>
          <p:cNvSpPr/>
          <p:nvPr/>
        </p:nvSpPr>
        <p:spPr>
          <a:xfrm>
            <a:off x="3905311" y="2206112"/>
            <a:ext cx="2526891" cy="45228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Password</a:t>
            </a:r>
            <a:endParaRPr lang="en-IN" sz="2000" dirty="0">
              <a:latin typeface="Arial Black" panose="020B0A04020102020204" pitchFamily="34" charset="0"/>
            </a:endParaRPr>
          </a:p>
        </p:txBody>
      </p:sp>
      <p:sp>
        <p:nvSpPr>
          <p:cNvPr id="10" name="Rectangle 9">
            <a:extLst>
              <a:ext uri="{FF2B5EF4-FFF2-40B4-BE49-F238E27FC236}">
                <a16:creationId xmlns:a16="http://schemas.microsoft.com/office/drawing/2014/main" id="{B5E66327-404B-602F-0D85-7026CDD25D6B}"/>
              </a:ext>
            </a:extLst>
          </p:cNvPr>
          <p:cNvSpPr/>
          <p:nvPr/>
        </p:nvSpPr>
        <p:spPr>
          <a:xfrm>
            <a:off x="4249995" y="2839062"/>
            <a:ext cx="6784258" cy="45228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CA45AB75-7312-F6A2-13F7-6D4A4AAFFC1D}"/>
              </a:ext>
            </a:extLst>
          </p:cNvPr>
          <p:cNvSpPr/>
          <p:nvPr/>
        </p:nvSpPr>
        <p:spPr>
          <a:xfrm>
            <a:off x="6213987" y="3834581"/>
            <a:ext cx="2694039" cy="816078"/>
          </a:xfrm>
          <a:prstGeom prst="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SIGN IN!!</a:t>
            </a:r>
            <a:endParaRPr lang="en-IN" dirty="0"/>
          </a:p>
        </p:txBody>
      </p:sp>
      <p:sp>
        <p:nvSpPr>
          <p:cNvPr id="12" name="Rectangle 11">
            <a:extLst>
              <a:ext uri="{FF2B5EF4-FFF2-40B4-BE49-F238E27FC236}">
                <a16:creationId xmlns:a16="http://schemas.microsoft.com/office/drawing/2014/main" id="{96A8EAE4-A5B9-23D9-B084-45ED509D4797}"/>
              </a:ext>
            </a:extLst>
          </p:cNvPr>
          <p:cNvSpPr/>
          <p:nvPr/>
        </p:nvSpPr>
        <p:spPr>
          <a:xfrm>
            <a:off x="5948515" y="4967749"/>
            <a:ext cx="3077497" cy="45228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FORGOT PASSWORD….!!</a:t>
            </a:r>
            <a:endParaRPr lang="en-IN" dirty="0"/>
          </a:p>
        </p:txBody>
      </p:sp>
    </p:spTree>
    <p:extLst>
      <p:ext uri="{BB962C8B-B14F-4D97-AF65-F5344CB8AC3E}">
        <p14:creationId xmlns:p14="http://schemas.microsoft.com/office/powerpoint/2010/main" val="3582385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23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EF70B-72C0-8781-33D6-67C8C882E040}"/>
              </a:ext>
            </a:extLst>
          </p:cNvPr>
          <p:cNvSpPr/>
          <p:nvPr/>
        </p:nvSpPr>
        <p:spPr>
          <a:xfrm>
            <a:off x="2605548" y="2967335"/>
            <a:ext cx="3657600" cy="646331"/>
          </a:xfrm>
          <a:prstGeom prst="rect">
            <a:avLst/>
          </a:prstGeom>
          <a:noFill/>
        </p:spPr>
        <p:txBody>
          <a:bodyPr wrap="square" lIns="91440" tIns="45720" rIns="91440" bIns="45720">
            <a:spAutoFit/>
          </a:bodyPr>
          <a:lstStyle/>
          <a:p>
            <a:pPr algn="ctr"/>
            <a:r>
              <a:rPr lang="en-US" sz="3600" dirty="0">
                <a:ln w="0"/>
                <a:gradFill>
                  <a:gsLst>
                    <a:gs pos="0">
                      <a:schemeClr val="accent5">
                        <a:lumMod val="50000"/>
                      </a:schemeClr>
                    </a:gs>
                    <a:gs pos="50000">
                      <a:schemeClr val="accent5"/>
                    </a:gs>
                    <a:gs pos="100000">
                      <a:schemeClr val="accent5">
                        <a:lumMod val="60000"/>
                        <a:lumOff val="40000"/>
                      </a:schemeClr>
                    </a:gs>
                  </a:gsLst>
                  <a:lin ang="5400000" scaled="0"/>
                </a:gradFill>
                <a:effectLst>
                  <a:reflection blurRad="6350" stA="53000" endA="300" endPos="35500" dir="5400000" sy="-90000" algn="bl" rotWithShape="0"/>
                </a:effectLst>
              </a:rPr>
              <a:t> </a:t>
            </a:r>
            <a:endParaRPr lang="en-US" sz="3600" b="0" cap="none" spc="0" dirty="0">
              <a:ln w="0"/>
              <a:gradFill>
                <a:gsLst>
                  <a:gs pos="0">
                    <a:schemeClr val="accent5">
                      <a:lumMod val="50000"/>
                    </a:schemeClr>
                  </a:gs>
                  <a:gs pos="50000">
                    <a:schemeClr val="accent5"/>
                  </a:gs>
                  <a:gs pos="100000">
                    <a:schemeClr val="accent5">
                      <a:lumMod val="60000"/>
                      <a:lumOff val="40000"/>
                    </a:schemeClr>
                  </a:gs>
                </a:gsLst>
                <a:lin ang="5400000" scaled="0"/>
              </a:gradFill>
              <a:effectLst>
                <a:reflection blurRad="6350" stA="53000" endA="300" endPos="35500" dir="5400000" sy="-90000" algn="bl" rotWithShape="0"/>
              </a:effectLst>
            </a:endParaRPr>
          </a:p>
        </p:txBody>
      </p:sp>
      <p:sp>
        <p:nvSpPr>
          <p:cNvPr id="6" name="Rectangle 5">
            <a:extLst>
              <a:ext uri="{FF2B5EF4-FFF2-40B4-BE49-F238E27FC236}">
                <a16:creationId xmlns:a16="http://schemas.microsoft.com/office/drawing/2014/main" id="{93696650-7898-BD39-29A0-B616D367AECC}"/>
              </a:ext>
            </a:extLst>
          </p:cNvPr>
          <p:cNvSpPr/>
          <p:nvPr/>
        </p:nvSpPr>
        <p:spPr>
          <a:xfrm>
            <a:off x="266206" y="280498"/>
            <a:ext cx="2231188" cy="646331"/>
          </a:xfrm>
          <a:prstGeom prst="rect">
            <a:avLst/>
          </a:prstGeom>
          <a:noFill/>
          <a:ln>
            <a:solidFill>
              <a:schemeClr val="tx1"/>
            </a:solidFill>
          </a:ln>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rPr>
              <a:t>You are kid</a:t>
            </a:r>
          </a:p>
        </p:txBody>
      </p:sp>
      <p:sp>
        <p:nvSpPr>
          <p:cNvPr id="7" name="Rectangle 6">
            <a:extLst>
              <a:ext uri="{FF2B5EF4-FFF2-40B4-BE49-F238E27FC236}">
                <a16:creationId xmlns:a16="http://schemas.microsoft.com/office/drawing/2014/main" id="{5FCFF3B6-B837-3DAA-46CF-BDB215E6D101}"/>
              </a:ext>
            </a:extLst>
          </p:cNvPr>
          <p:cNvSpPr/>
          <p:nvPr/>
        </p:nvSpPr>
        <p:spPr>
          <a:xfrm>
            <a:off x="5210632" y="231369"/>
            <a:ext cx="4060954" cy="646331"/>
          </a:xfrm>
          <a:prstGeom prst="rect">
            <a:avLst/>
          </a:prstGeom>
          <a:noFill/>
          <a:ln>
            <a:solidFill>
              <a:schemeClr val="tx1"/>
            </a:solidFill>
          </a:ln>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You are parent</a:t>
            </a:r>
          </a:p>
        </p:txBody>
      </p:sp>
      <p:pic>
        <p:nvPicPr>
          <p:cNvPr id="9" name="Graphic 8" descr="Man and woman with solid fill">
            <a:extLst>
              <a:ext uri="{FF2B5EF4-FFF2-40B4-BE49-F238E27FC236}">
                <a16:creationId xmlns:a16="http://schemas.microsoft.com/office/drawing/2014/main" id="{C38A0B71-ECFC-D469-98A5-379517D7F7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09137" y="56706"/>
            <a:ext cx="914400" cy="914400"/>
          </a:xfrm>
          <a:prstGeom prst="rect">
            <a:avLst/>
          </a:prstGeom>
        </p:spPr>
      </p:pic>
      <p:pic>
        <p:nvPicPr>
          <p:cNvPr id="15" name="Graphic 14" descr="Child with balloon with solid fill">
            <a:extLst>
              <a:ext uri="{FF2B5EF4-FFF2-40B4-BE49-F238E27FC236}">
                <a16:creationId xmlns:a16="http://schemas.microsoft.com/office/drawing/2014/main" id="{2C9C3BE3-111A-CEC9-83ED-A1EE5048D2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03621" y="16181"/>
            <a:ext cx="914400" cy="914400"/>
          </a:xfrm>
          <a:prstGeom prst="rect">
            <a:avLst/>
          </a:prstGeom>
        </p:spPr>
      </p:pic>
      <p:sp>
        <p:nvSpPr>
          <p:cNvPr id="16" name="Rectangle: Rounded Corners 15">
            <a:extLst>
              <a:ext uri="{FF2B5EF4-FFF2-40B4-BE49-F238E27FC236}">
                <a16:creationId xmlns:a16="http://schemas.microsoft.com/office/drawing/2014/main" id="{C3DE36A3-7965-2653-4D83-451869F8983B}"/>
              </a:ext>
            </a:extLst>
          </p:cNvPr>
          <p:cNvSpPr/>
          <p:nvPr/>
        </p:nvSpPr>
        <p:spPr>
          <a:xfrm>
            <a:off x="3766119" y="231370"/>
            <a:ext cx="628900" cy="64633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OR</a:t>
            </a:r>
            <a:endParaRPr lang="en-IN" sz="2400" dirty="0">
              <a:ln w="0"/>
              <a:solidFill>
                <a:schemeClr val="tx1"/>
              </a:solidFill>
              <a:effectLst>
                <a:outerShdw blurRad="38100" dist="19050" dir="2700000" algn="tl" rotWithShape="0">
                  <a:schemeClr val="dk1">
                    <a:alpha val="40000"/>
                  </a:schemeClr>
                </a:outerShdw>
              </a:effectLst>
            </a:endParaRPr>
          </a:p>
        </p:txBody>
      </p:sp>
      <p:sp>
        <p:nvSpPr>
          <p:cNvPr id="18" name="Rectangle 17">
            <a:extLst>
              <a:ext uri="{FF2B5EF4-FFF2-40B4-BE49-F238E27FC236}">
                <a16:creationId xmlns:a16="http://schemas.microsoft.com/office/drawing/2014/main" id="{CEBE72D0-E3C8-0AEF-24BC-E45824419717}"/>
              </a:ext>
            </a:extLst>
          </p:cNvPr>
          <p:cNvSpPr/>
          <p:nvPr/>
        </p:nvSpPr>
        <p:spPr>
          <a:xfrm>
            <a:off x="108154" y="1249995"/>
            <a:ext cx="2497394" cy="6463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NAME-</a:t>
            </a:r>
            <a:endParaRPr lang="en-IN" sz="2800" dirty="0">
              <a:latin typeface="Arial Black" panose="020B0A04020102020204" pitchFamily="34" charset="0"/>
            </a:endParaRPr>
          </a:p>
        </p:txBody>
      </p:sp>
      <p:sp>
        <p:nvSpPr>
          <p:cNvPr id="19" name="Rectangle 18">
            <a:extLst>
              <a:ext uri="{FF2B5EF4-FFF2-40B4-BE49-F238E27FC236}">
                <a16:creationId xmlns:a16="http://schemas.microsoft.com/office/drawing/2014/main" id="{680D1F0E-6F82-428D-D05F-29013D4D2D25}"/>
              </a:ext>
            </a:extLst>
          </p:cNvPr>
          <p:cNvSpPr/>
          <p:nvPr/>
        </p:nvSpPr>
        <p:spPr>
          <a:xfrm>
            <a:off x="2757582" y="1342748"/>
            <a:ext cx="4630994" cy="40182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B1F78D23-46E0-6FD7-803A-EA283CA3AE25}"/>
              </a:ext>
            </a:extLst>
          </p:cNvPr>
          <p:cNvSpPr/>
          <p:nvPr/>
        </p:nvSpPr>
        <p:spPr>
          <a:xfrm>
            <a:off x="408040" y="2084437"/>
            <a:ext cx="1661652" cy="5407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AGE-</a:t>
            </a:r>
            <a:endParaRPr lang="en-IN" sz="2800" dirty="0">
              <a:latin typeface="Arial Black" panose="020B0A04020102020204" pitchFamily="34" charset="0"/>
            </a:endParaRPr>
          </a:p>
        </p:txBody>
      </p:sp>
      <p:sp>
        <p:nvSpPr>
          <p:cNvPr id="21" name="Rectangle 20">
            <a:extLst>
              <a:ext uri="{FF2B5EF4-FFF2-40B4-BE49-F238E27FC236}">
                <a16:creationId xmlns:a16="http://schemas.microsoft.com/office/drawing/2014/main" id="{89EAB233-31E1-B079-DDFC-ECE8DEA3D07A}"/>
              </a:ext>
            </a:extLst>
          </p:cNvPr>
          <p:cNvSpPr/>
          <p:nvPr/>
        </p:nvSpPr>
        <p:spPr>
          <a:xfrm>
            <a:off x="2511774" y="2189961"/>
            <a:ext cx="2365024" cy="40182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5FA896AE-26C8-42CA-56E3-6CE385E66460}"/>
              </a:ext>
            </a:extLst>
          </p:cNvPr>
          <p:cNvSpPr/>
          <p:nvPr/>
        </p:nvSpPr>
        <p:spPr>
          <a:xfrm>
            <a:off x="408040" y="2782669"/>
            <a:ext cx="1661652" cy="6463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WEIGHT-</a:t>
            </a:r>
            <a:r>
              <a:rPr lang="en-US" dirty="0">
                <a:ln w="0"/>
                <a:solidFill>
                  <a:schemeClr val="tx1"/>
                </a:solidFill>
                <a:effectLst>
                  <a:outerShdw blurRad="38100" dist="19050" dir="2700000" algn="tl" rotWithShape="0">
                    <a:schemeClr val="dk1">
                      <a:alpha val="40000"/>
                    </a:schemeClr>
                  </a:outerShdw>
                </a:effectLst>
              </a:rPr>
              <a:t> </a:t>
            </a:r>
            <a:endParaRPr lang="en-IN" dirty="0"/>
          </a:p>
        </p:txBody>
      </p:sp>
      <p:sp>
        <p:nvSpPr>
          <p:cNvPr id="23" name="Rectangle 22">
            <a:extLst>
              <a:ext uri="{FF2B5EF4-FFF2-40B4-BE49-F238E27FC236}">
                <a16:creationId xmlns:a16="http://schemas.microsoft.com/office/drawing/2014/main" id="{A2E04B67-B1E2-0FAD-5C1D-60C214EEA9B3}"/>
              </a:ext>
            </a:extLst>
          </p:cNvPr>
          <p:cNvSpPr/>
          <p:nvPr/>
        </p:nvSpPr>
        <p:spPr>
          <a:xfrm>
            <a:off x="2521608" y="2892430"/>
            <a:ext cx="1032387" cy="40182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233D52FA-4A67-8382-7214-65982A1CFC57}"/>
              </a:ext>
            </a:extLst>
          </p:cNvPr>
          <p:cNvSpPr/>
          <p:nvPr/>
        </p:nvSpPr>
        <p:spPr>
          <a:xfrm>
            <a:off x="408040" y="3613666"/>
            <a:ext cx="1661652" cy="4473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HEIGHT-</a:t>
            </a:r>
            <a:endParaRPr lang="en-IN" sz="2400" dirty="0">
              <a:latin typeface="Arial Black" panose="020B0A04020102020204" pitchFamily="34" charset="0"/>
            </a:endParaRPr>
          </a:p>
        </p:txBody>
      </p:sp>
      <p:sp>
        <p:nvSpPr>
          <p:cNvPr id="25" name="Rectangle 24">
            <a:extLst>
              <a:ext uri="{FF2B5EF4-FFF2-40B4-BE49-F238E27FC236}">
                <a16:creationId xmlns:a16="http://schemas.microsoft.com/office/drawing/2014/main" id="{696852BC-2F15-9A84-5721-43F05A505DB6}"/>
              </a:ext>
            </a:extLst>
          </p:cNvPr>
          <p:cNvSpPr/>
          <p:nvPr/>
        </p:nvSpPr>
        <p:spPr>
          <a:xfrm>
            <a:off x="2403621" y="3613667"/>
            <a:ext cx="1244511" cy="44736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E2F68D93-4837-57D1-F896-88C603A140C2}"/>
              </a:ext>
            </a:extLst>
          </p:cNvPr>
          <p:cNvSpPr/>
          <p:nvPr/>
        </p:nvSpPr>
        <p:spPr>
          <a:xfrm>
            <a:off x="-127819" y="4380450"/>
            <a:ext cx="3549445" cy="4471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DISEASE IF HAVING ANY-</a:t>
            </a:r>
            <a:endParaRPr lang="en-IN" dirty="0">
              <a:latin typeface="Arial Black" panose="020B0A04020102020204" pitchFamily="34" charset="0"/>
            </a:endParaRPr>
          </a:p>
        </p:txBody>
      </p:sp>
      <p:sp>
        <p:nvSpPr>
          <p:cNvPr id="28" name="Rectangle 27">
            <a:extLst>
              <a:ext uri="{FF2B5EF4-FFF2-40B4-BE49-F238E27FC236}">
                <a16:creationId xmlns:a16="http://schemas.microsoft.com/office/drawing/2014/main" id="{8EDD82B3-DE30-044A-E23A-3ADBA760F834}"/>
              </a:ext>
            </a:extLst>
          </p:cNvPr>
          <p:cNvSpPr/>
          <p:nvPr/>
        </p:nvSpPr>
        <p:spPr>
          <a:xfrm>
            <a:off x="3500839" y="4391509"/>
            <a:ext cx="4060954" cy="40182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54060432-1944-3F15-A179-01F22C6A927D}"/>
              </a:ext>
            </a:extLst>
          </p:cNvPr>
          <p:cNvSpPr/>
          <p:nvPr/>
        </p:nvSpPr>
        <p:spPr>
          <a:xfrm>
            <a:off x="113439" y="5012486"/>
            <a:ext cx="2349542" cy="68825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ALLERGIES</a:t>
            </a:r>
            <a:endParaRPr lang="en-IN" sz="2400" dirty="0">
              <a:latin typeface="Arial Black" panose="020B0A04020102020204" pitchFamily="34" charset="0"/>
            </a:endParaRPr>
          </a:p>
        </p:txBody>
      </p:sp>
      <p:sp>
        <p:nvSpPr>
          <p:cNvPr id="31" name="Rectangle 30">
            <a:extLst>
              <a:ext uri="{FF2B5EF4-FFF2-40B4-BE49-F238E27FC236}">
                <a16:creationId xmlns:a16="http://schemas.microsoft.com/office/drawing/2014/main" id="{B99870EC-54E8-1622-91AE-6000F83EEA15}"/>
              </a:ext>
            </a:extLst>
          </p:cNvPr>
          <p:cNvSpPr/>
          <p:nvPr/>
        </p:nvSpPr>
        <p:spPr>
          <a:xfrm>
            <a:off x="2708785" y="5175563"/>
            <a:ext cx="4242986" cy="44718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7117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pattFill prst="ltHorz">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BBA98-64F6-3806-230D-AF89ABD921DF}"/>
              </a:ext>
            </a:extLst>
          </p:cNvPr>
          <p:cNvSpPr/>
          <p:nvPr/>
        </p:nvSpPr>
        <p:spPr>
          <a:xfrm>
            <a:off x="3067665" y="216309"/>
            <a:ext cx="5702709" cy="894735"/>
          </a:xfrm>
          <a:prstGeom prst="rect">
            <a:avLst/>
          </a:prstGeom>
          <a:solidFill>
            <a:schemeClr val="accent2">
              <a:lumMod val="60000"/>
              <a:lumOff val="40000"/>
            </a:schemeClr>
          </a:solidFill>
          <a:effectLst>
            <a:outerShdw blurRad="76200" dir="13500000" sy="23000" kx="1200000" algn="br" rotWithShape="0">
              <a:prstClr val="black">
                <a:alpha val="2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02C65ED4-9164-3B6E-06DF-A17FE51A0ECE}"/>
              </a:ext>
            </a:extLst>
          </p:cNvPr>
          <p:cNvSpPr/>
          <p:nvPr/>
        </p:nvSpPr>
        <p:spPr>
          <a:xfrm>
            <a:off x="4522579" y="202011"/>
            <a:ext cx="2419253" cy="923330"/>
          </a:xfrm>
          <a:prstGeom prst="rect">
            <a:avLst/>
          </a:prstGeom>
          <a:noFill/>
        </p:spPr>
        <p:txBody>
          <a:bodyPr wrap="none" lIns="91440" tIns="45720" rIns="91440" bIns="45720">
            <a:spAutoFit/>
          </a:bodyPr>
          <a:lstStyle/>
          <a:p>
            <a:pPr algn="ctr"/>
            <a:r>
              <a:rPr lang="en-US" sz="5400" b="1" dirty="0">
                <a:ln w="6600">
                  <a:solidFill>
                    <a:schemeClr val="accent2"/>
                  </a:solidFill>
                  <a:prstDash val="solid"/>
                </a:ln>
                <a:solidFill>
                  <a:srgbClr val="FFFFFF"/>
                </a:solidFill>
                <a:effectLst>
                  <a:outerShdw dist="38100" dir="2700000" algn="tl" rotWithShape="0">
                    <a:schemeClr val="accent2"/>
                  </a:outerShdw>
                </a:effectLst>
              </a:rPr>
              <a:t>LEVEL-1</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Rectangle: Rounded Corners 4">
            <a:extLst>
              <a:ext uri="{FF2B5EF4-FFF2-40B4-BE49-F238E27FC236}">
                <a16:creationId xmlns:a16="http://schemas.microsoft.com/office/drawing/2014/main" id="{6C74D9AD-DA2D-0E9E-0E67-226B6E74088D}"/>
              </a:ext>
            </a:extLst>
          </p:cNvPr>
          <p:cNvSpPr/>
          <p:nvPr/>
        </p:nvSpPr>
        <p:spPr>
          <a:xfrm>
            <a:off x="4272114" y="1327355"/>
            <a:ext cx="2920181" cy="1425677"/>
          </a:xfrm>
          <a:prstGeom prst="roundRect">
            <a:avLst/>
          </a:prstGeom>
          <a:solidFill>
            <a:schemeClr val="accent6">
              <a:lumMod val="20000"/>
              <a:lumOff val="80000"/>
            </a:schemeClr>
          </a:solidFill>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YOGA FOR KIDS</a:t>
            </a:r>
            <a:endParaRPr lang="en-IN" sz="2800" dirty="0"/>
          </a:p>
        </p:txBody>
      </p:sp>
      <p:pic>
        <p:nvPicPr>
          <p:cNvPr id="7" name="Picture 6">
            <a:extLst>
              <a:ext uri="{FF2B5EF4-FFF2-40B4-BE49-F238E27FC236}">
                <a16:creationId xmlns:a16="http://schemas.microsoft.com/office/drawing/2014/main" id="{5E7BBE77-0531-5832-B6DE-B6F507E97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851" y="3018503"/>
            <a:ext cx="2526891" cy="3623188"/>
          </a:xfrm>
          <a:prstGeom prst="rect">
            <a:avLst/>
          </a:prstGeom>
        </p:spPr>
      </p:pic>
      <p:pic>
        <p:nvPicPr>
          <p:cNvPr id="9" name="Picture 8">
            <a:extLst>
              <a:ext uri="{FF2B5EF4-FFF2-40B4-BE49-F238E27FC236}">
                <a16:creationId xmlns:a16="http://schemas.microsoft.com/office/drawing/2014/main" id="{98CB6226-5229-9765-CEF3-8D667613C5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3565" y="3158226"/>
            <a:ext cx="2448267" cy="3343742"/>
          </a:xfrm>
          <a:prstGeom prst="rect">
            <a:avLst/>
          </a:prstGeom>
        </p:spPr>
      </p:pic>
      <p:pic>
        <p:nvPicPr>
          <p:cNvPr id="11" name="Picture 10">
            <a:extLst>
              <a:ext uri="{FF2B5EF4-FFF2-40B4-BE49-F238E27FC236}">
                <a16:creationId xmlns:a16="http://schemas.microsoft.com/office/drawing/2014/main" id="{6AC647A0-48F7-0DC2-C341-15F2FA4EC0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2295" y="2920633"/>
            <a:ext cx="4906297" cy="3748936"/>
          </a:xfrm>
          <a:prstGeom prst="rect">
            <a:avLst/>
          </a:prstGeom>
        </p:spPr>
      </p:pic>
    </p:spTree>
    <p:extLst>
      <p:ext uri="{BB962C8B-B14F-4D97-AF65-F5344CB8AC3E}">
        <p14:creationId xmlns:p14="http://schemas.microsoft.com/office/powerpoint/2010/main" val="13503829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127</TotalTime>
  <Words>608</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Arial</vt:lpstr>
      <vt:lpstr>Arial Black</vt:lpstr>
      <vt:lpstr>Calibri</vt:lpstr>
      <vt:lpstr>Calibri Light</vt:lpstr>
      <vt:lpstr>Comic Sans MS</vt:lpstr>
      <vt:lpstr>Trebuchet MS</vt:lpstr>
      <vt:lpstr>Wingdings 3</vt:lpstr>
      <vt:lpstr>Facet</vt:lpstr>
      <vt:lpstr>PowerPoint Presentation</vt:lpstr>
      <vt:lpstr>PowerPoint Presentation</vt:lpstr>
      <vt:lpstr>PowerPoint Presentation</vt:lpstr>
      <vt:lpstr>PowerPoint Presentation</vt:lpstr>
      <vt:lpstr>PowerPoint Presentation</vt:lpstr>
      <vt:lpstr>KIDDOFIT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Kartiki Borawake</dc:creator>
  <cp:lastModifiedBy>Kartiki Borawake</cp:lastModifiedBy>
  <cp:revision>2</cp:revision>
  <dcterms:created xsi:type="dcterms:W3CDTF">2024-08-11T16:12:32Z</dcterms:created>
  <dcterms:modified xsi:type="dcterms:W3CDTF">2024-08-12T01:35:52Z</dcterms:modified>
</cp:coreProperties>
</file>