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1" r:id="rId13"/>
    <p:sldId id="282" r:id="rId14"/>
    <p:sldId id="283" r:id="rId15"/>
    <p:sldId id="284"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8" r:id="rId42"/>
    <p:sldId id="299" r:id="rId43"/>
    <p:sldId id="300" r:id="rId44"/>
    <p:sldId id="301" r:id="rId45"/>
    <p:sldId id="302" r:id="rId46"/>
    <p:sldId id="303" r:id="rId47"/>
    <p:sldId id="297" r:id="rId48"/>
    <p:sldId id="280"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ik Yanigar" initials="KY" lastIdx="1" clrIdx="0">
    <p:extLst>
      <p:ext uri="{19B8F6BF-5375-455C-9EA6-DF929625EA0E}">
        <p15:presenceInfo xmlns:p15="http://schemas.microsoft.com/office/powerpoint/2012/main" userId="S::kartik.nyanigar.mec20@itbhu.ac.in::8e84dad7-e731-41e4-b4b9-9c9ddf6193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A3AB06-30D2-4AFC-8000-9542D5A8651F}"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18A69-BF52-428C-8714-47EAEAC0A073}" type="slidenum">
              <a:rPr lang="en-IN" smtClean="0"/>
              <a:t>‹#›</a:t>
            </a:fld>
            <a:endParaRPr lang="en-IN"/>
          </a:p>
        </p:txBody>
      </p:sp>
    </p:spTree>
    <p:extLst>
      <p:ext uri="{BB962C8B-B14F-4D97-AF65-F5344CB8AC3E}">
        <p14:creationId xmlns:p14="http://schemas.microsoft.com/office/powerpoint/2010/main" val="995691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A3AB06-30D2-4AFC-8000-9542D5A8651F}"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18A69-BF52-428C-8714-47EAEAC0A073}" type="slidenum">
              <a:rPr lang="en-IN" smtClean="0"/>
              <a:t>‹#›</a:t>
            </a:fld>
            <a:endParaRPr lang="en-IN"/>
          </a:p>
        </p:txBody>
      </p:sp>
    </p:spTree>
    <p:extLst>
      <p:ext uri="{BB962C8B-B14F-4D97-AF65-F5344CB8AC3E}">
        <p14:creationId xmlns:p14="http://schemas.microsoft.com/office/powerpoint/2010/main" val="3898635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A3AB06-30D2-4AFC-8000-9542D5A8651F}"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18A69-BF52-428C-8714-47EAEAC0A07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6510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A3AB06-30D2-4AFC-8000-9542D5A8651F}"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18A69-BF52-428C-8714-47EAEAC0A073}" type="slidenum">
              <a:rPr lang="en-IN" smtClean="0"/>
              <a:t>‹#›</a:t>
            </a:fld>
            <a:endParaRPr lang="en-IN"/>
          </a:p>
        </p:txBody>
      </p:sp>
    </p:spTree>
    <p:extLst>
      <p:ext uri="{BB962C8B-B14F-4D97-AF65-F5344CB8AC3E}">
        <p14:creationId xmlns:p14="http://schemas.microsoft.com/office/powerpoint/2010/main" val="3920349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A3AB06-30D2-4AFC-8000-9542D5A8651F}"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18A69-BF52-428C-8714-47EAEAC0A07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1845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A3AB06-30D2-4AFC-8000-9542D5A8651F}"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18A69-BF52-428C-8714-47EAEAC0A073}" type="slidenum">
              <a:rPr lang="en-IN" smtClean="0"/>
              <a:t>‹#›</a:t>
            </a:fld>
            <a:endParaRPr lang="en-IN"/>
          </a:p>
        </p:txBody>
      </p:sp>
    </p:spTree>
    <p:extLst>
      <p:ext uri="{BB962C8B-B14F-4D97-AF65-F5344CB8AC3E}">
        <p14:creationId xmlns:p14="http://schemas.microsoft.com/office/powerpoint/2010/main" val="2833360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A3AB06-30D2-4AFC-8000-9542D5A8651F}"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18A69-BF52-428C-8714-47EAEAC0A073}" type="slidenum">
              <a:rPr lang="en-IN" smtClean="0"/>
              <a:t>‹#›</a:t>
            </a:fld>
            <a:endParaRPr lang="en-IN"/>
          </a:p>
        </p:txBody>
      </p:sp>
    </p:spTree>
    <p:extLst>
      <p:ext uri="{BB962C8B-B14F-4D97-AF65-F5344CB8AC3E}">
        <p14:creationId xmlns:p14="http://schemas.microsoft.com/office/powerpoint/2010/main" val="3751626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A3AB06-30D2-4AFC-8000-9542D5A8651F}"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18A69-BF52-428C-8714-47EAEAC0A073}" type="slidenum">
              <a:rPr lang="en-IN" smtClean="0"/>
              <a:t>‹#›</a:t>
            </a:fld>
            <a:endParaRPr lang="en-IN"/>
          </a:p>
        </p:txBody>
      </p:sp>
    </p:spTree>
    <p:extLst>
      <p:ext uri="{BB962C8B-B14F-4D97-AF65-F5344CB8AC3E}">
        <p14:creationId xmlns:p14="http://schemas.microsoft.com/office/powerpoint/2010/main" val="3858311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A3AB06-30D2-4AFC-8000-9542D5A8651F}"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18A69-BF52-428C-8714-47EAEAC0A073}" type="slidenum">
              <a:rPr lang="en-IN" smtClean="0"/>
              <a:t>‹#›</a:t>
            </a:fld>
            <a:endParaRPr lang="en-IN"/>
          </a:p>
        </p:txBody>
      </p:sp>
    </p:spTree>
    <p:extLst>
      <p:ext uri="{BB962C8B-B14F-4D97-AF65-F5344CB8AC3E}">
        <p14:creationId xmlns:p14="http://schemas.microsoft.com/office/powerpoint/2010/main" val="4266831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A3AB06-30D2-4AFC-8000-9542D5A8651F}"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18A69-BF52-428C-8714-47EAEAC0A073}" type="slidenum">
              <a:rPr lang="en-IN" smtClean="0"/>
              <a:t>‹#›</a:t>
            </a:fld>
            <a:endParaRPr lang="en-IN"/>
          </a:p>
        </p:txBody>
      </p:sp>
    </p:spTree>
    <p:extLst>
      <p:ext uri="{BB962C8B-B14F-4D97-AF65-F5344CB8AC3E}">
        <p14:creationId xmlns:p14="http://schemas.microsoft.com/office/powerpoint/2010/main" val="669112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A3AB06-30D2-4AFC-8000-9542D5A8651F}"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518A69-BF52-428C-8714-47EAEAC0A073}" type="slidenum">
              <a:rPr lang="en-IN" smtClean="0"/>
              <a:t>‹#›</a:t>
            </a:fld>
            <a:endParaRPr lang="en-IN"/>
          </a:p>
        </p:txBody>
      </p:sp>
    </p:spTree>
    <p:extLst>
      <p:ext uri="{BB962C8B-B14F-4D97-AF65-F5344CB8AC3E}">
        <p14:creationId xmlns:p14="http://schemas.microsoft.com/office/powerpoint/2010/main" val="77628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A3AB06-30D2-4AFC-8000-9542D5A8651F}" type="datetimeFigureOut">
              <a:rPr lang="en-IN" smtClean="0"/>
              <a:t>17-07-2022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518A69-BF52-428C-8714-47EAEAC0A073}" type="slidenum">
              <a:rPr lang="en-IN" smtClean="0"/>
              <a:t>‹#›</a:t>
            </a:fld>
            <a:endParaRPr lang="en-IN"/>
          </a:p>
        </p:txBody>
      </p:sp>
    </p:spTree>
    <p:extLst>
      <p:ext uri="{BB962C8B-B14F-4D97-AF65-F5344CB8AC3E}">
        <p14:creationId xmlns:p14="http://schemas.microsoft.com/office/powerpoint/2010/main" val="260816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A3AB06-30D2-4AFC-8000-9542D5A8651F}" type="datetimeFigureOut">
              <a:rPr lang="en-IN" smtClean="0"/>
              <a:t>17-07-2022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518A69-BF52-428C-8714-47EAEAC0A073}" type="slidenum">
              <a:rPr lang="en-IN" smtClean="0"/>
              <a:t>‹#›</a:t>
            </a:fld>
            <a:endParaRPr lang="en-IN"/>
          </a:p>
        </p:txBody>
      </p:sp>
    </p:spTree>
    <p:extLst>
      <p:ext uri="{BB962C8B-B14F-4D97-AF65-F5344CB8AC3E}">
        <p14:creationId xmlns:p14="http://schemas.microsoft.com/office/powerpoint/2010/main" val="3751103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3AB06-30D2-4AFC-8000-9542D5A8651F}" type="datetimeFigureOut">
              <a:rPr lang="en-IN" smtClean="0"/>
              <a:t>17-07-2022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518A69-BF52-428C-8714-47EAEAC0A073}" type="slidenum">
              <a:rPr lang="en-IN" smtClean="0"/>
              <a:t>‹#›</a:t>
            </a:fld>
            <a:endParaRPr lang="en-IN"/>
          </a:p>
        </p:txBody>
      </p:sp>
    </p:spTree>
    <p:extLst>
      <p:ext uri="{BB962C8B-B14F-4D97-AF65-F5344CB8AC3E}">
        <p14:creationId xmlns:p14="http://schemas.microsoft.com/office/powerpoint/2010/main" val="32556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A3AB06-30D2-4AFC-8000-9542D5A8651F}"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518A69-BF52-428C-8714-47EAEAC0A073}" type="slidenum">
              <a:rPr lang="en-IN" smtClean="0"/>
              <a:t>‹#›</a:t>
            </a:fld>
            <a:endParaRPr lang="en-IN"/>
          </a:p>
        </p:txBody>
      </p:sp>
    </p:spTree>
    <p:extLst>
      <p:ext uri="{BB962C8B-B14F-4D97-AF65-F5344CB8AC3E}">
        <p14:creationId xmlns:p14="http://schemas.microsoft.com/office/powerpoint/2010/main" val="791388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A3AB06-30D2-4AFC-8000-9542D5A8651F}"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518A69-BF52-428C-8714-47EAEAC0A073}" type="slidenum">
              <a:rPr lang="en-IN" smtClean="0"/>
              <a:t>‹#›</a:t>
            </a:fld>
            <a:endParaRPr lang="en-IN"/>
          </a:p>
        </p:txBody>
      </p:sp>
    </p:spTree>
    <p:extLst>
      <p:ext uri="{BB962C8B-B14F-4D97-AF65-F5344CB8AC3E}">
        <p14:creationId xmlns:p14="http://schemas.microsoft.com/office/powerpoint/2010/main" val="192155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A3AB06-30D2-4AFC-8000-9542D5A8651F}" type="datetimeFigureOut">
              <a:rPr lang="en-IN" smtClean="0"/>
              <a:t>17-07-2022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518A69-BF52-428C-8714-47EAEAC0A073}" type="slidenum">
              <a:rPr lang="en-IN" smtClean="0"/>
              <a:t>‹#›</a:t>
            </a:fld>
            <a:endParaRPr lang="en-IN"/>
          </a:p>
        </p:txBody>
      </p:sp>
    </p:spTree>
    <p:extLst>
      <p:ext uri="{BB962C8B-B14F-4D97-AF65-F5344CB8AC3E}">
        <p14:creationId xmlns:p14="http://schemas.microsoft.com/office/powerpoint/2010/main" val="95138380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uciml/pima-indians-diabetes-databas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C2D0-22B2-1BE1-66AE-3DF5F9F4C667}"/>
              </a:ext>
            </a:extLst>
          </p:cNvPr>
          <p:cNvSpPr>
            <a:spLocks noGrp="1"/>
          </p:cNvSpPr>
          <p:nvPr>
            <p:ph type="ctrTitle"/>
          </p:nvPr>
        </p:nvSpPr>
        <p:spPr/>
        <p:txBody>
          <a:bodyPr>
            <a:normAutofit fontScale="90000"/>
          </a:bodyPr>
          <a:lstStyle/>
          <a:p>
            <a:pPr algn="ctr"/>
            <a:r>
              <a:rPr lang="en-US" dirty="0"/>
              <a:t>Prediction of Presence of Diabetes</a:t>
            </a:r>
            <a:endParaRPr lang="en-IN" dirty="0"/>
          </a:p>
        </p:txBody>
      </p:sp>
      <p:sp>
        <p:nvSpPr>
          <p:cNvPr id="3" name="Subtitle 2">
            <a:extLst>
              <a:ext uri="{FF2B5EF4-FFF2-40B4-BE49-F238E27FC236}">
                <a16:creationId xmlns:a16="http://schemas.microsoft.com/office/drawing/2014/main" id="{034D8603-49A3-EEF5-A12A-4BB37B0677A9}"/>
              </a:ext>
            </a:extLst>
          </p:cNvPr>
          <p:cNvSpPr>
            <a:spLocks noGrp="1"/>
          </p:cNvSpPr>
          <p:nvPr>
            <p:ph type="subTitle" idx="1"/>
          </p:nvPr>
        </p:nvSpPr>
        <p:spPr>
          <a:xfrm>
            <a:off x="1507067" y="4050833"/>
            <a:ext cx="8111718" cy="1919144"/>
          </a:xfrm>
        </p:spPr>
        <p:txBody>
          <a:bodyPr>
            <a:normAutofit/>
          </a:bodyPr>
          <a:lstStyle/>
          <a:p>
            <a:r>
              <a:rPr lang="en-US" dirty="0"/>
              <a:t>Name: Kartik </a:t>
            </a:r>
            <a:r>
              <a:rPr lang="en-US" dirty="0" err="1"/>
              <a:t>Ningaraj</a:t>
            </a:r>
            <a:r>
              <a:rPr lang="en-US" dirty="0"/>
              <a:t> Yanigar</a:t>
            </a:r>
          </a:p>
          <a:p>
            <a:r>
              <a:rPr lang="en-US" dirty="0"/>
              <a:t>Email: kartik.nyanigar.mec20@itbhu.ac.in</a:t>
            </a:r>
          </a:p>
          <a:p>
            <a:r>
              <a:rPr lang="en-US" dirty="0"/>
              <a:t>Ph No: 8867021358</a:t>
            </a:r>
          </a:p>
          <a:p>
            <a:r>
              <a:rPr lang="en-US" dirty="0"/>
              <a:t>This is project for Internships at </a:t>
            </a:r>
            <a:r>
              <a:rPr lang="en-US" dirty="0" err="1"/>
              <a:t>Exposys</a:t>
            </a:r>
            <a:r>
              <a:rPr lang="en-US" dirty="0"/>
              <a:t> Data Labs</a:t>
            </a:r>
          </a:p>
          <a:p>
            <a:endParaRPr lang="en-IN" dirty="0"/>
          </a:p>
        </p:txBody>
      </p:sp>
    </p:spTree>
    <p:extLst>
      <p:ext uri="{BB962C8B-B14F-4D97-AF65-F5344CB8AC3E}">
        <p14:creationId xmlns:p14="http://schemas.microsoft.com/office/powerpoint/2010/main" val="234584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8FF857-97FB-2170-DDAA-81B2B0E4786F}"/>
              </a:ext>
            </a:extLst>
          </p:cNvPr>
          <p:cNvSpPr txBox="1"/>
          <p:nvPr/>
        </p:nvSpPr>
        <p:spPr>
          <a:xfrm>
            <a:off x="1116623" y="611908"/>
            <a:ext cx="9249508" cy="373051"/>
          </a:xfrm>
          <a:prstGeom prst="rect">
            <a:avLst/>
          </a:prstGeom>
          <a:noFill/>
        </p:spPr>
        <p:txBody>
          <a:bodyPr wrap="square">
            <a:spAutoFit/>
          </a:bodyPr>
          <a:lstStyle/>
          <a:p>
            <a:pPr>
              <a:lnSpc>
                <a:spcPct val="107000"/>
              </a:lnSpc>
              <a:spcAft>
                <a:spcPts val="800"/>
              </a:spcAft>
            </a:pPr>
            <a:r>
              <a:rPr lang="en-IN" sz="1800" dirty="0">
                <a:effectLst/>
                <a:latin typeface="Lato" panose="020F0502020204030203" pitchFamily="34" charset="0"/>
                <a:ea typeface="Times New Roman" panose="02020603050405020304" pitchFamily="18" charset="0"/>
                <a:cs typeface="Times New Roman" panose="02020603050405020304" pitchFamily="18" charset="0"/>
              </a:rPr>
              <a:t>Trying and removing the outliers that have little to no effect on dataset.</a:t>
            </a:r>
            <a:endParaRPr lang="en-IN" sz="1800" dirty="0">
              <a:effectLst/>
              <a:latin typeface="Calibri" panose="020F0502020204030204" pitchFamily="34" charset="0"/>
              <a:ea typeface="Calibri" panose="020F0502020204030204" pitchFamily="34" charset="0"/>
              <a:cs typeface="Tunga" panose="020B0502040204020203" pitchFamily="34" charset="0"/>
            </a:endParaRPr>
          </a:p>
        </p:txBody>
      </p:sp>
      <p:pic>
        <p:nvPicPr>
          <p:cNvPr id="5" name="Picture 4">
            <a:extLst>
              <a:ext uri="{FF2B5EF4-FFF2-40B4-BE49-F238E27FC236}">
                <a16:creationId xmlns:a16="http://schemas.microsoft.com/office/drawing/2014/main" id="{A5422127-25A4-A82A-BA45-AAA823EF1866}"/>
              </a:ext>
            </a:extLst>
          </p:cNvPr>
          <p:cNvPicPr>
            <a:picLocks noChangeAspect="1"/>
          </p:cNvPicPr>
          <p:nvPr/>
        </p:nvPicPr>
        <p:blipFill>
          <a:blip r:embed="rId2"/>
          <a:stretch>
            <a:fillRect/>
          </a:stretch>
        </p:blipFill>
        <p:spPr>
          <a:xfrm>
            <a:off x="1116623" y="1073248"/>
            <a:ext cx="8721970" cy="34441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A461AF07-307B-7C07-D51A-CCF360597393}"/>
              </a:ext>
            </a:extLst>
          </p:cNvPr>
          <p:cNvSpPr txBox="1"/>
          <p:nvPr/>
        </p:nvSpPr>
        <p:spPr>
          <a:xfrm>
            <a:off x="1116622" y="4689959"/>
            <a:ext cx="9486901" cy="965777"/>
          </a:xfrm>
          <a:prstGeom prst="rect">
            <a:avLst/>
          </a:prstGeom>
          <a:noFill/>
        </p:spPr>
        <p:txBody>
          <a:bodyPr wrap="square">
            <a:spAutoFit/>
          </a:bodyPr>
          <a:lstStyle/>
          <a:p>
            <a:pPr>
              <a:lnSpc>
                <a:spcPct val="107000"/>
              </a:lnSpc>
              <a:spcAft>
                <a:spcPts val="800"/>
              </a:spcAft>
            </a:pPr>
            <a:r>
              <a:rPr lang="en-IN" sz="1800" dirty="0">
                <a:effectLst/>
                <a:latin typeface="Lato" panose="020F0502020204030203" pitchFamily="34" charset="0"/>
                <a:ea typeface="Times New Roman" panose="02020603050405020304" pitchFamily="18" charset="0"/>
                <a:cs typeface="Times New Roman" panose="02020603050405020304" pitchFamily="18" charset="0"/>
              </a:rPr>
              <a:t>But still </a:t>
            </a:r>
            <a:r>
              <a:rPr lang="en-IN" sz="1800" b="1" dirty="0">
                <a:effectLst/>
                <a:latin typeface="Lato" panose="020F0502020204030203" pitchFamily="34" charset="0"/>
                <a:ea typeface="Times New Roman" panose="02020603050405020304" pitchFamily="18" charset="0"/>
                <a:cs typeface="Times New Roman" panose="02020603050405020304" pitchFamily="18" charset="0"/>
              </a:rPr>
              <a:t>Skin Thickness</a:t>
            </a:r>
            <a:r>
              <a:rPr lang="en-IN" sz="1800" dirty="0">
                <a:effectLst/>
                <a:latin typeface="Lato" panose="020F0502020204030203" pitchFamily="34" charset="0"/>
                <a:ea typeface="Times New Roman" panose="02020603050405020304" pitchFamily="18" charset="0"/>
                <a:cs typeface="Times New Roman" panose="02020603050405020304" pitchFamily="18" charset="0"/>
              </a:rPr>
              <a:t> and </a:t>
            </a:r>
            <a:r>
              <a:rPr lang="en-IN" sz="1800" b="1" dirty="0">
                <a:effectLst/>
                <a:latin typeface="Lato" panose="020F0502020204030203" pitchFamily="34" charset="0"/>
                <a:ea typeface="Times New Roman" panose="02020603050405020304" pitchFamily="18" charset="0"/>
                <a:cs typeface="Times New Roman" panose="02020603050405020304" pitchFamily="18" charset="0"/>
              </a:rPr>
              <a:t>Insulin</a:t>
            </a:r>
            <a:r>
              <a:rPr lang="en-IN" sz="1800" dirty="0">
                <a:effectLst/>
                <a:latin typeface="Lato" panose="020F0502020204030203" pitchFamily="34" charset="0"/>
                <a:ea typeface="Times New Roman" panose="02020603050405020304" pitchFamily="18" charset="0"/>
                <a:cs typeface="Times New Roman" panose="02020603050405020304" pitchFamily="18" charset="0"/>
              </a:rPr>
              <a:t> have zero levels and are not good features to be considered for classification. Thus, we eventually have to perform dimensionality reduction to access best features for classification.</a:t>
            </a:r>
            <a:endParaRPr lang="en-IN" sz="18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170805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344D-1AD3-73BC-638C-5F44BE13EB01}"/>
              </a:ext>
            </a:extLst>
          </p:cNvPr>
          <p:cNvSpPr>
            <a:spLocks noGrp="1"/>
          </p:cNvSpPr>
          <p:nvPr>
            <p:ph type="title"/>
          </p:nvPr>
        </p:nvSpPr>
        <p:spPr>
          <a:xfrm>
            <a:off x="765257" y="156238"/>
            <a:ext cx="8596668" cy="1320800"/>
          </a:xfrm>
        </p:spPr>
        <p:txBody>
          <a:bodyPr/>
          <a:lstStyle/>
          <a:p>
            <a:r>
              <a:rPr lang="en-US" b="1" u="sng" dirty="0"/>
              <a:t>Proposed Method with Architecture</a:t>
            </a:r>
            <a:endParaRPr lang="en-IN" b="1" u="sng" dirty="0"/>
          </a:p>
        </p:txBody>
      </p:sp>
      <p:sp>
        <p:nvSpPr>
          <p:cNvPr id="3" name="Content Placeholder 2">
            <a:extLst>
              <a:ext uri="{FF2B5EF4-FFF2-40B4-BE49-F238E27FC236}">
                <a16:creationId xmlns:a16="http://schemas.microsoft.com/office/drawing/2014/main" id="{A8CFA811-432E-A266-7544-4EFF576FD5BE}"/>
              </a:ext>
            </a:extLst>
          </p:cNvPr>
          <p:cNvSpPr>
            <a:spLocks noGrp="1"/>
          </p:cNvSpPr>
          <p:nvPr>
            <p:ph idx="1"/>
          </p:nvPr>
        </p:nvSpPr>
        <p:spPr>
          <a:xfrm>
            <a:off x="765257" y="816638"/>
            <a:ext cx="8596668" cy="4725909"/>
          </a:xfrm>
        </p:spPr>
        <p:txBody>
          <a:bodyPr>
            <a:normAutofit/>
          </a:bodyPr>
          <a:lstStyle/>
          <a:p>
            <a:pPr>
              <a:lnSpc>
                <a:spcPct val="107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rPr>
              <a:t>Thus, according to industrial experts Logistic Regression and Support Vector Classification etc. is recommended. But the type of algorithms used depends on the dataset.</a:t>
            </a:r>
            <a:endParaRPr lang="en-IN"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rPr>
              <a:t>In this project Decision Tree Classifier is proposed.</a:t>
            </a:r>
          </a:p>
          <a:p>
            <a:pPr algn="just">
              <a:lnSpc>
                <a:spcPts val="1875"/>
              </a:lnSpc>
              <a:spcBef>
                <a:spcPts val="300"/>
              </a:spcBef>
              <a:spcAft>
                <a:spcPts val="800"/>
              </a:spcAft>
            </a:pPr>
            <a:r>
              <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Decision Tree</a:t>
            </a:r>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is a </a:t>
            </a:r>
            <a:r>
              <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Supervised learning technique </a:t>
            </a:r>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that can be used for both classification and Regression problems, but mostly it is preferred for solving Classification problems. It is a tree-structured classifier, where</a:t>
            </a:r>
            <a:r>
              <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internal nodes represent the features of a dataset, branches represent the decision rules</a:t>
            </a:r>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and </a:t>
            </a:r>
            <a:r>
              <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each leaf node represents the outcome.</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rPr>
              <a:t>And Decision Trees can be visualised as:</a:t>
            </a:r>
          </a:p>
          <a:p>
            <a:endParaRPr lang="en-IN" dirty="0"/>
          </a:p>
        </p:txBody>
      </p:sp>
      <p:pic>
        <p:nvPicPr>
          <p:cNvPr id="4" name="Picture 3">
            <a:extLst>
              <a:ext uri="{FF2B5EF4-FFF2-40B4-BE49-F238E27FC236}">
                <a16:creationId xmlns:a16="http://schemas.microsoft.com/office/drawing/2014/main" id="{45AD0EC3-7B9F-D6D5-5C6F-90E1F34C14D6}"/>
              </a:ext>
            </a:extLst>
          </p:cNvPr>
          <p:cNvPicPr>
            <a:picLocks noChangeAspect="1"/>
          </p:cNvPicPr>
          <p:nvPr/>
        </p:nvPicPr>
        <p:blipFill>
          <a:blip r:embed="rId2"/>
          <a:stretch>
            <a:fillRect/>
          </a:stretch>
        </p:blipFill>
        <p:spPr>
          <a:xfrm>
            <a:off x="5269783" y="3429000"/>
            <a:ext cx="6156960" cy="3302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4228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205CF-0696-4870-D9EF-EC1D7989C43A}"/>
              </a:ext>
            </a:extLst>
          </p:cNvPr>
          <p:cNvSpPr>
            <a:spLocks noGrp="1"/>
          </p:cNvSpPr>
          <p:nvPr>
            <p:ph type="title"/>
          </p:nvPr>
        </p:nvSpPr>
        <p:spPr/>
        <p:txBody>
          <a:bodyPr/>
          <a:lstStyle/>
          <a:p>
            <a:r>
              <a:rPr lang="en-US" b="1" u="sng" dirty="0"/>
              <a:t>Methodology</a:t>
            </a:r>
            <a:endParaRPr lang="en-IN" b="1" u="sng" dirty="0"/>
          </a:p>
        </p:txBody>
      </p:sp>
      <p:sp>
        <p:nvSpPr>
          <p:cNvPr id="3" name="Content Placeholder 2">
            <a:extLst>
              <a:ext uri="{FF2B5EF4-FFF2-40B4-BE49-F238E27FC236}">
                <a16:creationId xmlns:a16="http://schemas.microsoft.com/office/drawing/2014/main" id="{53A0A30A-6459-F2B7-BE74-32FFC5B19EFE}"/>
              </a:ext>
            </a:extLst>
          </p:cNvPr>
          <p:cNvSpPr>
            <a:spLocks noGrp="1"/>
          </p:cNvSpPr>
          <p:nvPr>
            <p:ph idx="1"/>
          </p:nvPr>
        </p:nvSpPr>
        <p:spPr>
          <a:xfrm>
            <a:off x="677334" y="1397977"/>
            <a:ext cx="10837332" cy="5231423"/>
          </a:xfrm>
        </p:spPr>
        <p:txBody>
          <a:bodyPr>
            <a:normAutofit lnSpcReduction="10000"/>
          </a:bodyPr>
          <a:lstStyle/>
          <a:p>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Logistic regression is one of the most popular Machine Learning algorithms, which comes under the Supervised Learning technique. It is used for predicting the categorical dependent variable using a given set of independent variables. Logistic regression predicts the output of a categorical dependent variable. Therefore, the outcome must be a categorical or discrete value. It can be either Yes or No, 0 or 1, true or False, etc. but instead of giving the exact value as 0 and 1, </a:t>
            </a:r>
            <a:r>
              <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it gives the probabilistic values which lie between 0 and 1</a:t>
            </a:r>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Logistic regression is one of the most popular Machine Learning algorithms, which comes under the Supervised Learning technique. It is used for predicting the categorical dependent variable using a given set of independent variables. Logistic regression predicts the output of a categorical dependent variable. Therefore, the outcome must be a categorical or discrete value. It can be either Yes or No, 0 or 1, true or False, etc. but instead of giving the exact value as 0 and 1, </a:t>
            </a:r>
            <a:r>
              <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it gives the probabilistic values which lie between 0 and 1</a:t>
            </a:r>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r>
              <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Decision Tree</a:t>
            </a:r>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is a </a:t>
            </a:r>
            <a:r>
              <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Supervised learning technique </a:t>
            </a:r>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that can be used for both classification and Regression problems, but mostly it is preferred for solving Classification problems. It is a tree-structured classifier, where</a:t>
            </a:r>
            <a:r>
              <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internal nodes represent the features of a dataset, branches represent the decision rules</a:t>
            </a:r>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and </a:t>
            </a:r>
            <a:r>
              <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each leaf node represents the outcome.</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r>
              <a:rPr lang="en-IN" sz="1800" b="1" i="1" dirty="0">
                <a:solidFill>
                  <a:schemeClr val="tx1"/>
                </a:solidFill>
                <a:effectLst/>
                <a:latin typeface="Segoe UI" panose="020B0502040204020203" pitchFamily="34" charset="0"/>
                <a:ea typeface="Calibri" panose="020F0502020204030204" pitchFamily="34" charset="0"/>
                <a:cs typeface="Tunga" panose="020B0502040204020203" pitchFamily="34" charset="0"/>
              </a:rPr>
              <a:t>Random Forest is a classifier that contains a number of decision trees on various subsets of the given dataset and takes the average to improve the predictive accuracy of that dataset. </a:t>
            </a:r>
            <a:r>
              <a:rPr lang="en-IN" sz="1800" dirty="0">
                <a:solidFill>
                  <a:schemeClr val="tx1"/>
                </a:solidFill>
                <a:effectLst/>
                <a:latin typeface="Segoe UI" panose="020B0502040204020203" pitchFamily="34" charset="0"/>
                <a:ea typeface="Calibri" panose="020F0502020204030204" pitchFamily="34" charset="0"/>
                <a:cs typeface="Tunga" panose="020B0502040204020203" pitchFamily="34" charset="0"/>
              </a:rPr>
              <a:t> Instead of relying on one decision tree, the random forest takes the prediction from each tree and based on the majority votes of predictions, and it predicts the final output.</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spTree>
    <p:extLst>
      <p:ext uri="{BB962C8B-B14F-4D97-AF65-F5344CB8AC3E}">
        <p14:creationId xmlns:p14="http://schemas.microsoft.com/office/powerpoint/2010/main" val="428514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A2104A-C4E5-DCC0-CC4F-7AC789BB89D4}"/>
              </a:ext>
            </a:extLst>
          </p:cNvPr>
          <p:cNvSpPr>
            <a:spLocks noGrp="1"/>
          </p:cNvSpPr>
          <p:nvPr>
            <p:ph idx="1"/>
          </p:nvPr>
        </p:nvSpPr>
        <p:spPr>
          <a:xfrm>
            <a:off x="677333" y="597877"/>
            <a:ext cx="10779043" cy="5679831"/>
          </a:xfrm>
        </p:spPr>
        <p:txBody>
          <a:bodyPr/>
          <a:lstStyle/>
          <a:p>
            <a:r>
              <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Gradient Boosting Machine (GBM)</a:t>
            </a:r>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is one of the most popular forward learning ensemble methods in machine learning. It is a powerful technique for building predictive models for regression and classification tasks. GBM helps us to get a predictive model in form of an ensemble of weak prediction models such as decision trees. Whenever a decision tree performs as a weak learner then the resulting algorithm is called gradient-boosted trees.</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r>
              <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Extremely Randomized Trees Classifier (Extra Trees Classifier)</a:t>
            </a:r>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is a type of ensemble learning technique which aggregates the results of multiple de-correlated decision trees collected in a “forest” to output it’s classification result. In concept, it is very similar to a Random Forest Classifier and only differs from it in the manner of construction of the decision trees in the forest.</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spTree>
    <p:extLst>
      <p:ext uri="{BB962C8B-B14F-4D97-AF65-F5344CB8AC3E}">
        <p14:creationId xmlns:p14="http://schemas.microsoft.com/office/powerpoint/2010/main" val="296059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5AD8-4AF9-DF0E-5B05-D9492CA998C7}"/>
              </a:ext>
            </a:extLst>
          </p:cNvPr>
          <p:cNvSpPr>
            <a:spLocks noGrp="1"/>
          </p:cNvSpPr>
          <p:nvPr>
            <p:ph type="title"/>
          </p:nvPr>
        </p:nvSpPr>
        <p:spPr>
          <a:xfrm>
            <a:off x="677334" y="187569"/>
            <a:ext cx="8596668" cy="955431"/>
          </a:xfrm>
        </p:spPr>
        <p:txBody>
          <a:bodyPr/>
          <a:lstStyle/>
          <a:p>
            <a:r>
              <a:rPr lang="en-US" b="1" u="sng" dirty="0"/>
              <a:t>Implementation</a:t>
            </a:r>
            <a:endParaRPr lang="en-IN" b="1" u="sng" dirty="0"/>
          </a:p>
        </p:txBody>
      </p:sp>
      <p:pic>
        <p:nvPicPr>
          <p:cNvPr id="4" name="Picture 3">
            <a:extLst>
              <a:ext uri="{FF2B5EF4-FFF2-40B4-BE49-F238E27FC236}">
                <a16:creationId xmlns:a16="http://schemas.microsoft.com/office/drawing/2014/main" id="{6CB2C939-2C70-DC06-BD30-81512B1CA04F}"/>
              </a:ext>
            </a:extLst>
          </p:cNvPr>
          <p:cNvPicPr>
            <a:picLocks noChangeAspect="1"/>
          </p:cNvPicPr>
          <p:nvPr/>
        </p:nvPicPr>
        <p:blipFill>
          <a:blip r:embed="rId2"/>
          <a:stretch>
            <a:fillRect/>
          </a:stretch>
        </p:blipFill>
        <p:spPr>
          <a:xfrm>
            <a:off x="788084" y="990307"/>
            <a:ext cx="9551670" cy="56801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88597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594A33-9469-8DC3-CA8D-9DFBE8DC0885}"/>
              </a:ext>
            </a:extLst>
          </p:cNvPr>
          <p:cNvPicPr>
            <a:picLocks noChangeAspect="1"/>
          </p:cNvPicPr>
          <p:nvPr/>
        </p:nvPicPr>
        <p:blipFill>
          <a:blip r:embed="rId2"/>
          <a:stretch>
            <a:fillRect/>
          </a:stretch>
        </p:blipFill>
        <p:spPr>
          <a:xfrm>
            <a:off x="738554" y="411480"/>
            <a:ext cx="10823331" cy="60350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93433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0D688-B827-668E-8BCD-ED81BB885E28}"/>
              </a:ext>
            </a:extLst>
          </p:cNvPr>
          <p:cNvSpPr>
            <a:spLocks noGrp="1"/>
          </p:cNvSpPr>
          <p:nvPr>
            <p:ph type="title"/>
          </p:nvPr>
        </p:nvSpPr>
        <p:spPr/>
        <p:txBody>
          <a:bodyPr/>
          <a:lstStyle/>
          <a:p>
            <a:r>
              <a:rPr lang="en-US" b="1" u="sng" dirty="0"/>
              <a:t>Implementation</a:t>
            </a:r>
            <a:br>
              <a:rPr lang="en-US" dirty="0"/>
            </a:br>
            <a:r>
              <a:rPr lang="en-US" dirty="0"/>
              <a:t>1.Logistic Regression</a:t>
            </a:r>
            <a:endParaRPr lang="en-IN" dirty="0"/>
          </a:p>
        </p:txBody>
      </p:sp>
      <p:sp>
        <p:nvSpPr>
          <p:cNvPr id="3" name="Content Placeholder 2">
            <a:extLst>
              <a:ext uri="{FF2B5EF4-FFF2-40B4-BE49-F238E27FC236}">
                <a16:creationId xmlns:a16="http://schemas.microsoft.com/office/drawing/2014/main" id="{2B5C4CA1-2E1B-744C-FCEE-F657B7E3709E}"/>
              </a:ext>
            </a:extLst>
          </p:cNvPr>
          <p:cNvSpPr>
            <a:spLocks noGrp="1"/>
          </p:cNvSpPr>
          <p:nvPr>
            <p:ph idx="1"/>
          </p:nvPr>
        </p:nvSpPr>
        <p:spPr>
          <a:xfrm>
            <a:off x="677334" y="1711893"/>
            <a:ext cx="10837332" cy="4977665"/>
          </a:xfrm>
        </p:spPr>
        <p:txBody>
          <a:bodyPr>
            <a:normAutofit/>
          </a:bodyPr>
          <a:lstStyle/>
          <a:p>
            <a:pPr>
              <a:lnSpc>
                <a:spcPct val="107000"/>
              </a:lnSpc>
              <a:spcAft>
                <a:spcPts val="800"/>
              </a:spcAft>
            </a:pPr>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Initial Model:</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Initial Score:</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solidFill>
                <a:schemeClr val="tx1"/>
              </a:solidFill>
            </a:endParaRPr>
          </a:p>
          <a:p>
            <a:endParaRPr lang="en-IN" dirty="0">
              <a:solidFill>
                <a:schemeClr val="tx1"/>
              </a:solidFill>
            </a:endParaRPr>
          </a:p>
          <a:p>
            <a:endParaRPr lang="en-IN" dirty="0">
              <a:solidFill>
                <a:schemeClr val="tx1"/>
              </a:solidFill>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Dimensionality Reduction:</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8" name="Picture 7">
            <a:extLst>
              <a:ext uri="{FF2B5EF4-FFF2-40B4-BE49-F238E27FC236}">
                <a16:creationId xmlns:a16="http://schemas.microsoft.com/office/drawing/2014/main" id="{7ACE82B4-3F58-7F37-3779-79851B6E8767}"/>
              </a:ext>
            </a:extLst>
          </p:cNvPr>
          <p:cNvPicPr>
            <a:picLocks noChangeAspect="1"/>
          </p:cNvPicPr>
          <p:nvPr/>
        </p:nvPicPr>
        <p:blipFill>
          <a:blip r:embed="rId2"/>
          <a:stretch>
            <a:fillRect/>
          </a:stretch>
        </p:blipFill>
        <p:spPr>
          <a:xfrm>
            <a:off x="2699686" y="1930400"/>
            <a:ext cx="4899660" cy="381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159BA172-11A8-5EFD-4720-A8F956994A1E}"/>
              </a:ext>
            </a:extLst>
          </p:cNvPr>
          <p:cNvPicPr>
            <a:picLocks noChangeAspect="1"/>
          </p:cNvPicPr>
          <p:nvPr/>
        </p:nvPicPr>
        <p:blipFill>
          <a:blip r:embed="rId3"/>
          <a:stretch>
            <a:fillRect/>
          </a:stretch>
        </p:blipFill>
        <p:spPr>
          <a:xfrm>
            <a:off x="1120941" y="2735513"/>
            <a:ext cx="6611353" cy="1356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A72D4A2C-CB64-C782-7189-966848621E51}"/>
              </a:ext>
            </a:extLst>
          </p:cNvPr>
          <p:cNvPicPr>
            <a:picLocks noChangeAspect="1"/>
          </p:cNvPicPr>
          <p:nvPr/>
        </p:nvPicPr>
        <p:blipFill>
          <a:blip r:embed="rId4"/>
          <a:stretch>
            <a:fillRect/>
          </a:stretch>
        </p:blipFill>
        <p:spPr>
          <a:xfrm>
            <a:off x="1120940" y="4755081"/>
            <a:ext cx="8327859" cy="17754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7085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083414D-44E6-9071-E82A-84B7F52D039D}"/>
              </a:ext>
            </a:extLst>
          </p:cNvPr>
          <p:cNvPicPr>
            <a:picLocks noGrp="1" noChangeAspect="1"/>
          </p:cNvPicPr>
          <p:nvPr>
            <p:ph idx="1"/>
          </p:nvPr>
        </p:nvPicPr>
        <p:blipFill>
          <a:blip r:embed="rId2"/>
          <a:stretch>
            <a:fillRect/>
          </a:stretch>
        </p:blipFill>
        <p:spPr>
          <a:xfrm>
            <a:off x="545736" y="378835"/>
            <a:ext cx="11068748" cy="60866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42871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19C863-848F-765C-DE16-EA95CAFEEB15}"/>
              </a:ext>
            </a:extLst>
          </p:cNvPr>
          <p:cNvSpPr>
            <a:spLocks noGrp="1"/>
          </p:cNvSpPr>
          <p:nvPr>
            <p:ph idx="1"/>
          </p:nvPr>
        </p:nvSpPr>
        <p:spPr>
          <a:xfrm>
            <a:off x="675551" y="547436"/>
            <a:ext cx="10840898" cy="5871411"/>
          </a:xfrm>
        </p:spPr>
        <p:txBody>
          <a:bodyPr/>
          <a:lstStyle/>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Hyper Parameter Tuning:</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sz="180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0FD9D12-1CE8-ED4E-4C5E-D68AFE2343F4}"/>
              </a:ext>
            </a:extLst>
          </p:cNvPr>
          <p:cNvPicPr>
            <a:picLocks noChangeAspect="1"/>
          </p:cNvPicPr>
          <p:nvPr/>
        </p:nvPicPr>
        <p:blipFill>
          <a:blip r:embed="rId2"/>
          <a:stretch>
            <a:fillRect/>
          </a:stretch>
        </p:blipFill>
        <p:spPr>
          <a:xfrm>
            <a:off x="1017269" y="946484"/>
            <a:ext cx="10083867" cy="5756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14184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7E825-00DC-8469-FC76-9EACF81D4514}"/>
              </a:ext>
            </a:extLst>
          </p:cNvPr>
          <p:cNvSpPr>
            <a:spLocks noGrp="1"/>
          </p:cNvSpPr>
          <p:nvPr>
            <p:ph idx="1"/>
          </p:nvPr>
        </p:nvSpPr>
        <p:spPr>
          <a:xfrm>
            <a:off x="677333" y="745202"/>
            <a:ext cx="10985277" cy="5767893"/>
          </a:xfrm>
        </p:spPr>
        <p:txBody>
          <a:bodyPr>
            <a:normAutofit/>
          </a:bodyPr>
          <a:lstStyle/>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Final Model:</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pPr marL="0" indent="0">
              <a:buNone/>
            </a:pPr>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dirty="0"/>
          </a:p>
          <a:p>
            <a:endParaRPr lang="en-IN" dirty="0"/>
          </a:p>
          <a:p>
            <a:endPar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endParaRPr>
          </a:p>
          <a:p>
            <a:endParaRPr lang="en-IN" b="1" dirty="0">
              <a:solidFill>
                <a:schemeClr val="tx1"/>
              </a:solidFill>
              <a:latin typeface="Lato" panose="020F0502020204030203" pitchFamily="34" charset="0"/>
              <a:ea typeface="Times New Roman" panose="02020603050405020304" pitchFamily="18" charset="0"/>
              <a:cs typeface="Times New Roman" panose="02020603050405020304" pitchFamily="18" charset="0"/>
            </a:endParaRPr>
          </a:p>
          <a:p>
            <a:endPar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endParaRPr>
          </a:p>
          <a:p>
            <a:endParaRPr lang="en-IN" b="1" dirty="0">
              <a:solidFill>
                <a:schemeClr val="tx1"/>
              </a:solidFill>
              <a:latin typeface="Lato" panose="020F0502020204030203" pitchFamily="34" charset="0"/>
              <a:ea typeface="Times New Roman" panose="02020603050405020304" pitchFamily="18" charset="0"/>
              <a:cs typeface="Times New Roman" panose="02020603050405020304" pitchFamily="18" charset="0"/>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Training Scores:</a:t>
            </a: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pPr marL="0" indent="0">
              <a:buNone/>
            </a:pP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6" name="Picture 5">
            <a:extLst>
              <a:ext uri="{FF2B5EF4-FFF2-40B4-BE49-F238E27FC236}">
                <a16:creationId xmlns:a16="http://schemas.microsoft.com/office/drawing/2014/main" id="{D9507618-099A-DB40-3CE7-9750BC3D70EC}"/>
              </a:ext>
            </a:extLst>
          </p:cNvPr>
          <p:cNvPicPr>
            <a:picLocks noChangeAspect="1"/>
          </p:cNvPicPr>
          <p:nvPr/>
        </p:nvPicPr>
        <p:blipFill>
          <a:blip r:embed="rId2"/>
          <a:stretch>
            <a:fillRect/>
          </a:stretch>
        </p:blipFill>
        <p:spPr>
          <a:xfrm>
            <a:off x="977364" y="1283792"/>
            <a:ext cx="9706677" cy="2145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2083FE60-9815-8C6E-D341-C02ACFA8F146}"/>
              </a:ext>
            </a:extLst>
          </p:cNvPr>
          <p:cNvPicPr>
            <a:picLocks noChangeAspect="1"/>
          </p:cNvPicPr>
          <p:nvPr/>
        </p:nvPicPr>
        <p:blipFill>
          <a:blip r:embed="rId3"/>
          <a:stretch>
            <a:fillRect/>
          </a:stretch>
        </p:blipFill>
        <p:spPr>
          <a:xfrm>
            <a:off x="977363" y="4491789"/>
            <a:ext cx="9706677" cy="2021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59736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88C10-A382-F7DF-4ADD-FAA3E1B40127}"/>
              </a:ext>
            </a:extLst>
          </p:cNvPr>
          <p:cNvSpPr>
            <a:spLocks noGrp="1"/>
          </p:cNvSpPr>
          <p:nvPr>
            <p:ph type="title"/>
          </p:nvPr>
        </p:nvSpPr>
        <p:spPr/>
        <p:txBody>
          <a:bodyPr/>
          <a:lstStyle/>
          <a:p>
            <a:r>
              <a:rPr lang="en-US" sz="4400" b="1" u="sng" dirty="0">
                <a:effectLst/>
                <a:latin typeface="Calibri" panose="020F0502020204030204" pitchFamily="34" charset="0"/>
                <a:ea typeface="Calibri" panose="020F0502020204030204" pitchFamily="34" charset="0"/>
                <a:cs typeface="Tunga" panose="020B0502040204020203" pitchFamily="34" charset="0"/>
              </a:rPr>
              <a:t>ABSTRACT</a:t>
            </a:r>
            <a:br>
              <a:rPr lang="en-IN" sz="1800" dirty="0">
                <a:effectLst/>
                <a:latin typeface="Calibri" panose="020F0502020204030204" pitchFamily="34" charset="0"/>
                <a:ea typeface="Calibri" panose="020F0502020204030204" pitchFamily="34" charset="0"/>
                <a:cs typeface="Tunga" panose="020B0502040204020203" pitchFamily="34" charset="0"/>
              </a:rPr>
            </a:br>
            <a:endParaRPr lang="en-IN" dirty="0"/>
          </a:p>
        </p:txBody>
      </p:sp>
      <p:sp>
        <p:nvSpPr>
          <p:cNvPr id="3" name="Content Placeholder 2">
            <a:extLst>
              <a:ext uri="{FF2B5EF4-FFF2-40B4-BE49-F238E27FC236}">
                <a16:creationId xmlns:a16="http://schemas.microsoft.com/office/drawing/2014/main" id="{91DF6D60-7691-F014-F244-C1D1C63BFF7A}"/>
              </a:ext>
            </a:extLst>
          </p:cNvPr>
          <p:cNvSpPr>
            <a:spLocks noGrp="1"/>
          </p:cNvSpPr>
          <p:nvPr>
            <p:ph idx="1"/>
          </p:nvPr>
        </p:nvSpPr>
        <p:spPr>
          <a:xfrm>
            <a:off x="677334" y="1475875"/>
            <a:ext cx="8596668" cy="4565488"/>
          </a:xfrm>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unga" panose="020B0502040204020203" pitchFamily="34" charset="0"/>
              </a:rPr>
              <a:t>A machine learning model is a computer program trained to recognize specific patterns. You teach a model on a set of data and give it an algorithm to use to reason about and learn from that data.</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unga" panose="020B0502040204020203" pitchFamily="34" charset="0"/>
              </a:rPr>
              <a:t>Once the model has been trained, you can use it to reason over data it hasn't seen before and make predictions about it. Here this concept has been used to predict the profits of a company based on some already given features.</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spTree>
    <p:extLst>
      <p:ext uri="{BB962C8B-B14F-4D97-AF65-F5344CB8AC3E}">
        <p14:creationId xmlns:p14="http://schemas.microsoft.com/office/powerpoint/2010/main" val="149653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0A6821-7BCF-AB27-8061-AC54421B8EB6}"/>
              </a:ext>
            </a:extLst>
          </p:cNvPr>
          <p:cNvSpPr>
            <a:spLocks noGrp="1"/>
          </p:cNvSpPr>
          <p:nvPr>
            <p:ph idx="1"/>
          </p:nvPr>
        </p:nvSpPr>
        <p:spPr>
          <a:xfrm>
            <a:off x="677334" y="561474"/>
            <a:ext cx="10648392" cy="5791199"/>
          </a:xfrm>
        </p:spPr>
        <p:txBody>
          <a:bodyPr/>
          <a:lstStyle/>
          <a:p>
            <a:pPr marL="0" indent="0">
              <a:buNone/>
            </a:pPr>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sp>
        <p:nvSpPr>
          <p:cNvPr id="9" name="TextBox 8">
            <a:extLst>
              <a:ext uri="{FF2B5EF4-FFF2-40B4-BE49-F238E27FC236}">
                <a16:creationId xmlns:a16="http://schemas.microsoft.com/office/drawing/2014/main" id="{586ECA76-1516-D2C8-5BD2-83195A1688D1}"/>
              </a:ext>
            </a:extLst>
          </p:cNvPr>
          <p:cNvSpPr txBox="1"/>
          <p:nvPr/>
        </p:nvSpPr>
        <p:spPr>
          <a:xfrm>
            <a:off x="677334" y="574671"/>
            <a:ext cx="6104020" cy="373051"/>
          </a:xfrm>
          <a:prstGeom prst="rect">
            <a:avLst/>
          </a:prstGeom>
          <a:noFill/>
        </p:spPr>
        <p:txBody>
          <a:bodyPr wrap="square">
            <a:spAutoFit/>
          </a:bodyPr>
          <a:lstStyle/>
          <a:p>
            <a:pPr lvl="0">
              <a:lnSpc>
                <a:spcPct val="107000"/>
              </a:lnSpc>
              <a:spcAft>
                <a:spcPts val="800"/>
              </a:spcAft>
            </a:pPr>
            <a:r>
              <a:rPr lang="en-IN" sz="1800" b="1" dirty="0">
                <a:effectLst/>
                <a:latin typeface="Lato" panose="020F0502020204030203" pitchFamily="34" charset="0"/>
                <a:ea typeface="Times New Roman" panose="02020603050405020304" pitchFamily="18" charset="0"/>
                <a:cs typeface="Times New Roman" panose="02020603050405020304" pitchFamily="18" charset="0"/>
              </a:rPr>
              <a:t>     Testing:</a:t>
            </a:r>
            <a:endParaRPr lang="en-IN" sz="1800" dirty="0">
              <a:effectLst/>
              <a:latin typeface="Calibri" panose="020F0502020204030204" pitchFamily="34" charset="0"/>
              <a:ea typeface="Calibri" panose="020F0502020204030204" pitchFamily="34" charset="0"/>
              <a:cs typeface="Tunga" panose="020B0502040204020203" pitchFamily="34" charset="0"/>
            </a:endParaRPr>
          </a:p>
        </p:txBody>
      </p:sp>
      <p:pic>
        <p:nvPicPr>
          <p:cNvPr id="10" name="Picture 9">
            <a:extLst>
              <a:ext uri="{FF2B5EF4-FFF2-40B4-BE49-F238E27FC236}">
                <a16:creationId xmlns:a16="http://schemas.microsoft.com/office/drawing/2014/main" id="{10C16317-67A7-5A8C-33CF-39CDD2DC53A2}"/>
              </a:ext>
            </a:extLst>
          </p:cNvPr>
          <p:cNvPicPr>
            <a:picLocks noChangeAspect="1"/>
          </p:cNvPicPr>
          <p:nvPr/>
        </p:nvPicPr>
        <p:blipFill>
          <a:blip r:embed="rId2"/>
          <a:stretch>
            <a:fillRect/>
          </a:stretch>
        </p:blipFill>
        <p:spPr>
          <a:xfrm>
            <a:off x="2028723" y="392229"/>
            <a:ext cx="6265045" cy="3682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0D545A37-19FA-0C13-F873-B7A4D33266F1}"/>
              </a:ext>
            </a:extLst>
          </p:cNvPr>
          <p:cNvSpPr txBox="1"/>
          <p:nvPr/>
        </p:nvSpPr>
        <p:spPr>
          <a:xfrm>
            <a:off x="948267" y="4243939"/>
            <a:ext cx="6104020" cy="369332"/>
          </a:xfrm>
          <a:prstGeom prst="rect">
            <a:avLst/>
          </a:prstGeom>
          <a:noFill/>
        </p:spPr>
        <p:txBody>
          <a:bodyPr wrap="square">
            <a:spAutoFit/>
          </a:bodyPr>
          <a:lstStyle/>
          <a:p>
            <a:r>
              <a:rPr lang="en-IN" sz="1800" b="1" dirty="0">
                <a:effectLst/>
                <a:latin typeface="Lato" panose="020F0502020204030203" pitchFamily="34" charset="0"/>
                <a:ea typeface="Times New Roman" panose="02020603050405020304" pitchFamily="18" charset="0"/>
                <a:cs typeface="Times New Roman" panose="02020603050405020304" pitchFamily="18" charset="0"/>
              </a:rPr>
              <a:t>Final Scores:</a:t>
            </a:r>
            <a:endParaRPr lang="en-IN" dirty="0"/>
          </a:p>
        </p:txBody>
      </p:sp>
      <p:pic>
        <p:nvPicPr>
          <p:cNvPr id="13" name="Picture 12">
            <a:extLst>
              <a:ext uri="{FF2B5EF4-FFF2-40B4-BE49-F238E27FC236}">
                <a16:creationId xmlns:a16="http://schemas.microsoft.com/office/drawing/2014/main" id="{07FA4885-7681-4B88-1566-97CEC4425849}"/>
              </a:ext>
            </a:extLst>
          </p:cNvPr>
          <p:cNvPicPr>
            <a:picLocks noChangeAspect="1"/>
          </p:cNvPicPr>
          <p:nvPr/>
        </p:nvPicPr>
        <p:blipFill>
          <a:blip r:embed="rId3"/>
          <a:stretch>
            <a:fillRect/>
          </a:stretch>
        </p:blipFill>
        <p:spPr>
          <a:xfrm>
            <a:off x="2028723" y="4744853"/>
            <a:ext cx="2051607" cy="16078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29410E72-8DD9-A2F8-44DB-4ABA7FE90119}"/>
              </a:ext>
            </a:extLst>
          </p:cNvPr>
          <p:cNvPicPr>
            <a:picLocks noChangeAspect="1"/>
          </p:cNvPicPr>
          <p:nvPr/>
        </p:nvPicPr>
        <p:blipFill>
          <a:blip r:embed="rId4"/>
          <a:stretch>
            <a:fillRect/>
          </a:stretch>
        </p:blipFill>
        <p:spPr>
          <a:xfrm>
            <a:off x="4610320" y="4744853"/>
            <a:ext cx="1910795" cy="16071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70124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43B65E-DD41-6204-0952-FCA4C2FC1926}"/>
              </a:ext>
            </a:extLst>
          </p:cNvPr>
          <p:cNvSpPr>
            <a:spLocks noGrp="1"/>
          </p:cNvSpPr>
          <p:nvPr>
            <p:ph idx="1"/>
          </p:nvPr>
        </p:nvSpPr>
        <p:spPr>
          <a:xfrm>
            <a:off x="677334" y="705853"/>
            <a:ext cx="8596668" cy="5335509"/>
          </a:xfrm>
        </p:spPr>
        <p:txBody>
          <a:bodyPr/>
          <a:lstStyle/>
          <a:p>
            <a:r>
              <a:rPr lang="en-IN" sz="18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Predicting the target values and R squared value:</a:t>
            </a:r>
          </a:p>
          <a:p>
            <a:endParaRPr lang="en-IN" dirty="0">
              <a:solidFill>
                <a:schemeClr val="tx1"/>
              </a:solidFill>
              <a:latin typeface="Lato" panose="020F0502020204030203" pitchFamily="34" charset="0"/>
              <a:ea typeface="Times New Roman" panose="02020603050405020304" pitchFamily="18" charset="0"/>
              <a:cs typeface="Times New Roman" panose="02020603050405020304" pitchFamily="18" charset="0"/>
            </a:endParaRPr>
          </a:p>
          <a:p>
            <a:endParaRPr lang="en-IN" sz="18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endParaRPr>
          </a:p>
          <a:p>
            <a:endParaRPr lang="en-IN" dirty="0">
              <a:solidFill>
                <a:schemeClr val="tx1"/>
              </a:solidFill>
              <a:latin typeface="Lato" panose="020F0502020204030203" pitchFamily="34" charset="0"/>
              <a:ea typeface="Times New Roman" panose="02020603050405020304" pitchFamily="18" charset="0"/>
              <a:cs typeface="Times New Roman" panose="02020603050405020304" pitchFamily="18" charset="0"/>
            </a:endParaRPr>
          </a:p>
          <a:p>
            <a:r>
              <a:rPr lang="en-IN" sz="18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Graph of Test Variable and predicted values:</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4" name="Picture 3">
            <a:extLst>
              <a:ext uri="{FF2B5EF4-FFF2-40B4-BE49-F238E27FC236}">
                <a16:creationId xmlns:a16="http://schemas.microsoft.com/office/drawing/2014/main" id="{1DCB5AFC-50AC-F5D4-E7DF-853F0ACB2EC7}"/>
              </a:ext>
            </a:extLst>
          </p:cNvPr>
          <p:cNvPicPr>
            <a:picLocks noChangeAspect="1"/>
          </p:cNvPicPr>
          <p:nvPr/>
        </p:nvPicPr>
        <p:blipFill>
          <a:blip r:embed="rId2"/>
          <a:stretch>
            <a:fillRect/>
          </a:stretch>
        </p:blipFill>
        <p:spPr>
          <a:xfrm>
            <a:off x="1150427" y="1247675"/>
            <a:ext cx="3967005" cy="964093"/>
          </a:xfrm>
          <a:prstGeom prst="rect">
            <a:avLst/>
          </a:prstGeom>
        </p:spPr>
      </p:pic>
      <p:pic>
        <p:nvPicPr>
          <p:cNvPr id="5" name="Picture 4">
            <a:extLst>
              <a:ext uri="{FF2B5EF4-FFF2-40B4-BE49-F238E27FC236}">
                <a16:creationId xmlns:a16="http://schemas.microsoft.com/office/drawing/2014/main" id="{3F171363-DB7E-57B2-DE1F-AE77CF31ABD8}"/>
              </a:ext>
            </a:extLst>
          </p:cNvPr>
          <p:cNvPicPr>
            <a:picLocks noChangeAspect="1"/>
          </p:cNvPicPr>
          <p:nvPr/>
        </p:nvPicPr>
        <p:blipFill>
          <a:blip r:embed="rId3"/>
          <a:stretch>
            <a:fillRect/>
          </a:stretch>
        </p:blipFill>
        <p:spPr>
          <a:xfrm>
            <a:off x="1150427" y="2785444"/>
            <a:ext cx="9726120" cy="3955131"/>
          </a:xfrm>
          <a:prstGeom prst="rect">
            <a:avLst/>
          </a:prstGeom>
        </p:spPr>
      </p:pic>
    </p:spTree>
    <p:extLst>
      <p:ext uri="{BB962C8B-B14F-4D97-AF65-F5344CB8AC3E}">
        <p14:creationId xmlns:p14="http://schemas.microsoft.com/office/powerpoint/2010/main" val="1589107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7440-2E36-2B4F-D7D6-E93C8018FE31}"/>
              </a:ext>
            </a:extLst>
          </p:cNvPr>
          <p:cNvSpPr>
            <a:spLocks noGrp="1"/>
          </p:cNvSpPr>
          <p:nvPr>
            <p:ph type="title"/>
          </p:nvPr>
        </p:nvSpPr>
        <p:spPr/>
        <p:txBody>
          <a:bodyPr/>
          <a:lstStyle/>
          <a:p>
            <a:r>
              <a:rPr lang="en-US" dirty="0"/>
              <a:t>2.Support Vector Classifier</a:t>
            </a:r>
            <a:endParaRPr lang="en-IN" dirty="0"/>
          </a:p>
        </p:txBody>
      </p:sp>
      <p:sp>
        <p:nvSpPr>
          <p:cNvPr id="3" name="Content Placeholder 2">
            <a:extLst>
              <a:ext uri="{FF2B5EF4-FFF2-40B4-BE49-F238E27FC236}">
                <a16:creationId xmlns:a16="http://schemas.microsoft.com/office/drawing/2014/main" id="{2423580F-29B4-FF11-0BB6-575E897BE3EF}"/>
              </a:ext>
            </a:extLst>
          </p:cNvPr>
          <p:cNvSpPr>
            <a:spLocks noGrp="1"/>
          </p:cNvSpPr>
          <p:nvPr>
            <p:ph idx="1"/>
          </p:nvPr>
        </p:nvSpPr>
        <p:spPr>
          <a:xfrm>
            <a:off x="677334" y="1251285"/>
            <a:ext cx="8596668" cy="4790078"/>
          </a:xfrm>
        </p:spPr>
        <p:txBody>
          <a:bodyPr/>
          <a:lstStyle/>
          <a:p>
            <a:pPr marL="457200">
              <a:lnSpc>
                <a:spcPct val="107000"/>
              </a:lnSpc>
            </a:pPr>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Initial Model:</a:t>
            </a:r>
          </a:p>
          <a:p>
            <a:pPr marL="457200">
              <a:lnSpc>
                <a:spcPct val="107000"/>
              </a:lnSpc>
            </a:pPr>
            <a:endPar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endParaRPr>
          </a:p>
          <a:p>
            <a:pPr marL="457200">
              <a:lnSpc>
                <a:spcPct val="107000"/>
              </a:lnSpc>
            </a:pPr>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Initial Score:</a:t>
            </a:r>
          </a:p>
          <a:p>
            <a:pPr marL="457200">
              <a:lnSpc>
                <a:spcPct val="107000"/>
              </a:lnSpc>
            </a:pPr>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pPr marL="457200">
              <a:lnSpc>
                <a:spcPct val="107000"/>
              </a:lnSpc>
            </a:pPr>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pPr marL="457200">
              <a:lnSpc>
                <a:spcPct val="107000"/>
              </a:lnSpc>
            </a:pPr>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pPr marL="457200">
              <a:lnSpc>
                <a:spcPct val="107000"/>
              </a:lnSpc>
            </a:pPr>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Dimensionality Reduction:</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pPr marL="457200">
              <a:lnSpc>
                <a:spcPct val="107000"/>
              </a:lnSpc>
            </a:pP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457200">
              <a:lnSpc>
                <a:spcPct val="107000"/>
              </a:lnSpc>
            </a:pP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457200">
              <a:lnSpc>
                <a:spcPct val="107000"/>
              </a:lnSpc>
            </a:pPr>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6" name="Picture 5">
            <a:extLst>
              <a:ext uri="{FF2B5EF4-FFF2-40B4-BE49-F238E27FC236}">
                <a16:creationId xmlns:a16="http://schemas.microsoft.com/office/drawing/2014/main" id="{43262948-C4EF-DB01-3514-513070B5DA85}"/>
              </a:ext>
            </a:extLst>
          </p:cNvPr>
          <p:cNvPicPr>
            <a:picLocks noChangeAspect="1"/>
          </p:cNvPicPr>
          <p:nvPr/>
        </p:nvPicPr>
        <p:blipFill>
          <a:blip r:embed="rId2"/>
          <a:stretch>
            <a:fillRect/>
          </a:stretch>
        </p:blipFill>
        <p:spPr>
          <a:xfrm>
            <a:off x="2747812" y="1362242"/>
            <a:ext cx="2461260" cy="426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0305C9E3-D76C-69E6-A02E-90A7F8579689}"/>
              </a:ext>
            </a:extLst>
          </p:cNvPr>
          <p:cNvPicPr>
            <a:picLocks noChangeAspect="1"/>
          </p:cNvPicPr>
          <p:nvPr/>
        </p:nvPicPr>
        <p:blipFill>
          <a:blip r:embed="rId3"/>
          <a:stretch>
            <a:fillRect/>
          </a:stretch>
        </p:blipFill>
        <p:spPr>
          <a:xfrm>
            <a:off x="2747812" y="2107084"/>
            <a:ext cx="4267200" cy="15392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BB4CAF0E-56C7-2C9D-1ED8-9F9A295879E6}"/>
              </a:ext>
            </a:extLst>
          </p:cNvPr>
          <p:cNvPicPr>
            <a:picLocks noChangeAspect="1"/>
          </p:cNvPicPr>
          <p:nvPr/>
        </p:nvPicPr>
        <p:blipFill>
          <a:blip r:embed="rId4"/>
          <a:stretch>
            <a:fillRect/>
          </a:stretch>
        </p:blipFill>
        <p:spPr>
          <a:xfrm>
            <a:off x="1276751" y="4288008"/>
            <a:ext cx="10102790" cy="19603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9170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E11B0-8E3E-4738-F54F-20A955227E61}"/>
              </a:ext>
            </a:extLst>
          </p:cNvPr>
          <p:cNvSpPr>
            <a:spLocks noGrp="1"/>
          </p:cNvSpPr>
          <p:nvPr>
            <p:ph idx="1"/>
          </p:nvPr>
        </p:nvSpPr>
        <p:spPr>
          <a:xfrm>
            <a:off x="677334" y="673769"/>
            <a:ext cx="8596668" cy="5367594"/>
          </a:xfrm>
        </p:spPr>
        <p:txBody>
          <a:bodyPr/>
          <a:lstStyle/>
          <a:p>
            <a:pPr marL="0" indent="0">
              <a:buNone/>
            </a:pPr>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6" name="Picture 5">
            <a:extLst>
              <a:ext uri="{FF2B5EF4-FFF2-40B4-BE49-F238E27FC236}">
                <a16:creationId xmlns:a16="http://schemas.microsoft.com/office/drawing/2014/main" id="{97E793DD-E64A-2D34-EC9D-89119CE6084B}"/>
              </a:ext>
            </a:extLst>
          </p:cNvPr>
          <p:cNvPicPr>
            <a:picLocks noChangeAspect="1"/>
          </p:cNvPicPr>
          <p:nvPr/>
        </p:nvPicPr>
        <p:blipFill>
          <a:blip r:embed="rId2"/>
          <a:stretch>
            <a:fillRect/>
          </a:stretch>
        </p:blipFill>
        <p:spPr>
          <a:xfrm>
            <a:off x="677334" y="448175"/>
            <a:ext cx="10837332" cy="57360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77080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324F1-68C1-8CD6-172E-AB8710CF0C45}"/>
              </a:ext>
            </a:extLst>
          </p:cNvPr>
          <p:cNvSpPr>
            <a:spLocks noGrp="1"/>
          </p:cNvSpPr>
          <p:nvPr>
            <p:ph idx="1"/>
          </p:nvPr>
        </p:nvSpPr>
        <p:spPr>
          <a:xfrm>
            <a:off x="677334" y="378460"/>
            <a:ext cx="10840898" cy="6101079"/>
          </a:xfrm>
        </p:spPr>
        <p:txBody>
          <a:bodyPr/>
          <a:lstStyle/>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Hyper Parameter Tuning:</a:t>
            </a: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Final Model:</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9" name="Picture 8">
            <a:extLst>
              <a:ext uri="{FF2B5EF4-FFF2-40B4-BE49-F238E27FC236}">
                <a16:creationId xmlns:a16="http://schemas.microsoft.com/office/drawing/2014/main" id="{AF4DEF7F-D776-F95C-C290-D9497B296F8B}"/>
              </a:ext>
            </a:extLst>
          </p:cNvPr>
          <p:cNvPicPr>
            <a:picLocks noChangeAspect="1"/>
          </p:cNvPicPr>
          <p:nvPr/>
        </p:nvPicPr>
        <p:blipFill>
          <a:blip r:embed="rId2"/>
          <a:stretch>
            <a:fillRect/>
          </a:stretch>
        </p:blipFill>
        <p:spPr>
          <a:xfrm>
            <a:off x="3866348" y="378460"/>
            <a:ext cx="7363126" cy="45491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3628DDDD-A48C-57E7-9CE5-A972588FF73E}"/>
              </a:ext>
            </a:extLst>
          </p:cNvPr>
          <p:cNvPicPr>
            <a:picLocks noChangeAspect="1"/>
          </p:cNvPicPr>
          <p:nvPr/>
        </p:nvPicPr>
        <p:blipFill>
          <a:blip r:embed="rId3"/>
          <a:stretch>
            <a:fillRect/>
          </a:stretch>
        </p:blipFill>
        <p:spPr>
          <a:xfrm>
            <a:off x="2726556" y="5196839"/>
            <a:ext cx="5615940" cy="10134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48816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5CA5FFD-057D-6E7C-5CB9-B37F2488A753}"/>
              </a:ext>
            </a:extLst>
          </p:cNvPr>
          <p:cNvSpPr>
            <a:spLocks noGrp="1"/>
          </p:cNvSpPr>
          <p:nvPr>
            <p:ph idx="1"/>
          </p:nvPr>
        </p:nvSpPr>
        <p:spPr>
          <a:xfrm>
            <a:off x="677333" y="413238"/>
            <a:ext cx="10840589" cy="6031523"/>
          </a:xfrm>
        </p:spPr>
        <p:txBody>
          <a:bodyPr/>
          <a:lstStyle/>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Training Scores:</a:t>
            </a: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Testing:</a:t>
            </a: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Final Scores:</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3" name="Picture 2">
            <a:extLst>
              <a:ext uri="{FF2B5EF4-FFF2-40B4-BE49-F238E27FC236}">
                <a16:creationId xmlns:a16="http://schemas.microsoft.com/office/drawing/2014/main" id="{771133E4-E978-289B-D033-6685B9A3C541}"/>
              </a:ext>
            </a:extLst>
          </p:cNvPr>
          <p:cNvPicPr>
            <a:picLocks noChangeAspect="1"/>
          </p:cNvPicPr>
          <p:nvPr/>
        </p:nvPicPr>
        <p:blipFill>
          <a:blip r:embed="rId2"/>
          <a:stretch>
            <a:fillRect/>
          </a:stretch>
        </p:blipFill>
        <p:spPr>
          <a:xfrm>
            <a:off x="2878015" y="140675"/>
            <a:ext cx="4015154" cy="9759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03A6B59D-53F8-4516-A028-3800E51D13FB}"/>
              </a:ext>
            </a:extLst>
          </p:cNvPr>
          <p:cNvPicPr>
            <a:picLocks noChangeAspect="1"/>
          </p:cNvPicPr>
          <p:nvPr/>
        </p:nvPicPr>
        <p:blipFill>
          <a:blip r:embed="rId3"/>
          <a:stretch>
            <a:fillRect/>
          </a:stretch>
        </p:blipFill>
        <p:spPr>
          <a:xfrm>
            <a:off x="2004059" y="1389185"/>
            <a:ext cx="6700325" cy="3692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3BFAA1DF-5FBF-C6D1-4EDF-EF3C53FE5C73}"/>
              </a:ext>
            </a:extLst>
          </p:cNvPr>
          <p:cNvPicPr>
            <a:picLocks noChangeAspect="1"/>
          </p:cNvPicPr>
          <p:nvPr/>
        </p:nvPicPr>
        <p:blipFill>
          <a:blip r:embed="rId4"/>
          <a:stretch>
            <a:fillRect/>
          </a:stretch>
        </p:blipFill>
        <p:spPr>
          <a:xfrm>
            <a:off x="2444848" y="5198598"/>
            <a:ext cx="1341120" cy="16078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F0FE033A-8EBE-750C-7102-10241C021DF7}"/>
              </a:ext>
            </a:extLst>
          </p:cNvPr>
          <p:cNvPicPr>
            <a:picLocks noChangeAspect="1"/>
          </p:cNvPicPr>
          <p:nvPr/>
        </p:nvPicPr>
        <p:blipFill>
          <a:blip r:embed="rId5"/>
          <a:stretch>
            <a:fillRect/>
          </a:stretch>
        </p:blipFill>
        <p:spPr>
          <a:xfrm>
            <a:off x="3914921" y="5198598"/>
            <a:ext cx="1082040" cy="1615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15834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6141C9-EBE7-8BAE-390C-D12AF18A1A44}"/>
              </a:ext>
            </a:extLst>
          </p:cNvPr>
          <p:cNvSpPr>
            <a:spLocks noGrp="1"/>
          </p:cNvSpPr>
          <p:nvPr>
            <p:ph type="title"/>
          </p:nvPr>
        </p:nvSpPr>
        <p:spPr>
          <a:xfrm>
            <a:off x="677334" y="609600"/>
            <a:ext cx="8596668" cy="753208"/>
          </a:xfrm>
        </p:spPr>
        <p:txBody>
          <a:bodyPr/>
          <a:lstStyle/>
          <a:p>
            <a:r>
              <a:rPr lang="en-US" dirty="0"/>
              <a:t>3.Decision Tree Classifier</a:t>
            </a:r>
            <a:endParaRPr lang="en-IN" dirty="0"/>
          </a:p>
        </p:txBody>
      </p:sp>
      <p:sp>
        <p:nvSpPr>
          <p:cNvPr id="6" name="Content Placeholder 5">
            <a:extLst>
              <a:ext uri="{FF2B5EF4-FFF2-40B4-BE49-F238E27FC236}">
                <a16:creationId xmlns:a16="http://schemas.microsoft.com/office/drawing/2014/main" id="{0E884E0E-9BFB-82C5-F270-5EDD1BC93DCA}"/>
              </a:ext>
            </a:extLst>
          </p:cNvPr>
          <p:cNvSpPr>
            <a:spLocks noGrp="1"/>
          </p:cNvSpPr>
          <p:nvPr>
            <p:ph idx="1"/>
          </p:nvPr>
        </p:nvSpPr>
        <p:spPr>
          <a:xfrm>
            <a:off x="686125" y="1424355"/>
            <a:ext cx="10849381" cy="5169876"/>
          </a:xfrm>
        </p:spPr>
        <p:txBody>
          <a:bodyPr/>
          <a:lstStyle/>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Initial Model:</a:t>
            </a:r>
            <a:endParaRPr lang="en-IN" dirty="0">
              <a:solidFill>
                <a:schemeClr val="tx1"/>
              </a:solidFill>
              <a:latin typeface="Calibri" panose="020F0502020204030204" pitchFamily="34" charset="0"/>
              <a:ea typeface="Times New Roman" panose="02020603050405020304" pitchFamily="18" charset="0"/>
              <a:cs typeface="Tunga" panose="020B0502040204020203" pitchFamily="34" charset="0"/>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Initial Score:</a:t>
            </a: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Dimensionality Reduction:</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7" name="Picture 6">
            <a:extLst>
              <a:ext uri="{FF2B5EF4-FFF2-40B4-BE49-F238E27FC236}">
                <a16:creationId xmlns:a16="http://schemas.microsoft.com/office/drawing/2014/main" id="{090BF576-6A4B-62CE-E030-547A42D07F98}"/>
              </a:ext>
            </a:extLst>
          </p:cNvPr>
          <p:cNvPicPr>
            <a:picLocks noChangeAspect="1"/>
          </p:cNvPicPr>
          <p:nvPr/>
        </p:nvPicPr>
        <p:blipFill>
          <a:blip r:embed="rId2"/>
          <a:stretch>
            <a:fillRect/>
          </a:stretch>
        </p:blipFill>
        <p:spPr>
          <a:xfrm>
            <a:off x="2538046" y="1898553"/>
            <a:ext cx="4319953" cy="1508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5538FFD9-9582-C62E-B56D-D6020F575AFA}"/>
              </a:ext>
            </a:extLst>
          </p:cNvPr>
          <p:cNvPicPr>
            <a:picLocks noChangeAspect="1"/>
          </p:cNvPicPr>
          <p:nvPr/>
        </p:nvPicPr>
        <p:blipFill>
          <a:blip r:embed="rId3"/>
          <a:stretch>
            <a:fillRect/>
          </a:stretch>
        </p:blipFill>
        <p:spPr>
          <a:xfrm>
            <a:off x="2538046" y="1424355"/>
            <a:ext cx="2644140" cy="30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86C65659-919F-14C3-5FEC-5E91EEAF1C90}"/>
              </a:ext>
            </a:extLst>
          </p:cNvPr>
          <p:cNvPicPr>
            <a:picLocks noChangeAspect="1"/>
          </p:cNvPicPr>
          <p:nvPr/>
        </p:nvPicPr>
        <p:blipFill>
          <a:blip r:embed="rId4"/>
          <a:stretch>
            <a:fillRect/>
          </a:stretch>
        </p:blipFill>
        <p:spPr>
          <a:xfrm>
            <a:off x="1116916" y="3881510"/>
            <a:ext cx="8568898" cy="23668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89133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1A30BB-6163-94BA-605A-37EF248BFF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2345" y="284135"/>
            <a:ext cx="11210217" cy="62322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83791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3A8C8-828A-5F61-315B-925C503E3BD6}"/>
              </a:ext>
            </a:extLst>
          </p:cNvPr>
          <p:cNvSpPr>
            <a:spLocks noGrp="1"/>
          </p:cNvSpPr>
          <p:nvPr>
            <p:ph idx="1"/>
          </p:nvPr>
        </p:nvSpPr>
        <p:spPr>
          <a:xfrm>
            <a:off x="677334" y="342900"/>
            <a:ext cx="10858174" cy="6172199"/>
          </a:xfrm>
        </p:spPr>
        <p:txBody>
          <a:bodyPr>
            <a:normAutofit/>
          </a:bodyPr>
          <a:lstStyle/>
          <a:p>
            <a:pPr marL="0" indent="0">
              <a:buNone/>
            </a:pP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Hyper Parameter Tuning:</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12" name="Picture 11">
            <a:extLst>
              <a:ext uri="{FF2B5EF4-FFF2-40B4-BE49-F238E27FC236}">
                <a16:creationId xmlns:a16="http://schemas.microsoft.com/office/drawing/2014/main" id="{1EA892FF-ACD1-4EE7-B2F9-56A992530A70}"/>
              </a:ext>
            </a:extLst>
          </p:cNvPr>
          <p:cNvPicPr>
            <a:picLocks noChangeAspect="1"/>
          </p:cNvPicPr>
          <p:nvPr/>
        </p:nvPicPr>
        <p:blipFill>
          <a:blip r:embed="rId2"/>
          <a:stretch>
            <a:fillRect/>
          </a:stretch>
        </p:blipFill>
        <p:spPr>
          <a:xfrm>
            <a:off x="3873598" y="640079"/>
            <a:ext cx="5113020" cy="55778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50364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6CF9E-F17E-73C6-A500-523F0F5449E9}"/>
              </a:ext>
            </a:extLst>
          </p:cNvPr>
          <p:cNvSpPr>
            <a:spLocks noGrp="1"/>
          </p:cNvSpPr>
          <p:nvPr>
            <p:ph idx="1"/>
          </p:nvPr>
        </p:nvSpPr>
        <p:spPr>
          <a:xfrm>
            <a:off x="677334" y="448408"/>
            <a:ext cx="10919720" cy="5908429"/>
          </a:xfrm>
        </p:spPr>
        <p:txBody>
          <a:bodyPr/>
          <a:lstStyle/>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Final Model:</a:t>
            </a: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Training Scores:</a:t>
            </a: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Testing:</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7" name="Picture 6">
            <a:extLst>
              <a:ext uri="{FF2B5EF4-FFF2-40B4-BE49-F238E27FC236}">
                <a16:creationId xmlns:a16="http://schemas.microsoft.com/office/drawing/2014/main" id="{2025BDCE-99F4-5D4A-46B7-E1BC2A227B3F}"/>
              </a:ext>
            </a:extLst>
          </p:cNvPr>
          <p:cNvPicPr>
            <a:picLocks noChangeAspect="1"/>
          </p:cNvPicPr>
          <p:nvPr/>
        </p:nvPicPr>
        <p:blipFill>
          <a:blip r:embed="rId2"/>
          <a:stretch>
            <a:fillRect/>
          </a:stretch>
        </p:blipFill>
        <p:spPr>
          <a:xfrm>
            <a:off x="2443968" y="143608"/>
            <a:ext cx="6758940" cy="12649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16401369-F7E8-AEC7-D06D-948771B585C7}"/>
              </a:ext>
            </a:extLst>
          </p:cNvPr>
          <p:cNvPicPr>
            <a:picLocks noChangeAspect="1"/>
          </p:cNvPicPr>
          <p:nvPr/>
        </p:nvPicPr>
        <p:blipFill>
          <a:blip r:embed="rId3"/>
          <a:stretch>
            <a:fillRect/>
          </a:stretch>
        </p:blipFill>
        <p:spPr>
          <a:xfrm>
            <a:off x="2803867" y="1548617"/>
            <a:ext cx="3436620" cy="13868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30B501D8-9669-A280-917A-C374C94FBBD6}"/>
              </a:ext>
            </a:extLst>
          </p:cNvPr>
          <p:cNvPicPr>
            <a:picLocks noChangeAspect="1"/>
          </p:cNvPicPr>
          <p:nvPr/>
        </p:nvPicPr>
        <p:blipFill>
          <a:blip r:embed="rId4"/>
          <a:stretch>
            <a:fillRect/>
          </a:stretch>
        </p:blipFill>
        <p:spPr>
          <a:xfrm>
            <a:off x="2073811" y="3151745"/>
            <a:ext cx="7905457" cy="35098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4644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D6C8-184D-64B7-CEC6-16AF0BB867D1}"/>
              </a:ext>
            </a:extLst>
          </p:cNvPr>
          <p:cNvSpPr>
            <a:spLocks noGrp="1"/>
          </p:cNvSpPr>
          <p:nvPr>
            <p:ph type="title"/>
          </p:nvPr>
        </p:nvSpPr>
        <p:spPr>
          <a:xfrm>
            <a:off x="677334" y="545432"/>
            <a:ext cx="8596668" cy="1320800"/>
          </a:xfrm>
        </p:spPr>
        <p:txBody>
          <a:bodyPr/>
          <a:lstStyle/>
          <a:p>
            <a:r>
              <a:rPr lang="en-IN" sz="4400" b="1" u="sng" dirty="0">
                <a:solidFill>
                  <a:schemeClr val="accent2">
                    <a:lumMod val="60000"/>
                    <a:lumOff val="40000"/>
                  </a:schemeClr>
                </a:solidFill>
                <a:effectLst/>
                <a:latin typeface="Lato" panose="020F0502020204030203" pitchFamily="34" charset="0"/>
                <a:ea typeface="Times New Roman" panose="02020603050405020304" pitchFamily="18" charset="0"/>
                <a:cs typeface="Times New Roman" panose="02020603050405020304" pitchFamily="18" charset="0"/>
              </a:rPr>
              <a:t>Table of Contents</a:t>
            </a:r>
            <a:br>
              <a:rPr lang="en-IN" sz="1800" dirty="0">
                <a:effectLst/>
                <a:latin typeface="Calibri" panose="020F0502020204030204" pitchFamily="34" charset="0"/>
                <a:ea typeface="Calibri" panose="020F0502020204030204" pitchFamily="34" charset="0"/>
                <a:cs typeface="Tunga" panose="020B0502040204020203" pitchFamily="34" charset="0"/>
              </a:rPr>
            </a:br>
            <a:endParaRPr lang="en-IN" dirty="0"/>
          </a:p>
        </p:txBody>
      </p:sp>
      <p:sp>
        <p:nvSpPr>
          <p:cNvPr id="3" name="Content Placeholder 2">
            <a:extLst>
              <a:ext uri="{FF2B5EF4-FFF2-40B4-BE49-F238E27FC236}">
                <a16:creationId xmlns:a16="http://schemas.microsoft.com/office/drawing/2014/main" id="{505EECAA-0F90-167D-E08F-FAB5E7314F77}"/>
              </a:ext>
            </a:extLst>
          </p:cNvPr>
          <p:cNvSpPr>
            <a:spLocks noGrp="1"/>
          </p:cNvSpPr>
          <p:nvPr>
            <p:ph idx="1"/>
          </p:nvPr>
        </p:nvSpPr>
        <p:spPr>
          <a:xfrm>
            <a:off x="677334" y="1411705"/>
            <a:ext cx="8596668" cy="4629657"/>
          </a:xfrm>
        </p:spPr>
        <p:txBody>
          <a:bodyPr/>
          <a:lstStyle/>
          <a:p>
            <a:pPr marL="342900" lvl="0" indent="-342900">
              <a:lnSpc>
                <a:spcPct val="107000"/>
              </a:lnSpc>
              <a:buFont typeface="+mj-lt"/>
              <a:buAutoNum type="arabicPeriod"/>
            </a:pPr>
            <a:r>
              <a:rPr lang="en-IN" sz="36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Introduction</a:t>
            </a:r>
            <a:endParaRPr lang="en-IN" sz="36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buFont typeface="+mj-lt"/>
              <a:buAutoNum type="arabicPeriod"/>
            </a:pPr>
            <a:r>
              <a:rPr lang="en-IN" sz="36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Existing method</a:t>
            </a:r>
            <a:endParaRPr lang="en-IN" sz="36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buFont typeface="+mj-lt"/>
              <a:buAutoNum type="arabicPeriod"/>
            </a:pPr>
            <a:r>
              <a:rPr lang="en-IN" sz="36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Proposed Method with Architecture</a:t>
            </a:r>
            <a:endParaRPr lang="en-IN" sz="36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buFont typeface="+mj-lt"/>
              <a:buAutoNum type="arabicPeriod"/>
            </a:pPr>
            <a:r>
              <a:rPr lang="en-IN" sz="36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Methodology</a:t>
            </a:r>
            <a:endParaRPr lang="en-IN" sz="36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buFont typeface="+mj-lt"/>
              <a:buAutoNum type="arabicPeriod"/>
            </a:pPr>
            <a:r>
              <a:rPr lang="en-IN" sz="36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Implementation</a:t>
            </a:r>
            <a:endParaRPr lang="en-IN" sz="36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spcAft>
                <a:spcPts val="800"/>
              </a:spcAft>
              <a:buFont typeface="+mj-lt"/>
              <a:buAutoNum type="arabicPeriod"/>
            </a:pPr>
            <a:r>
              <a:rPr lang="en-IN" sz="36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Conclusion</a:t>
            </a:r>
            <a:endParaRPr lang="en-IN" sz="36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spTree>
    <p:extLst>
      <p:ext uri="{BB962C8B-B14F-4D97-AF65-F5344CB8AC3E}">
        <p14:creationId xmlns:p14="http://schemas.microsoft.com/office/powerpoint/2010/main" val="223809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741D2-1707-7079-28DD-1B1451466535}"/>
              </a:ext>
            </a:extLst>
          </p:cNvPr>
          <p:cNvSpPr>
            <a:spLocks noGrp="1"/>
          </p:cNvSpPr>
          <p:nvPr>
            <p:ph idx="1"/>
          </p:nvPr>
        </p:nvSpPr>
        <p:spPr>
          <a:xfrm>
            <a:off x="677333" y="404446"/>
            <a:ext cx="10831797" cy="1855177"/>
          </a:xfrm>
        </p:spPr>
        <p:txBody>
          <a:bodyPr/>
          <a:lstStyle/>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Final Scores:</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4" name="Picture 3">
            <a:extLst>
              <a:ext uri="{FF2B5EF4-FFF2-40B4-BE49-F238E27FC236}">
                <a16:creationId xmlns:a16="http://schemas.microsoft.com/office/drawing/2014/main" id="{013EA756-7052-16AE-E9A6-752F5AF32897}"/>
              </a:ext>
            </a:extLst>
          </p:cNvPr>
          <p:cNvPicPr>
            <a:picLocks noChangeAspect="1"/>
          </p:cNvPicPr>
          <p:nvPr/>
        </p:nvPicPr>
        <p:blipFill>
          <a:blip r:embed="rId2"/>
          <a:stretch>
            <a:fillRect/>
          </a:stretch>
        </p:blipFill>
        <p:spPr>
          <a:xfrm>
            <a:off x="2497602" y="470974"/>
            <a:ext cx="1341120" cy="16078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5CFC250E-468D-91B0-7BAF-F675909292D7}"/>
              </a:ext>
            </a:extLst>
          </p:cNvPr>
          <p:cNvPicPr>
            <a:picLocks noChangeAspect="1"/>
          </p:cNvPicPr>
          <p:nvPr/>
        </p:nvPicPr>
        <p:blipFill>
          <a:blip r:embed="rId3"/>
          <a:stretch>
            <a:fillRect/>
          </a:stretch>
        </p:blipFill>
        <p:spPr>
          <a:xfrm>
            <a:off x="4041237" y="451924"/>
            <a:ext cx="1120140" cy="16459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70440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5D49D-EE8A-EE77-7B46-DD5428935CFB}"/>
              </a:ext>
            </a:extLst>
          </p:cNvPr>
          <p:cNvSpPr>
            <a:spLocks noGrp="1"/>
          </p:cNvSpPr>
          <p:nvPr>
            <p:ph type="title"/>
          </p:nvPr>
        </p:nvSpPr>
        <p:spPr>
          <a:xfrm>
            <a:off x="677334" y="609600"/>
            <a:ext cx="8596668" cy="735623"/>
          </a:xfrm>
        </p:spPr>
        <p:txBody>
          <a:bodyPr/>
          <a:lstStyle/>
          <a:p>
            <a:r>
              <a:rPr lang="en-US" dirty="0"/>
              <a:t>4.Random Forest Classifier</a:t>
            </a:r>
            <a:endParaRPr lang="en-IN" dirty="0"/>
          </a:p>
        </p:txBody>
      </p:sp>
      <p:sp>
        <p:nvSpPr>
          <p:cNvPr id="3" name="Content Placeholder 2">
            <a:extLst>
              <a:ext uri="{FF2B5EF4-FFF2-40B4-BE49-F238E27FC236}">
                <a16:creationId xmlns:a16="http://schemas.microsoft.com/office/drawing/2014/main" id="{45215E30-8478-976C-3D40-2915C8FEC593}"/>
              </a:ext>
            </a:extLst>
          </p:cNvPr>
          <p:cNvSpPr>
            <a:spLocks noGrp="1"/>
          </p:cNvSpPr>
          <p:nvPr>
            <p:ph idx="1"/>
          </p:nvPr>
        </p:nvSpPr>
        <p:spPr>
          <a:xfrm>
            <a:off x="686126" y="1345223"/>
            <a:ext cx="10837332" cy="5055577"/>
          </a:xfrm>
        </p:spPr>
        <p:txBody>
          <a:bodyPr/>
          <a:lstStyle/>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Initial Model:</a:t>
            </a: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Initial Score:</a:t>
            </a: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Dimensionality Reduction:</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solidFill>
                <a:schemeClr val="tx1"/>
              </a:solidFill>
            </a:endParaRPr>
          </a:p>
        </p:txBody>
      </p:sp>
      <p:pic>
        <p:nvPicPr>
          <p:cNvPr id="4" name="Picture 3">
            <a:extLst>
              <a:ext uri="{FF2B5EF4-FFF2-40B4-BE49-F238E27FC236}">
                <a16:creationId xmlns:a16="http://schemas.microsoft.com/office/drawing/2014/main" id="{830F5BFC-ED65-8485-9E38-166FAB47E06E}"/>
              </a:ext>
            </a:extLst>
          </p:cNvPr>
          <p:cNvPicPr>
            <a:picLocks noChangeAspect="1"/>
          </p:cNvPicPr>
          <p:nvPr/>
        </p:nvPicPr>
        <p:blipFill>
          <a:blip r:embed="rId2"/>
          <a:stretch>
            <a:fillRect/>
          </a:stretch>
        </p:blipFill>
        <p:spPr>
          <a:xfrm>
            <a:off x="2590608" y="1345223"/>
            <a:ext cx="2385060" cy="2819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7B8F9815-32ED-D0C6-AFA1-C46E42B192A1}"/>
              </a:ext>
            </a:extLst>
          </p:cNvPr>
          <p:cNvPicPr>
            <a:picLocks noChangeAspect="1"/>
          </p:cNvPicPr>
          <p:nvPr/>
        </p:nvPicPr>
        <p:blipFill>
          <a:blip r:embed="rId3"/>
          <a:stretch>
            <a:fillRect/>
          </a:stretch>
        </p:blipFill>
        <p:spPr>
          <a:xfrm>
            <a:off x="2590608" y="1827921"/>
            <a:ext cx="4251960" cy="1531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2EB8D677-F2E4-E8F9-2086-5D11C872DEA8}"/>
              </a:ext>
            </a:extLst>
          </p:cNvPr>
          <p:cNvPicPr>
            <a:picLocks noChangeAspect="1"/>
          </p:cNvPicPr>
          <p:nvPr/>
        </p:nvPicPr>
        <p:blipFill>
          <a:blip r:embed="rId4"/>
          <a:stretch>
            <a:fillRect/>
          </a:stretch>
        </p:blipFill>
        <p:spPr>
          <a:xfrm>
            <a:off x="1099039" y="3842238"/>
            <a:ext cx="9267092" cy="25726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30958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8E80C2-E761-DC76-1F9A-89FF38799F75}"/>
              </a:ext>
            </a:extLst>
          </p:cNvPr>
          <p:cNvPicPr>
            <a:picLocks noChangeAspect="1"/>
          </p:cNvPicPr>
          <p:nvPr/>
        </p:nvPicPr>
        <p:blipFill>
          <a:blip r:embed="rId2"/>
          <a:stretch>
            <a:fillRect/>
          </a:stretch>
        </p:blipFill>
        <p:spPr>
          <a:xfrm>
            <a:off x="486214" y="281060"/>
            <a:ext cx="11102048" cy="62455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92798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A9710-73AA-BA43-B303-44A67C8CB1A7}"/>
              </a:ext>
            </a:extLst>
          </p:cNvPr>
          <p:cNvSpPr>
            <a:spLocks noGrp="1"/>
          </p:cNvSpPr>
          <p:nvPr>
            <p:ph idx="1"/>
          </p:nvPr>
        </p:nvSpPr>
        <p:spPr>
          <a:xfrm>
            <a:off x="677334" y="571500"/>
            <a:ext cx="10919720" cy="5714999"/>
          </a:xfrm>
        </p:spPr>
        <p:txBody>
          <a:bodyPr/>
          <a:lstStyle/>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Hyper Parameter Tuning:</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4" name="Picture 3">
            <a:extLst>
              <a:ext uri="{FF2B5EF4-FFF2-40B4-BE49-F238E27FC236}">
                <a16:creationId xmlns:a16="http://schemas.microsoft.com/office/drawing/2014/main" id="{1417673A-F46C-F9BD-651D-012E46544D98}"/>
              </a:ext>
            </a:extLst>
          </p:cNvPr>
          <p:cNvPicPr>
            <a:picLocks noChangeAspect="1"/>
          </p:cNvPicPr>
          <p:nvPr/>
        </p:nvPicPr>
        <p:blipFill>
          <a:blip r:embed="rId2"/>
          <a:stretch>
            <a:fillRect/>
          </a:stretch>
        </p:blipFill>
        <p:spPr>
          <a:xfrm>
            <a:off x="3900559" y="449298"/>
            <a:ext cx="6817263" cy="5959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9732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44750-D6C5-9FC2-F0E0-93D8F35D3113}"/>
              </a:ext>
            </a:extLst>
          </p:cNvPr>
          <p:cNvSpPr>
            <a:spLocks noGrp="1"/>
          </p:cNvSpPr>
          <p:nvPr>
            <p:ph idx="1"/>
          </p:nvPr>
        </p:nvSpPr>
        <p:spPr>
          <a:xfrm>
            <a:off x="677334" y="430823"/>
            <a:ext cx="10875758" cy="5996354"/>
          </a:xfrm>
        </p:spPr>
        <p:txBody>
          <a:bodyPr/>
          <a:lstStyle/>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Final Model:</a:t>
            </a: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Training Scores:</a:t>
            </a: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Testing:</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4" name="Picture 3">
            <a:extLst>
              <a:ext uri="{FF2B5EF4-FFF2-40B4-BE49-F238E27FC236}">
                <a16:creationId xmlns:a16="http://schemas.microsoft.com/office/drawing/2014/main" id="{CCF014F1-8FE1-3B23-43DE-8D5067672B24}"/>
              </a:ext>
            </a:extLst>
          </p:cNvPr>
          <p:cNvPicPr>
            <a:picLocks noChangeAspect="1"/>
          </p:cNvPicPr>
          <p:nvPr/>
        </p:nvPicPr>
        <p:blipFill>
          <a:blip r:embed="rId2"/>
          <a:stretch>
            <a:fillRect/>
          </a:stretch>
        </p:blipFill>
        <p:spPr>
          <a:xfrm>
            <a:off x="2444261" y="202223"/>
            <a:ext cx="5562600" cy="1248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D00EA91B-4A72-345E-E75A-B3BCDE76326D}"/>
              </a:ext>
            </a:extLst>
          </p:cNvPr>
          <p:cNvPicPr>
            <a:picLocks noChangeAspect="1"/>
          </p:cNvPicPr>
          <p:nvPr/>
        </p:nvPicPr>
        <p:blipFill>
          <a:blip r:embed="rId3"/>
          <a:stretch>
            <a:fillRect/>
          </a:stretch>
        </p:blipFill>
        <p:spPr>
          <a:xfrm>
            <a:off x="2851638" y="1541585"/>
            <a:ext cx="3429000" cy="83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232742B5-908A-292A-F951-298862E7779D}"/>
              </a:ext>
            </a:extLst>
          </p:cNvPr>
          <p:cNvPicPr>
            <a:picLocks noChangeAspect="1"/>
          </p:cNvPicPr>
          <p:nvPr/>
        </p:nvPicPr>
        <p:blipFill>
          <a:blip r:embed="rId4"/>
          <a:stretch>
            <a:fillRect/>
          </a:stretch>
        </p:blipFill>
        <p:spPr>
          <a:xfrm>
            <a:off x="2073813" y="2584939"/>
            <a:ext cx="8415410" cy="41323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97455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35ED5-8D7A-88D2-2B4D-A59EB73E0666}"/>
              </a:ext>
            </a:extLst>
          </p:cNvPr>
          <p:cNvSpPr>
            <a:spLocks noGrp="1"/>
          </p:cNvSpPr>
          <p:nvPr>
            <p:ph idx="1"/>
          </p:nvPr>
        </p:nvSpPr>
        <p:spPr>
          <a:xfrm>
            <a:off x="677334" y="571501"/>
            <a:ext cx="10919720" cy="5750168"/>
          </a:xfrm>
        </p:spPr>
        <p:txBody>
          <a:bodyPr/>
          <a:lstStyle/>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Final Scores:</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solidFill>
                <a:schemeClr val="tx1"/>
              </a:solidFill>
            </a:endParaRPr>
          </a:p>
        </p:txBody>
      </p:sp>
      <p:pic>
        <p:nvPicPr>
          <p:cNvPr id="4" name="Picture 3">
            <a:extLst>
              <a:ext uri="{FF2B5EF4-FFF2-40B4-BE49-F238E27FC236}">
                <a16:creationId xmlns:a16="http://schemas.microsoft.com/office/drawing/2014/main" id="{A7346D6A-9939-1A8D-B1CF-0E78C55BB475}"/>
              </a:ext>
            </a:extLst>
          </p:cNvPr>
          <p:cNvPicPr>
            <a:picLocks noChangeAspect="1"/>
          </p:cNvPicPr>
          <p:nvPr/>
        </p:nvPicPr>
        <p:blipFill>
          <a:blip r:embed="rId2"/>
          <a:stretch>
            <a:fillRect/>
          </a:stretch>
        </p:blipFill>
        <p:spPr>
          <a:xfrm>
            <a:off x="2647251" y="664406"/>
            <a:ext cx="1341120" cy="16078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76F75C0F-55CD-483F-BA7F-BEAABB1CA472}"/>
              </a:ext>
            </a:extLst>
          </p:cNvPr>
          <p:cNvPicPr>
            <a:picLocks noChangeAspect="1"/>
          </p:cNvPicPr>
          <p:nvPr/>
        </p:nvPicPr>
        <p:blipFill>
          <a:blip r:embed="rId3"/>
          <a:stretch>
            <a:fillRect/>
          </a:stretch>
        </p:blipFill>
        <p:spPr>
          <a:xfrm>
            <a:off x="4085199" y="656786"/>
            <a:ext cx="1120140" cy="16230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93676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014C-A38E-4F5C-DAFD-C15C3E292A14}"/>
              </a:ext>
            </a:extLst>
          </p:cNvPr>
          <p:cNvSpPr>
            <a:spLocks noGrp="1"/>
          </p:cNvSpPr>
          <p:nvPr>
            <p:ph type="title"/>
          </p:nvPr>
        </p:nvSpPr>
        <p:spPr>
          <a:xfrm>
            <a:off x="677334" y="609600"/>
            <a:ext cx="8596668" cy="705853"/>
          </a:xfrm>
        </p:spPr>
        <p:txBody>
          <a:bodyPr/>
          <a:lstStyle/>
          <a:p>
            <a:r>
              <a:rPr lang="en-IN" dirty="0"/>
              <a:t>5.Gradient Boosting Classifier</a:t>
            </a:r>
          </a:p>
        </p:txBody>
      </p:sp>
      <p:sp>
        <p:nvSpPr>
          <p:cNvPr id="3" name="Content Placeholder 2">
            <a:extLst>
              <a:ext uri="{FF2B5EF4-FFF2-40B4-BE49-F238E27FC236}">
                <a16:creationId xmlns:a16="http://schemas.microsoft.com/office/drawing/2014/main" id="{C505A4E8-85E7-CCC9-C699-24D005F78A22}"/>
              </a:ext>
            </a:extLst>
          </p:cNvPr>
          <p:cNvSpPr>
            <a:spLocks noGrp="1"/>
          </p:cNvSpPr>
          <p:nvPr>
            <p:ph idx="1"/>
          </p:nvPr>
        </p:nvSpPr>
        <p:spPr>
          <a:xfrm>
            <a:off x="677334" y="1315453"/>
            <a:ext cx="10837332" cy="5149515"/>
          </a:xfrm>
        </p:spPr>
        <p:txBody>
          <a:bodyPr/>
          <a:lstStyle/>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Initial Model:</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Initial Score:</a:t>
            </a: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Dimensionality Reduction:</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4" name="Picture 3">
            <a:extLst>
              <a:ext uri="{FF2B5EF4-FFF2-40B4-BE49-F238E27FC236}">
                <a16:creationId xmlns:a16="http://schemas.microsoft.com/office/drawing/2014/main" id="{7155C854-76EF-B9FC-B694-9EB9564F0CAE}"/>
              </a:ext>
            </a:extLst>
          </p:cNvPr>
          <p:cNvPicPr>
            <a:picLocks noChangeAspect="1"/>
          </p:cNvPicPr>
          <p:nvPr/>
        </p:nvPicPr>
        <p:blipFill>
          <a:blip r:embed="rId2"/>
          <a:stretch>
            <a:fillRect/>
          </a:stretch>
        </p:blipFill>
        <p:spPr>
          <a:xfrm>
            <a:off x="2621280" y="1315453"/>
            <a:ext cx="2682240" cy="3200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02B868A7-8793-4E80-AC3B-B57AEE3F0E23}"/>
              </a:ext>
            </a:extLst>
          </p:cNvPr>
          <p:cNvPicPr>
            <a:picLocks noChangeAspect="1"/>
          </p:cNvPicPr>
          <p:nvPr/>
        </p:nvPicPr>
        <p:blipFill>
          <a:blip r:embed="rId3"/>
          <a:stretch>
            <a:fillRect/>
          </a:stretch>
        </p:blipFill>
        <p:spPr>
          <a:xfrm>
            <a:off x="2621280" y="1781276"/>
            <a:ext cx="4305300" cy="11201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8F62364F-CB3A-AED3-6A77-1EB98EA04514}"/>
              </a:ext>
            </a:extLst>
          </p:cNvPr>
          <p:cNvPicPr>
            <a:picLocks noChangeAspect="1"/>
          </p:cNvPicPr>
          <p:nvPr/>
        </p:nvPicPr>
        <p:blipFill>
          <a:blip r:embed="rId4"/>
          <a:stretch>
            <a:fillRect/>
          </a:stretch>
        </p:blipFill>
        <p:spPr>
          <a:xfrm>
            <a:off x="1265321" y="3429000"/>
            <a:ext cx="9627268" cy="26188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38670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46A75FC-04AA-1030-4C00-BE5592A5718F}"/>
              </a:ext>
            </a:extLst>
          </p:cNvPr>
          <p:cNvPicPr>
            <a:picLocks noGrp="1" noChangeAspect="1"/>
          </p:cNvPicPr>
          <p:nvPr>
            <p:ph idx="1"/>
          </p:nvPr>
        </p:nvPicPr>
        <p:blipFill>
          <a:blip r:embed="rId2"/>
          <a:stretch>
            <a:fillRect/>
          </a:stretch>
        </p:blipFill>
        <p:spPr>
          <a:xfrm>
            <a:off x="593883" y="627095"/>
            <a:ext cx="10956433" cy="56774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3564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801910-8AF4-32B1-14EB-D44CDDBA6597}"/>
              </a:ext>
            </a:extLst>
          </p:cNvPr>
          <p:cNvSpPr>
            <a:spLocks noGrp="1"/>
          </p:cNvSpPr>
          <p:nvPr>
            <p:ph idx="1"/>
          </p:nvPr>
        </p:nvSpPr>
        <p:spPr>
          <a:xfrm>
            <a:off x="677333" y="657726"/>
            <a:ext cx="10824855" cy="5486399"/>
          </a:xfrm>
        </p:spPr>
        <p:txBody>
          <a:bodyPr/>
          <a:lstStyle/>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Hyper Parameter Tuning:</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4" name="Picture 3">
            <a:extLst>
              <a:ext uri="{FF2B5EF4-FFF2-40B4-BE49-F238E27FC236}">
                <a16:creationId xmlns:a16="http://schemas.microsoft.com/office/drawing/2014/main" id="{0369D99E-BD82-24AA-796E-48EF8A0C58DD}"/>
              </a:ext>
            </a:extLst>
          </p:cNvPr>
          <p:cNvPicPr>
            <a:picLocks noChangeAspect="1"/>
          </p:cNvPicPr>
          <p:nvPr/>
        </p:nvPicPr>
        <p:blipFill>
          <a:blip r:embed="rId2"/>
          <a:stretch>
            <a:fillRect/>
          </a:stretch>
        </p:blipFill>
        <p:spPr>
          <a:xfrm>
            <a:off x="991000" y="1193934"/>
            <a:ext cx="10270557" cy="50063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2147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D2141-63A3-5985-A320-2C115A69C2AF}"/>
              </a:ext>
            </a:extLst>
          </p:cNvPr>
          <p:cNvSpPr>
            <a:spLocks noGrp="1"/>
          </p:cNvSpPr>
          <p:nvPr>
            <p:ph idx="1"/>
          </p:nvPr>
        </p:nvSpPr>
        <p:spPr>
          <a:xfrm>
            <a:off x="677333" y="689811"/>
            <a:ext cx="10776729" cy="5518484"/>
          </a:xfrm>
        </p:spPr>
        <p:txBody>
          <a:bodyPr/>
          <a:lstStyle/>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Final Model:</a:t>
            </a: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endParaRPr lang="en-IN" b="1" dirty="0">
              <a:solidFill>
                <a:schemeClr val="tx1"/>
              </a:solidFill>
              <a:latin typeface="Lato" panose="020F0502020204030203" pitchFamily="34" charset="0"/>
              <a:ea typeface="Calibri" panose="020F0502020204030204" pitchFamily="34" charset="0"/>
              <a:cs typeface="Times New Roman" panose="02020603050405020304" pitchFamily="18" charset="0"/>
            </a:endParaRPr>
          </a:p>
          <a:p>
            <a:endPar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Training Scores:</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6" name="Picture 5">
            <a:extLst>
              <a:ext uri="{FF2B5EF4-FFF2-40B4-BE49-F238E27FC236}">
                <a16:creationId xmlns:a16="http://schemas.microsoft.com/office/drawing/2014/main" id="{AC9D86F5-B746-278D-2225-C2915807737C}"/>
              </a:ext>
            </a:extLst>
          </p:cNvPr>
          <p:cNvPicPr>
            <a:picLocks noChangeAspect="1"/>
          </p:cNvPicPr>
          <p:nvPr/>
        </p:nvPicPr>
        <p:blipFill>
          <a:blip r:embed="rId2"/>
          <a:stretch>
            <a:fillRect/>
          </a:stretch>
        </p:blipFill>
        <p:spPr>
          <a:xfrm>
            <a:off x="1132371" y="1159242"/>
            <a:ext cx="8107881" cy="2166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9C972EE3-3491-084C-6A0D-617EFD7EBBF1}"/>
              </a:ext>
            </a:extLst>
          </p:cNvPr>
          <p:cNvPicPr>
            <a:picLocks noChangeAspect="1"/>
          </p:cNvPicPr>
          <p:nvPr/>
        </p:nvPicPr>
        <p:blipFill>
          <a:blip r:embed="rId3"/>
          <a:stretch>
            <a:fillRect/>
          </a:stretch>
        </p:blipFill>
        <p:spPr>
          <a:xfrm>
            <a:off x="1132371" y="4049028"/>
            <a:ext cx="6308506" cy="18063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1427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B55D-CA27-798F-A969-C43922B7B415}"/>
              </a:ext>
            </a:extLst>
          </p:cNvPr>
          <p:cNvSpPr>
            <a:spLocks noGrp="1"/>
          </p:cNvSpPr>
          <p:nvPr>
            <p:ph type="title"/>
          </p:nvPr>
        </p:nvSpPr>
        <p:spPr/>
        <p:txBody>
          <a:bodyPr>
            <a:normAutofit/>
          </a:bodyPr>
          <a:lstStyle/>
          <a:p>
            <a:r>
              <a:rPr lang="en-US" sz="4400" b="1" u="sng" dirty="0"/>
              <a:t>Introduction</a:t>
            </a:r>
            <a:endParaRPr lang="en-IN" sz="4400" b="1" u="sng" dirty="0"/>
          </a:p>
        </p:txBody>
      </p:sp>
      <p:sp>
        <p:nvSpPr>
          <p:cNvPr id="3" name="Content Placeholder 2">
            <a:extLst>
              <a:ext uri="{FF2B5EF4-FFF2-40B4-BE49-F238E27FC236}">
                <a16:creationId xmlns:a16="http://schemas.microsoft.com/office/drawing/2014/main" id="{4BF73349-28DC-5446-6128-DC802863FC4C}"/>
              </a:ext>
            </a:extLst>
          </p:cNvPr>
          <p:cNvSpPr>
            <a:spLocks noGrp="1"/>
          </p:cNvSpPr>
          <p:nvPr>
            <p:ph idx="1"/>
          </p:nvPr>
        </p:nvSpPr>
        <p:spPr>
          <a:xfrm>
            <a:off x="677334" y="1459832"/>
            <a:ext cx="8596668" cy="5169567"/>
          </a:xfrm>
        </p:spPr>
        <p:txBody>
          <a:bodyPr>
            <a:normAutofit fontScale="70000" lnSpcReduction="20000"/>
          </a:bodyPr>
          <a:lstStyle/>
          <a:p>
            <a:pPr>
              <a:lnSpc>
                <a:spcPct val="107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rPr>
              <a:t>Diabetes is a type of chronic disease which is more common among the people of all age groups. Predicting this disease at an early stage can help a person to take the necessary precautions and change his/her lifestyle according to either prevent the occurrence of this disease or control the disease.</a:t>
            </a:r>
          </a:p>
          <a:p>
            <a:pPr>
              <a:lnSpc>
                <a:spcPct val="107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we will be using the dataset called </a:t>
            </a:r>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“Pima Indians Diabetes Database”</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by UCI Machine Learning Repository. This dataset is originally from the </a:t>
            </a:r>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National Institute of Diabetes and Digestive and Kidney Diseases.</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dataset has been extracted from </a:t>
            </a:r>
            <a:r>
              <a:rPr lang="en-IN" sz="18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kaggle.com</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the dataset has been uploaded by </a:t>
            </a:r>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UCI Machine Learning Repository</a:t>
            </a:r>
            <a:r>
              <a:rPr lang="en-IN" sz="1800" b="1" dirty="0">
                <a:solidFill>
                  <a:schemeClr val="tx1"/>
                </a:solidFill>
                <a:effectLst/>
                <a:latin typeface="Calibri" panose="020F0502020204030204" pitchFamily="34" charset="0"/>
                <a:ea typeface="Calibri" panose="020F0502020204030204" pitchFamily="34" charset="0"/>
                <a:cs typeface="Tunga" panose="020B0502040204020203" pitchFamily="34" charset="0"/>
              </a:rPr>
              <a:t>.</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rPr>
              <a:t>The dataset contains given features-</a:t>
            </a:r>
          </a:p>
          <a:p>
            <a:pPr marL="342900" lvl="0" indent="-342900">
              <a:lnSpc>
                <a:spcPct val="107000"/>
              </a:lnSpc>
              <a:buFont typeface="+mj-lt"/>
              <a:buAutoNum type="arabicPeriod"/>
            </a:pPr>
            <a:r>
              <a:rPr lang="en-IN" sz="1800" b="1" dirty="0">
                <a:solidFill>
                  <a:schemeClr val="tx1"/>
                </a:solidFill>
                <a:effectLst/>
                <a:latin typeface="Calibri" panose="020F0502020204030204" pitchFamily="34" charset="0"/>
                <a:ea typeface="Calibri" panose="020F0502020204030204" pitchFamily="34" charset="0"/>
                <a:cs typeface="Tunga" panose="020B0502040204020203" pitchFamily="34" charset="0"/>
              </a:rPr>
              <a:t>Pregnancies</a:t>
            </a:r>
            <a:r>
              <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rPr>
              <a:t> - showing the number of pregnancies a person had had.</a:t>
            </a:r>
          </a:p>
          <a:p>
            <a:pPr marL="342900" lvl="0" indent="-342900">
              <a:lnSpc>
                <a:spcPct val="107000"/>
              </a:lnSpc>
              <a:buFont typeface="+mj-lt"/>
              <a:buAutoNum type="arabicPeriod"/>
            </a:pPr>
            <a:r>
              <a:rPr lang="en-IN" sz="1800" b="1" dirty="0">
                <a:solidFill>
                  <a:schemeClr val="tx1"/>
                </a:solidFill>
                <a:effectLst/>
                <a:latin typeface="Calibri" panose="020F0502020204030204" pitchFamily="34" charset="0"/>
                <a:ea typeface="Calibri" panose="020F0502020204030204" pitchFamily="34" charset="0"/>
                <a:cs typeface="Tunga" panose="020B0502040204020203" pitchFamily="34" charset="0"/>
              </a:rPr>
              <a:t>Glucose</a:t>
            </a:r>
            <a:r>
              <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rPr>
              <a:t> - Glucose level of the person.</a:t>
            </a:r>
          </a:p>
          <a:p>
            <a:pPr marL="342900" lvl="0" indent="-342900">
              <a:lnSpc>
                <a:spcPct val="107000"/>
              </a:lnSpc>
              <a:buFont typeface="+mj-lt"/>
              <a:buAutoNum type="arabicPeriod"/>
            </a:pPr>
            <a:r>
              <a:rPr lang="en-IN" sz="1800" b="1" dirty="0">
                <a:solidFill>
                  <a:schemeClr val="tx1"/>
                </a:solidFill>
                <a:effectLst/>
                <a:latin typeface="Calibri" panose="020F0502020204030204" pitchFamily="34" charset="0"/>
                <a:ea typeface="Calibri" panose="020F0502020204030204" pitchFamily="34" charset="0"/>
                <a:cs typeface="Tunga" panose="020B0502040204020203" pitchFamily="34" charset="0"/>
              </a:rPr>
              <a:t>Blood</a:t>
            </a:r>
            <a:r>
              <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rPr>
              <a:t> </a:t>
            </a:r>
            <a:r>
              <a:rPr lang="en-IN" sz="1800" b="1" dirty="0">
                <a:solidFill>
                  <a:schemeClr val="tx1"/>
                </a:solidFill>
                <a:effectLst/>
                <a:latin typeface="Calibri" panose="020F0502020204030204" pitchFamily="34" charset="0"/>
                <a:ea typeface="Calibri" panose="020F0502020204030204" pitchFamily="34" charset="0"/>
                <a:cs typeface="Tunga" panose="020B0502040204020203" pitchFamily="34" charset="0"/>
              </a:rPr>
              <a:t>Pressure</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buFont typeface="+mj-lt"/>
              <a:buAutoNum type="arabicPeriod"/>
            </a:pPr>
            <a:r>
              <a:rPr lang="en-IN" sz="1800" b="1" dirty="0">
                <a:solidFill>
                  <a:schemeClr val="tx1"/>
                </a:solidFill>
                <a:effectLst/>
                <a:latin typeface="Calibri" panose="020F0502020204030204" pitchFamily="34" charset="0"/>
                <a:ea typeface="Calibri" panose="020F0502020204030204" pitchFamily="34" charset="0"/>
                <a:cs typeface="Tunga" panose="020B0502040204020203" pitchFamily="34" charset="0"/>
              </a:rPr>
              <a:t>Skin</a:t>
            </a:r>
            <a:r>
              <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rPr>
              <a:t> </a:t>
            </a:r>
            <a:r>
              <a:rPr lang="en-IN" sz="1800" b="1" dirty="0">
                <a:solidFill>
                  <a:schemeClr val="tx1"/>
                </a:solidFill>
                <a:effectLst/>
                <a:latin typeface="Calibri" panose="020F0502020204030204" pitchFamily="34" charset="0"/>
                <a:ea typeface="Calibri" panose="020F0502020204030204" pitchFamily="34" charset="0"/>
                <a:cs typeface="Tunga" panose="020B0502040204020203" pitchFamily="34" charset="0"/>
              </a:rPr>
              <a:t>Thickness</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buFont typeface="+mj-lt"/>
              <a:buAutoNum type="arabicPeriod"/>
            </a:pPr>
            <a:r>
              <a:rPr lang="en-IN" sz="1800" b="1" dirty="0">
                <a:solidFill>
                  <a:schemeClr val="tx1"/>
                </a:solidFill>
                <a:effectLst/>
                <a:latin typeface="Calibri" panose="020F0502020204030204" pitchFamily="34" charset="0"/>
                <a:ea typeface="Calibri" panose="020F0502020204030204" pitchFamily="34" charset="0"/>
                <a:cs typeface="Tunga" panose="020B0502040204020203" pitchFamily="34" charset="0"/>
              </a:rPr>
              <a:t>Insulin</a:t>
            </a:r>
            <a:r>
              <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rPr>
              <a:t> – Insulin level of person’s blood.</a:t>
            </a:r>
          </a:p>
          <a:p>
            <a:pPr marL="342900" lvl="0" indent="-342900">
              <a:lnSpc>
                <a:spcPct val="107000"/>
              </a:lnSpc>
              <a:buFont typeface="+mj-lt"/>
              <a:buAutoNum type="arabicPeriod"/>
            </a:pPr>
            <a:r>
              <a:rPr lang="en-IN" sz="1800" b="1" dirty="0">
                <a:solidFill>
                  <a:schemeClr val="tx1"/>
                </a:solidFill>
                <a:effectLst/>
                <a:latin typeface="Calibri" panose="020F0502020204030204" pitchFamily="34" charset="0"/>
                <a:ea typeface="Calibri" panose="020F0502020204030204" pitchFamily="34" charset="0"/>
                <a:cs typeface="Tunga" panose="020B0502040204020203" pitchFamily="34" charset="0"/>
              </a:rPr>
              <a:t>BMI</a:t>
            </a:r>
            <a:r>
              <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rPr>
              <a:t> – Body Mass Index of the person.</a:t>
            </a:r>
          </a:p>
          <a:p>
            <a:pPr marL="342900" lvl="0" indent="-342900">
              <a:lnSpc>
                <a:spcPct val="107000"/>
              </a:lnSpc>
              <a:buFont typeface="+mj-lt"/>
              <a:buAutoNum type="arabicPeriod"/>
            </a:pPr>
            <a:r>
              <a:rPr lang="en-IN" sz="1800" b="1" dirty="0">
                <a:solidFill>
                  <a:schemeClr val="tx1"/>
                </a:solidFill>
                <a:effectLst/>
                <a:latin typeface="Calibri" panose="020F0502020204030204" pitchFamily="34" charset="0"/>
                <a:ea typeface="Calibri" panose="020F0502020204030204" pitchFamily="34" charset="0"/>
                <a:cs typeface="Tunga" panose="020B0502040204020203" pitchFamily="34" charset="0"/>
              </a:rPr>
              <a:t>Diabetes Pedigree Function</a:t>
            </a:r>
            <a:r>
              <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rPr>
              <a:t> – scores of likelihoods of diabetes based on family history given Diabetes Pedigree Function. </a:t>
            </a:r>
          </a:p>
          <a:p>
            <a:pPr marL="342900" lvl="0" indent="-342900">
              <a:lnSpc>
                <a:spcPct val="107000"/>
              </a:lnSpc>
              <a:buFont typeface="+mj-lt"/>
              <a:buAutoNum type="arabicPeriod"/>
            </a:pPr>
            <a:r>
              <a:rPr lang="en-IN" sz="1800" b="1" dirty="0">
                <a:solidFill>
                  <a:schemeClr val="tx1"/>
                </a:solidFill>
                <a:effectLst/>
                <a:latin typeface="Calibri" panose="020F0502020204030204" pitchFamily="34" charset="0"/>
                <a:ea typeface="Calibri" panose="020F0502020204030204" pitchFamily="34" charset="0"/>
                <a:cs typeface="Tunga" panose="020B0502040204020203" pitchFamily="34" charset="0"/>
              </a:rPr>
              <a:t>Age</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alibri" panose="020F0502020204030204" pitchFamily="34" charset="0"/>
                <a:ea typeface="Calibri" panose="020F0502020204030204" pitchFamily="34" charset="0"/>
                <a:cs typeface="Tunga" panose="020B0502040204020203" pitchFamily="34" charset="0"/>
              </a:rPr>
              <a:t>Outcome</a:t>
            </a:r>
            <a:r>
              <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rPr>
              <a:t> – A binary value (1 or 0) which indicates presence or absence of diabetes.</a:t>
            </a:r>
          </a:p>
          <a:p>
            <a:endParaRPr lang="en-IN" dirty="0"/>
          </a:p>
        </p:txBody>
      </p:sp>
    </p:spTree>
    <p:extLst>
      <p:ext uri="{BB962C8B-B14F-4D97-AF65-F5344CB8AC3E}">
        <p14:creationId xmlns:p14="http://schemas.microsoft.com/office/powerpoint/2010/main" val="322563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18C50-E3E4-1486-B5A3-D08F9D27AA8D}"/>
              </a:ext>
            </a:extLst>
          </p:cNvPr>
          <p:cNvSpPr>
            <a:spLocks noGrp="1"/>
          </p:cNvSpPr>
          <p:nvPr>
            <p:ph idx="1"/>
          </p:nvPr>
        </p:nvSpPr>
        <p:spPr>
          <a:xfrm>
            <a:off x="677333" y="850233"/>
            <a:ext cx="10808813" cy="5191130"/>
          </a:xfrm>
        </p:spPr>
        <p:txBody>
          <a:bodyPr/>
          <a:lstStyle/>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Testing:</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Final Scores:</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5" name="Picture 4">
            <a:extLst>
              <a:ext uri="{FF2B5EF4-FFF2-40B4-BE49-F238E27FC236}">
                <a16:creationId xmlns:a16="http://schemas.microsoft.com/office/drawing/2014/main" id="{62EF00CD-4FAC-3D14-BB1C-81A168DF2FE2}"/>
              </a:ext>
            </a:extLst>
          </p:cNvPr>
          <p:cNvPicPr>
            <a:picLocks noChangeAspect="1"/>
          </p:cNvPicPr>
          <p:nvPr/>
        </p:nvPicPr>
        <p:blipFill>
          <a:blip r:embed="rId2"/>
          <a:stretch>
            <a:fillRect/>
          </a:stretch>
        </p:blipFill>
        <p:spPr>
          <a:xfrm>
            <a:off x="2013684" y="180875"/>
            <a:ext cx="7162399" cy="4086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94C068C1-7879-5E42-F6F9-D9FAE63B09C4}"/>
              </a:ext>
            </a:extLst>
          </p:cNvPr>
          <p:cNvPicPr>
            <a:picLocks noChangeAspect="1"/>
          </p:cNvPicPr>
          <p:nvPr/>
        </p:nvPicPr>
        <p:blipFill>
          <a:blip r:embed="rId3"/>
          <a:stretch>
            <a:fillRect/>
          </a:stretch>
        </p:blipFill>
        <p:spPr>
          <a:xfrm>
            <a:off x="2505777" y="4629304"/>
            <a:ext cx="1341120" cy="16078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CB130B6B-9DC5-1E19-0F12-C08FE099E5D6}"/>
              </a:ext>
            </a:extLst>
          </p:cNvPr>
          <p:cNvPicPr>
            <a:picLocks noChangeAspect="1"/>
          </p:cNvPicPr>
          <p:nvPr/>
        </p:nvPicPr>
        <p:blipFill>
          <a:blip r:embed="rId4"/>
          <a:stretch>
            <a:fillRect/>
          </a:stretch>
        </p:blipFill>
        <p:spPr>
          <a:xfrm>
            <a:off x="3990674" y="4629304"/>
            <a:ext cx="1104900" cy="167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27814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2D03-5388-DE91-6857-565EAF9813D8}"/>
              </a:ext>
            </a:extLst>
          </p:cNvPr>
          <p:cNvSpPr>
            <a:spLocks noGrp="1"/>
          </p:cNvSpPr>
          <p:nvPr>
            <p:ph type="title"/>
          </p:nvPr>
        </p:nvSpPr>
        <p:spPr>
          <a:xfrm>
            <a:off x="677334" y="609600"/>
            <a:ext cx="8596668" cy="737937"/>
          </a:xfrm>
        </p:spPr>
        <p:txBody>
          <a:bodyPr/>
          <a:lstStyle/>
          <a:p>
            <a:r>
              <a:rPr lang="en-IN" dirty="0"/>
              <a:t>6.Extra Trees Classifier</a:t>
            </a:r>
          </a:p>
        </p:txBody>
      </p:sp>
      <p:sp>
        <p:nvSpPr>
          <p:cNvPr id="3" name="Content Placeholder 2">
            <a:extLst>
              <a:ext uri="{FF2B5EF4-FFF2-40B4-BE49-F238E27FC236}">
                <a16:creationId xmlns:a16="http://schemas.microsoft.com/office/drawing/2014/main" id="{080A2851-77B5-D91E-8819-24FF4EEFC2E4}"/>
              </a:ext>
            </a:extLst>
          </p:cNvPr>
          <p:cNvSpPr>
            <a:spLocks noGrp="1"/>
          </p:cNvSpPr>
          <p:nvPr>
            <p:ph idx="1"/>
          </p:nvPr>
        </p:nvSpPr>
        <p:spPr>
          <a:xfrm>
            <a:off x="677334" y="1347537"/>
            <a:ext cx="10837332" cy="4693825"/>
          </a:xfrm>
        </p:spPr>
        <p:txBody>
          <a:bodyPr/>
          <a:lstStyle/>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Initial Model:</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Initial Score:</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solidFill>
                <a:schemeClr val="tx1"/>
              </a:solidFill>
            </a:endParaRPr>
          </a:p>
          <a:p>
            <a:endParaRPr lang="en-IN" dirty="0">
              <a:solidFill>
                <a:schemeClr val="tx1"/>
              </a:solidFill>
            </a:endParaRPr>
          </a:p>
          <a:p>
            <a:endParaRPr lang="en-IN" dirty="0">
              <a:solidFill>
                <a:schemeClr val="tx1"/>
              </a:solidFill>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Dimensionality Reduction:</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4" name="Picture 3">
            <a:extLst>
              <a:ext uri="{FF2B5EF4-FFF2-40B4-BE49-F238E27FC236}">
                <a16:creationId xmlns:a16="http://schemas.microsoft.com/office/drawing/2014/main" id="{90E601C5-A1FB-3614-EEFC-8F995170F389}"/>
              </a:ext>
            </a:extLst>
          </p:cNvPr>
          <p:cNvPicPr>
            <a:picLocks noChangeAspect="1"/>
          </p:cNvPicPr>
          <p:nvPr/>
        </p:nvPicPr>
        <p:blipFill>
          <a:blip r:embed="rId2"/>
          <a:stretch>
            <a:fillRect/>
          </a:stretch>
        </p:blipFill>
        <p:spPr>
          <a:xfrm>
            <a:off x="2715528" y="1347537"/>
            <a:ext cx="3520440" cy="2819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BEAD843D-7846-FD3F-FCC0-27385F58F2FA}"/>
              </a:ext>
            </a:extLst>
          </p:cNvPr>
          <p:cNvPicPr>
            <a:picLocks noChangeAspect="1"/>
          </p:cNvPicPr>
          <p:nvPr/>
        </p:nvPicPr>
        <p:blipFill>
          <a:blip r:embed="rId3"/>
          <a:stretch>
            <a:fillRect/>
          </a:stretch>
        </p:blipFill>
        <p:spPr>
          <a:xfrm>
            <a:off x="2715528" y="1849254"/>
            <a:ext cx="4389120" cy="1036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98EE3EBA-3E49-61AA-FFF9-CA40817E43B1}"/>
              </a:ext>
            </a:extLst>
          </p:cNvPr>
          <p:cNvPicPr>
            <a:picLocks noChangeAspect="1"/>
          </p:cNvPicPr>
          <p:nvPr/>
        </p:nvPicPr>
        <p:blipFill>
          <a:blip r:embed="rId4"/>
          <a:stretch>
            <a:fillRect/>
          </a:stretch>
        </p:blipFill>
        <p:spPr>
          <a:xfrm>
            <a:off x="1526808" y="3949874"/>
            <a:ext cx="9093066" cy="23850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46417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19A5D1-20A3-209D-4744-6A379A66F832}"/>
              </a:ext>
            </a:extLst>
          </p:cNvPr>
          <p:cNvPicPr>
            <a:picLocks noChangeAspect="1"/>
          </p:cNvPicPr>
          <p:nvPr/>
        </p:nvPicPr>
        <p:blipFill>
          <a:blip r:embed="rId2"/>
          <a:stretch>
            <a:fillRect/>
          </a:stretch>
        </p:blipFill>
        <p:spPr>
          <a:xfrm>
            <a:off x="968742" y="711066"/>
            <a:ext cx="10276774" cy="54330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4547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B34CBC-ED68-0ACD-F411-C48C87216AE8}"/>
              </a:ext>
            </a:extLst>
          </p:cNvPr>
          <p:cNvSpPr>
            <a:spLocks noGrp="1"/>
          </p:cNvSpPr>
          <p:nvPr>
            <p:ph idx="1"/>
          </p:nvPr>
        </p:nvSpPr>
        <p:spPr>
          <a:xfrm>
            <a:off x="677334" y="641685"/>
            <a:ext cx="8596668" cy="5399678"/>
          </a:xfrm>
        </p:spPr>
        <p:txBody>
          <a:bodyPr/>
          <a:lstStyle/>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Hyper Parameter Tuning:</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4" name="Picture 3">
            <a:extLst>
              <a:ext uri="{FF2B5EF4-FFF2-40B4-BE49-F238E27FC236}">
                <a16:creationId xmlns:a16="http://schemas.microsoft.com/office/drawing/2014/main" id="{1D488801-B952-2375-5B73-8E3F900C0168}"/>
              </a:ext>
            </a:extLst>
          </p:cNvPr>
          <p:cNvPicPr>
            <a:picLocks noChangeAspect="1"/>
          </p:cNvPicPr>
          <p:nvPr/>
        </p:nvPicPr>
        <p:blipFill>
          <a:blip r:embed="rId2"/>
          <a:stretch>
            <a:fillRect/>
          </a:stretch>
        </p:blipFill>
        <p:spPr>
          <a:xfrm>
            <a:off x="1165258" y="1009851"/>
            <a:ext cx="9823584" cy="5608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33982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98E24-D98F-1ACE-9A27-C3518FED0B4D}"/>
              </a:ext>
            </a:extLst>
          </p:cNvPr>
          <p:cNvSpPr>
            <a:spLocks noGrp="1"/>
          </p:cNvSpPr>
          <p:nvPr>
            <p:ph idx="1"/>
          </p:nvPr>
        </p:nvSpPr>
        <p:spPr>
          <a:xfrm>
            <a:off x="677334" y="577517"/>
            <a:ext cx="10664434" cy="5662862"/>
          </a:xfrm>
        </p:spPr>
        <p:txBody>
          <a:bodyPr/>
          <a:lstStyle/>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Final Model</a:t>
            </a:r>
          </a:p>
          <a:p>
            <a:endParaRPr lang="en-IN" b="1" dirty="0">
              <a:solidFill>
                <a:schemeClr val="tx1"/>
              </a:solidFill>
              <a:latin typeface="Lato" panose="020F0502020204030203" pitchFamily="34" charset="0"/>
              <a:ea typeface="Times New Roman" panose="02020603050405020304" pitchFamily="18" charset="0"/>
              <a:cs typeface="Times New Roman" panose="02020603050405020304" pitchFamily="18" charset="0"/>
            </a:endParaRPr>
          </a:p>
          <a:p>
            <a:endPar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endParaRPr>
          </a:p>
          <a:p>
            <a:endPar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endParaRPr>
          </a:p>
          <a:p>
            <a:endParaRPr lang="en-IN" b="1" dirty="0">
              <a:solidFill>
                <a:schemeClr val="tx1"/>
              </a:solidFill>
              <a:latin typeface="Lato" panose="020F0502020204030203" pitchFamily="34" charset="0"/>
              <a:ea typeface="Times New Roman" panose="02020603050405020304" pitchFamily="18" charset="0"/>
              <a:cs typeface="Times New Roman" panose="02020603050405020304" pitchFamily="18" charset="0"/>
            </a:endParaRPr>
          </a:p>
          <a:p>
            <a:endPar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endParaRPr>
          </a:p>
          <a:p>
            <a:endPar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Training Scores:</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p:txBody>
      </p:sp>
      <p:pic>
        <p:nvPicPr>
          <p:cNvPr id="4" name="Picture 3">
            <a:extLst>
              <a:ext uri="{FF2B5EF4-FFF2-40B4-BE49-F238E27FC236}">
                <a16:creationId xmlns:a16="http://schemas.microsoft.com/office/drawing/2014/main" id="{B2C0FDA5-3883-0FD7-1BEF-182C21576D78}"/>
              </a:ext>
            </a:extLst>
          </p:cNvPr>
          <p:cNvPicPr>
            <a:picLocks noChangeAspect="1"/>
          </p:cNvPicPr>
          <p:nvPr/>
        </p:nvPicPr>
        <p:blipFill>
          <a:blip r:embed="rId2"/>
          <a:stretch>
            <a:fillRect/>
          </a:stretch>
        </p:blipFill>
        <p:spPr>
          <a:xfrm>
            <a:off x="1328887" y="1001729"/>
            <a:ext cx="7590523" cy="18782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641680E8-9217-3C86-6F38-DE0D2E3847B0}"/>
              </a:ext>
            </a:extLst>
          </p:cNvPr>
          <p:cNvPicPr>
            <a:picLocks noChangeAspect="1"/>
          </p:cNvPicPr>
          <p:nvPr/>
        </p:nvPicPr>
        <p:blipFill>
          <a:blip r:embed="rId3"/>
          <a:stretch>
            <a:fillRect/>
          </a:stretch>
        </p:blipFill>
        <p:spPr>
          <a:xfrm>
            <a:off x="1732546" y="3977977"/>
            <a:ext cx="6946233" cy="1801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85365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42B06-61EC-4AAA-BE6B-B2DEB9AA4AEC}"/>
              </a:ext>
            </a:extLst>
          </p:cNvPr>
          <p:cNvSpPr>
            <a:spLocks noGrp="1"/>
          </p:cNvSpPr>
          <p:nvPr>
            <p:ph idx="1"/>
          </p:nvPr>
        </p:nvSpPr>
        <p:spPr>
          <a:xfrm>
            <a:off x="677334" y="609601"/>
            <a:ext cx="10840898" cy="5582652"/>
          </a:xfrm>
        </p:spPr>
        <p:txBody>
          <a:bodyPr/>
          <a:lstStyle/>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Testing:</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r>
              <a:rPr lang="en-IN" sz="1800" b="1"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Final Scores:</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4" name="Picture 3">
            <a:extLst>
              <a:ext uri="{FF2B5EF4-FFF2-40B4-BE49-F238E27FC236}">
                <a16:creationId xmlns:a16="http://schemas.microsoft.com/office/drawing/2014/main" id="{2DBCF540-5FE2-BC85-63B4-5DBC9335B5EB}"/>
              </a:ext>
            </a:extLst>
          </p:cNvPr>
          <p:cNvPicPr>
            <a:picLocks noChangeAspect="1"/>
          </p:cNvPicPr>
          <p:nvPr/>
        </p:nvPicPr>
        <p:blipFill>
          <a:blip r:embed="rId2"/>
          <a:stretch>
            <a:fillRect/>
          </a:stretch>
        </p:blipFill>
        <p:spPr>
          <a:xfrm>
            <a:off x="2187341" y="297780"/>
            <a:ext cx="8913796" cy="45148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B9803575-0A56-9C1A-03E5-BD5D7DA44505}"/>
              </a:ext>
            </a:extLst>
          </p:cNvPr>
          <p:cNvPicPr>
            <a:picLocks noChangeAspect="1"/>
          </p:cNvPicPr>
          <p:nvPr/>
        </p:nvPicPr>
        <p:blipFill>
          <a:blip r:embed="rId3"/>
          <a:stretch>
            <a:fillRect/>
          </a:stretch>
        </p:blipFill>
        <p:spPr>
          <a:xfrm>
            <a:off x="2473693" y="5124452"/>
            <a:ext cx="1341120" cy="16078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3DFDD315-9348-D343-1F4D-3BDDEDC0BD73}"/>
              </a:ext>
            </a:extLst>
          </p:cNvPr>
          <p:cNvPicPr>
            <a:picLocks noChangeAspect="1"/>
          </p:cNvPicPr>
          <p:nvPr/>
        </p:nvPicPr>
        <p:blipFill>
          <a:blip r:embed="rId4"/>
          <a:stretch>
            <a:fillRect/>
          </a:stretch>
        </p:blipFill>
        <p:spPr>
          <a:xfrm>
            <a:off x="3862939" y="5124452"/>
            <a:ext cx="1082040" cy="1615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21109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3CFE-9EAF-DABF-7B05-4D69FDF843C3}"/>
              </a:ext>
            </a:extLst>
          </p:cNvPr>
          <p:cNvSpPr>
            <a:spLocks noGrp="1"/>
          </p:cNvSpPr>
          <p:nvPr>
            <p:ph type="title"/>
          </p:nvPr>
        </p:nvSpPr>
        <p:spPr>
          <a:xfrm>
            <a:off x="677334" y="609600"/>
            <a:ext cx="8596668" cy="726831"/>
          </a:xfrm>
        </p:spPr>
        <p:txBody>
          <a:bodyPr/>
          <a:lstStyle/>
          <a:p>
            <a:r>
              <a:rPr lang="en-IN" b="1" u="sng" dirty="0"/>
              <a:t>Conclusion</a:t>
            </a:r>
          </a:p>
        </p:txBody>
      </p:sp>
      <p:sp>
        <p:nvSpPr>
          <p:cNvPr id="3" name="Content Placeholder 2">
            <a:extLst>
              <a:ext uri="{FF2B5EF4-FFF2-40B4-BE49-F238E27FC236}">
                <a16:creationId xmlns:a16="http://schemas.microsoft.com/office/drawing/2014/main" id="{23CE6425-D94B-B93C-2343-D3936FD01305}"/>
              </a:ext>
            </a:extLst>
          </p:cNvPr>
          <p:cNvSpPr>
            <a:spLocks noGrp="1"/>
          </p:cNvSpPr>
          <p:nvPr>
            <p:ph idx="1"/>
          </p:nvPr>
        </p:nvSpPr>
        <p:spPr>
          <a:xfrm>
            <a:off x="677333" y="1397977"/>
            <a:ext cx="10902135" cy="5117123"/>
          </a:xfrm>
        </p:spPr>
        <p:txBody>
          <a:bodyPr/>
          <a:lstStyle/>
          <a:p>
            <a:r>
              <a:rPr lang="en-IN" sz="18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Thus, by enlisting each model considered and the corresponding Accuracy Scores.</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solidFill>
                <a:schemeClr val="tx1"/>
              </a:solidFill>
            </a:endParaRPr>
          </a:p>
        </p:txBody>
      </p:sp>
      <p:pic>
        <p:nvPicPr>
          <p:cNvPr id="4" name="Picture 3">
            <a:extLst>
              <a:ext uri="{FF2B5EF4-FFF2-40B4-BE49-F238E27FC236}">
                <a16:creationId xmlns:a16="http://schemas.microsoft.com/office/drawing/2014/main" id="{7CFC05C7-44DA-512B-B01E-732F71AD99C8}"/>
              </a:ext>
            </a:extLst>
          </p:cNvPr>
          <p:cNvPicPr>
            <a:picLocks noChangeAspect="1"/>
          </p:cNvPicPr>
          <p:nvPr/>
        </p:nvPicPr>
        <p:blipFill>
          <a:blip r:embed="rId2"/>
          <a:stretch>
            <a:fillRect/>
          </a:stretch>
        </p:blipFill>
        <p:spPr>
          <a:xfrm>
            <a:off x="1155676" y="1851097"/>
            <a:ext cx="9834709" cy="46991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99626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B0A9F-D9E9-287E-3341-7BD6DCAC1F70}"/>
              </a:ext>
            </a:extLst>
          </p:cNvPr>
          <p:cNvSpPr>
            <a:spLocks noGrp="1"/>
          </p:cNvSpPr>
          <p:nvPr>
            <p:ph idx="1"/>
          </p:nvPr>
        </p:nvSpPr>
        <p:spPr>
          <a:xfrm>
            <a:off x="580618" y="419713"/>
            <a:ext cx="10726290" cy="5875579"/>
          </a:xfrm>
        </p:spPr>
        <p:txBody>
          <a:bodyPr>
            <a:normAutofit/>
          </a:bodyPr>
          <a:lstStyle/>
          <a:p>
            <a:pPr marL="457200">
              <a:lnSpc>
                <a:spcPct val="107000"/>
              </a:lnSpc>
            </a:pPr>
            <a:r>
              <a:rPr lang="en-IN" sz="28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Decision Tree Classifier performed very well on training data with accuracy of 0.779006.</a:t>
            </a:r>
            <a:endParaRPr lang="en-IN" sz="2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pPr marL="457200">
              <a:lnSpc>
                <a:spcPct val="107000"/>
              </a:lnSpc>
            </a:pPr>
            <a:r>
              <a:rPr lang="en-IN" sz="28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And the performed extremely well on testing with accuracy of 0.801105.</a:t>
            </a:r>
            <a:endParaRPr lang="en-IN" sz="2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pPr marL="457200">
              <a:lnSpc>
                <a:spcPct val="107000"/>
              </a:lnSpc>
            </a:pPr>
            <a:r>
              <a:rPr lang="en-IN" sz="28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Logistic Regression seems as good as logistic regression with training score of 0.777164 and testing score of 0.790055</a:t>
            </a:r>
            <a:endParaRPr lang="en-IN" sz="2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pPr marL="457200">
              <a:lnSpc>
                <a:spcPct val="107000"/>
              </a:lnSpc>
              <a:spcAft>
                <a:spcPts val="800"/>
              </a:spcAft>
            </a:pPr>
            <a:r>
              <a:rPr lang="en-IN" sz="28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Thus Decision Tree Classifier is the best model to be chosen for prediction of presence of Diabetes based on data by </a:t>
            </a:r>
            <a:r>
              <a:rPr lang="en-IN" sz="2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National Institute of Diabetes and Digestive and Kidney Diseases.</a:t>
            </a:r>
            <a:endParaRPr lang="en-IN" sz="2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spTree>
    <p:extLst>
      <p:ext uri="{BB962C8B-B14F-4D97-AF65-F5344CB8AC3E}">
        <p14:creationId xmlns:p14="http://schemas.microsoft.com/office/powerpoint/2010/main" val="885637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8F8C-231A-758E-28E7-F261DFEB61B0}"/>
              </a:ext>
            </a:extLst>
          </p:cNvPr>
          <p:cNvSpPr>
            <a:spLocks noGrp="1"/>
          </p:cNvSpPr>
          <p:nvPr>
            <p:ph type="title"/>
          </p:nvPr>
        </p:nvSpPr>
        <p:spPr>
          <a:xfrm>
            <a:off x="1797666" y="2614246"/>
            <a:ext cx="8596668" cy="1320800"/>
          </a:xfrm>
        </p:spPr>
        <p:txBody>
          <a:bodyPr>
            <a:normAutofit/>
          </a:bodyPr>
          <a:lstStyle/>
          <a:p>
            <a:pPr algn="ctr"/>
            <a:r>
              <a:rPr lang="en-US" sz="7200" dirty="0"/>
              <a:t>Thank You</a:t>
            </a:r>
            <a:endParaRPr lang="en-IN" sz="7200" dirty="0"/>
          </a:p>
        </p:txBody>
      </p:sp>
    </p:spTree>
    <p:extLst>
      <p:ext uri="{BB962C8B-B14F-4D97-AF65-F5344CB8AC3E}">
        <p14:creationId xmlns:p14="http://schemas.microsoft.com/office/powerpoint/2010/main" val="177689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551E-58F2-C19F-9E04-AFB7C5599737}"/>
              </a:ext>
            </a:extLst>
          </p:cNvPr>
          <p:cNvSpPr>
            <a:spLocks noGrp="1"/>
          </p:cNvSpPr>
          <p:nvPr>
            <p:ph type="title"/>
          </p:nvPr>
        </p:nvSpPr>
        <p:spPr/>
        <p:txBody>
          <a:bodyPr/>
          <a:lstStyle/>
          <a:p>
            <a:r>
              <a:rPr lang="en-US" b="1" u="sng" dirty="0"/>
              <a:t>Existing Method</a:t>
            </a:r>
            <a:endParaRPr lang="en-IN" b="1" u="sng" dirty="0"/>
          </a:p>
        </p:txBody>
      </p:sp>
      <p:sp>
        <p:nvSpPr>
          <p:cNvPr id="3" name="Content Placeholder 2">
            <a:extLst>
              <a:ext uri="{FF2B5EF4-FFF2-40B4-BE49-F238E27FC236}">
                <a16:creationId xmlns:a16="http://schemas.microsoft.com/office/drawing/2014/main" id="{15D85E89-2C71-3316-B072-EB8E5196615A}"/>
              </a:ext>
            </a:extLst>
          </p:cNvPr>
          <p:cNvSpPr>
            <a:spLocks noGrp="1"/>
          </p:cNvSpPr>
          <p:nvPr>
            <p:ph idx="1"/>
          </p:nvPr>
        </p:nvSpPr>
        <p:spPr>
          <a:xfrm>
            <a:off x="677333" y="1411704"/>
            <a:ext cx="11077981" cy="5156149"/>
          </a:xfrm>
        </p:spPr>
        <p:txBody>
          <a:bodyPr>
            <a:normAutofit/>
          </a:bodyPr>
          <a:lstStyle/>
          <a:p>
            <a:pPr>
              <a:lnSpc>
                <a:spcPct val="107000"/>
              </a:lnSpc>
              <a:spcAft>
                <a:spcPts val="800"/>
              </a:spcAft>
            </a:pPr>
            <a:r>
              <a:rPr lang="en-IN" sz="18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Existing dataset is a dataset with 8 independent variables namely [Pregnancies, Glucose, Blood Pressure, Skin Thickness, Insulin, BMI, Diabetes Pedigree Function, Age] and an dependent variable Outcome (1 or 0) indicating the presence or absence of Diabetes.</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r>
              <a:rPr lang="en-IN" sz="18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Many Classification algorithms can be employed to predict the outcome like Logistic Regression, Support Vector Classifiers, Decision Tree Classifiers, </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r>
              <a:rPr lang="en-IN" sz="18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Logistic Regression and Support Vector Classification are widely used.</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r>
              <a:rPr lang="en-IN" sz="1800" b="1" u="sng"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Exploring Data</a:t>
            </a:r>
          </a:p>
          <a:p>
            <a:r>
              <a:rPr lang="en-IN" sz="18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Firstly, importing required libraries to perform basic operations.</a:t>
            </a:r>
            <a:endParaRPr lang="en-IN" dirty="0">
              <a:solidFill>
                <a:schemeClr val="tx1"/>
              </a:solidFill>
            </a:endParaRPr>
          </a:p>
          <a:p>
            <a:endParaRPr lang="en-IN" dirty="0"/>
          </a:p>
          <a:p>
            <a:endParaRPr lang="en-IN" dirty="0"/>
          </a:p>
          <a:p>
            <a:endParaRPr lang="en-IN" dirty="0"/>
          </a:p>
          <a:p>
            <a:endParaRPr lang="en-IN" sz="180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endParaRPr>
          </a:p>
          <a:p>
            <a:pPr marL="0" indent="0">
              <a:buNone/>
            </a:pPr>
            <a:endParaRPr lang="en-IN" sz="180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endParaRPr>
          </a:p>
          <a:p>
            <a:pPr marL="0" indent="0">
              <a:buNone/>
            </a:pPr>
            <a:endParaRPr lang="en-IN" sz="180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10A9D61-4F48-B844-4D12-F6B2E45C86A5}"/>
              </a:ext>
            </a:extLst>
          </p:cNvPr>
          <p:cNvPicPr>
            <a:picLocks noChangeAspect="1"/>
          </p:cNvPicPr>
          <p:nvPr/>
        </p:nvPicPr>
        <p:blipFill>
          <a:blip r:embed="rId2"/>
          <a:stretch>
            <a:fillRect/>
          </a:stretch>
        </p:blipFill>
        <p:spPr>
          <a:xfrm>
            <a:off x="1076765" y="4494822"/>
            <a:ext cx="8342726" cy="19029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49064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D9EA6AF-D542-859B-8FA6-5FD0F4BE6A5E}"/>
              </a:ext>
            </a:extLst>
          </p:cNvPr>
          <p:cNvSpPr>
            <a:spLocks noGrp="1"/>
          </p:cNvSpPr>
          <p:nvPr>
            <p:ph idx="1"/>
          </p:nvPr>
        </p:nvSpPr>
        <p:spPr>
          <a:xfrm>
            <a:off x="677333" y="501162"/>
            <a:ext cx="10840589" cy="5908429"/>
          </a:xfrm>
        </p:spPr>
        <p:txBody>
          <a:bodyPr/>
          <a:lstStyle/>
          <a:p>
            <a:r>
              <a:rPr lang="en-IN" sz="18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Reading the dataset into pandas’ data frame.</a:t>
            </a:r>
            <a:endParaRPr lang="en-IN" dirty="0">
              <a:solidFill>
                <a:schemeClr val="tx1"/>
              </a:solidFill>
              <a:latin typeface="Calibri" panose="020F0502020204030204" pitchFamily="34" charset="0"/>
              <a:ea typeface="Times New Roman" panose="02020603050405020304" pitchFamily="18" charset="0"/>
              <a:cs typeface="Tunga" panose="020B0502040204020203" pitchFamily="34" charset="0"/>
            </a:endParaRPr>
          </a:p>
          <a:p>
            <a:endParaRPr lang="en-IN" sz="1800" dirty="0">
              <a:solidFill>
                <a:schemeClr val="tx1"/>
              </a:solidFill>
              <a:effectLst/>
              <a:latin typeface="Calibri" panose="020F0502020204030204" pitchFamily="34" charset="0"/>
              <a:ea typeface="Times New Roman" panose="02020603050405020304" pitchFamily="18" charset="0"/>
              <a:cs typeface="Tunga" panose="020B0502040204020203" pitchFamily="34" charset="0"/>
            </a:endParaRPr>
          </a:p>
          <a:p>
            <a:r>
              <a:rPr lang="en-IN" sz="18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Thus, dataset looks like,</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p>
          <a:p>
            <a:endParaRPr lang="en-IN" dirty="0"/>
          </a:p>
          <a:p>
            <a:endParaRPr lang="en-IN" dirty="0"/>
          </a:p>
          <a:p>
            <a:endParaRPr lang="en-IN" dirty="0"/>
          </a:p>
          <a:p>
            <a:endParaRPr lang="en-IN" dirty="0"/>
          </a:p>
          <a:p>
            <a:endParaRPr lang="en-IN" sz="180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endParaRPr>
          </a:p>
          <a:p>
            <a:endParaRPr lang="en-IN" dirty="0">
              <a:solidFill>
                <a:srgbClr val="222222"/>
              </a:solidFill>
              <a:latin typeface="Lato" panose="020F0502020204030203" pitchFamily="34" charset="0"/>
              <a:ea typeface="Times New Roman" panose="02020603050405020304" pitchFamily="18" charset="0"/>
              <a:cs typeface="Times New Roman" panose="02020603050405020304" pitchFamily="18" charset="0"/>
            </a:endParaRPr>
          </a:p>
          <a:p>
            <a:endParaRPr lang="en-IN" sz="180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endParaRPr>
          </a:p>
          <a:p>
            <a:endParaRPr lang="en-IN" dirty="0">
              <a:solidFill>
                <a:srgbClr val="222222"/>
              </a:solidFill>
              <a:latin typeface="Lato" panose="020F0502020204030203" pitchFamily="34" charset="0"/>
              <a:ea typeface="Times New Roman" panose="02020603050405020304" pitchFamily="18" charset="0"/>
              <a:cs typeface="Times New Roman" panose="02020603050405020304" pitchFamily="18" charset="0"/>
            </a:endParaRPr>
          </a:p>
          <a:p>
            <a:r>
              <a:rPr lang="en-IN" sz="18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The figure above shows that there are no string or special data types. Thus, only integer and float data types to deal with.</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5" name="Picture 4">
            <a:extLst>
              <a:ext uri="{FF2B5EF4-FFF2-40B4-BE49-F238E27FC236}">
                <a16:creationId xmlns:a16="http://schemas.microsoft.com/office/drawing/2014/main" id="{1674F77B-5DBF-C83D-FBC2-66FA64589B7F}"/>
              </a:ext>
            </a:extLst>
          </p:cNvPr>
          <p:cNvPicPr>
            <a:picLocks noChangeAspect="1"/>
          </p:cNvPicPr>
          <p:nvPr/>
        </p:nvPicPr>
        <p:blipFill>
          <a:blip r:embed="rId2"/>
          <a:stretch>
            <a:fillRect/>
          </a:stretch>
        </p:blipFill>
        <p:spPr>
          <a:xfrm>
            <a:off x="1127760" y="893885"/>
            <a:ext cx="4968240" cy="2403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047DA405-2C3E-AF36-0F0A-2E61F44FA060}"/>
              </a:ext>
            </a:extLst>
          </p:cNvPr>
          <p:cNvPicPr>
            <a:picLocks noChangeAspect="1"/>
          </p:cNvPicPr>
          <p:nvPr/>
        </p:nvPicPr>
        <p:blipFill>
          <a:blip r:embed="rId3"/>
          <a:stretch>
            <a:fillRect/>
          </a:stretch>
        </p:blipFill>
        <p:spPr>
          <a:xfrm>
            <a:off x="1127760" y="1698992"/>
            <a:ext cx="5607148" cy="16854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249A6427-85A0-958A-F643-4E9E0FE29420}"/>
              </a:ext>
            </a:extLst>
          </p:cNvPr>
          <p:cNvPicPr>
            <a:picLocks noChangeAspect="1"/>
          </p:cNvPicPr>
          <p:nvPr/>
        </p:nvPicPr>
        <p:blipFill>
          <a:blip r:embed="rId4"/>
          <a:stretch>
            <a:fillRect/>
          </a:stretch>
        </p:blipFill>
        <p:spPr>
          <a:xfrm>
            <a:off x="7335129" y="1648901"/>
            <a:ext cx="4099560" cy="30251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0673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CC9333-D9D1-3E05-D763-EB6D60D87BBB}"/>
              </a:ext>
            </a:extLst>
          </p:cNvPr>
          <p:cNvSpPr>
            <a:spLocks noGrp="1"/>
          </p:cNvSpPr>
          <p:nvPr>
            <p:ph idx="1"/>
          </p:nvPr>
        </p:nvSpPr>
        <p:spPr>
          <a:xfrm>
            <a:off x="290145" y="254977"/>
            <a:ext cx="11614639" cy="6354370"/>
          </a:xfrm>
        </p:spPr>
        <p:txBody>
          <a:bodyPr>
            <a:normAutofit/>
          </a:bodyPr>
          <a:lstStyle/>
          <a:p>
            <a:pPr>
              <a:lnSpc>
                <a:spcPct val="107000"/>
              </a:lnSpc>
              <a:spcAft>
                <a:spcPts val="800"/>
              </a:spcAft>
            </a:pPr>
            <a:r>
              <a:rPr lang="en-IN" sz="1800" b="1" u="sng"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Cleaning Data</a:t>
            </a:r>
            <a:endParaRPr lang="en-IN" b="1" u="sng" dirty="0">
              <a:solidFill>
                <a:schemeClr val="tx1"/>
              </a:solidFill>
              <a:latin typeface="Calibri" panose="020F0502020204030204" pitchFamily="34" charset="0"/>
              <a:ea typeface="Times New Roman" panose="02020603050405020304" pitchFamily="18" charset="0"/>
              <a:cs typeface="Tunga" panose="020B0502040204020203" pitchFamily="34" charset="0"/>
            </a:endParaRPr>
          </a:p>
          <a:p>
            <a:pPr>
              <a:lnSpc>
                <a:spcPct val="107000"/>
              </a:lnSpc>
              <a:spcAft>
                <a:spcPts val="800"/>
              </a:spcAft>
            </a:pPr>
            <a:r>
              <a:rPr lang="en-IN" sz="18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We need to consider several factors during data cleaning like duplicate observations, bad labelling, missing or null data points, outliers.</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8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Checking for null values in dataset.</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endParaRPr lang="en-IN" sz="180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pPr marL="0" indent="0">
              <a:buNone/>
            </a:pPr>
            <a:endParaRPr lang="en-IN" dirty="0"/>
          </a:p>
          <a:p>
            <a:endParaRPr lang="en-IN" dirty="0"/>
          </a:p>
          <a:p>
            <a:endParaRPr lang="en-IN" dirty="0"/>
          </a:p>
          <a:p>
            <a:r>
              <a:rPr lang="en-IN" sz="180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Checking for Outliers in dataset</a:t>
            </a:r>
            <a:endParaRPr lang="en-IN" sz="1800" dirty="0">
              <a:solidFill>
                <a:schemeClr val="tx1"/>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p>
          <a:p>
            <a:endParaRPr lang="en-IN" dirty="0"/>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pic>
        <p:nvPicPr>
          <p:cNvPr id="5" name="Picture 4">
            <a:extLst>
              <a:ext uri="{FF2B5EF4-FFF2-40B4-BE49-F238E27FC236}">
                <a16:creationId xmlns:a16="http://schemas.microsoft.com/office/drawing/2014/main" id="{78FB1638-F0D1-448A-8AE2-51690A9F653A}"/>
              </a:ext>
            </a:extLst>
          </p:cNvPr>
          <p:cNvPicPr>
            <a:picLocks noChangeAspect="1"/>
          </p:cNvPicPr>
          <p:nvPr/>
        </p:nvPicPr>
        <p:blipFill>
          <a:blip r:embed="rId2"/>
          <a:stretch>
            <a:fillRect/>
          </a:stretch>
        </p:blipFill>
        <p:spPr>
          <a:xfrm>
            <a:off x="4327865" y="1329036"/>
            <a:ext cx="3945696" cy="41999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5D2E12E0-0E03-9758-5F03-4E6377BEB2F0}"/>
              </a:ext>
            </a:extLst>
          </p:cNvPr>
          <p:cNvPicPr>
            <a:picLocks noChangeAspect="1"/>
          </p:cNvPicPr>
          <p:nvPr/>
        </p:nvPicPr>
        <p:blipFill>
          <a:blip r:embed="rId3"/>
          <a:stretch>
            <a:fillRect/>
          </a:stretch>
        </p:blipFill>
        <p:spPr>
          <a:xfrm>
            <a:off x="4327865" y="5650055"/>
            <a:ext cx="3779520" cy="83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2812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105F60-D51C-1AC2-C1CE-6ED21C2FDE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9569" y="121188"/>
            <a:ext cx="10260623" cy="59103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AD7432F4-D1EE-C136-B118-2690AE55FA34}"/>
              </a:ext>
            </a:extLst>
          </p:cNvPr>
          <p:cNvSpPr txBox="1"/>
          <p:nvPr/>
        </p:nvSpPr>
        <p:spPr>
          <a:xfrm>
            <a:off x="949569" y="6188586"/>
            <a:ext cx="10445262" cy="373051"/>
          </a:xfrm>
          <a:prstGeom prst="rect">
            <a:avLst/>
          </a:prstGeom>
          <a:noFill/>
        </p:spPr>
        <p:txBody>
          <a:bodyPr wrap="square">
            <a:spAutoFit/>
          </a:bodyPr>
          <a:lstStyle/>
          <a:p>
            <a:pPr>
              <a:lnSpc>
                <a:spcPct val="107000"/>
              </a:lnSpc>
              <a:spcAft>
                <a:spcPts val="800"/>
              </a:spcAft>
            </a:pPr>
            <a:r>
              <a:rPr lang="en-IN" sz="1800" dirty="0">
                <a:effectLst/>
                <a:latin typeface="Lato" panose="020F0502020204030203" pitchFamily="34" charset="0"/>
                <a:ea typeface="Times New Roman" panose="02020603050405020304" pitchFamily="18" charset="0"/>
                <a:cs typeface="Times New Roman" panose="02020603050405020304" pitchFamily="18" charset="0"/>
              </a:rPr>
              <a:t>In the above figure the outliers are being indicated within the orange rectangles</a:t>
            </a:r>
            <a:r>
              <a:rPr lang="en-IN" sz="180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65655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8DB71B-9857-D2DE-58D4-EF5099F4BA94}"/>
              </a:ext>
            </a:extLst>
          </p:cNvPr>
          <p:cNvPicPr>
            <a:picLocks noChangeAspect="1"/>
          </p:cNvPicPr>
          <p:nvPr/>
        </p:nvPicPr>
        <p:blipFill>
          <a:blip r:embed="rId2"/>
          <a:stretch>
            <a:fillRect/>
          </a:stretch>
        </p:blipFill>
        <p:spPr>
          <a:xfrm>
            <a:off x="389206" y="397707"/>
            <a:ext cx="3664047" cy="56338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04CCF60-AB17-ADE7-A510-170F74AD68A8}"/>
              </a:ext>
            </a:extLst>
          </p:cNvPr>
          <p:cNvPicPr>
            <a:picLocks noChangeAspect="1"/>
          </p:cNvPicPr>
          <p:nvPr/>
        </p:nvPicPr>
        <p:blipFill>
          <a:blip r:embed="rId3"/>
          <a:stretch>
            <a:fillRect/>
          </a:stretch>
        </p:blipFill>
        <p:spPr>
          <a:xfrm>
            <a:off x="4645562" y="397706"/>
            <a:ext cx="7040055" cy="29257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0A7EA730-3655-FF58-AE2F-DA47978C7E37}"/>
              </a:ext>
            </a:extLst>
          </p:cNvPr>
          <p:cNvSpPr txBox="1"/>
          <p:nvPr/>
        </p:nvSpPr>
        <p:spPr>
          <a:xfrm>
            <a:off x="4463235" y="4007241"/>
            <a:ext cx="7051432" cy="1957459"/>
          </a:xfrm>
          <a:prstGeom prst="rect">
            <a:avLst/>
          </a:prstGeom>
          <a:noFill/>
        </p:spPr>
        <p:txBody>
          <a:bodyPr wrap="square">
            <a:spAutoFit/>
          </a:bodyPr>
          <a:lstStyle/>
          <a:p>
            <a:pPr>
              <a:lnSpc>
                <a:spcPct val="107000"/>
              </a:lnSpc>
              <a:spcAft>
                <a:spcPts val="800"/>
              </a:spcAft>
            </a:pPr>
            <a:r>
              <a:rPr lang="en-IN" sz="1800" dirty="0">
                <a:effectLst/>
                <a:latin typeface="Lato" panose="020F0502020204030203" pitchFamily="34" charset="0"/>
                <a:ea typeface="Times New Roman" panose="02020603050405020304" pitchFamily="18" charset="0"/>
                <a:cs typeface="Times New Roman" panose="02020603050405020304" pitchFamily="18" charset="0"/>
              </a:rPr>
              <a:t>Thus, in above figure the few features have values as zeros whereas it impossible for </a:t>
            </a:r>
            <a:r>
              <a:rPr lang="en-IN" sz="1800" b="1" dirty="0">
                <a:effectLst/>
                <a:latin typeface="Lato" panose="020F0502020204030203" pitchFamily="34" charset="0"/>
                <a:ea typeface="Times New Roman" panose="02020603050405020304" pitchFamily="18" charset="0"/>
                <a:cs typeface="Times New Roman" panose="02020603050405020304" pitchFamily="18" charset="0"/>
              </a:rPr>
              <a:t>Glucose</a:t>
            </a:r>
            <a:r>
              <a:rPr lang="en-IN" sz="1800" dirty="0">
                <a:effectLst/>
                <a:latin typeface="Lato" panose="020F0502020204030203" pitchFamily="34" charset="0"/>
                <a:ea typeface="Times New Roman" panose="02020603050405020304" pitchFamily="18" charset="0"/>
                <a:cs typeface="Times New Roman" panose="02020603050405020304" pitchFamily="18" charset="0"/>
              </a:rPr>
              <a:t> levels to be zero, </a:t>
            </a:r>
            <a:r>
              <a:rPr lang="en-IN" sz="1800" b="1" dirty="0">
                <a:effectLst/>
                <a:latin typeface="Lato" panose="020F0502020204030203" pitchFamily="34" charset="0"/>
                <a:ea typeface="Times New Roman" panose="02020603050405020304" pitchFamily="18" charset="0"/>
                <a:cs typeface="Times New Roman" panose="02020603050405020304" pitchFamily="18" charset="0"/>
              </a:rPr>
              <a:t>Blood Pressure</a:t>
            </a:r>
            <a:r>
              <a:rPr lang="en-IN" sz="1800" dirty="0">
                <a:effectLst/>
                <a:latin typeface="Lato" panose="020F0502020204030203" pitchFamily="34" charset="0"/>
                <a:ea typeface="Times New Roman" panose="02020603050405020304" pitchFamily="18" charset="0"/>
                <a:cs typeface="Times New Roman" panose="02020603050405020304" pitchFamily="18" charset="0"/>
              </a:rPr>
              <a:t> level to be zero, </a:t>
            </a:r>
            <a:r>
              <a:rPr lang="en-IN" sz="1800" b="1" dirty="0">
                <a:effectLst/>
                <a:latin typeface="Lato" panose="020F0502020204030203" pitchFamily="34" charset="0"/>
                <a:ea typeface="Times New Roman" panose="02020603050405020304" pitchFamily="18" charset="0"/>
                <a:cs typeface="Times New Roman" panose="02020603050405020304" pitchFamily="18" charset="0"/>
              </a:rPr>
              <a:t>Skin</a:t>
            </a:r>
            <a:r>
              <a:rPr lang="en-IN" sz="1800" dirty="0">
                <a:effectLst/>
                <a:latin typeface="Lato" panose="020F0502020204030203" pitchFamily="34" charset="0"/>
                <a:ea typeface="Times New Roman" panose="02020603050405020304" pitchFamily="18" charset="0"/>
                <a:cs typeface="Times New Roman" panose="02020603050405020304" pitchFamily="18" charset="0"/>
              </a:rPr>
              <a:t> </a:t>
            </a:r>
            <a:r>
              <a:rPr lang="en-IN" sz="1800" b="1" dirty="0">
                <a:effectLst/>
                <a:latin typeface="Lato" panose="020F0502020204030203" pitchFamily="34" charset="0"/>
                <a:ea typeface="Times New Roman" panose="02020603050405020304" pitchFamily="18" charset="0"/>
                <a:cs typeface="Times New Roman" panose="02020603050405020304" pitchFamily="18" charset="0"/>
              </a:rPr>
              <a:t>Thickness</a:t>
            </a:r>
            <a:r>
              <a:rPr lang="en-IN" sz="1800" dirty="0">
                <a:effectLst/>
                <a:latin typeface="Lato" panose="020F0502020204030203" pitchFamily="34" charset="0"/>
                <a:ea typeface="Times New Roman" panose="02020603050405020304" pitchFamily="18" charset="0"/>
                <a:cs typeface="Times New Roman" panose="02020603050405020304" pitchFamily="18" charset="0"/>
              </a:rPr>
              <a:t> to be zero, </a:t>
            </a:r>
            <a:r>
              <a:rPr lang="en-IN" sz="1800" b="1" dirty="0">
                <a:effectLst/>
                <a:latin typeface="Lato" panose="020F0502020204030203" pitchFamily="34" charset="0"/>
                <a:ea typeface="Times New Roman" panose="02020603050405020304" pitchFamily="18" charset="0"/>
                <a:cs typeface="Times New Roman" panose="02020603050405020304" pitchFamily="18" charset="0"/>
              </a:rPr>
              <a:t>Insulin</a:t>
            </a:r>
            <a:r>
              <a:rPr lang="en-IN" sz="1800" dirty="0">
                <a:effectLst/>
                <a:latin typeface="Lato" panose="020F0502020204030203" pitchFamily="34" charset="0"/>
                <a:ea typeface="Times New Roman" panose="02020603050405020304" pitchFamily="18" charset="0"/>
                <a:cs typeface="Times New Roman" panose="02020603050405020304" pitchFamily="18" charset="0"/>
              </a:rPr>
              <a:t> to drop to zero, </a:t>
            </a:r>
            <a:r>
              <a:rPr lang="en-IN" sz="1800" b="1" dirty="0">
                <a:effectLst/>
                <a:latin typeface="Lato" panose="020F0502020204030203" pitchFamily="34" charset="0"/>
                <a:ea typeface="Times New Roman" panose="02020603050405020304" pitchFamily="18" charset="0"/>
                <a:cs typeface="Times New Roman" panose="02020603050405020304" pitchFamily="18" charset="0"/>
              </a:rPr>
              <a:t>BMI</a:t>
            </a:r>
            <a:r>
              <a:rPr lang="en-IN" sz="1800" dirty="0">
                <a:effectLst/>
                <a:latin typeface="Lato" panose="020F0502020204030203" pitchFamily="34" charset="0"/>
                <a:ea typeface="Times New Roman" panose="02020603050405020304" pitchFamily="18" charset="0"/>
                <a:cs typeface="Times New Roman" panose="02020603050405020304" pitchFamily="18" charset="0"/>
              </a:rPr>
              <a:t> of any person to be zero.</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800" dirty="0">
                <a:effectLst/>
                <a:latin typeface="Lato" panose="020F0502020204030203" pitchFamily="34" charset="0"/>
                <a:ea typeface="Times New Roman" panose="02020603050405020304" pitchFamily="18" charset="0"/>
                <a:cs typeface="Times New Roman" panose="02020603050405020304" pitchFamily="18" charset="0"/>
              </a:rPr>
              <a:t>If any features had actually reached a zero level in these features, he or she would surely be dead.</a:t>
            </a:r>
            <a:endParaRPr lang="en-IN" sz="18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5499599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317</TotalTime>
  <Words>1501</Words>
  <Application>Microsoft Office PowerPoint</Application>
  <PresentationFormat>Widescreen</PresentationFormat>
  <Paragraphs>249</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Lato</vt:lpstr>
      <vt:lpstr>Segoe UI</vt:lpstr>
      <vt:lpstr>Trebuchet MS</vt:lpstr>
      <vt:lpstr>Wingdings 3</vt:lpstr>
      <vt:lpstr>Facet</vt:lpstr>
      <vt:lpstr>Prediction of Presence of Diabetes</vt:lpstr>
      <vt:lpstr>ABSTRACT </vt:lpstr>
      <vt:lpstr>Table of Contents </vt:lpstr>
      <vt:lpstr>Introduction</vt:lpstr>
      <vt:lpstr>Existing Method</vt:lpstr>
      <vt:lpstr>PowerPoint Presentation</vt:lpstr>
      <vt:lpstr>PowerPoint Presentation</vt:lpstr>
      <vt:lpstr>PowerPoint Presentation</vt:lpstr>
      <vt:lpstr>PowerPoint Presentation</vt:lpstr>
      <vt:lpstr>PowerPoint Presentation</vt:lpstr>
      <vt:lpstr>Proposed Method with Architecture</vt:lpstr>
      <vt:lpstr>Methodology</vt:lpstr>
      <vt:lpstr>PowerPoint Presentation</vt:lpstr>
      <vt:lpstr>Implementation</vt:lpstr>
      <vt:lpstr>PowerPoint Presentation</vt:lpstr>
      <vt:lpstr>Implementation 1.Logistic Regression</vt:lpstr>
      <vt:lpstr>PowerPoint Presentation</vt:lpstr>
      <vt:lpstr>PowerPoint Presentation</vt:lpstr>
      <vt:lpstr>PowerPoint Presentation</vt:lpstr>
      <vt:lpstr>PowerPoint Presentation</vt:lpstr>
      <vt:lpstr>PowerPoint Presentation</vt:lpstr>
      <vt:lpstr>2.Support Vector Classifier</vt:lpstr>
      <vt:lpstr>PowerPoint Presentation</vt:lpstr>
      <vt:lpstr>PowerPoint Presentation</vt:lpstr>
      <vt:lpstr>PowerPoint Presentation</vt:lpstr>
      <vt:lpstr>3.Decision Tree Classifier</vt:lpstr>
      <vt:lpstr>PowerPoint Presentation</vt:lpstr>
      <vt:lpstr>PowerPoint Presentation</vt:lpstr>
      <vt:lpstr>PowerPoint Presentation</vt:lpstr>
      <vt:lpstr>PowerPoint Presentation</vt:lpstr>
      <vt:lpstr>4.Random Forest Classifier</vt:lpstr>
      <vt:lpstr>PowerPoint Presentation</vt:lpstr>
      <vt:lpstr>PowerPoint Presentation</vt:lpstr>
      <vt:lpstr>PowerPoint Presentation</vt:lpstr>
      <vt:lpstr>PowerPoint Presentation</vt:lpstr>
      <vt:lpstr>5.Gradient Boosting Classifier</vt:lpstr>
      <vt:lpstr>PowerPoint Presentation</vt:lpstr>
      <vt:lpstr>PowerPoint Presentation</vt:lpstr>
      <vt:lpstr>PowerPoint Presentation</vt:lpstr>
      <vt:lpstr>PowerPoint Presentation</vt:lpstr>
      <vt:lpstr>6.Extra Trees Classifier</vt:lpstr>
      <vt:lpstr>PowerPoint Presentation</vt:lpstr>
      <vt:lpstr>PowerPoint Presentation</vt:lpstr>
      <vt:lpstr>PowerPoint Presentation</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to predict profit of 50 Companies</dc:title>
  <dc:creator>Kartik Yanigar</dc:creator>
  <cp:lastModifiedBy>Kartik Yanigar</cp:lastModifiedBy>
  <cp:revision>100</cp:revision>
  <dcterms:created xsi:type="dcterms:W3CDTF">2022-06-04T15:56:13Z</dcterms:created>
  <dcterms:modified xsi:type="dcterms:W3CDTF">2022-07-17T10:07:54Z</dcterms:modified>
</cp:coreProperties>
</file>