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57" r:id="rId9"/>
    <p:sldId id="268" r:id="rId10"/>
    <p:sldId id="269" r:id="rId11"/>
    <p:sldId id="270" r:id="rId12"/>
    <p:sldId id="271" r:id="rId13"/>
    <p:sldId id="279" r:id="rId14"/>
    <p:sldId id="275" r:id="rId15"/>
    <p:sldId id="276" r:id="rId16"/>
    <p:sldId id="277" r:id="rId17"/>
    <p:sldId id="278" r:id="rId18"/>
    <p:sldId id="272" r:id="rId19"/>
    <p:sldId id="273" r:id="rId20"/>
    <p:sldId id="274" r:id="rId21"/>
    <p:sldId id="280" r:id="rId22"/>
    <p:sldId id="281"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67" autoAdjust="0"/>
  </p:normalViewPr>
  <p:slideViewPr>
    <p:cSldViewPr>
      <p:cViewPr varScale="1">
        <p:scale>
          <a:sx n="64" d="100"/>
          <a:sy n="64" d="100"/>
        </p:scale>
        <p:origin x="15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7/30/2016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7/30/2016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7/30/2016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7/30/2016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7/30/2016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7/30/2016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7/30/2016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371600"/>
            <a:ext cx="6477000" cy="1828800"/>
          </a:xfrm>
        </p:spPr>
        <p:txBody>
          <a:bodyPr>
            <a:normAutofit fontScale="90000"/>
          </a:bodyPr>
          <a:lstStyle/>
          <a:p>
            <a:pPr algn="ctr"/>
            <a:r>
              <a:rPr lang="en-US" u="sng" dirty="0" smtClean="0"/>
              <a:t>A Cocktail Approach for Travel Package Recommendation</a:t>
            </a:r>
            <a:r>
              <a:rPr lang="en-US" dirty="0" smtClean="0"/>
              <a:t/>
            </a:r>
            <a:br>
              <a:rPr lang="en-US" dirty="0" smtClean="0"/>
            </a:br>
            <a:endParaRPr lang="en-US" dirty="0"/>
          </a:p>
        </p:txBody>
      </p:sp>
      <p:sp>
        <p:nvSpPr>
          <p:cNvPr id="3" name="Subtitle 2"/>
          <p:cNvSpPr>
            <a:spLocks noGrp="1"/>
          </p:cNvSpPr>
          <p:nvPr>
            <p:ph type="subTitle" idx="1"/>
          </p:nvPr>
        </p:nvSpPr>
        <p:spPr>
          <a:xfrm>
            <a:off x="762000" y="3200400"/>
            <a:ext cx="8229600" cy="2286000"/>
          </a:xfrm>
        </p:spPr>
        <p:txBody>
          <a:bodyPr>
            <a:normAutofit lnSpcReduction="10000"/>
          </a:bodyPr>
          <a:lstStyle/>
          <a:p>
            <a:endParaRPr lang="en-US" dirty="0" smtClean="0"/>
          </a:p>
          <a:p>
            <a:r>
              <a:rPr lang="en-US" dirty="0" smtClean="0"/>
              <a:t>By: G.KARTIK KUMAR ,</a:t>
            </a:r>
          </a:p>
          <a:p>
            <a:r>
              <a:rPr lang="en-US" dirty="0"/>
              <a:t>	</a:t>
            </a:r>
            <a:r>
              <a:rPr lang="en-US" smtClean="0"/>
              <a:t>MD.SALMAN </a:t>
            </a:r>
            <a:r>
              <a:rPr lang="en-US" smtClean="0"/>
              <a:t>KHAN </a:t>
            </a:r>
            <a:endParaRPr lang="en-US" dirty="0" smtClean="0"/>
          </a:p>
          <a:p>
            <a:endParaRPr lang="en-US" dirty="0"/>
          </a:p>
          <a:p>
            <a:r>
              <a:rPr lang="en-US" dirty="0"/>
              <a:t>	</a:t>
            </a:r>
            <a:r>
              <a:rPr lang="en-US" dirty="0" smtClean="0"/>
              <a:t>		</a:t>
            </a:r>
            <a:r>
              <a:rPr lang="en-US" sz="2200" b="1" dirty="0" smtClean="0">
                <a:latin typeface="Times New Roman"/>
                <a:cs typeface="Times New Roman"/>
              </a:rPr>
              <a:t>Under the guidance of: </a:t>
            </a:r>
            <a:r>
              <a:rPr lang="en-US" b="1" u="sng" dirty="0" smtClean="0"/>
              <a:t>Mr. S.SRINIVAS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Server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In this module, provide the detailed information about the unique characteristics of travel package data. We aim to make personalized travel package recommendations for the tourists. Thus, the users are the tourists and the items are the existing packages, and we exploit a real-world travel data set provided by a travel company in China for building recommender systems.</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Package recommendations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We collect some unique characteristics of the travel data. First, it is very sparse, and each tourist has only a few travel records. The extreme sparseness of the data leads to difficulties for using traditional recommendation techniques, such as collaborative filtering. For example, it is hard to find the credible nearest </a:t>
            </a:r>
            <a:r>
              <a:rPr lang="en-US" dirty="0" err="1" smtClean="0"/>
              <a:t>neighbours</a:t>
            </a:r>
            <a:r>
              <a:rPr lang="en-US" dirty="0" smtClean="0"/>
              <a:t> for the tourists because there are very few co-travelling packages.</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TAST Model:</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First, it is necessary to determine the set of target tourists, the travel seasons, and the travel places. Second, one or multiple travel topics ( </a:t>
            </a:r>
            <a:r>
              <a:rPr lang="en-US" dirty="0" err="1" smtClean="0"/>
              <a:t>e.g.,“The</a:t>
            </a:r>
            <a:r>
              <a:rPr lang="en-US" dirty="0" smtClean="0"/>
              <a:t> Sunshine Trip”) will be chosen based on the category of target tourists and the scheduled travel seasons. Each package and landscape can be viewed as a mixture of a number of travel topics. Then, the landscapes will be determined according to the travel topics and the geographic locations.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TRAST MODEL</a:t>
            </a:r>
            <a:endParaRPr lang="en-US" dirty="0"/>
          </a:p>
        </p:txBody>
      </p:sp>
      <p:pic>
        <p:nvPicPr>
          <p:cNvPr id="4" name="Content Placeholder 3" descr="Screen Shot 2015-04-10 at 10.11.41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 t="3342" r="-5152" b="910"/>
          <a:stretch/>
        </p:blipFill>
        <p:spPr>
          <a:xfrm>
            <a:off x="612775" y="1979613"/>
            <a:ext cx="7464425" cy="4116387"/>
          </a:xfrm>
        </p:spPr>
      </p:pic>
    </p:spTree>
    <p:extLst>
      <p:ext uri="{BB962C8B-B14F-4D97-AF65-F5344CB8AC3E}">
        <p14:creationId xmlns:p14="http://schemas.microsoft.com/office/powerpoint/2010/main" val="79863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990600"/>
          </a:xfrm>
        </p:spPr>
        <p:txBody>
          <a:bodyPr>
            <a:normAutofit/>
          </a:bodyPr>
          <a:lstStyle/>
          <a:p>
            <a:r>
              <a:rPr lang="en-US" b="1" u="sng" dirty="0"/>
              <a:t>DATA FLOW DIAGRAM:</a:t>
            </a:r>
            <a:endParaRPr lang="en-GB" dirty="0"/>
          </a:p>
        </p:txBody>
      </p:sp>
      <p:pic>
        <p:nvPicPr>
          <p:cNvPr id="4" name="Content Placeholder 3" descr="DFD.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4635" r="-44635"/>
          <a:stretch/>
        </p:blipFill>
        <p:spPr>
          <a:xfrm>
            <a:off x="609599" y="1600200"/>
            <a:ext cx="8296275" cy="5105400"/>
          </a:xfrm>
        </p:spPr>
      </p:pic>
    </p:spTree>
    <p:extLst>
      <p:ext uri="{BB962C8B-B14F-4D97-AF65-F5344CB8AC3E}">
        <p14:creationId xmlns:p14="http://schemas.microsoft.com/office/powerpoint/2010/main" val="3352767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990600"/>
          </a:xfrm>
        </p:spPr>
        <p:txBody>
          <a:bodyPr>
            <a:normAutofit/>
          </a:bodyPr>
          <a:lstStyle/>
          <a:p>
            <a:r>
              <a:rPr lang="en-US" b="1" u="sng" dirty="0" smtClean="0"/>
              <a:t>USE CASE DIAGRAM</a:t>
            </a:r>
            <a:r>
              <a:rPr lang="en-US" b="1" u="sng" dirty="0"/>
              <a:t>:</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06330" y="1600200"/>
            <a:ext cx="6502813" cy="5105400"/>
          </a:xfrm>
        </p:spPr>
      </p:pic>
    </p:spTree>
    <p:extLst>
      <p:ext uri="{BB962C8B-B14F-4D97-AF65-F5344CB8AC3E}">
        <p14:creationId xmlns:p14="http://schemas.microsoft.com/office/powerpoint/2010/main" val="2092896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990600"/>
          </a:xfrm>
        </p:spPr>
        <p:txBody>
          <a:bodyPr>
            <a:normAutofit/>
          </a:bodyPr>
          <a:lstStyle/>
          <a:p>
            <a:r>
              <a:rPr lang="en-US" b="1" u="sng" dirty="0" smtClean="0"/>
              <a:t>CLASS DIAGRAM</a:t>
            </a:r>
            <a:r>
              <a:rPr lang="en-US" b="1" u="sng" dirty="0"/>
              <a:t>:</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06330" y="2984989"/>
            <a:ext cx="6502813" cy="2335821"/>
          </a:xfrm>
        </p:spPr>
      </p:pic>
    </p:spTree>
    <p:extLst>
      <p:ext uri="{BB962C8B-B14F-4D97-AF65-F5344CB8AC3E}">
        <p14:creationId xmlns:p14="http://schemas.microsoft.com/office/powerpoint/2010/main" val="3713591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990600"/>
          </a:xfrm>
        </p:spPr>
        <p:txBody>
          <a:bodyPr>
            <a:normAutofit/>
          </a:bodyPr>
          <a:lstStyle/>
          <a:p>
            <a:r>
              <a:rPr lang="en-US" b="1" u="sng" dirty="0" smtClean="0"/>
              <a:t>SEQUENCE DIAGRAM</a:t>
            </a:r>
            <a:r>
              <a:rPr lang="en-US" b="1" u="sng" dirty="0"/>
              <a:t>:</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38200" y="1219200"/>
            <a:ext cx="7086600" cy="5488528"/>
          </a:xfrm>
        </p:spPr>
      </p:pic>
    </p:spTree>
    <p:extLst>
      <p:ext uri="{BB962C8B-B14F-4D97-AF65-F5344CB8AC3E}">
        <p14:creationId xmlns:p14="http://schemas.microsoft.com/office/powerpoint/2010/main" val="3459577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rotWithShape="1">
          <a:blip r:embed="rId2"/>
          <a:srcRect t="4445"/>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rotWithShape="1">
          <a:blip r:embed="rId2"/>
          <a:srcRect t="3333"/>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tx1"/>
                </a:solidFill>
              </a:rPr>
              <a:t>ABSTRACT</a:t>
            </a:r>
            <a:endParaRPr lang="fr-FR" dirty="0" smtClean="0">
              <a:solidFill>
                <a:schemeClr val="tx1"/>
              </a:solidFill>
            </a:endParaRPr>
          </a:p>
        </p:txBody>
      </p:sp>
      <p:sp>
        <p:nvSpPr>
          <p:cNvPr id="4099" name="Espace réservé du contenu 2"/>
          <p:cNvSpPr>
            <a:spLocks noGrp="1"/>
          </p:cNvSpPr>
          <p:nvPr>
            <p:ph sz="quarter" idx="1"/>
          </p:nvPr>
        </p:nvSpPr>
        <p:spPr>
          <a:xfrm>
            <a:off x="457200" y="1928813"/>
            <a:ext cx="8229600" cy="4525962"/>
          </a:xfrm>
        </p:spPr>
        <p:txBody>
          <a:bodyPr>
            <a:normAutofit lnSpcReduction="10000"/>
          </a:bodyPr>
          <a:lstStyle/>
          <a:p>
            <a:pPr algn="just"/>
            <a:r>
              <a:rPr lang="en-IN" sz="2400" dirty="0" smtClean="0"/>
              <a:t>In this paper, we first analyze the characteristics of the existing travel packages and develop a tourist-area-season topic (TAST) model. </a:t>
            </a:r>
          </a:p>
          <a:p>
            <a:pPr algn="just">
              <a:buNone/>
            </a:pPr>
            <a:endParaRPr lang="en-IN" sz="2400" dirty="0" smtClean="0"/>
          </a:p>
          <a:p>
            <a:pPr algn="just"/>
            <a:r>
              <a:rPr lang="en-IN" sz="2400" dirty="0" smtClean="0"/>
              <a:t>This TAST model can represent travel packages and tourists by different topic distributions, where the topic extraction is conditioned on both the tourists and the intrinsic features (i.e., locations, travel seasons) of the landscapes. </a:t>
            </a:r>
          </a:p>
          <a:p>
            <a:pPr algn="just"/>
            <a:endParaRPr lang="en-IN" sz="2400" dirty="0" smtClean="0"/>
          </a:p>
          <a:p>
            <a:pPr algn="just"/>
            <a:r>
              <a:rPr lang="en-IN" sz="2400" dirty="0" smtClean="0"/>
              <a:t>Then, based on this topic model representation, we propose a cocktail approach to generate the lists for personalized travel package recommendation.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rotWithShape="1">
          <a:blip r:embed="rId2"/>
          <a:srcRect t="3333"/>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CA" dirty="0" smtClean="0">
                <a:solidFill>
                  <a:schemeClr val="tx1"/>
                </a:solidFill>
              </a:rPr>
              <a:t>HARDWARE REQUIREMENTS</a:t>
            </a:r>
            <a:endParaRPr lang="fr-FR" dirty="0" smtClean="0">
              <a:solidFill>
                <a:schemeClr val="tx1"/>
              </a:solidFill>
            </a:endParaRPr>
          </a:p>
        </p:txBody>
      </p:sp>
      <p:sp>
        <p:nvSpPr>
          <p:cNvPr id="5123" name="Espace réservé du contenu 2"/>
          <p:cNvSpPr>
            <a:spLocks noGrp="1"/>
          </p:cNvSpPr>
          <p:nvPr>
            <p:ph sz="quarter" idx="1"/>
          </p:nvPr>
        </p:nvSpPr>
        <p:spPr>
          <a:xfrm>
            <a:off x="457200" y="1928813"/>
            <a:ext cx="8229600" cy="4525962"/>
          </a:xfrm>
        </p:spPr>
        <p:txBody>
          <a:bodyPr/>
          <a:lstStyle/>
          <a:p>
            <a:pPr lvl="0"/>
            <a:r>
              <a:rPr lang="en-GB" sz="2800" dirty="0" smtClean="0"/>
              <a:t>System		 	: 	Pentium IV 2.4 GHz.</a:t>
            </a:r>
            <a:endParaRPr lang="en-US" sz="2800" dirty="0" smtClean="0"/>
          </a:p>
          <a:p>
            <a:pPr lvl="0"/>
            <a:r>
              <a:rPr lang="en-GB" sz="2800" dirty="0" smtClean="0"/>
              <a:t>Hard Disk           	</a:t>
            </a:r>
            <a:r>
              <a:rPr lang="en-GB" sz="2800" dirty="0" smtClean="0"/>
              <a:t>: </a:t>
            </a:r>
            <a:r>
              <a:rPr lang="en-GB" sz="2800" dirty="0" smtClean="0"/>
              <a:t>	40 GB.</a:t>
            </a:r>
            <a:endParaRPr lang="en-US" sz="2800" dirty="0" smtClean="0"/>
          </a:p>
          <a:p>
            <a:pPr lvl="0"/>
            <a:r>
              <a:rPr lang="en-GB" sz="2800" dirty="0" smtClean="0"/>
              <a:t>Floppy Drive		: 	1.44 Mb.</a:t>
            </a:r>
            <a:endParaRPr lang="en-US" sz="2800" dirty="0" smtClean="0"/>
          </a:p>
          <a:p>
            <a:pPr lvl="0"/>
            <a:r>
              <a:rPr lang="en-GB" sz="2800" dirty="0" smtClean="0"/>
              <a:t>Monitor			: 	15 VGA Colour.</a:t>
            </a:r>
            <a:endParaRPr lang="en-US" sz="2800" dirty="0" smtClean="0"/>
          </a:p>
          <a:p>
            <a:pPr lvl="0"/>
            <a:r>
              <a:rPr lang="en-GB" sz="2800" dirty="0" smtClean="0"/>
              <a:t>Mouse			: 	Logitech.</a:t>
            </a:r>
            <a:endParaRPr lang="en-US" sz="2800" dirty="0" smtClean="0"/>
          </a:p>
          <a:p>
            <a:pPr lvl="0"/>
            <a:r>
              <a:rPr lang="en-GB" sz="2800" dirty="0" smtClean="0"/>
              <a:t>Ram			: 	512 Mb.</a:t>
            </a:r>
            <a:endParaRPr lang="en-US" sz="2800" dirty="0" smtClean="0"/>
          </a:p>
          <a:p>
            <a:endParaRPr lang="en-US" sz="2800" dirty="0"/>
          </a:p>
        </p:txBody>
      </p:sp>
    </p:spTree>
    <p:extLst>
      <p:ext uri="{BB962C8B-B14F-4D97-AF65-F5344CB8AC3E}">
        <p14:creationId xmlns:p14="http://schemas.microsoft.com/office/powerpoint/2010/main" val="2939203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CA" dirty="0" smtClean="0">
                <a:solidFill>
                  <a:schemeClr val="tx1"/>
                </a:solidFill>
              </a:rPr>
              <a:t>SOFTWARE REQUIREMENTS</a:t>
            </a:r>
            <a:endParaRPr lang="fr-FR" dirty="0" smtClean="0">
              <a:solidFill>
                <a:schemeClr val="tx1"/>
              </a:solidFill>
            </a:endParaRPr>
          </a:p>
        </p:txBody>
      </p:sp>
      <p:sp>
        <p:nvSpPr>
          <p:cNvPr id="5123" name="Espace réservé du contenu 2"/>
          <p:cNvSpPr>
            <a:spLocks noGrp="1"/>
          </p:cNvSpPr>
          <p:nvPr>
            <p:ph sz="quarter" idx="1"/>
          </p:nvPr>
        </p:nvSpPr>
        <p:spPr>
          <a:xfrm>
            <a:off x="457200" y="1928813"/>
            <a:ext cx="8229600" cy="4525962"/>
          </a:xfrm>
        </p:spPr>
        <p:txBody>
          <a:bodyPr/>
          <a:lstStyle/>
          <a:p>
            <a:pPr lvl="0"/>
            <a:r>
              <a:rPr lang="en-US" dirty="0" smtClean="0"/>
              <a:t>Operating system 	: 	Windows XP/7.</a:t>
            </a:r>
          </a:p>
          <a:p>
            <a:pPr lvl="0"/>
            <a:r>
              <a:rPr lang="en-US" dirty="0" smtClean="0"/>
              <a:t>Coding Language	: 	JAVA/J2EE</a:t>
            </a:r>
          </a:p>
          <a:p>
            <a:pPr lvl="0"/>
            <a:r>
              <a:rPr lang="en-US" dirty="0" smtClean="0"/>
              <a:t>IDE				:	</a:t>
            </a:r>
            <a:r>
              <a:rPr lang="en-US" dirty="0" err="1" smtClean="0"/>
              <a:t>Netbeans</a:t>
            </a:r>
            <a:r>
              <a:rPr lang="en-US" dirty="0" smtClean="0"/>
              <a:t> 7.4</a:t>
            </a:r>
          </a:p>
          <a:p>
            <a:pPr lvl="0"/>
            <a:r>
              <a:rPr lang="en-US" dirty="0" smtClean="0"/>
              <a:t>Database		</a:t>
            </a:r>
            <a:r>
              <a:rPr lang="en-US" dirty="0" smtClean="0"/>
              <a:t>	:</a:t>
            </a:r>
            <a:r>
              <a:rPr lang="en-US" dirty="0" smtClean="0"/>
              <a:t>	MYSQL</a:t>
            </a:r>
          </a:p>
          <a:p>
            <a:endParaRPr lang="en-US" dirty="0"/>
          </a:p>
        </p:txBody>
      </p:sp>
    </p:spTree>
    <p:extLst>
      <p:ext uri="{BB962C8B-B14F-4D97-AF65-F5344CB8AC3E}">
        <p14:creationId xmlns:p14="http://schemas.microsoft.com/office/powerpoint/2010/main" val="158930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CA" dirty="0" smtClean="0">
                <a:solidFill>
                  <a:schemeClr val="tx1"/>
                </a:solidFill>
              </a:rPr>
              <a:t>REFERENCES</a:t>
            </a:r>
            <a:endParaRPr lang="fr-FR" dirty="0" smtClean="0">
              <a:solidFill>
                <a:schemeClr val="tx1"/>
              </a:solidFill>
            </a:endParaRPr>
          </a:p>
        </p:txBody>
      </p:sp>
      <p:sp>
        <p:nvSpPr>
          <p:cNvPr id="5123" name="Espace réservé du contenu 2"/>
          <p:cNvSpPr>
            <a:spLocks noGrp="1"/>
          </p:cNvSpPr>
          <p:nvPr>
            <p:ph sz="quarter" idx="1"/>
          </p:nvPr>
        </p:nvSpPr>
        <p:spPr>
          <a:xfrm>
            <a:off x="457200" y="1928813"/>
            <a:ext cx="8229600" cy="4525962"/>
          </a:xfrm>
        </p:spPr>
        <p:txBody>
          <a:bodyPr/>
          <a:lstStyle/>
          <a:p>
            <a:pPr algn="just"/>
            <a:r>
              <a:rPr lang="en-IN" dirty="0" err="1" smtClean="0"/>
              <a:t>Qi</a:t>
            </a:r>
            <a:r>
              <a:rPr lang="en-IN" dirty="0" smtClean="0"/>
              <a:t> Liu, </a:t>
            </a:r>
            <a:r>
              <a:rPr lang="en-IN" dirty="0" err="1" smtClean="0"/>
              <a:t>Enhong</a:t>
            </a:r>
            <a:r>
              <a:rPr lang="en-IN" dirty="0" smtClean="0"/>
              <a:t> Chen, </a:t>
            </a:r>
            <a:r>
              <a:rPr lang="en-IN" dirty="0" err="1" smtClean="0"/>
              <a:t>Hui</a:t>
            </a:r>
            <a:r>
              <a:rPr lang="en-IN" dirty="0" smtClean="0"/>
              <a:t> </a:t>
            </a:r>
            <a:r>
              <a:rPr lang="en-IN" dirty="0" err="1" smtClean="0"/>
              <a:t>Xiong</a:t>
            </a:r>
            <a:r>
              <a:rPr lang="en-IN" dirty="0" smtClean="0"/>
              <a:t>, Yong </a:t>
            </a:r>
            <a:r>
              <a:rPr lang="en-IN" dirty="0" err="1" smtClean="0"/>
              <a:t>Ge</a:t>
            </a:r>
            <a:r>
              <a:rPr lang="en-IN" dirty="0" smtClean="0"/>
              <a:t>, </a:t>
            </a:r>
            <a:r>
              <a:rPr lang="en-IN" dirty="0" err="1" smtClean="0"/>
              <a:t>Zhongmou</a:t>
            </a:r>
            <a:r>
              <a:rPr lang="en-IN" dirty="0" smtClean="0"/>
              <a:t> Li, and Xiang Wu ,“</a:t>
            </a:r>
            <a:r>
              <a:rPr lang="en-IN" b="1" dirty="0" smtClean="0"/>
              <a:t>A Cocktail Approach for Travel Package Recommendation</a:t>
            </a:r>
            <a:r>
              <a:rPr lang="en-IN" dirty="0" smtClean="0"/>
              <a:t>”, IEEE TRANSACTIONS, VOL. 26, NO. 2, FEBRUARY 2014.</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CA" dirty="0" smtClean="0">
                <a:solidFill>
                  <a:schemeClr val="tx1"/>
                </a:solidFill>
              </a:rPr>
              <a:t>EXISTING SYSTEM</a:t>
            </a:r>
            <a:endParaRPr lang="fr-FR" dirty="0" smtClean="0">
              <a:solidFill>
                <a:schemeClr val="tx1"/>
              </a:solidFill>
            </a:endParaRPr>
          </a:p>
        </p:txBody>
      </p:sp>
      <p:sp>
        <p:nvSpPr>
          <p:cNvPr id="5123" name="Espace réservé du contenu 2"/>
          <p:cNvSpPr>
            <a:spLocks noGrp="1"/>
          </p:cNvSpPr>
          <p:nvPr>
            <p:ph sz="quarter" idx="1"/>
          </p:nvPr>
        </p:nvSpPr>
        <p:spPr>
          <a:xfrm>
            <a:off x="457200" y="1928813"/>
            <a:ext cx="8229600" cy="4525962"/>
          </a:xfrm>
        </p:spPr>
        <p:txBody>
          <a:bodyPr>
            <a:normAutofit fontScale="92500" lnSpcReduction="10000"/>
          </a:bodyPr>
          <a:lstStyle/>
          <a:p>
            <a:pPr lvl="0" algn="just"/>
            <a:r>
              <a:rPr lang="en-IN" sz="2800" dirty="0" smtClean="0"/>
              <a:t>Travel data are much fewer and sparser than traditional items, such as movies for recommendation, because the costs for a travel are much more expensive than for watching a movie.</a:t>
            </a:r>
          </a:p>
          <a:p>
            <a:pPr lvl="0" algn="just"/>
            <a:endParaRPr lang="en-US" sz="2800" dirty="0" smtClean="0"/>
          </a:p>
          <a:p>
            <a:pPr lvl="0" algn="just"/>
            <a:r>
              <a:rPr lang="en-IN" sz="2800" dirty="0" smtClean="0"/>
              <a:t> Every travel package consists of many landscapes (places of interest and attractions), and, thus, has intrinsic complex </a:t>
            </a:r>
            <a:r>
              <a:rPr lang="en-IN" sz="2800" dirty="0" err="1" smtClean="0"/>
              <a:t>spatio</a:t>
            </a:r>
            <a:r>
              <a:rPr lang="en-IN" sz="2800" dirty="0" smtClean="0"/>
              <a:t>-temporal relationships. For example, a travel package only includes the landscapes which are geographically </a:t>
            </a:r>
            <a:r>
              <a:rPr lang="en-IN" sz="2800" dirty="0" err="1" smtClean="0"/>
              <a:t>colocated</a:t>
            </a:r>
            <a:r>
              <a:rPr lang="en-IN" sz="2800" dirty="0" smtClean="0"/>
              <a:t> together.</a:t>
            </a:r>
          </a:p>
          <a:p>
            <a:pPr lvl="0" algn="just"/>
            <a:r>
              <a:rPr lang="en-IN" sz="2800" dirty="0" smtClean="0"/>
              <a:t> </a:t>
            </a:r>
            <a:endParaRPr lang="fr-FR"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CA" dirty="0" smtClean="0">
                <a:solidFill>
                  <a:schemeClr val="tx1"/>
                </a:solidFill>
              </a:rPr>
              <a:t>EXISTING SYSTEM</a:t>
            </a:r>
            <a:endParaRPr lang="fr-FR" dirty="0" smtClean="0">
              <a:solidFill>
                <a:schemeClr val="tx1"/>
              </a:solidFill>
            </a:endParaRPr>
          </a:p>
        </p:txBody>
      </p:sp>
      <p:sp>
        <p:nvSpPr>
          <p:cNvPr id="5123" name="Espace réservé du contenu 2"/>
          <p:cNvSpPr>
            <a:spLocks noGrp="1"/>
          </p:cNvSpPr>
          <p:nvPr>
            <p:ph sz="quarter" idx="1"/>
          </p:nvPr>
        </p:nvSpPr>
        <p:spPr>
          <a:xfrm>
            <a:off x="457200" y="1928813"/>
            <a:ext cx="8229600" cy="4525962"/>
          </a:xfrm>
        </p:spPr>
        <p:txBody>
          <a:bodyPr/>
          <a:lstStyle/>
          <a:p>
            <a:pPr lvl="0" algn="just"/>
            <a:r>
              <a:rPr lang="en-IN" sz="2800" dirty="0" smtClean="0"/>
              <a:t>Also, different travel packages are usually developed for different travel seasons. Therefore, the landscapes in a travel package usually have spatial temporal autocorrelations. </a:t>
            </a:r>
          </a:p>
          <a:p>
            <a:pPr lvl="0" algn="just"/>
            <a:endParaRPr lang="en-US" sz="2800" dirty="0" smtClean="0"/>
          </a:p>
          <a:p>
            <a:pPr lvl="0" algn="just"/>
            <a:r>
              <a:rPr lang="en-IN" sz="2800" dirty="0" smtClean="0"/>
              <a:t>Traditional recommender systems usually rely on user explicit ratings. However, for travel data, the user ratings are usually not conveniently available.</a:t>
            </a:r>
            <a:endParaRPr lang="fr-FR"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304800" y="274638"/>
            <a:ext cx="8382000" cy="1143000"/>
          </a:xfrm>
        </p:spPr>
        <p:txBody>
          <a:bodyPr>
            <a:normAutofit fontScale="90000"/>
          </a:bodyPr>
          <a:lstStyle/>
          <a:p>
            <a:pPr algn="l"/>
            <a:r>
              <a:rPr lang="fr-CA" dirty="0" smtClean="0">
                <a:solidFill>
                  <a:schemeClr val="tx1"/>
                </a:solidFill>
              </a:rPr>
              <a:t>DISADVANTAGES OF EXISTING SYSTEM</a:t>
            </a:r>
            <a:endParaRPr lang="fr-FR" dirty="0" smtClean="0">
              <a:solidFill>
                <a:schemeClr val="tx1"/>
              </a:solidFill>
            </a:endParaRPr>
          </a:p>
        </p:txBody>
      </p:sp>
      <p:sp>
        <p:nvSpPr>
          <p:cNvPr id="6147" name="Espace réservé du contenu 2"/>
          <p:cNvSpPr>
            <a:spLocks noGrp="1"/>
          </p:cNvSpPr>
          <p:nvPr>
            <p:ph sz="quarter" idx="1"/>
          </p:nvPr>
        </p:nvSpPr>
        <p:spPr>
          <a:xfrm>
            <a:off x="533400" y="1676400"/>
            <a:ext cx="8153400" cy="4525963"/>
          </a:xfrm>
        </p:spPr>
        <p:txBody>
          <a:bodyPr>
            <a:normAutofit/>
          </a:bodyPr>
          <a:lstStyle/>
          <a:p>
            <a:pPr lvl="0" algn="just"/>
            <a:r>
              <a:rPr lang="en-IN" sz="2800" dirty="0" smtClean="0"/>
              <a:t>Recommendation has a long period of stable value.</a:t>
            </a:r>
          </a:p>
          <a:p>
            <a:pPr lvl="0" algn="just"/>
            <a:endParaRPr lang="en-US" sz="2800" dirty="0" smtClean="0"/>
          </a:p>
          <a:p>
            <a:pPr lvl="0" algn="just"/>
            <a:r>
              <a:rPr lang="en-IN" sz="2800" dirty="0" smtClean="0"/>
              <a:t>To replace the old ones based on the interests of the tourists.</a:t>
            </a:r>
          </a:p>
          <a:p>
            <a:pPr lvl="0" algn="just"/>
            <a:endParaRPr lang="en-US" sz="2800" dirty="0" smtClean="0"/>
          </a:p>
          <a:p>
            <a:pPr lvl="0" algn="just"/>
            <a:r>
              <a:rPr lang="en-IN" sz="2800" dirty="0" smtClean="0"/>
              <a:t>A values of travel packages can easily depreciate over time and a package usually only lasts for a certain period of time</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CA" dirty="0" smtClean="0">
                <a:solidFill>
                  <a:schemeClr val="tx1"/>
                </a:solidFill>
              </a:rPr>
              <a:t>PROPOSED SYSTEM</a:t>
            </a:r>
            <a:endParaRPr lang="fr-FR" dirty="0" smtClean="0">
              <a:solidFill>
                <a:schemeClr val="tx1"/>
              </a:solidFill>
            </a:endParaRPr>
          </a:p>
        </p:txBody>
      </p:sp>
      <p:sp>
        <p:nvSpPr>
          <p:cNvPr id="5123" name="Espace réservé du contenu 2"/>
          <p:cNvSpPr>
            <a:spLocks noGrp="1"/>
          </p:cNvSpPr>
          <p:nvPr>
            <p:ph sz="quarter" idx="1"/>
          </p:nvPr>
        </p:nvSpPr>
        <p:spPr>
          <a:xfrm>
            <a:off x="457200" y="1928813"/>
            <a:ext cx="8229600" cy="4525962"/>
          </a:xfrm>
        </p:spPr>
        <p:txBody>
          <a:bodyPr>
            <a:normAutofit/>
          </a:bodyPr>
          <a:lstStyle/>
          <a:p>
            <a:pPr algn="just"/>
            <a:r>
              <a:rPr lang="en-IN" sz="2000" dirty="0" smtClean="0"/>
              <a:t>In this paper, we aim to make personalized travel package recommendations for the tourists. </a:t>
            </a:r>
          </a:p>
          <a:p>
            <a:pPr algn="just"/>
            <a:r>
              <a:rPr lang="en-IN" sz="2000" dirty="0" smtClean="0"/>
              <a:t>Thus, the users are the tourists and the items are the existing packages, and we exploit a real-world travel data set provided by a travels for building recommender systems. </a:t>
            </a:r>
          </a:p>
          <a:p>
            <a:pPr algn="just"/>
            <a:r>
              <a:rPr lang="en-IN" sz="2000" dirty="0" smtClean="0"/>
              <a:t>we develop a tourist-area-season topic (TAST) model, which can represent travel packages and tourists by different topic distributions. </a:t>
            </a:r>
          </a:p>
          <a:p>
            <a:pPr algn="just"/>
            <a:r>
              <a:rPr lang="en-IN" sz="2000" dirty="0" smtClean="0"/>
              <a:t>In the TAST model, the extraction of topics is conditioned on both the tourists and the intrinsic features (i.e., locations, travel seasons) of the landscapes. </a:t>
            </a:r>
          </a:p>
          <a:p>
            <a:pPr algn="just"/>
            <a:r>
              <a:rPr lang="en-IN" sz="2000" dirty="0" smtClean="0"/>
              <a:t> Based on this TAST model, a cocktail approach is developed for personalized travel package recommendation by considering some additional factors including the seasonal </a:t>
            </a:r>
            <a:r>
              <a:rPr lang="en-IN" sz="2000" dirty="0" err="1" smtClean="0"/>
              <a:t>behaviors</a:t>
            </a:r>
            <a:r>
              <a:rPr lang="en-IN" sz="2000" dirty="0" smtClean="0"/>
              <a:t> of tourists, the prices of travel packages, and the cold start problem of new packages.</a:t>
            </a:r>
            <a:endParaRPr lang="en-US" sz="2000" dirty="0" smtClean="0"/>
          </a:p>
          <a:p>
            <a:pPr algn="just"/>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normAutofit fontScale="90000"/>
          </a:bodyPr>
          <a:lstStyle/>
          <a:p>
            <a:r>
              <a:rPr lang="fr-CA" dirty="0" smtClean="0">
                <a:solidFill>
                  <a:schemeClr val="tx1"/>
                </a:solidFill>
              </a:rPr>
              <a:t>ADVANTAGES OF PROPOSED SYSTEM</a:t>
            </a:r>
            <a:endParaRPr lang="fr-FR" dirty="0" smtClean="0">
              <a:solidFill>
                <a:schemeClr val="tx1"/>
              </a:solidFill>
            </a:endParaRPr>
          </a:p>
        </p:txBody>
      </p:sp>
      <p:sp>
        <p:nvSpPr>
          <p:cNvPr id="5123" name="Espace réservé du contenu 2"/>
          <p:cNvSpPr>
            <a:spLocks noGrp="1"/>
          </p:cNvSpPr>
          <p:nvPr>
            <p:ph sz="quarter" idx="1"/>
          </p:nvPr>
        </p:nvSpPr>
        <p:spPr>
          <a:xfrm>
            <a:off x="457200" y="1928813"/>
            <a:ext cx="8229600" cy="4525962"/>
          </a:xfrm>
        </p:spPr>
        <p:txBody>
          <a:bodyPr/>
          <a:lstStyle/>
          <a:p>
            <a:pPr lvl="0"/>
            <a:r>
              <a:rPr lang="en-IN" sz="2000" dirty="0" smtClean="0"/>
              <a:t>Represent the content of the travel packages and the interests of the tourists.</a:t>
            </a:r>
          </a:p>
          <a:p>
            <a:pPr lvl="0"/>
            <a:endParaRPr lang="en-US" sz="2000" dirty="0" smtClean="0"/>
          </a:p>
          <a:p>
            <a:pPr lvl="0"/>
            <a:r>
              <a:rPr lang="en-IN" sz="2000" dirty="0" smtClean="0"/>
              <a:t>TAST model can effectively capture the unique characteristics of travel data.</a:t>
            </a:r>
          </a:p>
          <a:p>
            <a:pPr lvl="0"/>
            <a:endParaRPr lang="en-US" sz="2000" dirty="0" smtClean="0"/>
          </a:p>
          <a:p>
            <a:pPr lvl="0"/>
            <a:r>
              <a:rPr lang="en-IN" sz="2000" dirty="0" smtClean="0"/>
              <a:t>The cocktail recommendation approach performs much better than traditional techniques.</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IN" dirty="0" smtClean="0"/>
              <a:t>User Module.</a:t>
            </a:r>
            <a:endParaRPr lang="en-US" dirty="0" smtClean="0"/>
          </a:p>
          <a:p>
            <a:pPr lvl="0"/>
            <a:r>
              <a:rPr lang="en-IN" dirty="0" smtClean="0"/>
              <a:t>Server Module.</a:t>
            </a:r>
            <a:endParaRPr lang="en-US" dirty="0" smtClean="0"/>
          </a:p>
          <a:p>
            <a:pPr lvl="0"/>
            <a:r>
              <a:rPr lang="en-IN" dirty="0" smtClean="0"/>
              <a:t>Package recommendations.</a:t>
            </a:r>
            <a:endParaRPr lang="en-US" dirty="0" smtClean="0"/>
          </a:p>
          <a:p>
            <a:pPr lvl="0"/>
            <a:r>
              <a:rPr lang="en-IN" dirty="0" smtClean="0"/>
              <a:t>TAST Model</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In this module, Users are having authentication and security to access the result from the system. Before accessing or searching the details user should have the account in that otherwise they should register first.</a:t>
            </a:r>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260</TotalTime>
  <Words>812</Words>
  <Application>Microsoft Office PowerPoint</Application>
  <PresentationFormat>On-screen Show (4:3)</PresentationFormat>
  <Paragraphs>71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Tw Cen MT</vt:lpstr>
      <vt:lpstr>Wingdings</vt:lpstr>
      <vt:lpstr>Wingdings 2</vt:lpstr>
      <vt:lpstr>Median</vt:lpstr>
      <vt:lpstr>A Cocktail Approach for Travel Package Recommendation </vt:lpstr>
      <vt:lpstr>ABSTRACT</vt:lpstr>
      <vt:lpstr>EXISTING SYSTEM</vt:lpstr>
      <vt:lpstr>EXISTING SYSTEM</vt:lpstr>
      <vt:lpstr>DISADVANTAGES OF EXISTING SYSTEM</vt:lpstr>
      <vt:lpstr>PROPOSED SYSTEM</vt:lpstr>
      <vt:lpstr>ADVANTAGES OF PROPOSED SYSTEM</vt:lpstr>
      <vt:lpstr>MODULES: </vt:lpstr>
      <vt:lpstr>User Module </vt:lpstr>
      <vt:lpstr>Server Module </vt:lpstr>
      <vt:lpstr>Package recommendations </vt:lpstr>
      <vt:lpstr>TAST Model: </vt:lpstr>
      <vt:lpstr>TRAST MODEL</vt:lpstr>
      <vt:lpstr>DATA FLOW DIAGRAM:</vt:lpstr>
      <vt:lpstr>USE CASE DIAGRAM:</vt:lpstr>
      <vt:lpstr>CLASS DIAGRAM:</vt:lpstr>
      <vt:lpstr>SEQUENCE DIAGRAM:</vt:lpstr>
      <vt:lpstr>PowerPoint Presentation</vt:lpstr>
      <vt:lpstr>PowerPoint Presentation</vt:lpstr>
      <vt:lpstr>PowerPoint Presentation</vt:lpstr>
      <vt:lpstr>HARDWARE REQUIREMENTS</vt:lpstr>
      <vt:lpstr>SOFTWARE REQUIREMENTS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Cocktail Approach for Travel Package Recommendation </dc:title>
  <dc:creator/>
  <cp:lastModifiedBy>Kartik</cp:lastModifiedBy>
  <cp:revision>13</cp:revision>
  <dcterms:created xsi:type="dcterms:W3CDTF">2006-08-16T00:00:00Z</dcterms:created>
  <dcterms:modified xsi:type="dcterms:W3CDTF">2016-07-30T22:47:56Z</dcterms:modified>
</cp:coreProperties>
</file>