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4"/>
  </p:sldMasterIdLst>
  <p:notesMasterIdLst>
    <p:notesMasterId r:id="rId3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9144000" cy="5143500" type="screen16x9"/>
  <p:notesSz cx="6858000" cy="9144000"/>
  <p:embeddedFontLst>
    <p:embeddedFont>
      <p:font typeface="Barlow" panose="020B0604020202020204" charset="0"/>
      <p:regular r:id="rId34"/>
      <p:bold r:id="rId35"/>
      <p:italic r:id="rId36"/>
      <p:boldItalic r:id="rId37"/>
    </p:embeddedFont>
    <p:embeddedFont>
      <p:font typeface="Inter" panose="020B0604020202020204" charset="0"/>
      <p:regular r:id="rId38"/>
      <p:bold r:id="rId39"/>
    </p:embeddedFont>
    <p:embeddedFont>
      <p:font typeface="Inter-Regular" panose="020B0604020202020204" charset="0"/>
      <p:regular r:id="rId40"/>
      <p:bold r:id="rId41"/>
    </p:embeddedFont>
    <p:embeddedFont>
      <p:font typeface="Playfair Display" panose="020B0604020202020204" charset="0"/>
      <p:regular r:id="rId42"/>
      <p:bold r:id="rId43"/>
      <p:italic r:id="rId44"/>
      <p:boldItalic r:id="rId45"/>
    </p:embeddedFont>
    <p:embeddedFont>
      <p:font typeface="Playfair Display Regular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1ECAF7-BCF8-4E0C-8B5B-723129BE985A}">
  <a:tblStyle styleId="{2A1ECAF7-BCF8-4E0C-8B5B-723129BE98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1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d3e9390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d3e9390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e04342f89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e04342f89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db56084db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db56084db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e04342f8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e04342f8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e04342f89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e04342f89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e04342f89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e04342f89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05171b3e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05171b3e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0b5d8cc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0b5d8cc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d4940c8f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9d4940c8f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0af3835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0af3835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d24f55a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9d24f55a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d24f55ad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d24f55ad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d24f55ad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d24f55ad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9d24f55ad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9d24f55ad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05171b3ec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a05171b3ec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05171b3ec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05171b3ec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05171b3ec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a05171b3ec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7d137f743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7d137f743_0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da950cf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da950cf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da950cfa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da950cfa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da950cfa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da950cfa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da950cfa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da950cfa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-576525" y="577350"/>
            <a:ext cx="3988800" cy="39888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11150" y="0"/>
            <a:ext cx="4932849" cy="440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1569375"/>
            <a:ext cx="3942300" cy="20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llustration 2">
  <p:cSld name="BLANK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5733000" y="577350"/>
            <a:ext cx="3988800" cy="39888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6" name="Google Shape;6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39187" y="0"/>
            <a:ext cx="3004805" cy="4370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llustration 3">
  <p:cSld name="BLANK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87216" y="0"/>
            <a:ext cx="2456794" cy="4370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llustration 4">
  <p:cSld name="BLANK_1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90631" y="12"/>
            <a:ext cx="2253366" cy="4370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5731575" y="577350"/>
            <a:ext cx="3988800" cy="39888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85800" y="2167338"/>
            <a:ext cx="4102500" cy="437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85800" y="2701363"/>
            <a:ext cx="4102500" cy="27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74816" y="0"/>
            <a:ext cx="4269193" cy="4370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-5400000">
            <a:off x="690500" y="-806025"/>
            <a:ext cx="5541300" cy="5541300"/>
          </a:xfrm>
          <a:prstGeom prst="chord">
            <a:avLst>
              <a:gd name="adj1" fmla="val 2673960"/>
              <a:gd name="adj2" fmla="val 18921779"/>
            </a:avLst>
          </a:prstGeom>
          <a:solidFill>
            <a:srgbClr val="610B0B">
              <a:alpha val="20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08300" y="0"/>
            <a:ext cx="3635700" cy="45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219200" y="790200"/>
            <a:ext cx="4407300" cy="314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-Regular"/>
              <a:buChar char="✓"/>
              <a:defRPr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406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-Regular"/>
              <a:buChar char="○"/>
              <a:defRPr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406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-Regular"/>
              <a:buChar char="●"/>
              <a:defRPr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406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-Regular"/>
              <a:buChar char="●"/>
              <a:defRPr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406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-Regular"/>
              <a:buChar char="○"/>
              <a:defRPr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406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-Regular"/>
              <a:buChar char="■"/>
              <a:defRPr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406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-Regular"/>
              <a:buChar char="●"/>
              <a:defRPr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406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-Regular"/>
              <a:buChar char="○"/>
              <a:defRPr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4064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2800"/>
              <a:buFont typeface="Inter-Regular"/>
              <a:buChar char="■"/>
              <a:defRPr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721100" y="490575"/>
            <a:ext cx="4266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96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5733000" y="577350"/>
            <a:ext cx="3988800" cy="39888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 rot="10800000">
            <a:off x="-223925" y="228600"/>
            <a:ext cx="1528200" cy="15282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855300" y="748950"/>
            <a:ext cx="4549500" cy="48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855300" y="1506348"/>
            <a:ext cx="4549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✓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13131" y="12"/>
            <a:ext cx="3430865" cy="4370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5733000" y="577350"/>
            <a:ext cx="3988800" cy="39888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 rot="10800000">
            <a:off x="-223925" y="228600"/>
            <a:ext cx="1528200" cy="15282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55300" y="748950"/>
            <a:ext cx="4549500" cy="48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55275" y="1506350"/>
            <a:ext cx="2125800" cy="286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✓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3279125" y="1506350"/>
            <a:ext cx="2125800" cy="286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✓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8" name="Google Shape;3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9113" y="0"/>
            <a:ext cx="3604894" cy="4370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5733000" y="577350"/>
            <a:ext cx="3988800" cy="39888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/>
          <p:nvPr/>
        </p:nvSpPr>
        <p:spPr>
          <a:xfrm rot="10800000">
            <a:off x="-223925" y="228600"/>
            <a:ext cx="1528200" cy="15282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855300" y="748950"/>
            <a:ext cx="4549500" cy="48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855300" y="1506350"/>
            <a:ext cx="1770600" cy="286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✓"/>
              <a:defRPr sz="1300"/>
            </a:lvl1pPr>
            <a:lvl2pPr marL="914400" lvl="1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3pPr>
            <a:lvl4pPr marL="1828800" lvl="3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600"/>
              </a:spcBef>
              <a:spcAft>
                <a:spcPts val="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2811939" y="1506350"/>
            <a:ext cx="1770600" cy="286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✓"/>
              <a:defRPr sz="1300"/>
            </a:lvl1pPr>
            <a:lvl2pPr marL="914400" lvl="1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3pPr>
            <a:lvl4pPr marL="1828800" lvl="3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600"/>
              </a:spcBef>
              <a:spcAft>
                <a:spcPts val="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4768578" y="1506350"/>
            <a:ext cx="1770600" cy="286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✓"/>
              <a:defRPr sz="1300"/>
            </a:lvl1pPr>
            <a:lvl2pPr marL="914400" lvl="1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3pPr>
            <a:lvl4pPr marL="1828800" lvl="3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600"/>
              </a:spcBef>
              <a:spcAft>
                <a:spcPts val="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7" name="Google Shape;4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87216" y="0"/>
            <a:ext cx="2456794" cy="4370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5733000" y="577350"/>
            <a:ext cx="3988800" cy="39888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/>
          <p:nvPr/>
        </p:nvSpPr>
        <p:spPr>
          <a:xfrm rot="10800000">
            <a:off x="-223925" y="228600"/>
            <a:ext cx="1528200" cy="15282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855300" y="748950"/>
            <a:ext cx="4549500" cy="48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66477" y="12"/>
            <a:ext cx="3377524" cy="4370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6" name="Google Shape;5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90631" y="12"/>
            <a:ext cx="2253366" cy="437063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9"/>
          <p:cNvSpPr/>
          <p:nvPr/>
        </p:nvSpPr>
        <p:spPr>
          <a:xfrm rot="10800000">
            <a:off x="-223925" y="3397700"/>
            <a:ext cx="1528200" cy="15282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855300" y="4011550"/>
            <a:ext cx="7831500" cy="3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llustration 1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>
            <a:off x="5733000" y="577350"/>
            <a:ext cx="3988800" cy="39888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2" name="Google Shape;6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46989" y="0"/>
            <a:ext cx="2996999" cy="4370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748950"/>
            <a:ext cx="45495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06348"/>
            <a:ext cx="4549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ter-Regular"/>
              <a:buChar char="✓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ter-Regular"/>
              <a:buChar char="○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nter-Regular"/>
              <a:buChar char="●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nter-Regular"/>
              <a:buChar char="●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○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■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●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○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Inter-Regular"/>
              <a:buChar char="■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-RmVFqq30jnGAtXK6ra-wzIjHhq_3qrfsbmNvtCiZk/edit?ts=5f466e21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mahima.doshi@safelane.in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938825" y="319600"/>
            <a:ext cx="5353200" cy="9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Actuarial Science</a:t>
            </a:r>
            <a:endParaRPr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19350" y="1578000"/>
            <a:ext cx="5553000" cy="27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>
                <a:latin typeface="Inter-Regular"/>
                <a:ea typeface="Inter-Regular"/>
                <a:cs typeface="Inter-Regular"/>
                <a:sym typeface="Inter-Regular"/>
              </a:rPr>
              <a:t>KARTIK SHARMA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ter-Regular"/>
                <a:ea typeface="Inter-Regular"/>
                <a:cs typeface="Inter-Regular"/>
                <a:sym typeface="Inter-Regular"/>
              </a:rPr>
              <a:t>JAISHVIN KAUR</a:t>
            </a:r>
            <a:endParaRPr dirty="0"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ter-Regular"/>
                <a:ea typeface="Inter-Regular"/>
                <a:cs typeface="Inter-Regular"/>
                <a:sym typeface="Inter-Regular"/>
              </a:rPr>
              <a:t>MAHIMA DOSHI</a:t>
            </a:r>
            <a:endParaRPr dirty="0"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ter-Regular"/>
                <a:ea typeface="Inter-Regular"/>
                <a:cs typeface="Inter-Regular"/>
                <a:sym typeface="Inter-Regular"/>
              </a:rPr>
              <a:t>NISTHA RULANIA</a:t>
            </a:r>
            <a:endParaRPr dirty="0"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Inter"/>
                <a:ea typeface="Inter"/>
                <a:cs typeface="Inter"/>
                <a:sym typeface="Inter"/>
              </a:rPr>
              <a:t>MENTORED BY:</a:t>
            </a:r>
            <a:endParaRPr b="1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ter-Regular"/>
                <a:ea typeface="Inter-Regular"/>
                <a:cs typeface="Inter-Regular"/>
                <a:sym typeface="Inter-Regular"/>
              </a:rPr>
              <a:t>ROUDRA SIR</a:t>
            </a:r>
            <a:endParaRPr dirty="0">
              <a:latin typeface="Inter-Regular"/>
              <a:ea typeface="Inter-Regular"/>
              <a:cs typeface="Inter-Regular"/>
              <a:sym typeface="Inter-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322175" y="1800775"/>
            <a:ext cx="1374300" cy="577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Administrative</a:t>
            </a:r>
            <a:endParaRPr sz="11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Level</a:t>
            </a:r>
            <a:endParaRPr sz="11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3965725" y="507875"/>
            <a:ext cx="1223400" cy="577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SAFELANE</a:t>
            </a:r>
            <a:endParaRPr sz="1100"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INSURANCE</a:t>
            </a:r>
            <a:endParaRPr sz="1100"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367100" y="3390727"/>
            <a:ext cx="1083600" cy="577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8</a:t>
            </a:r>
            <a:endParaRPr sz="10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Employees</a:t>
            </a:r>
            <a:endParaRPr sz="10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2882125" y="3390727"/>
            <a:ext cx="1083600" cy="577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17</a:t>
            </a:r>
            <a:endParaRPr sz="10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Employees</a:t>
            </a:r>
            <a:endParaRPr sz="10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8" name="Google Shape;148;p24"/>
          <p:cNvSpPr/>
          <p:nvPr/>
        </p:nvSpPr>
        <p:spPr>
          <a:xfrm>
            <a:off x="5501875" y="3390727"/>
            <a:ext cx="1083600" cy="577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14</a:t>
            </a:r>
            <a:endParaRPr sz="10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Employees</a:t>
            </a:r>
            <a:endParaRPr sz="10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9" name="Google Shape;149;p24"/>
          <p:cNvSpPr/>
          <p:nvPr/>
        </p:nvSpPr>
        <p:spPr>
          <a:xfrm>
            <a:off x="7869475" y="3390727"/>
            <a:ext cx="1083600" cy="577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26</a:t>
            </a:r>
            <a:endParaRPr sz="10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Employees</a:t>
            </a:r>
            <a:endParaRPr sz="10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50" name="Google Shape;150;p24"/>
          <p:cNvCxnSpPr>
            <a:stCxn id="145" idx="2"/>
          </p:cNvCxnSpPr>
          <p:nvPr/>
        </p:nvCxnSpPr>
        <p:spPr>
          <a:xfrm>
            <a:off x="4577425" y="1085075"/>
            <a:ext cx="15600" cy="44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4"/>
          <p:cNvCxnSpPr>
            <a:endCxn id="148" idx="0"/>
          </p:cNvCxnSpPr>
          <p:nvPr/>
        </p:nvCxnSpPr>
        <p:spPr>
          <a:xfrm>
            <a:off x="6035875" y="2377927"/>
            <a:ext cx="7800" cy="10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4"/>
          <p:cNvCxnSpPr/>
          <p:nvPr/>
        </p:nvCxnSpPr>
        <p:spPr>
          <a:xfrm>
            <a:off x="8404375" y="2377927"/>
            <a:ext cx="7800" cy="10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4"/>
          <p:cNvCxnSpPr/>
          <p:nvPr/>
        </p:nvCxnSpPr>
        <p:spPr>
          <a:xfrm>
            <a:off x="3420025" y="2377927"/>
            <a:ext cx="7800" cy="10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4"/>
          <p:cNvCxnSpPr/>
          <p:nvPr/>
        </p:nvCxnSpPr>
        <p:spPr>
          <a:xfrm>
            <a:off x="905000" y="2377927"/>
            <a:ext cx="7800" cy="10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4"/>
          <p:cNvCxnSpPr>
            <a:endCxn id="156" idx="0"/>
          </p:cNvCxnSpPr>
          <p:nvPr/>
        </p:nvCxnSpPr>
        <p:spPr>
          <a:xfrm flipH="1">
            <a:off x="6047532" y="1525251"/>
            <a:ext cx="300" cy="27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4"/>
          <p:cNvCxnSpPr/>
          <p:nvPr/>
        </p:nvCxnSpPr>
        <p:spPr>
          <a:xfrm rot="10800000">
            <a:off x="4572150" y="1534700"/>
            <a:ext cx="386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4"/>
          <p:cNvCxnSpPr/>
          <p:nvPr/>
        </p:nvCxnSpPr>
        <p:spPr>
          <a:xfrm flipH="1">
            <a:off x="8411132" y="1525251"/>
            <a:ext cx="300" cy="27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24"/>
          <p:cNvCxnSpPr/>
          <p:nvPr/>
        </p:nvCxnSpPr>
        <p:spPr>
          <a:xfrm flipH="1">
            <a:off x="3423782" y="1534776"/>
            <a:ext cx="300" cy="27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4"/>
          <p:cNvCxnSpPr/>
          <p:nvPr/>
        </p:nvCxnSpPr>
        <p:spPr>
          <a:xfrm flipH="1">
            <a:off x="908757" y="1525251"/>
            <a:ext cx="300" cy="27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4"/>
          <p:cNvCxnSpPr/>
          <p:nvPr/>
        </p:nvCxnSpPr>
        <p:spPr>
          <a:xfrm flipH="1">
            <a:off x="912800" y="1529750"/>
            <a:ext cx="36642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2" name="Google Shape;162;p24"/>
          <p:cNvSpPr/>
          <p:nvPr/>
        </p:nvSpPr>
        <p:spPr>
          <a:xfrm>
            <a:off x="2736775" y="1800775"/>
            <a:ext cx="1374300" cy="577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Executive Level</a:t>
            </a:r>
            <a:endParaRPr sz="11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7724125" y="1800775"/>
            <a:ext cx="1374300" cy="577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Junior</a:t>
            </a:r>
            <a:endParaRPr sz="11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Level</a:t>
            </a:r>
            <a:endParaRPr sz="11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5360525" y="1800775"/>
            <a:ext cx="1374300" cy="577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Operational </a:t>
            </a:r>
            <a:endParaRPr sz="11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Level</a:t>
            </a:r>
            <a:endParaRPr sz="11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ctrTitle"/>
          </p:nvPr>
        </p:nvSpPr>
        <p:spPr>
          <a:xfrm>
            <a:off x="156450" y="630950"/>
            <a:ext cx="7833300" cy="437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COMPULSORY BENEFITS TO THE EMPLOYEES</a:t>
            </a:r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456075" y="1662700"/>
            <a:ext cx="4707300" cy="27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Leave of Absence is employee’s right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Workplace security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Life Insurance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Required retirement benefits and incentives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Worker’s compensation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Maternity Benefit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Inter"/>
              <a:buAutoNum type="arabicPeriod"/>
            </a:pPr>
            <a:r>
              <a:rPr lang="en" sz="1700"/>
              <a:t>Payment of Gratuity</a:t>
            </a:r>
            <a:endParaRPr sz="1700">
              <a:latin typeface="Inter"/>
              <a:ea typeface="Inter"/>
              <a:cs typeface="Inter"/>
              <a:sym typeface="Inter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Inter"/>
              <a:buAutoNum type="arabicPeriod"/>
            </a:pPr>
            <a:r>
              <a:rPr lang="en" sz="1700">
                <a:latin typeface="Inter"/>
                <a:ea typeface="Inter"/>
                <a:cs typeface="Inter"/>
                <a:sym typeface="Inter"/>
              </a:rPr>
              <a:t>Health Insurance</a:t>
            </a:r>
            <a:endParaRPr sz="17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ctrTitle"/>
          </p:nvPr>
        </p:nvSpPr>
        <p:spPr>
          <a:xfrm>
            <a:off x="99700" y="586300"/>
            <a:ext cx="7189200" cy="437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BENEFITS PROVIDED AT SAFELANE INSURANCE</a:t>
            </a:r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subTitle" idx="1"/>
          </p:nvPr>
        </p:nvSpPr>
        <p:spPr>
          <a:xfrm>
            <a:off x="493925" y="1389050"/>
            <a:ext cx="4369800" cy="27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Inter"/>
              <a:ea typeface="Inter"/>
              <a:cs typeface="Inter"/>
              <a:sym typeface="Inter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Font typeface="Inter"/>
              <a:buAutoNum type="arabicPeriod"/>
            </a:pPr>
            <a:r>
              <a:rPr lang="en" sz="1800">
                <a:latin typeface="Inter"/>
                <a:ea typeface="Inter"/>
                <a:cs typeface="Inter"/>
                <a:sym typeface="Inter"/>
              </a:rPr>
              <a:t>Investment Plan</a:t>
            </a:r>
            <a:endParaRPr sz="1800">
              <a:latin typeface="Inter"/>
              <a:ea typeface="Inter"/>
              <a:cs typeface="Inter"/>
              <a:sym typeface="Int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AutoNum type="arabicPeriod"/>
            </a:pPr>
            <a:r>
              <a:rPr lang="en" sz="1800">
                <a:latin typeface="Inter"/>
                <a:ea typeface="Inter"/>
                <a:cs typeface="Inter"/>
                <a:sym typeface="Inter"/>
              </a:rPr>
              <a:t>Free Membership at Safelane Club</a:t>
            </a:r>
            <a:endParaRPr sz="1800">
              <a:latin typeface="Inter"/>
              <a:ea typeface="Inter"/>
              <a:cs typeface="Inter"/>
              <a:sym typeface="Int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AutoNum type="arabicPeriod"/>
            </a:pPr>
            <a:r>
              <a:rPr lang="en" sz="1800">
                <a:latin typeface="Inter"/>
                <a:ea typeface="Inter"/>
                <a:cs typeface="Inter"/>
                <a:sym typeface="Inter"/>
              </a:rPr>
              <a:t>Free Skill-development workshops</a:t>
            </a:r>
            <a:endParaRPr sz="1800">
              <a:latin typeface="Inter"/>
              <a:ea typeface="Inter"/>
              <a:cs typeface="Inter"/>
              <a:sym typeface="Int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AutoNum type="arabicPeriod"/>
            </a:pPr>
            <a:r>
              <a:rPr lang="en" sz="1800">
                <a:latin typeface="Inter"/>
                <a:ea typeface="Inter"/>
                <a:cs typeface="Inter"/>
                <a:sym typeface="Inter"/>
              </a:rPr>
              <a:t>Basic Transportation Cost</a:t>
            </a:r>
            <a:endParaRPr sz="18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855300" y="748950"/>
            <a:ext cx="4549500" cy="412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Investment Benefit Plan </a:t>
            </a:r>
            <a:endParaRPr sz="6000"/>
          </a:p>
        </p:txBody>
      </p:sp>
      <p:sp>
        <p:nvSpPr>
          <p:cNvPr id="182" name="Google Shape;182;p2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body" idx="1"/>
          </p:nvPr>
        </p:nvSpPr>
        <p:spPr>
          <a:xfrm>
            <a:off x="1219200" y="790200"/>
            <a:ext cx="4590000" cy="366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At Safelane insurance we provide a benefit plan to our employees through which we invest a certain proportion of their salary with a tenure (2-4 years) selected by the employee himself and then return the amount with interest after the selected tenure.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2200"/>
          </a:p>
        </p:txBody>
      </p:sp>
      <p:sp>
        <p:nvSpPr>
          <p:cNvPr id="188" name="Google Shape;188;p28"/>
          <p:cNvSpPr txBox="1">
            <a:spLocks noGrp="1"/>
          </p:cNvSpPr>
          <p:nvPr>
            <p:ph type="sldNum" idx="12"/>
          </p:nvPr>
        </p:nvSpPr>
        <p:spPr>
          <a:xfrm>
            <a:off x="8394409" y="466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855300" y="415575"/>
            <a:ext cx="4549500" cy="48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Investment of Salary</a:t>
            </a:r>
            <a:endParaRPr/>
          </a:p>
        </p:txBody>
      </p:sp>
      <p:graphicFrame>
        <p:nvGraphicFramePr>
          <p:cNvPr id="194" name="Google Shape;194;p29"/>
          <p:cNvGraphicFramePr/>
          <p:nvPr/>
        </p:nvGraphicFramePr>
        <p:xfrm>
          <a:off x="855300" y="1152381"/>
          <a:ext cx="4549500" cy="3619650"/>
        </p:xfrm>
        <a:graphic>
          <a:graphicData uri="http://schemas.openxmlformats.org/drawingml/2006/table">
            <a:tbl>
              <a:tblPr>
                <a:noFill/>
                <a:tableStyleId>{2A1ECAF7-BCF8-4E0C-8B5B-723129BE985A}</a:tableStyleId>
              </a:tblPr>
              <a:tblGrid>
                <a:gridCol w="263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Salary (Per month)</a:t>
                      </a:r>
                      <a:endParaRPr b="1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Percentage</a:t>
                      </a:r>
                      <a:endParaRPr b="1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Greater than 4L</a:t>
                      </a:r>
                      <a:endParaRPr sz="1300" b="1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15%</a:t>
                      </a:r>
                      <a:endParaRPr b="1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4L - 2.9L</a:t>
                      </a:r>
                      <a:endParaRPr sz="1300" b="1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12%</a:t>
                      </a:r>
                      <a:endParaRPr b="1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2.9L - 1.5L</a:t>
                      </a:r>
                      <a:endParaRPr sz="1300" b="1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10%</a:t>
                      </a:r>
                      <a:endParaRPr b="1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1.5L- 65k</a:t>
                      </a:r>
                      <a:endParaRPr sz="1300" b="1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8%</a:t>
                      </a:r>
                      <a:endParaRPr b="1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Less than 65k</a:t>
                      </a:r>
                      <a:endParaRPr sz="1300" b="1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7%</a:t>
                      </a:r>
                      <a:endParaRPr b="1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Google Shape;195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201" name="Google Shape;201;p30"/>
          <p:cNvSpPr txBox="1"/>
          <p:nvPr/>
        </p:nvSpPr>
        <p:spPr>
          <a:xfrm>
            <a:off x="446250" y="303675"/>
            <a:ext cx="53343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Calculation of Interest Rate</a:t>
            </a:r>
            <a:endParaRPr sz="32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579825" y="1200700"/>
            <a:ext cx="55920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-Regular"/>
                <a:ea typeface="Inter-Regular"/>
                <a:cs typeface="Inter-Regular"/>
                <a:sym typeface="Inter-Regular"/>
              </a:rPr>
              <a:t>In order to calculate the interest rate we are using the following formula:</a:t>
            </a:r>
            <a:endParaRPr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-Regular"/>
                <a:ea typeface="Inter-Regular"/>
                <a:cs typeface="Inter-Regular"/>
                <a:sym typeface="Inter-Regular"/>
              </a:rPr>
              <a:t>Where the investment code is:</a:t>
            </a:r>
            <a:endParaRPr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-Regular"/>
                <a:ea typeface="Inter-Regular"/>
                <a:cs typeface="Inter-Regular"/>
                <a:sym typeface="Inter-Regular"/>
              </a:rPr>
              <a:t> </a:t>
            </a:r>
            <a:endParaRPr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graphicFrame>
        <p:nvGraphicFramePr>
          <p:cNvPr id="203" name="Google Shape;203;p30"/>
          <p:cNvGraphicFramePr/>
          <p:nvPr/>
        </p:nvGraphicFramePr>
        <p:xfrm>
          <a:off x="3259488" y="2733206"/>
          <a:ext cx="2377700" cy="2094400"/>
        </p:xfrm>
        <a:graphic>
          <a:graphicData uri="http://schemas.openxmlformats.org/drawingml/2006/table">
            <a:tbl>
              <a:tblPr>
                <a:noFill/>
                <a:tableStyleId>{2A1ECAF7-BCF8-4E0C-8B5B-723129BE985A}</a:tableStyleId>
              </a:tblPr>
              <a:tblGrid>
                <a:gridCol w="137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Investment</a:t>
                      </a:r>
                      <a:endParaRPr b="1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Bracket</a:t>
                      </a:r>
                      <a:endParaRPr b="1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Code</a:t>
                      </a:r>
                      <a:endParaRPr b="1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Greater than 30k</a:t>
                      </a:r>
                      <a:endParaRPr sz="1100" b="1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4</a:t>
                      </a:r>
                      <a:endParaRPr b="1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30k - 10k</a:t>
                      </a:r>
                      <a:endParaRPr sz="1100" b="1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3</a:t>
                      </a:r>
                      <a:endParaRPr b="1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Less than 10k</a:t>
                      </a:r>
                      <a:endParaRPr sz="1100" b="1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2</a:t>
                      </a:r>
                      <a:endParaRPr b="1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7675"/>
            <a:ext cx="9779" cy="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34799" y="151275"/>
            <a:ext cx="17601" cy="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79" y="1047675"/>
            <a:ext cx="9779" cy="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287199" y="151275"/>
            <a:ext cx="17601" cy="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58" y="1047675"/>
            <a:ext cx="9779" cy="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39599" y="151275"/>
            <a:ext cx="17601" cy="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152400" y="5944097"/>
            <a:ext cx="173575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325" y="1896713"/>
            <a:ext cx="4248150" cy="4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>
            <a:spLocks noGrp="1"/>
          </p:cNvSpPr>
          <p:nvPr>
            <p:ph type="title"/>
          </p:nvPr>
        </p:nvSpPr>
        <p:spPr>
          <a:xfrm>
            <a:off x="396375" y="1196600"/>
            <a:ext cx="5976000" cy="48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 of Sum Assured</a:t>
            </a:r>
            <a:endParaRPr/>
          </a:p>
        </p:txBody>
      </p:sp>
      <p:sp>
        <p:nvSpPr>
          <p:cNvPr id="217" name="Google Shape;217;p31"/>
          <p:cNvSpPr txBox="1">
            <a:spLocks noGrp="1"/>
          </p:cNvSpPr>
          <p:nvPr>
            <p:ph type="body" idx="1"/>
          </p:nvPr>
        </p:nvSpPr>
        <p:spPr>
          <a:xfrm>
            <a:off x="286025" y="2730100"/>
            <a:ext cx="5187000" cy="87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accent2"/>
                </a:solidFill>
              </a:rPr>
              <a:t>We have calculated the sum assured using python and excel for the different employees at different tenures.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18" name="Google Shape;218;p3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>
            <a:hlinkClick r:id="rId3"/>
          </p:cNvPr>
          <p:cNvSpPr txBox="1">
            <a:spLocks noGrp="1"/>
          </p:cNvSpPr>
          <p:nvPr>
            <p:ph type="title"/>
          </p:nvPr>
        </p:nvSpPr>
        <p:spPr>
          <a:xfrm>
            <a:off x="345950" y="279550"/>
            <a:ext cx="4549500" cy="48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Insurance Director</a:t>
            </a:r>
            <a:endParaRPr sz="3000"/>
          </a:p>
        </p:txBody>
      </p:sp>
      <p:sp>
        <p:nvSpPr>
          <p:cNvPr id="224" name="Google Shape;224;p32"/>
          <p:cNvSpPr txBox="1">
            <a:spLocks noGrp="1"/>
          </p:cNvSpPr>
          <p:nvPr>
            <p:ph type="body" idx="1"/>
          </p:nvPr>
        </p:nvSpPr>
        <p:spPr>
          <a:xfrm>
            <a:off x="345950" y="866125"/>
            <a:ext cx="5656500" cy="3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Our company’s Insurance Director has a salary of Rs. 472000 and chooses his tenure as 4 years.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Since, his salary is more than 4 lakh so we invest 15% of his salary per month i.e, 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472000*15% =70800 (P)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His investing code is 4 (as the invested amount is greater than 30k)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Therefore, Interest Rate = 1.75*4+0.75*4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                                = 10%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i = 0.10/12 (Since, calculating interest per month)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Now, Sum Assured = 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S1 = P(1+i)     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S2 = (S1+P)(1+i)   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.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.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.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S48 = (S47 +P)(1+i)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Therefore, S48 is the sum assured he’ll get at the end of 4 years.</a:t>
            </a: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25" name="Google Shape;225;p3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cxnSp>
        <p:nvCxnSpPr>
          <p:cNvPr id="231" name="Google Shape;231;p33"/>
          <p:cNvCxnSpPr/>
          <p:nvPr/>
        </p:nvCxnSpPr>
        <p:spPr>
          <a:xfrm rot="10800000" flipH="1">
            <a:off x="221000" y="1396225"/>
            <a:ext cx="8659500" cy="102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2" name="Google Shape;2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39200" cy="139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58825"/>
            <a:ext cx="8659500" cy="34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ctrTitle"/>
          </p:nvPr>
        </p:nvSpPr>
        <p:spPr>
          <a:xfrm>
            <a:off x="685800" y="1569375"/>
            <a:ext cx="3942300" cy="20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of Employee Benefits Plan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body" idx="1"/>
          </p:nvPr>
        </p:nvSpPr>
        <p:spPr>
          <a:xfrm>
            <a:off x="363050" y="415125"/>
            <a:ext cx="7831500" cy="3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Age - 55 years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Salary (monthly) - Rs.472000</a:t>
            </a:r>
            <a:endParaRPr/>
          </a:p>
        </p:txBody>
      </p:sp>
      <p:graphicFrame>
        <p:nvGraphicFramePr>
          <p:cNvPr id="240" name="Google Shape;240;p34"/>
          <p:cNvGraphicFramePr/>
          <p:nvPr/>
        </p:nvGraphicFramePr>
        <p:xfrm>
          <a:off x="1062288" y="1757256"/>
          <a:ext cx="5753350" cy="1629000"/>
        </p:xfrm>
        <a:graphic>
          <a:graphicData uri="http://schemas.openxmlformats.org/drawingml/2006/table">
            <a:tbl>
              <a:tblPr>
                <a:noFill/>
                <a:tableStyleId>{2A1ECAF7-BCF8-4E0C-8B5B-723129BE985A}</a:tableStyleId>
              </a:tblPr>
              <a:tblGrid>
                <a:gridCol w="167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4 years</a:t>
                      </a:r>
                      <a:endParaRPr b="1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3 years</a:t>
                      </a:r>
                      <a:endParaRPr b="1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2 years</a:t>
                      </a:r>
                      <a:endParaRPr b="1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Interest Rate (%)</a:t>
                      </a:r>
                      <a:endParaRPr sz="1100" b="1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10</a:t>
                      </a:r>
                      <a:endParaRPr b="1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9.25</a:t>
                      </a:r>
                      <a:endParaRPr b="1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8.5</a:t>
                      </a:r>
                      <a:endParaRPr b="1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Sum assured</a:t>
                      </a:r>
                      <a:endParaRPr sz="1100" b="1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4489911.487</a:t>
                      </a:r>
                      <a:endParaRPr b="1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3087766.262</a:t>
                      </a:r>
                      <a:endParaRPr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1902635.827</a:t>
                      </a:r>
                      <a:endParaRPr b="1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sp>
        <p:nvSpPr>
          <p:cNvPr id="246" name="Google Shape;246;p35"/>
          <p:cNvSpPr txBox="1"/>
          <p:nvPr/>
        </p:nvSpPr>
        <p:spPr>
          <a:xfrm>
            <a:off x="474750" y="289625"/>
            <a:ext cx="8194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T</a:t>
            </a:r>
            <a:r>
              <a:rPr lang="en" sz="36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otal amount Investment Procedure</a:t>
            </a:r>
            <a:endParaRPr sz="1800"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247" name="Google Shape;247;p35"/>
          <p:cNvSpPr/>
          <p:nvPr/>
        </p:nvSpPr>
        <p:spPr>
          <a:xfrm>
            <a:off x="838950" y="1058650"/>
            <a:ext cx="2190900" cy="1168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EQUITY LARGER</a:t>
            </a:r>
            <a:endParaRPr sz="1300" b="1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(INDEX FUNDS)</a:t>
            </a:r>
            <a:endParaRPr sz="1300" b="1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8" name="Google Shape;248;p35"/>
          <p:cNvSpPr/>
          <p:nvPr/>
        </p:nvSpPr>
        <p:spPr>
          <a:xfrm>
            <a:off x="6104875" y="1058650"/>
            <a:ext cx="2107200" cy="1168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EQUITY SMALLER</a:t>
            </a:r>
            <a:endParaRPr sz="1300" b="1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(PRIVATE EQUITY)</a:t>
            </a:r>
            <a:endParaRPr sz="1300" b="1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9" name="Google Shape;249;p35"/>
          <p:cNvSpPr/>
          <p:nvPr/>
        </p:nvSpPr>
        <p:spPr>
          <a:xfrm>
            <a:off x="838950" y="2447475"/>
            <a:ext cx="2107200" cy="1168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FIXED INCOME LARGER </a:t>
            </a:r>
            <a:endParaRPr sz="13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(DEBT FUNDS &amp; PF)</a:t>
            </a:r>
            <a:endParaRPr sz="13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0" name="Google Shape;250;p35"/>
          <p:cNvSpPr/>
          <p:nvPr/>
        </p:nvSpPr>
        <p:spPr>
          <a:xfrm>
            <a:off x="838950" y="3836300"/>
            <a:ext cx="2107200" cy="11685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HEDGING</a:t>
            </a:r>
            <a:endParaRPr sz="1300" b="1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1" name="Google Shape;251;p35"/>
          <p:cNvSpPr/>
          <p:nvPr/>
        </p:nvSpPr>
        <p:spPr>
          <a:xfrm>
            <a:off x="6104875" y="3836300"/>
            <a:ext cx="2107200" cy="11685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ALTERNATIVE INVESTMENTS</a:t>
            </a:r>
            <a:endParaRPr sz="1300" b="1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(GOLD &amp; COMMODITIES)</a:t>
            </a:r>
            <a:endParaRPr sz="1300" b="1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2" name="Google Shape;252;p35"/>
          <p:cNvSpPr/>
          <p:nvPr/>
        </p:nvSpPr>
        <p:spPr>
          <a:xfrm>
            <a:off x="6104875" y="2447475"/>
            <a:ext cx="2107200" cy="1168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FIXED INCOME SMALLER</a:t>
            </a:r>
            <a:endParaRPr sz="13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(ETF’s , BONDS)</a:t>
            </a:r>
            <a:endParaRPr sz="13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sp>
        <p:nvSpPr>
          <p:cNvPr id="258" name="Google Shape;258;p36"/>
          <p:cNvSpPr txBox="1"/>
          <p:nvPr/>
        </p:nvSpPr>
        <p:spPr>
          <a:xfrm>
            <a:off x="618300" y="358425"/>
            <a:ext cx="6962700" cy="12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Types of Portfolios</a:t>
            </a:r>
            <a:endParaRPr sz="3900">
              <a:solidFill>
                <a:schemeClr val="dk1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259" name="Google Shape;259;p36"/>
          <p:cNvSpPr txBox="1"/>
          <p:nvPr/>
        </p:nvSpPr>
        <p:spPr>
          <a:xfrm>
            <a:off x="779600" y="1281525"/>
            <a:ext cx="34320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-Regular"/>
              <a:buAutoNum type="arabicPeriod"/>
            </a:pPr>
            <a:r>
              <a:rPr lang="en">
                <a:latin typeface="Inter-Regular"/>
                <a:ea typeface="Inter-Regular"/>
                <a:cs typeface="Inter-Regular"/>
                <a:sym typeface="Inter-Regular"/>
              </a:rPr>
              <a:t>Conservative Portfolio</a:t>
            </a:r>
            <a:endParaRPr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pic>
        <p:nvPicPr>
          <p:cNvPr id="260" name="Google Shape;2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950" y="1796300"/>
            <a:ext cx="57340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sp>
        <p:nvSpPr>
          <p:cNvPr id="266" name="Google Shape;266;p37"/>
          <p:cNvSpPr txBox="1"/>
          <p:nvPr/>
        </p:nvSpPr>
        <p:spPr>
          <a:xfrm>
            <a:off x="546600" y="654150"/>
            <a:ext cx="3763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-Regular"/>
                <a:ea typeface="Inter-Regular"/>
                <a:cs typeface="Inter-Regular"/>
                <a:sym typeface="Inter-Regular"/>
              </a:rPr>
              <a:t>2. Balanced Portfolio</a:t>
            </a:r>
            <a:endParaRPr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pic>
        <p:nvPicPr>
          <p:cNvPr id="267" name="Google Shape;26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433125"/>
            <a:ext cx="57340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sp>
        <p:nvSpPr>
          <p:cNvPr id="273" name="Google Shape;273;p38"/>
          <p:cNvSpPr txBox="1"/>
          <p:nvPr/>
        </p:nvSpPr>
        <p:spPr>
          <a:xfrm>
            <a:off x="716875" y="689975"/>
            <a:ext cx="30288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-Regular"/>
                <a:ea typeface="Inter-Regular"/>
                <a:cs typeface="Inter-Regular"/>
                <a:sym typeface="Inter-Regular"/>
              </a:rPr>
              <a:t>3. Growth Portfolio</a:t>
            </a:r>
            <a:endParaRPr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pic>
        <p:nvPicPr>
          <p:cNvPr id="274" name="Google Shape;27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460675"/>
            <a:ext cx="57340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>
            <a:spLocks noGrp="1"/>
          </p:cNvSpPr>
          <p:nvPr>
            <p:ph type="body" idx="1"/>
          </p:nvPr>
        </p:nvSpPr>
        <p:spPr>
          <a:xfrm>
            <a:off x="352350" y="564000"/>
            <a:ext cx="5717400" cy="401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Amount to be invested per month i.e., Rs. 889370 is invested through Safelane Portfolio Management Services at interest rate 12-15 % for 2-4 years.</a:t>
            </a:r>
            <a:endParaRPr sz="15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Our approximate profit ranges from: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Rs. 11,00,ooo </a:t>
            </a:r>
            <a:endParaRPr sz="4300">
              <a:solidFill>
                <a:schemeClr val="accent2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To</a:t>
            </a:r>
            <a:endParaRPr sz="4300">
              <a:solidFill>
                <a:schemeClr val="accent2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accent2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 Rs. 75,00,ooo</a:t>
            </a:r>
            <a:endParaRPr sz="4300">
              <a:solidFill>
                <a:schemeClr val="accent2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900"/>
              <a:t>Whoa! That’s a big number!</a:t>
            </a:r>
            <a:endParaRPr sz="3600">
              <a:solidFill>
                <a:schemeClr val="accent2"/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</p:txBody>
      </p:sp>
      <p:sp>
        <p:nvSpPr>
          <p:cNvPr id="280" name="Google Shape;280;p3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>
            <a:spLocks noGrp="1"/>
          </p:cNvSpPr>
          <p:nvPr>
            <p:ph type="title"/>
          </p:nvPr>
        </p:nvSpPr>
        <p:spPr>
          <a:xfrm>
            <a:off x="855300" y="108775"/>
            <a:ext cx="4549500" cy="48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Terms &amp; Conditions</a:t>
            </a:r>
            <a:endParaRPr/>
          </a:p>
        </p:txBody>
      </p:sp>
      <p:sp>
        <p:nvSpPr>
          <p:cNvPr id="286" name="Google Shape;286;p40"/>
          <p:cNvSpPr txBox="1">
            <a:spLocks noGrp="1"/>
          </p:cNvSpPr>
          <p:nvPr>
            <p:ph type="body" idx="1"/>
          </p:nvPr>
        </p:nvSpPr>
        <p:spPr>
          <a:xfrm>
            <a:off x="855300" y="822023"/>
            <a:ext cx="4549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Any employee who has signed up for this plan has to compulsorily work for 2 years in the company.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Any employee in this plan if leaves before his/her tenure has been completed will not get the same sum assured instead the interest will be lowered by 1%.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87" name="Google Shape;287;p4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  <p:sp>
        <p:nvSpPr>
          <p:cNvPr id="293" name="Google Shape;293;p41"/>
          <p:cNvSpPr txBox="1"/>
          <p:nvPr/>
        </p:nvSpPr>
        <p:spPr>
          <a:xfrm>
            <a:off x="399500" y="489375"/>
            <a:ext cx="47739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Conclusion</a:t>
            </a:r>
            <a:endParaRPr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294" name="Google Shape;294;p41"/>
          <p:cNvSpPr txBox="1"/>
          <p:nvPr/>
        </p:nvSpPr>
        <p:spPr>
          <a:xfrm>
            <a:off x="349550" y="1395550"/>
            <a:ext cx="5629200" cy="3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rPr>
              <a:t>We are proud to provide a comprehensive flexible and highly competitive benefits program as an important component of our total rewards package.</a:t>
            </a:r>
            <a:endParaRPr sz="1500">
              <a:solidFill>
                <a:schemeClr val="accent2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rPr>
              <a:t>Employee benefits is one tool to make our team feel valued, appreciated, and loyal. Ranging from health benefits, to retirement savings, to flexible schedules employees want to work for a company that makes them feel secure and satisfied. </a:t>
            </a:r>
            <a:endParaRPr sz="1500">
              <a:solidFill>
                <a:schemeClr val="accent2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rPr>
              <a:t>In conclusion, providing such an investment plan will be beneficial for employees and the company.</a:t>
            </a:r>
            <a:endParaRPr sz="1500">
              <a:solidFill>
                <a:schemeClr val="accent2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rPr>
              <a:t>The plan will also increase our goodwill in the market.</a:t>
            </a:r>
            <a:endParaRPr sz="1900">
              <a:solidFill>
                <a:schemeClr val="accent2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accent2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/>
          <p:nvPr/>
        </p:nvSpPr>
        <p:spPr>
          <a:xfrm rot="10800000">
            <a:off x="-348346" y="421850"/>
            <a:ext cx="2375400" cy="2375400"/>
          </a:xfrm>
          <a:prstGeom prst="chord">
            <a:avLst>
              <a:gd name="adj1" fmla="val 2673960"/>
              <a:gd name="adj2" fmla="val 18921779"/>
            </a:avLst>
          </a:prstGeom>
          <a:solidFill>
            <a:srgbClr val="FFF0ED">
              <a:alpha val="290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42"/>
          <p:cNvSpPr txBox="1">
            <a:spLocks noGrp="1"/>
          </p:cNvSpPr>
          <p:nvPr>
            <p:ph type="ctrTitle" idx="4294967295"/>
          </p:nvPr>
        </p:nvSpPr>
        <p:spPr>
          <a:xfrm>
            <a:off x="685800" y="1105850"/>
            <a:ext cx="46446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301" name="Google Shape;301;p42"/>
          <p:cNvSpPr txBox="1">
            <a:spLocks noGrp="1"/>
          </p:cNvSpPr>
          <p:nvPr>
            <p:ph type="subTitle" idx="4294967295"/>
          </p:nvPr>
        </p:nvSpPr>
        <p:spPr>
          <a:xfrm>
            <a:off x="685800" y="2305462"/>
            <a:ext cx="4644600" cy="173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Inter-Regular"/>
                <a:ea typeface="Inter-Regular"/>
                <a:cs typeface="Inter-Regular"/>
                <a:sym typeface="Inter-Regular"/>
              </a:rPr>
              <a:t>Any questions? </a:t>
            </a:r>
            <a:endParaRPr>
              <a:solidFill>
                <a:schemeClr val="accent6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You can find us at:</a:t>
            </a:r>
            <a:endParaRPr>
              <a:solidFill>
                <a:schemeClr val="accent6"/>
              </a:solidFill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✓"/>
            </a:pPr>
            <a:r>
              <a:rPr lang="en">
                <a:solidFill>
                  <a:schemeClr val="accent6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mahima.doshi@safelane.in</a:t>
            </a:r>
            <a:endParaRPr>
              <a:solidFill>
                <a:schemeClr val="accent6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✓"/>
            </a:pPr>
            <a:r>
              <a:rPr lang="en">
                <a:solidFill>
                  <a:schemeClr val="accent6"/>
                </a:solidFill>
              </a:rPr>
              <a:t>kartik</a:t>
            </a:r>
            <a:r>
              <a:rPr lang="en">
                <a:solidFill>
                  <a:schemeClr val="accent6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.sharma@safelane.in</a:t>
            </a:r>
            <a:endParaRPr>
              <a:solidFill>
                <a:schemeClr val="accent6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✓"/>
            </a:pPr>
            <a:r>
              <a:rPr lang="en">
                <a:solidFill>
                  <a:schemeClr val="accent6"/>
                </a:solidFill>
              </a:rPr>
              <a:t>nistha</a:t>
            </a:r>
            <a:r>
              <a:rPr lang="en">
                <a:solidFill>
                  <a:schemeClr val="accent6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.rulania@safelane.in</a:t>
            </a:r>
            <a:endParaRPr>
              <a:solidFill>
                <a:schemeClr val="accent6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✓"/>
            </a:pPr>
            <a:r>
              <a:rPr lang="en">
                <a:solidFill>
                  <a:schemeClr val="accent6"/>
                </a:solidFill>
              </a:rPr>
              <a:t>jaishvin</a:t>
            </a:r>
            <a:r>
              <a:rPr lang="en">
                <a:solidFill>
                  <a:schemeClr val="accent6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.kaur@safelane.in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02" name="Google Shape;302;p4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6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89125" y="1054325"/>
            <a:ext cx="4529100" cy="48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Employee Benefits?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22325" y="1926225"/>
            <a:ext cx="5325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Employee benefits are defined as indirect, cash or non-cash compensations paid to an employee above and beyond regular salary or wages.</a:t>
            </a:r>
            <a:endParaRPr sz="23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None/>
            </a:pPr>
            <a:endParaRPr sz="1200" b="1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None/>
            </a:pPr>
            <a:endParaRPr b="1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350950" y="303700"/>
            <a:ext cx="7777200" cy="12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1190700" y="637675"/>
            <a:ext cx="68706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484525" y="255975"/>
            <a:ext cx="7328700" cy="8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Need for Employee Benefits</a:t>
            </a:r>
            <a:endParaRPr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850" y="943050"/>
            <a:ext cx="4832100" cy="390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426200" y="330300"/>
            <a:ext cx="803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14" name="Google Shape;114;p20"/>
          <p:cNvSpPr txBox="1">
            <a:spLocks noGrp="1"/>
          </p:cNvSpPr>
          <p:nvPr>
            <p:ph type="title" idx="4294967295"/>
          </p:nvPr>
        </p:nvSpPr>
        <p:spPr>
          <a:xfrm>
            <a:off x="738200" y="649050"/>
            <a:ext cx="7080000" cy="48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Appreciated Employee Benefits 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200" y="1318906"/>
            <a:ext cx="7724700" cy="3291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916375" y="387325"/>
            <a:ext cx="803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22" name="Google Shape;122;p21"/>
          <p:cNvSpPr txBox="1">
            <a:spLocks noGrp="1"/>
          </p:cNvSpPr>
          <p:nvPr>
            <p:ph type="title" idx="4294967295"/>
          </p:nvPr>
        </p:nvSpPr>
        <p:spPr>
          <a:xfrm>
            <a:off x="677400" y="637875"/>
            <a:ext cx="7993500" cy="48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Important Employee Benefits 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263" y="1360525"/>
            <a:ext cx="759952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/>
          <p:nvPr/>
        </p:nvSpPr>
        <p:spPr>
          <a:xfrm rot="10800000">
            <a:off x="-348346" y="421850"/>
            <a:ext cx="2375400" cy="2375400"/>
          </a:xfrm>
          <a:prstGeom prst="chord">
            <a:avLst>
              <a:gd name="adj1" fmla="val 2673960"/>
              <a:gd name="adj2" fmla="val 18921779"/>
            </a:avLst>
          </a:prstGeom>
          <a:solidFill>
            <a:srgbClr val="FFF0ED">
              <a:alpha val="290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ctrTitle" idx="4294967295"/>
          </p:nvPr>
        </p:nvSpPr>
        <p:spPr>
          <a:xfrm>
            <a:off x="1765350" y="1774725"/>
            <a:ext cx="5953800" cy="1160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/>
              <a:t>Safelane</a:t>
            </a:r>
            <a:endParaRPr sz="6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/>
              <a:t>Insurance</a:t>
            </a:r>
            <a:endParaRPr sz="6700"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4294967295"/>
          </p:nvPr>
        </p:nvSpPr>
        <p:spPr>
          <a:xfrm>
            <a:off x="2970000" y="3102063"/>
            <a:ext cx="35445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2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lvl="0" indent="0" algn="ctr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rPr>
              <a:t>Moments of Caring Future </a:t>
            </a:r>
            <a:endParaRPr>
              <a:solidFill>
                <a:schemeClr val="accent2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31" name="Google Shape;131;p2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cxnSp>
        <p:nvCxnSpPr>
          <p:cNvPr id="132" name="Google Shape;132;p22"/>
          <p:cNvCxnSpPr/>
          <p:nvPr/>
        </p:nvCxnSpPr>
        <p:spPr>
          <a:xfrm rot="10800000" flipH="1">
            <a:off x="1980100" y="3333025"/>
            <a:ext cx="5904300" cy="21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1189250" y="680325"/>
            <a:ext cx="4407300" cy="366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Safelane Insurance aims at providing a happy and secured life to its customers through life and non-life insurance.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000"/>
              <a:t>Similarly, we aim at providing a secure life to our employees as well in the form of employee benefit. We have a staff of 65 people at present and we believe that our staff is of utmost importance to us and to thank them we provide many benefits to them. </a:t>
            </a:r>
            <a:endParaRPr sz="2300"/>
          </a:p>
        </p:txBody>
      </p:sp>
      <p:sp>
        <p:nvSpPr>
          <p:cNvPr id="138" name="Google Shape;138;p2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eeble template">
  <a:themeElements>
    <a:clrScheme name="Custom 347">
      <a:dk1>
        <a:srgbClr val="333A47"/>
      </a:dk1>
      <a:lt1>
        <a:srgbClr val="FFFFFF"/>
      </a:lt1>
      <a:dk2>
        <a:srgbClr val="707379"/>
      </a:dk2>
      <a:lt2>
        <a:srgbClr val="FFF0ED"/>
      </a:lt2>
      <a:accent1>
        <a:srgbClr val="FFB9A7"/>
      </a:accent1>
      <a:accent2>
        <a:srgbClr val="D26A50"/>
      </a:accent2>
      <a:accent3>
        <a:srgbClr val="8BB0C4"/>
      </a:accent3>
      <a:accent4>
        <a:srgbClr val="5F759B"/>
      </a:accent4>
      <a:accent5>
        <a:srgbClr val="E2C7A1"/>
      </a:accent5>
      <a:accent6>
        <a:srgbClr val="B28F64"/>
      </a:accent6>
      <a:hlink>
        <a:srgbClr val="425C8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F663CFFC6A044F8E169B97A726BBA8" ma:contentTypeVersion="4" ma:contentTypeDescription="Create a new document." ma:contentTypeScope="" ma:versionID="5466933c913395b03bf0494fca7d932f">
  <xsd:schema xmlns:xsd="http://www.w3.org/2001/XMLSchema" xmlns:xs="http://www.w3.org/2001/XMLSchema" xmlns:p="http://schemas.microsoft.com/office/2006/metadata/properties" xmlns:ns2="8cb505b1-3a3f-4a0c-825b-24a18a116db5" targetNamespace="http://schemas.microsoft.com/office/2006/metadata/properties" ma:root="true" ma:fieldsID="b8167acd87b8a0879c2f65218817df7c" ns2:_="">
    <xsd:import namespace="8cb505b1-3a3f-4a0c-825b-24a18a116d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b505b1-3a3f-4a0c-825b-24a18a116d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B280BB-47F1-4A68-833A-B12EF08948F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947C4FC-C958-4907-8E7F-06811C8327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1FE5B0-1D02-4BD7-A414-5CE8828F4B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b505b1-3a3f-4a0c-825b-24a18a116d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841</Words>
  <Application>Microsoft Office PowerPoint</Application>
  <PresentationFormat>On-screen Show (16:9)</PresentationFormat>
  <Paragraphs>192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Playfair Display Regular</vt:lpstr>
      <vt:lpstr>Inter</vt:lpstr>
      <vt:lpstr>Playfair Display</vt:lpstr>
      <vt:lpstr>Barlow</vt:lpstr>
      <vt:lpstr>Inter-Regular</vt:lpstr>
      <vt:lpstr>Arial</vt:lpstr>
      <vt:lpstr>Feeble template</vt:lpstr>
      <vt:lpstr>PowerPoint Presentation</vt:lpstr>
      <vt:lpstr>Simulation of Employee Benefits Plan</vt:lpstr>
      <vt:lpstr>What are Employee Benefits?</vt:lpstr>
      <vt:lpstr>PowerPoint Presentation</vt:lpstr>
      <vt:lpstr>PowerPoint Presentation</vt:lpstr>
      <vt:lpstr>Most Appreciated Employee Benefits </vt:lpstr>
      <vt:lpstr>Most Important Employee Benefits </vt:lpstr>
      <vt:lpstr>Safelane Insurance</vt:lpstr>
      <vt:lpstr>PowerPoint Presentation</vt:lpstr>
      <vt:lpstr>PowerPoint Presentation</vt:lpstr>
      <vt:lpstr>COMPULSORY BENEFITS TO THE EMPLOYEES</vt:lpstr>
      <vt:lpstr>ADDITIONAL BENEFITS PROVIDED AT SAFELANE INSURANCE</vt:lpstr>
      <vt:lpstr>Investment Benefit Plan </vt:lpstr>
      <vt:lpstr>PowerPoint Presentation</vt:lpstr>
      <vt:lpstr>Investment of Salary</vt:lpstr>
      <vt:lpstr>PowerPoint Presentation</vt:lpstr>
      <vt:lpstr>Calculation of Sum Assured</vt:lpstr>
      <vt:lpstr>Insurance Director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Terms &amp; Conditions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Mehak</dc:creator>
  <cp:lastModifiedBy>KARTIK SHARMA3 - 75251219018</cp:lastModifiedBy>
  <cp:revision>3</cp:revision>
  <dcterms:modified xsi:type="dcterms:W3CDTF">2021-05-23T18:48:36Z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0x010100FAF663CFFC6A044F8E169B97A726BBA8</vt:lpwstr>
  </property>
</Properties>
</file>