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78" r:id="rId5"/>
    <p:sldId id="268" r:id="rId6"/>
    <p:sldId id="274" r:id="rId7"/>
    <p:sldId id="272" r:id="rId8"/>
    <p:sldId id="270" r:id="rId9"/>
    <p:sldId id="276" r:id="rId10"/>
    <p:sldId id="273" r:id="rId11"/>
    <p:sldId id="275" r:id="rId12"/>
    <p:sldId id="279" r:id="rId13"/>
    <p:sldId id="277" r:id="rId14"/>
    <p:sldId id="280" r:id="rId15"/>
    <p:sldId id="264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A36D48-2014-41E6-BF37-7FCF8D7DF19E}" v="101" dt="2023-05-23T05:29:43.955"/>
    <p1510:client id="{5CE5907E-FB15-41CE-81A2-9C437364BE8E}" v="218" dt="2023-05-23T05:45:51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8838-2873-0AF8-193C-E6CC85870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5CD0F-E0C8-7FCA-BDAA-FDFBF9A5C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01EF5-B414-41FC-6992-D7A446A5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DF8C-78DA-739B-A5F4-C6BA7DE5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949D-4530-D2DC-1C9C-03366D14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33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25C1-C87B-5857-63EF-8196CA4C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19E17-A5D9-E679-2B12-299562A88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9CDC-B10C-92ED-4DFE-A140D276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8FC3-FD87-AEE9-6CF0-FF245653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2685-50A2-DF2C-5393-41192978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8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1A688-86E6-7925-B44E-1BAF22E5F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33B44-2025-5743-D49B-78C9CFD6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6706-8295-CAA5-77D7-285D66F8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0344-2783-EB85-80C7-034B9E64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00516-B3F9-68E1-DBB6-BAEA2491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2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33C4-2E8C-CE8A-1DD5-EF43119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070E-AD01-796D-04B5-1E1EA83E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F85-C897-9EB2-45F3-FAFDFA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5FB1-3FAC-C0F7-DDFF-C7574084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46D3-80D9-1C35-1BA3-CA9FCDAA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4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0A9E-6365-A4F2-7FF4-9AB94861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F191-71DD-8EF3-3FC6-0F0FD44D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A4F2-1B74-E06D-D5B2-634D9B07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4DAB7-4E25-C9B7-8AAE-A7A933C2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0C4C9-9E99-811F-4B4B-8F31B1A4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06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CA32-1BCE-1A46-E71A-D6DC34A9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CDC7-6E0E-D610-EB5D-C228F1B75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0BE0C-57EF-FC5A-ECAD-84C1CCFA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A720-12A9-6B44-A4E2-8C91634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828-97FA-99AF-80F2-4FF7319B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D9B6-20F1-8F27-0064-00BFA329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0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39D-6A39-7866-1A0A-B89143ED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0862F-AE01-27DD-7D94-63710AC4C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8992-0763-BE00-73AA-13C5FE599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1A040-1CEC-74E3-1CF2-FD0A8ECAC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2D81F-5A01-8729-7B90-0D66D2914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BB7E7B-E1D5-BE87-4C77-3BCBEA31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D6A33-FFCA-1A61-D65C-DE4F1BFC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A8033-14A1-3F91-1385-F1017502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4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034-A4DF-AE9A-2E67-A78B5344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43CB7-D403-801E-E88C-1FF5FB54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9E7B5-DBB3-53E5-7A72-2B21BF05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5B13-5066-8EA7-A42A-F661D288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07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65554-9B79-A37D-C200-4E71D78C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7B83E-4F8B-228F-5527-657D001F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75763-AFFC-2DA5-1DB0-50458AB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5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E2BE-5882-6770-2730-BFF67F1C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923-3937-7560-BF10-62373DA94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00961-405D-8402-E266-A446B3D4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D3526-D8C0-069A-2B8E-CBDC9E66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59C3-5CB4-4972-E3A8-840B6383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66084-5E8C-D8A0-98FB-1AB672F6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5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0C0-E2B6-2F43-2F21-431123EA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8EAE9-CA9C-196E-5908-9AA1583C0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B9FC1-C64C-E96F-2444-B11E3177C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43A16-3C23-8BDC-73DF-6F3B425A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C968-CF2F-F091-15BD-1276B772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4615-4C23-45E6-10A5-492718EA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7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AE1A5-D405-6D2E-A1D5-5A3397DF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1DC8A-4039-0CAD-DACE-3B2F604D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C91-6A55-1D1A-F4F2-EF4A7EE65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ACF3-807E-48D5-893C-0E79F4B03C8D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5ACB-CE65-BD7B-A8EF-0804E6FE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F074-6252-914D-012A-FA3F50517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FDD9-FDD0-4F2A-80DB-DDBAF0603D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4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D00CFE-92F7-BF6C-F9AC-545DCA19B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947" y="300160"/>
            <a:ext cx="4416105" cy="1040807"/>
          </a:xfrm>
          <a:prstGeom prst="rect">
            <a:avLst/>
          </a:prstGeom>
        </p:spPr>
      </p:pic>
      <p:sp>
        <p:nvSpPr>
          <p:cNvPr id="17" name="Google Shape;87;p1">
            <a:extLst>
              <a:ext uri="{FF2B5EF4-FFF2-40B4-BE49-F238E27FC236}">
                <a16:creationId xmlns:a16="http://schemas.microsoft.com/office/drawing/2014/main" id="{15CE179E-955A-494A-FD0B-0E20E5B72E88}"/>
              </a:ext>
            </a:extLst>
          </p:cNvPr>
          <p:cNvSpPr/>
          <p:nvPr/>
        </p:nvSpPr>
        <p:spPr>
          <a:xfrm>
            <a:off x="2155855" y="1870727"/>
            <a:ext cx="7880279" cy="460211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351C75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Identity Management System using Blockchain</a:t>
            </a:r>
            <a:endParaRPr lang="en-IN" sz="2400" b="1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aphicFrame>
        <p:nvGraphicFramePr>
          <p:cNvPr id="18" name="Table 12">
            <a:extLst>
              <a:ext uri="{FF2B5EF4-FFF2-40B4-BE49-F238E27FC236}">
                <a16:creationId xmlns:a16="http://schemas.microsoft.com/office/drawing/2014/main" id="{D8056428-FDAE-EA7E-B14D-6465455D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73898"/>
              </p:ext>
            </p:extLst>
          </p:nvPr>
        </p:nvGraphicFramePr>
        <p:xfrm>
          <a:off x="2572152" y="2952353"/>
          <a:ext cx="7047687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229">
                  <a:extLst>
                    <a:ext uri="{9D8B030D-6E8A-4147-A177-3AD203B41FA5}">
                      <a16:colId xmlns:a16="http://schemas.microsoft.com/office/drawing/2014/main" val="1530293543"/>
                    </a:ext>
                  </a:extLst>
                </a:gridCol>
                <a:gridCol w="2349229">
                  <a:extLst>
                    <a:ext uri="{9D8B030D-6E8A-4147-A177-3AD203B41FA5}">
                      <a16:colId xmlns:a16="http://schemas.microsoft.com/office/drawing/2014/main" val="530136298"/>
                    </a:ext>
                  </a:extLst>
                </a:gridCol>
                <a:gridCol w="2349229">
                  <a:extLst>
                    <a:ext uri="{9D8B030D-6E8A-4147-A177-3AD203B41FA5}">
                      <a16:colId xmlns:a16="http://schemas.microsoft.com/office/drawing/2014/main" val="1187291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Akshay Joshi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237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01FE20BCS102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945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Kartik Kalal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251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01FE20BCS116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77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Dhiraj Bhandare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252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01FE20BCS117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Vaishnavi Patil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258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01FE20BCS196</a:t>
                      </a:r>
                      <a:endParaRPr lang="en-IN" sz="2000" dirty="0"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9691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14BDE8A-F2E5-FE28-4DD0-CFE5C96C4AA1}"/>
              </a:ext>
            </a:extLst>
          </p:cNvPr>
          <p:cNvSpPr txBox="1"/>
          <p:nvPr/>
        </p:nvSpPr>
        <p:spPr>
          <a:xfrm>
            <a:off x="4546756" y="4947255"/>
            <a:ext cx="309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Under the guidance of,</a:t>
            </a:r>
          </a:p>
          <a:p>
            <a:pPr algn="ctr"/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Dr. Narayan D G</a:t>
            </a:r>
          </a:p>
          <a:p>
            <a:pPr algn="ctr"/>
            <a:r>
              <a:rPr lang="en-US" sz="2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Mrs. Manjula Pawar</a:t>
            </a:r>
            <a:endParaRPr lang="en-IN" sz="2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E0B86-B790-10F9-0FF5-E8CED2501D60}"/>
              </a:ext>
            </a:extLst>
          </p:cNvPr>
          <p:cNvSpPr txBox="1"/>
          <p:nvPr/>
        </p:nvSpPr>
        <p:spPr>
          <a:xfrm>
            <a:off x="2703180" y="6246687"/>
            <a:ext cx="678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KLE Technological University, </a:t>
            </a:r>
            <a:r>
              <a:rPr lang="en-US" sz="2400" b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Hubballi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0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case diagram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30B-A7A0-0229-722B-488B6BE94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1" t="45393" r="8769" b="5318"/>
          <a:stretch/>
        </p:blipFill>
        <p:spPr>
          <a:xfrm>
            <a:off x="2613061" y="1367398"/>
            <a:ext cx="6965878" cy="53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2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5998" y="84761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IN" dirty="0">
              <a:latin typeface="CMU Serif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2178C-050D-23BD-7E9C-D3DD3595E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86" t="3143" r="28196"/>
          <a:stretch/>
        </p:blipFill>
        <p:spPr bwMode="auto">
          <a:xfrm>
            <a:off x="4103547" y="1506910"/>
            <a:ext cx="3987301" cy="390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45613-7D4D-DD48-31F7-FDC7737C626C}"/>
              </a:ext>
            </a:extLst>
          </p:cNvPr>
          <p:cNvSpPr txBox="1"/>
          <p:nvPr/>
        </p:nvSpPr>
        <p:spPr>
          <a:xfrm>
            <a:off x="4669466" y="5413744"/>
            <a:ext cx="3278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MU Serif"/>
                <a:cs typeface="Calibri"/>
              </a:rPr>
              <a:t>Fig </a:t>
            </a:r>
            <a:r>
              <a:rPr lang="en-US" sz="1600" err="1">
                <a:latin typeface="CMU Serif"/>
                <a:cs typeface="Calibri"/>
              </a:rPr>
              <a:t>i</a:t>
            </a:r>
            <a:r>
              <a:rPr lang="en-US" sz="1600" dirty="0">
                <a:latin typeface="CMU Serif"/>
                <a:cs typeface="Calibri"/>
              </a:rPr>
              <a:t>. Uploaded documents</a:t>
            </a:r>
            <a:endParaRPr lang="en-US" sz="1600">
              <a:latin typeface="CMU Serif"/>
            </a:endParaRPr>
          </a:p>
        </p:txBody>
      </p:sp>
    </p:spTree>
    <p:extLst>
      <p:ext uri="{BB962C8B-B14F-4D97-AF65-F5344CB8AC3E}">
        <p14:creationId xmlns:p14="http://schemas.microsoft.com/office/powerpoint/2010/main" val="229763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5998" y="84761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F7CB5-A35B-56BC-AA33-B6E3EBA94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1" t="10419" r="27435"/>
          <a:stretch/>
        </p:blipFill>
        <p:spPr bwMode="auto">
          <a:xfrm>
            <a:off x="4275549" y="1223813"/>
            <a:ext cx="3553810" cy="44708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A4F1E-FF61-5219-1402-8394AA88F8A0}"/>
              </a:ext>
            </a:extLst>
          </p:cNvPr>
          <p:cNvSpPr txBox="1"/>
          <p:nvPr/>
        </p:nvSpPr>
        <p:spPr>
          <a:xfrm>
            <a:off x="3889745" y="5626395"/>
            <a:ext cx="57327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MU Serif"/>
                <a:cs typeface="Calibri"/>
              </a:rPr>
              <a:t>Fig ii. List of organizations in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197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5998" y="84761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C1903-5E1A-325F-85C8-D6BBCB53F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3" t="29781" r="9791" b="29499"/>
          <a:stretch/>
        </p:blipFill>
        <p:spPr bwMode="auto">
          <a:xfrm>
            <a:off x="2123959" y="2024687"/>
            <a:ext cx="7961798" cy="2383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76400D-90B6-A8D1-D8FE-044FC500B8EA}"/>
              </a:ext>
            </a:extLst>
          </p:cNvPr>
          <p:cNvSpPr txBox="1"/>
          <p:nvPr/>
        </p:nvSpPr>
        <p:spPr>
          <a:xfrm>
            <a:off x="5068187" y="4492255"/>
            <a:ext cx="3278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MU Serif"/>
                <a:cs typeface="Calibri"/>
              </a:rPr>
              <a:t>Fig iii.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400098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5998" y="84761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8839A-59D3-FBE1-8A23-12E1F1678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35" t="6963" r="29984" b="13241"/>
          <a:stretch/>
        </p:blipFill>
        <p:spPr bwMode="auto">
          <a:xfrm>
            <a:off x="4297592" y="1285837"/>
            <a:ext cx="3479213" cy="4036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C9B34E-F4D8-C7B5-31CA-6648F8E46424}"/>
              </a:ext>
            </a:extLst>
          </p:cNvPr>
          <p:cNvSpPr txBox="1"/>
          <p:nvPr/>
        </p:nvSpPr>
        <p:spPr>
          <a:xfrm>
            <a:off x="4873257" y="5369442"/>
            <a:ext cx="3278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MU Serif"/>
                <a:cs typeface="Calibri"/>
              </a:rPr>
              <a:t>Fig iv. View documents</a:t>
            </a:r>
            <a:endParaRPr lang="en-US" sz="1600" dirty="0">
              <a:latin typeface="CMU Serif"/>
            </a:endParaRPr>
          </a:p>
        </p:txBody>
      </p:sp>
    </p:spTree>
    <p:extLst>
      <p:ext uri="{BB962C8B-B14F-4D97-AF65-F5344CB8AC3E}">
        <p14:creationId xmlns:p14="http://schemas.microsoft.com/office/powerpoint/2010/main" val="2962738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84761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29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193532" y="1583602"/>
            <a:ext cx="11719067" cy="2272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89725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conclusion, the implementation of an identity management system using blockchain technology offers numerous advantages and has the potential to revolutionize the way we manage and protect our identities.</a:t>
            </a:r>
          </a:p>
          <a:p>
            <a:pPr marL="298450" marR="89725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By leveraging the decentralized and immutable nature of blockchain, this application provides a secure and transparent framework for identity verification and authentication.</a:t>
            </a:r>
          </a:p>
          <a:p>
            <a:pPr marL="298450" marR="897255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With enhanced security, privacy, user control, efficiency, and transparency, this project has paved the way for a more secure and user-centric digital identity ecosystem.</a:t>
            </a:r>
          </a:p>
        </p:txBody>
      </p:sp>
    </p:spTree>
    <p:extLst>
      <p:ext uri="{BB962C8B-B14F-4D97-AF65-F5344CB8AC3E}">
        <p14:creationId xmlns:p14="http://schemas.microsoft.com/office/powerpoint/2010/main" val="3727150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88A3A-1E58-4F28-E544-2DAA6EB86BB4}"/>
              </a:ext>
            </a:extLst>
          </p:cNvPr>
          <p:cNvSpPr txBox="1"/>
          <p:nvPr/>
        </p:nvSpPr>
        <p:spPr>
          <a:xfrm>
            <a:off x="3440130" y="3136612"/>
            <a:ext cx="5311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Thank you</a:t>
            </a:r>
            <a:endParaRPr lang="en-IN" sz="3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98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30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1142998" y="1698067"/>
            <a:ext cx="9906001" cy="41996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CMU Serif"/>
                <a:ea typeface="CMU Serif" panose="02000603000000000000" pitchFamily="2" charset="0"/>
                <a:cs typeface="CMU Serif" panose="02000603000000000000" pitchFamily="2" charset="0"/>
              </a:rPr>
              <a:t>Motivation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Statement and Objectives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of the proposed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 of the proposed application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 case diagram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  <a:endParaRPr lang="en-IN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4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30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236465" y="1162059"/>
            <a:ext cx="11719067" cy="559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Blockchain is a method of recording information that makes it impossible or difficult for the system to be changed, hacked, or manipulated</a:t>
            </a:r>
            <a:endParaRPr lang="en-US" sz="2000" spc="-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Identity management ensures that individuals accessing a system or network are properly authenticated and authorized to access the resources they need.</a:t>
            </a: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By establishing and maintaining a unique digital identity for each user, identity management systems can help organizations improve security by preventing unauthorized access and protecting sensitive data.</a:t>
            </a: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 our proposed work we have implemented an identity management system in which a user can create an account, provide, and revoke access of documents from various institutions.</a:t>
            </a:r>
            <a:endParaRPr lang="en-IN" sz="20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20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8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30" y="700394"/>
            <a:ext cx="531173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latin typeface="CMU Serif"/>
                <a:ea typeface="CMU Serif" panose="02000603000000000000" pitchFamily="2" charset="0"/>
                <a:cs typeface="CMU Serif" panose="02000603000000000000" pitchFamily="2" charset="0"/>
              </a:rPr>
              <a:t>Motivation</a:t>
            </a:r>
            <a:endParaRPr lang="en-IN" sz="2400" b="1" dirty="0">
              <a:latin typeface="CMU Serif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254185" y="1383570"/>
            <a:ext cx="11701347" cy="6507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/>
                <a:ea typeface="+mn-lt"/>
                <a:cs typeface="+mn-lt"/>
              </a:rPr>
              <a:t>Effective identity and access management (IAM) is crucial for organizations to safeguard their sensitive resources and data from unauthorized access.</a:t>
            </a:r>
            <a:endParaRPr lang="en-US" sz="2000" dirty="0">
              <a:solidFill>
                <a:srgbClr val="000000"/>
              </a:solidFill>
              <a:latin typeface="CMU Serif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MU Serif"/>
                <a:ea typeface="+mn-lt"/>
                <a:cs typeface="+mn-lt"/>
              </a:rPr>
              <a:t>Traditional IAM solutions have limitations, such as centralized control and a lack of transparency, that can lead to security breaches.</a:t>
            </a:r>
            <a:endParaRPr lang="en-US" sz="2000" b="0" strike="noStrike" dirty="0">
              <a:latin typeface="CMU Serif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dirty="0">
                <a:latin typeface="CMU Serif"/>
                <a:ea typeface="+mn-lt"/>
                <a:cs typeface="+mn-lt"/>
              </a:rPr>
              <a:t>Blockchain technology offers a solution to these challenges by providing a decentralized and tamper-proof ledger that can be used to securely manage digital identities.</a:t>
            </a:r>
            <a:endParaRPr lang="en-US" sz="2000" b="0" strike="noStrike" dirty="0">
              <a:latin typeface="CMU Serif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latin typeface="Calibri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latin typeface="Calibri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latin typeface="CMU Serif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alibri"/>
            </a:endParaRPr>
          </a:p>
          <a:p>
            <a:pPr marL="443865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dirty="0">
              <a:latin typeface="Calibri"/>
              <a:ea typeface="CMU Serif" panose="02000603000000000000" pitchFamily="2" charset="0"/>
              <a:cs typeface="Calibri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IN" sz="2000" spc="-1" dirty="0">
              <a:latin typeface="CMU Serif" panose="02000603000000000000" pitchFamily="2" charset="0"/>
              <a:ea typeface="CMU Serif" panose="02000603000000000000" pitchFamily="2" charset="0"/>
              <a:cs typeface="Calibri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IN" sz="2000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tabLst>
                <a:tab pos="0" algn="l"/>
              </a:tabLst>
            </a:pPr>
            <a:endParaRPr lang="en-IN" sz="2000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482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3440130" y="70039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Problem Statement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236465" y="2697843"/>
            <a:ext cx="11426147" cy="420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8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set</a:t>
            </a:r>
            <a:r>
              <a:rPr lang="en-US" sz="2000" spc="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up a blockchain network</a:t>
            </a:r>
            <a:r>
              <a:rPr lang="en-US" sz="2000" spc="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using</a:t>
            </a:r>
            <a:r>
              <a:rPr lang="en-US" sz="2000" spc="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Ethereum</a:t>
            </a:r>
            <a:r>
              <a:rPr lang="en-US" sz="2000" spc="-1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platform.</a:t>
            </a: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6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	develop	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r>
              <a:rPr lang="en-US" sz="2000" spc="-4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ficient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secur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 </a:t>
            </a:r>
            <a:r>
              <a:rPr lang="en-US" sz="2000" spc="-5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 for storing and retrieving digital identities.</a:t>
            </a:r>
            <a:endParaRPr lang="en-US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facilitate easy sharing of data</a:t>
            </a:r>
            <a:r>
              <a:rPr lang="en-US" sz="2000" spc="-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provide user-friendly interface.</a:t>
            </a:r>
          </a:p>
          <a:p>
            <a:pPr marL="444420" indent="-342900" algn="just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provide access control to the owners.</a:t>
            </a:r>
          </a:p>
          <a:p>
            <a:pPr marL="457200" algn="just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0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457200" algn="just">
              <a:lnSpc>
                <a:spcPct val="15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64ED2-335C-E5C8-D3E7-3E9577F30B64}"/>
              </a:ext>
            </a:extLst>
          </p:cNvPr>
          <p:cNvSpPr txBox="1"/>
          <p:nvPr/>
        </p:nvSpPr>
        <p:spPr>
          <a:xfrm>
            <a:off x="3440128" y="2120149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Objectives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6360A-190D-3A21-ADEB-D865395A7B5B}"/>
              </a:ext>
            </a:extLst>
          </p:cNvPr>
          <p:cNvSpPr txBox="1"/>
          <p:nvPr/>
        </p:nvSpPr>
        <p:spPr>
          <a:xfrm>
            <a:off x="236465" y="1281390"/>
            <a:ext cx="1171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n-US" sz="2000" spc="-8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</a:t>
            </a:r>
            <a:r>
              <a:rPr lang="en-US" sz="2000" spc="36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US" sz="2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develop a secure, efficient and reliable Identity Management System using Blockchain.</a:t>
            </a:r>
          </a:p>
        </p:txBody>
      </p:sp>
    </p:spTree>
    <p:extLst>
      <p:ext uri="{BB962C8B-B14F-4D97-AF65-F5344CB8AC3E}">
        <p14:creationId xmlns:p14="http://schemas.microsoft.com/office/powerpoint/2010/main" val="2631014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108509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64ED2-335C-E5C8-D3E7-3E9577F30B64}"/>
              </a:ext>
            </a:extLst>
          </p:cNvPr>
          <p:cNvSpPr txBox="1"/>
          <p:nvPr/>
        </p:nvSpPr>
        <p:spPr>
          <a:xfrm>
            <a:off x="401054" y="2809343"/>
            <a:ext cx="11724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Methodology</a:t>
            </a:r>
            <a:endParaRPr lang="en-IN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8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29D375-8837-B1F4-89C1-E7F99ACBC32C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56E5DC24-E83A-2B07-39B6-00FB3E899B7F}"/>
              </a:ext>
            </a:extLst>
          </p:cNvPr>
          <p:cNvSpPr/>
          <p:nvPr/>
        </p:nvSpPr>
        <p:spPr>
          <a:xfrm>
            <a:off x="6898223" y="5246886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9876A942-CBE2-9680-B17A-49A68F9B3363}"/>
              </a:ext>
            </a:extLst>
          </p:cNvPr>
          <p:cNvSpPr/>
          <p:nvPr/>
        </p:nvSpPr>
        <p:spPr>
          <a:xfrm>
            <a:off x="6898223" y="4089927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E99A94-8D12-346F-D452-7258EC6C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6" y="3198257"/>
            <a:ext cx="444009" cy="444009"/>
          </a:xfrm>
          <a:prstGeom prst="rect">
            <a:avLst/>
          </a:prstGeom>
        </p:spPr>
      </p:pic>
      <p:sp>
        <p:nvSpPr>
          <p:cNvPr id="23" name="Diamond 22">
            <a:extLst>
              <a:ext uri="{FF2B5EF4-FFF2-40B4-BE49-F238E27FC236}">
                <a16:creationId xmlns:a16="http://schemas.microsoft.com/office/drawing/2014/main" id="{34D9D7B1-E11F-2535-38DD-030415198A9A}"/>
              </a:ext>
            </a:extLst>
          </p:cNvPr>
          <p:cNvSpPr/>
          <p:nvPr/>
        </p:nvSpPr>
        <p:spPr>
          <a:xfrm>
            <a:off x="769520" y="2999970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42779D-ABCA-0ED3-2B80-607D4E60E8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3" r="25785"/>
          <a:stretch/>
        </p:blipFill>
        <p:spPr>
          <a:xfrm>
            <a:off x="3879924" y="1081996"/>
            <a:ext cx="1166071" cy="1002826"/>
          </a:xfrm>
          <a:prstGeom prst="rect">
            <a:avLst/>
          </a:prstGeom>
        </p:spPr>
      </p:pic>
      <p:sp>
        <p:nvSpPr>
          <p:cNvPr id="25" name="Left Brace 24">
            <a:extLst>
              <a:ext uri="{FF2B5EF4-FFF2-40B4-BE49-F238E27FC236}">
                <a16:creationId xmlns:a16="http://schemas.microsoft.com/office/drawing/2014/main" id="{72502007-C86D-C755-991D-E7023130EEAF}"/>
              </a:ext>
            </a:extLst>
          </p:cNvPr>
          <p:cNvSpPr/>
          <p:nvPr/>
        </p:nvSpPr>
        <p:spPr>
          <a:xfrm rot="16200000">
            <a:off x="4356793" y="-740166"/>
            <a:ext cx="273979" cy="31806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F1783-360E-F152-EED5-8F37A47F387D}"/>
              </a:ext>
            </a:extLst>
          </p:cNvPr>
          <p:cNvSpPr txBox="1"/>
          <p:nvPr/>
        </p:nvSpPr>
        <p:spPr>
          <a:xfrm>
            <a:off x="9551334" y="5136579"/>
            <a:ext cx="12503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Smart Contract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E24D3-CD06-639E-70A6-394C2E65A035}"/>
              </a:ext>
            </a:extLst>
          </p:cNvPr>
          <p:cNvSpPr/>
          <p:nvPr/>
        </p:nvSpPr>
        <p:spPr>
          <a:xfrm>
            <a:off x="719687" y="4328804"/>
            <a:ext cx="1233247" cy="602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Register user details</a:t>
            </a:r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50FB78-B9EA-C7D4-AB2E-B730D77DDD30}"/>
              </a:ext>
            </a:extLst>
          </p:cNvPr>
          <p:cNvSpPr/>
          <p:nvPr/>
        </p:nvSpPr>
        <p:spPr>
          <a:xfrm>
            <a:off x="2263726" y="3158149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Connect wallet</a:t>
            </a:r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EE7C2FE-75CA-6D54-0099-4E1AFDCC6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6" t="12734" r="11856" b="19550"/>
          <a:stretch/>
        </p:blipFill>
        <p:spPr>
          <a:xfrm>
            <a:off x="3063583" y="5733266"/>
            <a:ext cx="1063358" cy="101883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46A56E-EB2F-8521-C4B6-03CAC95E4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t="12734" r="11856" b="19550"/>
          <a:stretch/>
        </p:blipFill>
        <p:spPr>
          <a:xfrm>
            <a:off x="3988369" y="5743540"/>
            <a:ext cx="789328" cy="1018838"/>
          </a:xfrm>
          <a:prstGeom prst="rect">
            <a:avLst/>
          </a:prstGeom>
        </p:spPr>
      </p:pic>
      <p:sp>
        <p:nvSpPr>
          <p:cNvPr id="36" name="Diamond 35">
            <a:extLst>
              <a:ext uri="{FF2B5EF4-FFF2-40B4-BE49-F238E27FC236}">
                <a16:creationId xmlns:a16="http://schemas.microsoft.com/office/drawing/2014/main" id="{6698D835-D704-F14B-75C5-5593AEAC7245}"/>
              </a:ext>
            </a:extLst>
          </p:cNvPr>
          <p:cNvSpPr/>
          <p:nvPr/>
        </p:nvSpPr>
        <p:spPr>
          <a:xfrm>
            <a:off x="6898223" y="1781754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E83E65-2BCD-D8C4-0A18-AF44D51A6D7A}"/>
              </a:ext>
            </a:extLst>
          </p:cNvPr>
          <p:cNvSpPr/>
          <p:nvPr/>
        </p:nvSpPr>
        <p:spPr>
          <a:xfrm>
            <a:off x="5204146" y="3170902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Home page</a:t>
            </a:r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A4D228-A0FE-8121-19A7-83F2839459A4}"/>
              </a:ext>
            </a:extLst>
          </p:cNvPr>
          <p:cNvSpPr txBox="1"/>
          <p:nvPr/>
        </p:nvSpPr>
        <p:spPr>
          <a:xfrm>
            <a:off x="4771469" y="3484789"/>
            <a:ext cx="500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14FFB0-CD76-AF1B-D26C-FD743503C22F}"/>
              </a:ext>
            </a:extLst>
          </p:cNvPr>
          <p:cNvSpPr txBox="1"/>
          <p:nvPr/>
        </p:nvSpPr>
        <p:spPr>
          <a:xfrm>
            <a:off x="6847962" y="5604257"/>
            <a:ext cx="125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Grant/Revoke access?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440D0A-6128-2026-1BFC-30FBAB5EFB25}"/>
              </a:ext>
            </a:extLst>
          </p:cNvPr>
          <p:cNvSpPr txBox="1"/>
          <p:nvPr/>
        </p:nvSpPr>
        <p:spPr>
          <a:xfrm>
            <a:off x="39212" y="3655571"/>
            <a:ext cx="8630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8D8B7B-04C6-8636-3422-85729A333BC5}"/>
              </a:ext>
            </a:extLst>
          </p:cNvPr>
          <p:cNvSpPr txBox="1"/>
          <p:nvPr/>
        </p:nvSpPr>
        <p:spPr>
          <a:xfrm>
            <a:off x="3520485" y="66450"/>
            <a:ext cx="186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Documents stored in IPFS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40E7B75-57CE-F41F-48ED-E45A3ABDA3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060" r="7964" b="7732"/>
          <a:stretch/>
        </p:blipFill>
        <p:spPr>
          <a:xfrm>
            <a:off x="998060" y="3971991"/>
            <a:ext cx="234522" cy="235872"/>
          </a:xfrm>
          <a:prstGeom prst="rect">
            <a:avLst/>
          </a:prstGeom>
        </p:spPr>
      </p:pic>
      <p:sp>
        <p:nvSpPr>
          <p:cNvPr id="65" name="Diamond 64">
            <a:extLst>
              <a:ext uri="{FF2B5EF4-FFF2-40B4-BE49-F238E27FC236}">
                <a16:creationId xmlns:a16="http://schemas.microsoft.com/office/drawing/2014/main" id="{C4E7C36F-72E2-3746-FAB0-9BF2AD95BF31}"/>
              </a:ext>
            </a:extLst>
          </p:cNvPr>
          <p:cNvSpPr/>
          <p:nvPr/>
        </p:nvSpPr>
        <p:spPr>
          <a:xfrm>
            <a:off x="6898223" y="2938713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33E7C0-1FD8-DF9F-2137-1AC717116429}"/>
              </a:ext>
            </a:extLst>
          </p:cNvPr>
          <p:cNvSpPr txBox="1"/>
          <p:nvPr/>
        </p:nvSpPr>
        <p:spPr>
          <a:xfrm>
            <a:off x="6898222" y="4435319"/>
            <a:ext cx="11335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access received?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753B07-872E-8623-CCDA-69FF557C0319}"/>
              </a:ext>
            </a:extLst>
          </p:cNvPr>
          <p:cNvSpPr txBox="1"/>
          <p:nvPr/>
        </p:nvSpPr>
        <p:spPr>
          <a:xfrm>
            <a:off x="6939552" y="2106039"/>
            <a:ext cx="11015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List access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191E39D-74DB-0188-A01E-77D01A8CE2B2}"/>
              </a:ext>
            </a:extLst>
          </p:cNvPr>
          <p:cNvSpPr txBox="1"/>
          <p:nvPr/>
        </p:nvSpPr>
        <p:spPr>
          <a:xfrm>
            <a:off x="4751139" y="1621982"/>
            <a:ext cx="17835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Upload docs to IPFS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5DA717-9CFE-252A-55E4-B240B323A7E6}"/>
              </a:ext>
            </a:extLst>
          </p:cNvPr>
          <p:cNvSpPr txBox="1"/>
          <p:nvPr/>
        </p:nvSpPr>
        <p:spPr>
          <a:xfrm>
            <a:off x="6771959" y="3164203"/>
            <a:ext cx="1386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 organization?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F48A9F9-4065-31C4-F1BF-8DC7FE62E944}"/>
              </a:ext>
            </a:extLst>
          </p:cNvPr>
          <p:cNvSpPr/>
          <p:nvPr/>
        </p:nvSpPr>
        <p:spPr>
          <a:xfrm>
            <a:off x="3687951" y="2970731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82047D5-BB00-5D9A-561B-E37C82D21BBE}"/>
              </a:ext>
            </a:extLst>
          </p:cNvPr>
          <p:cNvSpPr/>
          <p:nvPr/>
        </p:nvSpPr>
        <p:spPr>
          <a:xfrm>
            <a:off x="6898223" y="624795"/>
            <a:ext cx="1133582" cy="98631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F742C0C-5429-B429-863F-5E44F9C82E43}"/>
              </a:ext>
            </a:extLst>
          </p:cNvPr>
          <p:cNvSpPr/>
          <p:nvPr/>
        </p:nvSpPr>
        <p:spPr>
          <a:xfrm>
            <a:off x="8541526" y="795726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Display docs and details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E08473-9BC7-5482-B45C-EB28B5B1FC7C}"/>
              </a:ext>
            </a:extLst>
          </p:cNvPr>
          <p:cNvSpPr txBox="1"/>
          <p:nvPr/>
        </p:nvSpPr>
        <p:spPr>
          <a:xfrm>
            <a:off x="6939552" y="987148"/>
            <a:ext cx="1133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View/upload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9AF550-7FD5-E5F5-0786-155D4540BCB3}"/>
              </a:ext>
            </a:extLst>
          </p:cNvPr>
          <p:cNvSpPr txBox="1"/>
          <p:nvPr/>
        </p:nvSpPr>
        <p:spPr>
          <a:xfrm>
            <a:off x="7229798" y="1200401"/>
            <a:ext cx="665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docs?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EA1A7E-47D8-E90A-A2D2-3A82A42243A3}"/>
              </a:ext>
            </a:extLst>
          </p:cNvPr>
          <p:cNvSpPr txBox="1"/>
          <p:nvPr/>
        </p:nvSpPr>
        <p:spPr>
          <a:xfrm>
            <a:off x="7178428" y="2276679"/>
            <a:ext cx="6650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given?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081984-51F1-34B0-F56A-576A71679D76}"/>
              </a:ext>
            </a:extLst>
          </p:cNvPr>
          <p:cNvSpPr/>
          <p:nvPr/>
        </p:nvSpPr>
        <p:spPr>
          <a:xfrm>
            <a:off x="8541526" y="1952686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Display details of access given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050008-A28F-7A1E-F637-0D7264CAF2A4}"/>
              </a:ext>
            </a:extLst>
          </p:cNvPr>
          <p:cNvSpPr/>
          <p:nvPr/>
        </p:nvSpPr>
        <p:spPr>
          <a:xfrm>
            <a:off x="8541526" y="3141663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Display organization details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F68A03-C3D4-5DEB-62F9-5BFDEC9DE088}"/>
              </a:ext>
            </a:extLst>
          </p:cNvPr>
          <p:cNvSpPr/>
          <p:nvPr/>
        </p:nvSpPr>
        <p:spPr>
          <a:xfrm>
            <a:off x="8541526" y="4276782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Display details of access received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2FB975-CA05-7CF6-2B37-529BE7BB7EB8}"/>
              </a:ext>
            </a:extLst>
          </p:cNvPr>
          <p:cNvSpPr/>
          <p:nvPr/>
        </p:nvSpPr>
        <p:spPr>
          <a:xfrm>
            <a:off x="8541526" y="5450048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Perform grant/revoke access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EEA91F-B381-56AE-9B7E-34F43763475F}"/>
              </a:ext>
            </a:extLst>
          </p:cNvPr>
          <p:cNvSpPr/>
          <p:nvPr/>
        </p:nvSpPr>
        <p:spPr>
          <a:xfrm>
            <a:off x="10288149" y="3141426"/>
            <a:ext cx="1063358" cy="6444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Back</a:t>
            </a:r>
            <a:endParaRPr lang="en-IN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04DDB02-7A63-7067-7F72-52741AA543F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24983" b="29886"/>
          <a:stretch/>
        </p:blipFill>
        <p:spPr>
          <a:xfrm>
            <a:off x="9687791" y="5367181"/>
            <a:ext cx="360578" cy="38090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4764662-D224-654A-B9D2-45081F2ECE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40898" b="29886"/>
          <a:stretch/>
        </p:blipFill>
        <p:spPr>
          <a:xfrm>
            <a:off x="3022055" y="251540"/>
            <a:ext cx="378903" cy="58528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D7064E-AD8F-6C87-BAE1-A0FD2B7EB9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40898" b="29886"/>
          <a:stretch/>
        </p:blipFill>
        <p:spPr>
          <a:xfrm>
            <a:off x="4754019" y="243478"/>
            <a:ext cx="378903" cy="58528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C94FE86-AC61-6875-94D8-C66286F16A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40898" b="29886"/>
          <a:stretch/>
        </p:blipFill>
        <p:spPr>
          <a:xfrm>
            <a:off x="5515472" y="251540"/>
            <a:ext cx="378903" cy="58528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677A6DCB-C21C-5A06-A130-243BCC982D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40898" b="29886"/>
          <a:stretch/>
        </p:blipFill>
        <p:spPr>
          <a:xfrm>
            <a:off x="3687951" y="232213"/>
            <a:ext cx="378903" cy="585282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153CFAD-05EE-235F-55B7-C6EC078AD02E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 flipV="1">
            <a:off x="9604884" y="3463653"/>
            <a:ext cx="683265" cy="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258EA4-1C19-4D9A-309D-91A4BB5456B2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9604884" y="1117953"/>
            <a:ext cx="1214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CC8EC8A-0408-5483-F2CD-3267D8EB9DD7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10819828" y="1102544"/>
            <a:ext cx="0" cy="203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A47501C-198C-FCE4-7E6C-E3FDFC846332}"/>
              </a:ext>
            </a:extLst>
          </p:cNvPr>
          <p:cNvCxnSpPr>
            <a:cxnSpLocks/>
          </p:cNvCxnSpPr>
          <p:nvPr/>
        </p:nvCxnSpPr>
        <p:spPr>
          <a:xfrm>
            <a:off x="9604884" y="5748083"/>
            <a:ext cx="1214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C5A3B7C-96FA-6218-1319-04FB477E5E16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10804065" y="3785879"/>
            <a:ext cx="15763" cy="195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CB3AFA7-C67D-6466-5A22-E97114F60D9B}"/>
              </a:ext>
            </a:extLst>
          </p:cNvPr>
          <p:cNvCxnSpPr>
            <a:cxnSpLocks/>
          </p:cNvCxnSpPr>
          <p:nvPr/>
        </p:nvCxnSpPr>
        <p:spPr>
          <a:xfrm>
            <a:off x="9589121" y="2260995"/>
            <a:ext cx="12307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040110A-2786-D00F-1B4C-296D00DC831B}"/>
              </a:ext>
            </a:extLst>
          </p:cNvPr>
          <p:cNvCxnSpPr>
            <a:cxnSpLocks/>
          </p:cNvCxnSpPr>
          <p:nvPr/>
        </p:nvCxnSpPr>
        <p:spPr>
          <a:xfrm>
            <a:off x="9589120" y="4599008"/>
            <a:ext cx="1212527" cy="9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BBF7D3E-4B7A-F022-DC8E-BCA2841FFF51}"/>
              </a:ext>
            </a:extLst>
          </p:cNvPr>
          <p:cNvCxnSpPr>
            <a:stCxn id="90" idx="3"/>
            <a:endCxn id="89" idx="1"/>
          </p:cNvCxnSpPr>
          <p:nvPr/>
        </p:nvCxnSpPr>
        <p:spPr>
          <a:xfrm>
            <a:off x="8073134" y="1117953"/>
            <a:ext cx="46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74F1C15-08F8-F2EC-1926-4D45993A4CBA}"/>
              </a:ext>
            </a:extLst>
          </p:cNvPr>
          <p:cNvCxnSpPr>
            <a:stCxn id="36" idx="3"/>
            <a:endCxn id="93" idx="1"/>
          </p:cNvCxnSpPr>
          <p:nvPr/>
        </p:nvCxnSpPr>
        <p:spPr>
          <a:xfrm flipV="1">
            <a:off x="8031805" y="2274913"/>
            <a:ext cx="509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9925A41-9806-7539-8440-61A598398F54}"/>
              </a:ext>
            </a:extLst>
          </p:cNvPr>
          <p:cNvCxnSpPr>
            <a:cxnSpLocks/>
          </p:cNvCxnSpPr>
          <p:nvPr/>
        </p:nvCxnSpPr>
        <p:spPr>
          <a:xfrm>
            <a:off x="8041126" y="3432830"/>
            <a:ext cx="500400" cy="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B099BDD-9214-03E4-E123-6E94F2C3CF88}"/>
              </a:ext>
            </a:extLst>
          </p:cNvPr>
          <p:cNvCxnSpPr/>
          <p:nvPr/>
        </p:nvCxnSpPr>
        <p:spPr>
          <a:xfrm flipV="1">
            <a:off x="8042195" y="4583085"/>
            <a:ext cx="509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6F9E24-F593-5B58-56E0-C1EC5FD91FD6}"/>
              </a:ext>
            </a:extLst>
          </p:cNvPr>
          <p:cNvCxnSpPr/>
          <p:nvPr/>
        </p:nvCxnSpPr>
        <p:spPr>
          <a:xfrm flipV="1">
            <a:off x="8041126" y="5737276"/>
            <a:ext cx="509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44862F6-CBFC-0862-46A0-89BEC497244C}"/>
              </a:ext>
            </a:extLst>
          </p:cNvPr>
          <p:cNvCxnSpPr>
            <a:cxnSpLocks/>
          </p:cNvCxnSpPr>
          <p:nvPr/>
        </p:nvCxnSpPr>
        <p:spPr>
          <a:xfrm>
            <a:off x="6535372" y="1102544"/>
            <a:ext cx="0" cy="4678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512A081-3A8E-023D-35A9-A8F964BAA7C3}"/>
              </a:ext>
            </a:extLst>
          </p:cNvPr>
          <p:cNvCxnSpPr>
            <a:cxnSpLocks/>
          </p:cNvCxnSpPr>
          <p:nvPr/>
        </p:nvCxnSpPr>
        <p:spPr>
          <a:xfrm>
            <a:off x="6543925" y="1117953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DA4C6C6-F415-0204-BA36-9A443BD9958F}"/>
              </a:ext>
            </a:extLst>
          </p:cNvPr>
          <p:cNvCxnSpPr>
            <a:cxnSpLocks/>
          </p:cNvCxnSpPr>
          <p:nvPr/>
        </p:nvCxnSpPr>
        <p:spPr>
          <a:xfrm>
            <a:off x="6543924" y="2274912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40F5CD2-BBC7-5C3E-4093-6677C11A0A5E}"/>
              </a:ext>
            </a:extLst>
          </p:cNvPr>
          <p:cNvCxnSpPr>
            <a:cxnSpLocks/>
          </p:cNvCxnSpPr>
          <p:nvPr/>
        </p:nvCxnSpPr>
        <p:spPr>
          <a:xfrm>
            <a:off x="6535372" y="3441781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DCE3ED8-3EE8-44E3-C54A-1CCAC386BDF1}"/>
              </a:ext>
            </a:extLst>
          </p:cNvPr>
          <p:cNvCxnSpPr>
            <a:cxnSpLocks/>
          </p:cNvCxnSpPr>
          <p:nvPr/>
        </p:nvCxnSpPr>
        <p:spPr>
          <a:xfrm>
            <a:off x="6535371" y="4558894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7738B8B-8B54-DAD9-6D32-2E2BF90FD051}"/>
              </a:ext>
            </a:extLst>
          </p:cNvPr>
          <p:cNvCxnSpPr>
            <a:cxnSpLocks/>
          </p:cNvCxnSpPr>
          <p:nvPr/>
        </p:nvCxnSpPr>
        <p:spPr>
          <a:xfrm>
            <a:off x="6535370" y="5748083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AD9D853-2BEA-2D7A-D267-CCA0E976789A}"/>
              </a:ext>
            </a:extLst>
          </p:cNvPr>
          <p:cNvCxnSpPr>
            <a:stCxn id="37" idx="3"/>
          </p:cNvCxnSpPr>
          <p:nvPr/>
        </p:nvCxnSpPr>
        <p:spPr>
          <a:xfrm flipV="1">
            <a:off x="6267504" y="3493128"/>
            <a:ext cx="2678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EE088E-5583-C03F-5920-E9AA0B808260}"/>
              </a:ext>
            </a:extLst>
          </p:cNvPr>
          <p:cNvCxnSpPr>
            <a:cxnSpLocks/>
          </p:cNvCxnSpPr>
          <p:nvPr/>
        </p:nvCxnSpPr>
        <p:spPr>
          <a:xfrm>
            <a:off x="4849849" y="3458053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74892E1-0CF6-AF0E-262F-0A09CDB14F17}"/>
              </a:ext>
            </a:extLst>
          </p:cNvPr>
          <p:cNvCxnSpPr>
            <a:cxnSpLocks/>
          </p:cNvCxnSpPr>
          <p:nvPr/>
        </p:nvCxnSpPr>
        <p:spPr>
          <a:xfrm>
            <a:off x="3318208" y="3458053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B5A76931-43BF-A7B5-7EE4-069EE08F15E1}"/>
              </a:ext>
            </a:extLst>
          </p:cNvPr>
          <p:cNvCxnSpPr>
            <a:cxnSpLocks/>
          </p:cNvCxnSpPr>
          <p:nvPr/>
        </p:nvCxnSpPr>
        <p:spPr>
          <a:xfrm>
            <a:off x="1903102" y="3480375"/>
            <a:ext cx="354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6286ABC-2C3B-39BA-A737-64147EBF4A40}"/>
              </a:ext>
            </a:extLst>
          </p:cNvPr>
          <p:cNvCxnSpPr>
            <a:cxnSpLocks/>
          </p:cNvCxnSpPr>
          <p:nvPr/>
        </p:nvCxnSpPr>
        <p:spPr>
          <a:xfrm>
            <a:off x="535788" y="3482854"/>
            <a:ext cx="24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A9362B4-D9AD-7BB3-5799-CDF9973CB711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>
            <a:off x="1336311" y="3986289"/>
            <a:ext cx="0" cy="34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0B99924-5616-2616-4202-B1FE1905F4FB}"/>
              </a:ext>
            </a:extLst>
          </p:cNvPr>
          <p:cNvCxnSpPr>
            <a:cxnSpLocks/>
          </p:cNvCxnSpPr>
          <p:nvPr/>
        </p:nvCxnSpPr>
        <p:spPr>
          <a:xfrm flipH="1">
            <a:off x="5037214" y="1603992"/>
            <a:ext cx="9423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49E466F-2C6A-7C8E-4DE7-1AC1EF878BC8}"/>
              </a:ext>
            </a:extLst>
          </p:cNvPr>
          <p:cNvCxnSpPr/>
          <p:nvPr/>
        </p:nvCxnSpPr>
        <p:spPr>
          <a:xfrm flipV="1">
            <a:off x="5979560" y="914400"/>
            <a:ext cx="0" cy="69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09F7BA2-C5ED-DFA8-BF4C-AC9C6568E9AE}"/>
              </a:ext>
            </a:extLst>
          </p:cNvPr>
          <p:cNvCxnSpPr/>
          <p:nvPr/>
        </p:nvCxnSpPr>
        <p:spPr>
          <a:xfrm>
            <a:off x="5979560" y="914400"/>
            <a:ext cx="109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203FCD1-2D04-C5E9-FFD5-69038E23A298}"/>
              </a:ext>
            </a:extLst>
          </p:cNvPr>
          <p:cNvCxnSpPr>
            <a:cxnSpLocks/>
          </p:cNvCxnSpPr>
          <p:nvPr/>
        </p:nvCxnSpPr>
        <p:spPr>
          <a:xfrm>
            <a:off x="6096000" y="430578"/>
            <a:ext cx="29772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7346A95D-FD8A-EDD0-D8A5-C8DD3294C813}"/>
              </a:ext>
            </a:extLst>
          </p:cNvPr>
          <p:cNvCxnSpPr>
            <a:endCxn id="89" idx="0"/>
          </p:cNvCxnSpPr>
          <p:nvPr/>
        </p:nvCxnSpPr>
        <p:spPr>
          <a:xfrm>
            <a:off x="9073205" y="430578"/>
            <a:ext cx="0" cy="36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8F76DCD-33C3-0707-B21A-3BA5AF92EF8A}"/>
              </a:ext>
            </a:extLst>
          </p:cNvPr>
          <p:cNvSpPr txBox="1"/>
          <p:nvPr/>
        </p:nvSpPr>
        <p:spPr>
          <a:xfrm>
            <a:off x="6529227" y="203175"/>
            <a:ext cx="23844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Retrieve docs from IPFS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6484EEA3-9AA5-9BBF-572E-62B7D2C25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060" r="7964" b="7732"/>
          <a:stretch/>
        </p:blipFill>
        <p:spPr>
          <a:xfrm>
            <a:off x="4906492" y="3131193"/>
            <a:ext cx="234522" cy="23587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F920283F-4C70-CD13-05FD-DEB4EDADBE1A}"/>
              </a:ext>
            </a:extLst>
          </p:cNvPr>
          <p:cNvSpPr txBox="1"/>
          <p:nvPr/>
        </p:nvSpPr>
        <p:spPr>
          <a:xfrm>
            <a:off x="1860519" y="3209926"/>
            <a:ext cx="500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5039B2-E215-E9BA-FCDC-4CCB4CB0CDFF}"/>
              </a:ext>
            </a:extLst>
          </p:cNvPr>
          <p:cNvSpPr txBox="1"/>
          <p:nvPr/>
        </p:nvSpPr>
        <p:spPr>
          <a:xfrm>
            <a:off x="1332834" y="4030588"/>
            <a:ext cx="500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Yes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BF43639-58F3-F20C-594E-5FD687348D73}"/>
              </a:ext>
            </a:extLst>
          </p:cNvPr>
          <p:cNvCxnSpPr>
            <a:cxnSpLocks/>
          </p:cNvCxnSpPr>
          <p:nvPr/>
        </p:nvCxnSpPr>
        <p:spPr>
          <a:xfrm flipV="1">
            <a:off x="4254742" y="3957050"/>
            <a:ext cx="0" cy="319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91E401A-DA74-DE8B-AD3B-E452B6A6FEB9}"/>
              </a:ext>
            </a:extLst>
          </p:cNvPr>
          <p:cNvCxnSpPr>
            <a:cxnSpLocks/>
          </p:cNvCxnSpPr>
          <p:nvPr/>
        </p:nvCxnSpPr>
        <p:spPr>
          <a:xfrm flipH="1">
            <a:off x="2730670" y="4284504"/>
            <a:ext cx="15240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2E8E03D-496D-92AF-B070-824F715F26B6}"/>
              </a:ext>
            </a:extLst>
          </p:cNvPr>
          <p:cNvCxnSpPr>
            <a:cxnSpLocks/>
          </p:cNvCxnSpPr>
          <p:nvPr/>
        </p:nvCxnSpPr>
        <p:spPr>
          <a:xfrm flipV="1">
            <a:off x="2730670" y="3783667"/>
            <a:ext cx="0" cy="49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F415F21-2211-96FA-0246-3234AB6C3347}"/>
              </a:ext>
            </a:extLst>
          </p:cNvPr>
          <p:cNvSpPr txBox="1"/>
          <p:nvPr/>
        </p:nvSpPr>
        <p:spPr>
          <a:xfrm>
            <a:off x="3307114" y="4056421"/>
            <a:ext cx="5008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826A068-788C-8B3B-A538-EB56A2FAB20C}"/>
              </a:ext>
            </a:extLst>
          </p:cNvPr>
          <p:cNvCxnSpPr>
            <a:cxnSpLocks/>
          </p:cNvCxnSpPr>
          <p:nvPr/>
        </p:nvCxnSpPr>
        <p:spPr>
          <a:xfrm flipH="1">
            <a:off x="1943993" y="4643068"/>
            <a:ext cx="3791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A9799FB-E2A0-2CF0-8C70-AD299EE7F748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5735825" y="3815355"/>
            <a:ext cx="6306" cy="82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D9ADF3A-7006-287B-2C3A-F943D3583EC9}"/>
              </a:ext>
            </a:extLst>
          </p:cNvPr>
          <p:cNvSpPr txBox="1"/>
          <p:nvPr/>
        </p:nvSpPr>
        <p:spPr>
          <a:xfrm>
            <a:off x="3239137" y="4677355"/>
            <a:ext cx="948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Redirect to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5B801B9-39EC-6638-9300-0DB843975D12}"/>
              </a:ext>
            </a:extLst>
          </p:cNvPr>
          <p:cNvCxnSpPr>
            <a:cxnSpLocks/>
          </p:cNvCxnSpPr>
          <p:nvPr/>
        </p:nvCxnSpPr>
        <p:spPr>
          <a:xfrm>
            <a:off x="11029836" y="3794807"/>
            <a:ext cx="0" cy="256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89F34AC-1D36-68F4-99F4-2D005DB80BCA}"/>
              </a:ext>
            </a:extLst>
          </p:cNvPr>
          <p:cNvCxnSpPr>
            <a:cxnSpLocks/>
          </p:cNvCxnSpPr>
          <p:nvPr/>
        </p:nvCxnSpPr>
        <p:spPr>
          <a:xfrm flipH="1">
            <a:off x="5979559" y="6362132"/>
            <a:ext cx="50502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CBBB68B-7D85-C05B-8BA1-EF0BC1F007B2}"/>
              </a:ext>
            </a:extLst>
          </p:cNvPr>
          <p:cNvCxnSpPr>
            <a:cxnSpLocks/>
          </p:cNvCxnSpPr>
          <p:nvPr/>
        </p:nvCxnSpPr>
        <p:spPr>
          <a:xfrm flipH="1" flipV="1">
            <a:off x="5979559" y="3828119"/>
            <a:ext cx="1" cy="253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5CFE31A6-97F8-E319-7283-1FDE23F6955B}"/>
              </a:ext>
            </a:extLst>
          </p:cNvPr>
          <p:cNvSpPr txBox="1"/>
          <p:nvPr/>
        </p:nvSpPr>
        <p:spPr>
          <a:xfrm>
            <a:off x="10121636" y="6156015"/>
            <a:ext cx="948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Redirect to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146439F-D1A8-825A-817F-EAAF3EC45A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060" r="7964" b="7732"/>
          <a:stretch/>
        </p:blipFill>
        <p:spPr>
          <a:xfrm>
            <a:off x="10088229" y="5418176"/>
            <a:ext cx="234522" cy="235872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D32E092F-C857-52B4-043F-50D5BD916D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0" t="8060" r="7964" b="7732"/>
          <a:stretch/>
        </p:blipFill>
        <p:spPr>
          <a:xfrm>
            <a:off x="6291580" y="631811"/>
            <a:ext cx="234522" cy="235872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03206DF5-82C5-3159-ABD7-F7047E2F7C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1" t="16931" r="24983" b="29886"/>
          <a:stretch/>
        </p:blipFill>
        <p:spPr>
          <a:xfrm>
            <a:off x="6574485" y="536119"/>
            <a:ext cx="360578" cy="380902"/>
          </a:xfrm>
          <a:prstGeom prst="rect">
            <a:avLst/>
          </a:prstGeom>
        </p:spPr>
      </p:pic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71E608E-B5DB-2C70-122C-76AB4185AA96}"/>
              </a:ext>
            </a:extLst>
          </p:cNvPr>
          <p:cNvCxnSpPr>
            <a:cxnSpLocks/>
          </p:cNvCxnSpPr>
          <p:nvPr/>
        </p:nvCxnSpPr>
        <p:spPr>
          <a:xfrm>
            <a:off x="9073205" y="6087543"/>
            <a:ext cx="0" cy="488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AE86FC1-AD9E-1C58-7036-F55861D48365}"/>
              </a:ext>
            </a:extLst>
          </p:cNvPr>
          <p:cNvCxnSpPr>
            <a:cxnSpLocks/>
          </p:cNvCxnSpPr>
          <p:nvPr/>
        </p:nvCxnSpPr>
        <p:spPr>
          <a:xfrm flipH="1">
            <a:off x="4821533" y="6575876"/>
            <a:ext cx="4245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283E90F6-0E00-6A96-1C0E-5E5A53709592}"/>
              </a:ext>
            </a:extLst>
          </p:cNvPr>
          <p:cNvCxnSpPr>
            <a:cxnSpLocks/>
          </p:cNvCxnSpPr>
          <p:nvPr/>
        </p:nvCxnSpPr>
        <p:spPr>
          <a:xfrm>
            <a:off x="6379098" y="921163"/>
            <a:ext cx="1662" cy="5342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F111B7C-5D98-D7F4-6152-F78698A960A9}"/>
              </a:ext>
            </a:extLst>
          </p:cNvPr>
          <p:cNvCxnSpPr>
            <a:cxnSpLocks/>
          </p:cNvCxnSpPr>
          <p:nvPr/>
        </p:nvCxnSpPr>
        <p:spPr>
          <a:xfrm flipH="1">
            <a:off x="4821626" y="6263233"/>
            <a:ext cx="155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5F3998FD-52C5-60B0-C413-F4D536B01B34}"/>
              </a:ext>
            </a:extLst>
          </p:cNvPr>
          <p:cNvSpPr txBox="1"/>
          <p:nvPr/>
        </p:nvSpPr>
        <p:spPr>
          <a:xfrm>
            <a:off x="6170235" y="6542123"/>
            <a:ext cx="1673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Transaction recorded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AC6AB76-DF44-57B3-0322-1B9F903055E7}"/>
              </a:ext>
            </a:extLst>
          </p:cNvPr>
          <p:cNvSpPr txBox="1"/>
          <p:nvPr/>
        </p:nvSpPr>
        <p:spPr>
          <a:xfrm rot="16200000">
            <a:off x="5479176" y="4876902"/>
            <a:ext cx="1673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Transaction recorded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B6E0221-0475-03C6-393E-9A4A548B717E}"/>
              </a:ext>
            </a:extLst>
          </p:cNvPr>
          <p:cNvSpPr txBox="1"/>
          <p:nvPr/>
        </p:nvSpPr>
        <p:spPr>
          <a:xfrm>
            <a:off x="3514274" y="5518358"/>
            <a:ext cx="9481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Blockchain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C537848-77B6-8B4B-ED12-039AE6737A61}"/>
              </a:ext>
            </a:extLst>
          </p:cNvPr>
          <p:cNvSpPr txBox="1"/>
          <p:nvPr/>
        </p:nvSpPr>
        <p:spPr>
          <a:xfrm>
            <a:off x="3717116" y="3237176"/>
            <a:ext cx="1063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proper credentials?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8EAF3B2-230C-1319-6C8F-8789F48EEA75}"/>
              </a:ext>
            </a:extLst>
          </p:cNvPr>
          <p:cNvSpPr txBox="1"/>
          <p:nvPr/>
        </p:nvSpPr>
        <p:spPr>
          <a:xfrm>
            <a:off x="905511" y="3278203"/>
            <a:ext cx="9481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If new user?</a:t>
            </a:r>
            <a:endParaRPr lang="en-IN" sz="11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4C5D3A-6A5B-6F04-8658-90BC467B9235}"/>
              </a:ext>
            </a:extLst>
          </p:cNvPr>
          <p:cNvCxnSpPr>
            <a:cxnSpLocks/>
          </p:cNvCxnSpPr>
          <p:nvPr/>
        </p:nvCxnSpPr>
        <p:spPr>
          <a:xfrm>
            <a:off x="9067496" y="615262"/>
            <a:ext cx="2419012" cy="9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B92203-43C0-9BBB-69F8-8F6F5A8BE308}"/>
              </a:ext>
            </a:extLst>
          </p:cNvPr>
          <p:cNvCxnSpPr>
            <a:cxnSpLocks/>
          </p:cNvCxnSpPr>
          <p:nvPr/>
        </p:nvCxnSpPr>
        <p:spPr>
          <a:xfrm>
            <a:off x="11486508" y="606176"/>
            <a:ext cx="0" cy="5834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50282-9888-2004-9F5F-CEAE036EF385}"/>
              </a:ext>
            </a:extLst>
          </p:cNvPr>
          <p:cNvCxnSpPr>
            <a:cxnSpLocks/>
          </p:cNvCxnSpPr>
          <p:nvPr/>
        </p:nvCxnSpPr>
        <p:spPr>
          <a:xfrm flipH="1">
            <a:off x="4825515" y="6444671"/>
            <a:ext cx="6660993" cy="1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478606-3751-2815-B00C-6D393B6C00EC}"/>
              </a:ext>
            </a:extLst>
          </p:cNvPr>
          <p:cNvSpPr txBox="1"/>
          <p:nvPr/>
        </p:nvSpPr>
        <p:spPr>
          <a:xfrm rot="16200000">
            <a:off x="10482659" y="1373752"/>
            <a:ext cx="16732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Transaction recorded</a:t>
            </a:r>
            <a:endParaRPr lang="en-IN" sz="105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37D7D-45B5-84FD-7810-E0ACF23CED0E}"/>
              </a:ext>
            </a:extLst>
          </p:cNvPr>
          <p:cNvSpPr txBox="1"/>
          <p:nvPr/>
        </p:nvSpPr>
        <p:spPr>
          <a:xfrm>
            <a:off x="-844184" y="1224374"/>
            <a:ext cx="531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Model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4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2925565" y="705489"/>
            <a:ext cx="63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345932" y="1482002"/>
            <a:ext cx="11388867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1: Create user/organization account.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2: Login to the application.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3: Upload documents such as Aadhar, PAN card or Driving License.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4: View all uploaded documents.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5: View the list of all genuine organizations. 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6: Grant or revoke access to other users/organizations.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7: View the details of documents shared to other users.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8: Organization can view the documents of other users, provided it has access privilege.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Step 9: User revokes access from the organization.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200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02D298-82BB-1678-4A04-9E06B3750AA2}"/>
              </a:ext>
            </a:extLst>
          </p:cNvPr>
          <p:cNvSpPr/>
          <p:nvPr/>
        </p:nvSpPr>
        <p:spPr>
          <a:xfrm>
            <a:off x="66000" y="92467"/>
            <a:ext cx="12060000" cy="66884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D79B65-FA70-B936-6A8D-411876808E1D}"/>
              </a:ext>
            </a:extLst>
          </p:cNvPr>
          <p:cNvSpPr txBox="1"/>
          <p:nvPr/>
        </p:nvSpPr>
        <p:spPr>
          <a:xfrm>
            <a:off x="2925565" y="705489"/>
            <a:ext cx="63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 of the proposed application</a:t>
            </a:r>
            <a:endParaRPr lang="en-IN" sz="2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D657-BE69-CD67-C240-F76CA7204178}"/>
              </a:ext>
            </a:extLst>
          </p:cNvPr>
          <p:cNvSpPr txBox="1"/>
          <p:nvPr/>
        </p:nvSpPr>
        <p:spPr>
          <a:xfrm>
            <a:off x="345932" y="1482002"/>
            <a:ext cx="11388867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create an account.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login to his/her account.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</a:t>
            </a:r>
            <a:r>
              <a:rPr lang="en-US" sz="2000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upload documents such as Aadhar, PAN card and Driving License.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view all uploaded documents.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view the list of all genuine organizations that he can share his identity with.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grant or revoke access to other users/organizations.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view the</a:t>
            </a:r>
            <a:r>
              <a:rPr lang="en-US" sz="2000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details of document access shared to others.</a:t>
            </a:r>
          </a:p>
          <a:p>
            <a:pPr marL="457200" indent="-457200">
              <a:lnSpc>
                <a:spcPct val="150000"/>
              </a:lnSpc>
              <a:buAutoNum type="arabicPeriod"/>
              <a:tabLst>
                <a:tab pos="0" algn="l"/>
              </a:tabLst>
            </a:pPr>
            <a:r>
              <a:rPr lang="en-US" sz="2000" strike="noStrike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User shall be able to view </a:t>
            </a:r>
            <a:r>
              <a:rPr lang="en-US" sz="2000" spc="-1" dirty="0">
                <a:solidFill>
                  <a:srgbClr val="11111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documents of other users, provided he has access privilege.</a:t>
            </a:r>
          </a:p>
          <a:p>
            <a:pPr>
              <a:lnSpc>
                <a:spcPct val="150000"/>
              </a:lnSpc>
              <a:tabLst>
                <a:tab pos="0" algn="l"/>
              </a:tabLst>
            </a:pPr>
            <a:endParaRPr lang="en-IN" sz="2000" strike="noStrike" spc="-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3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647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</dc:creator>
  <cp:lastModifiedBy>Vaishnavi Patil</cp:lastModifiedBy>
  <cp:revision>265</cp:revision>
  <dcterms:created xsi:type="dcterms:W3CDTF">2023-03-12T14:40:42Z</dcterms:created>
  <dcterms:modified xsi:type="dcterms:W3CDTF">2023-05-23T05:46:42Z</dcterms:modified>
</cp:coreProperties>
</file>