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9" d="100"/>
          <a:sy n="69" d="100"/>
        </p:scale>
        <p:origin x="20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224438-ABEE-44DD-BF13-37804EFAE98D}"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CC6B3C1-9F1B-4681-A41D-321AB24622E1}" type="slidenum">
              <a:rPr lang="en-US" smtClean="0"/>
              <a:t>‹#›</a:t>
            </a:fld>
            <a:endParaRPr lang="en-US"/>
          </a:p>
        </p:txBody>
      </p:sp>
    </p:spTree>
    <p:extLst>
      <p:ext uri="{BB962C8B-B14F-4D97-AF65-F5344CB8AC3E}">
        <p14:creationId xmlns:p14="http://schemas.microsoft.com/office/powerpoint/2010/main" val="1289207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224438-ABEE-44DD-BF13-37804EFAE98D}"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C6B3C1-9F1B-4681-A41D-321AB24622E1}" type="slidenum">
              <a:rPr lang="en-US" smtClean="0"/>
              <a:t>‹#›</a:t>
            </a:fld>
            <a:endParaRPr lang="en-US"/>
          </a:p>
        </p:txBody>
      </p:sp>
    </p:spTree>
    <p:extLst>
      <p:ext uri="{BB962C8B-B14F-4D97-AF65-F5344CB8AC3E}">
        <p14:creationId xmlns:p14="http://schemas.microsoft.com/office/powerpoint/2010/main" val="2178093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224438-ABEE-44DD-BF13-37804EFAE98D}"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C6B3C1-9F1B-4681-A41D-321AB24622E1}"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19538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9224438-ABEE-44DD-BF13-37804EFAE98D}"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C6B3C1-9F1B-4681-A41D-321AB24622E1}" type="slidenum">
              <a:rPr lang="en-US" smtClean="0"/>
              <a:t>‹#›</a:t>
            </a:fld>
            <a:endParaRPr lang="en-US"/>
          </a:p>
        </p:txBody>
      </p:sp>
    </p:spTree>
    <p:extLst>
      <p:ext uri="{BB962C8B-B14F-4D97-AF65-F5344CB8AC3E}">
        <p14:creationId xmlns:p14="http://schemas.microsoft.com/office/powerpoint/2010/main" val="2957428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9224438-ABEE-44DD-BF13-37804EFAE98D}"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C6B3C1-9F1B-4681-A41D-321AB24622E1}"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60481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9224438-ABEE-44DD-BF13-37804EFAE98D}"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C6B3C1-9F1B-4681-A41D-321AB24622E1}" type="slidenum">
              <a:rPr lang="en-US" smtClean="0"/>
              <a:t>‹#›</a:t>
            </a:fld>
            <a:endParaRPr lang="en-US"/>
          </a:p>
        </p:txBody>
      </p:sp>
    </p:spTree>
    <p:extLst>
      <p:ext uri="{BB962C8B-B14F-4D97-AF65-F5344CB8AC3E}">
        <p14:creationId xmlns:p14="http://schemas.microsoft.com/office/powerpoint/2010/main" val="9831147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224438-ABEE-44DD-BF13-37804EFAE98D}"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C6B3C1-9F1B-4681-A41D-321AB24622E1}" type="slidenum">
              <a:rPr lang="en-US" smtClean="0"/>
              <a:t>‹#›</a:t>
            </a:fld>
            <a:endParaRPr lang="en-US"/>
          </a:p>
        </p:txBody>
      </p:sp>
    </p:spTree>
    <p:extLst>
      <p:ext uri="{BB962C8B-B14F-4D97-AF65-F5344CB8AC3E}">
        <p14:creationId xmlns:p14="http://schemas.microsoft.com/office/powerpoint/2010/main" val="37951630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224438-ABEE-44DD-BF13-37804EFAE98D}"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C6B3C1-9F1B-4681-A41D-321AB24622E1}" type="slidenum">
              <a:rPr lang="en-US" smtClean="0"/>
              <a:t>‹#›</a:t>
            </a:fld>
            <a:endParaRPr lang="en-US"/>
          </a:p>
        </p:txBody>
      </p:sp>
    </p:spTree>
    <p:extLst>
      <p:ext uri="{BB962C8B-B14F-4D97-AF65-F5344CB8AC3E}">
        <p14:creationId xmlns:p14="http://schemas.microsoft.com/office/powerpoint/2010/main" val="2480916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E45FD-7204-5229-D609-B401916919FB}"/>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9D28C032-3419-4046-EC71-1555984A8D33}"/>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9CBE2D-7B9C-6703-C38C-F56815B0C3E8}"/>
              </a:ext>
            </a:extLst>
          </p:cNvPr>
          <p:cNvSpPr>
            <a:spLocks noGrp="1"/>
          </p:cNvSpPr>
          <p:nvPr>
            <p:ph type="dt" sz="half" idx="10"/>
          </p:nvPr>
        </p:nvSpPr>
        <p:spPr/>
        <p:txBody>
          <a:bodyPr/>
          <a:lstStyle/>
          <a:p>
            <a:fld id="{5B3C1BE3-1802-42BC-BB92-AB4E89A7E403}" type="datetimeFigureOut">
              <a:rPr lang="en-US" smtClean="0"/>
              <a:t>5/3/2024</a:t>
            </a:fld>
            <a:endParaRPr lang="en-US"/>
          </a:p>
        </p:txBody>
      </p:sp>
      <p:sp>
        <p:nvSpPr>
          <p:cNvPr id="5" name="Footer Placeholder 4">
            <a:extLst>
              <a:ext uri="{FF2B5EF4-FFF2-40B4-BE49-F238E27FC236}">
                <a16:creationId xmlns:a16="http://schemas.microsoft.com/office/drawing/2014/main" id="{474910FC-EA48-9267-93E5-D502DF82F9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117BA-101F-A263-5E30-C5C88F77E33A}"/>
              </a:ext>
            </a:extLst>
          </p:cNvPr>
          <p:cNvSpPr>
            <a:spLocks noGrp="1"/>
          </p:cNvSpPr>
          <p:nvPr>
            <p:ph type="sldNum" sz="quarter" idx="12"/>
          </p:nvPr>
        </p:nvSpPr>
        <p:spPr/>
        <p:txBody>
          <a:bodyPr/>
          <a:lstStyle/>
          <a:p>
            <a:fld id="{A36D4333-2866-4571-97BC-697693FAAA5B}" type="slidenum">
              <a:rPr lang="en-US" smtClean="0"/>
              <a:t>‹#›</a:t>
            </a:fld>
            <a:endParaRPr lang="en-US"/>
          </a:p>
        </p:txBody>
      </p:sp>
    </p:spTree>
    <p:extLst>
      <p:ext uri="{BB962C8B-B14F-4D97-AF65-F5344CB8AC3E}">
        <p14:creationId xmlns:p14="http://schemas.microsoft.com/office/powerpoint/2010/main" val="13270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224438-ABEE-44DD-BF13-37804EFAE98D}"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C6B3C1-9F1B-4681-A41D-321AB24622E1}" type="slidenum">
              <a:rPr lang="en-US" smtClean="0"/>
              <a:t>‹#›</a:t>
            </a:fld>
            <a:endParaRPr lang="en-US"/>
          </a:p>
        </p:txBody>
      </p:sp>
    </p:spTree>
    <p:extLst>
      <p:ext uri="{BB962C8B-B14F-4D97-AF65-F5344CB8AC3E}">
        <p14:creationId xmlns:p14="http://schemas.microsoft.com/office/powerpoint/2010/main" val="842492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224438-ABEE-44DD-BF13-37804EFAE98D}"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C6B3C1-9F1B-4681-A41D-321AB24622E1}" type="slidenum">
              <a:rPr lang="en-US" smtClean="0"/>
              <a:t>‹#›</a:t>
            </a:fld>
            <a:endParaRPr lang="en-US"/>
          </a:p>
        </p:txBody>
      </p:sp>
    </p:spTree>
    <p:extLst>
      <p:ext uri="{BB962C8B-B14F-4D97-AF65-F5344CB8AC3E}">
        <p14:creationId xmlns:p14="http://schemas.microsoft.com/office/powerpoint/2010/main" val="2907985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224438-ABEE-44DD-BF13-37804EFAE98D}"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CC6B3C1-9F1B-4681-A41D-321AB24622E1}" type="slidenum">
              <a:rPr lang="en-US" smtClean="0"/>
              <a:t>‹#›</a:t>
            </a:fld>
            <a:endParaRPr lang="en-US"/>
          </a:p>
        </p:txBody>
      </p:sp>
    </p:spTree>
    <p:extLst>
      <p:ext uri="{BB962C8B-B14F-4D97-AF65-F5344CB8AC3E}">
        <p14:creationId xmlns:p14="http://schemas.microsoft.com/office/powerpoint/2010/main" val="939360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224438-ABEE-44DD-BF13-37804EFAE98D}" type="datetimeFigureOut">
              <a:rPr lang="en-US" smtClean="0"/>
              <a:t>5/3/2024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CC6B3C1-9F1B-4681-A41D-321AB24622E1}" type="slidenum">
              <a:rPr lang="en-US" smtClean="0"/>
              <a:t>‹#›</a:t>
            </a:fld>
            <a:endParaRPr lang="en-US"/>
          </a:p>
        </p:txBody>
      </p:sp>
    </p:spTree>
    <p:extLst>
      <p:ext uri="{BB962C8B-B14F-4D97-AF65-F5344CB8AC3E}">
        <p14:creationId xmlns:p14="http://schemas.microsoft.com/office/powerpoint/2010/main" val="2364276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224438-ABEE-44DD-BF13-37804EFAE98D}" type="datetimeFigureOut">
              <a:rPr lang="en-US" smtClean="0"/>
              <a:t>5/3/2024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CC6B3C1-9F1B-4681-A41D-321AB24622E1}" type="slidenum">
              <a:rPr lang="en-US" smtClean="0"/>
              <a:t>‹#›</a:t>
            </a:fld>
            <a:endParaRPr lang="en-US"/>
          </a:p>
        </p:txBody>
      </p:sp>
    </p:spTree>
    <p:extLst>
      <p:ext uri="{BB962C8B-B14F-4D97-AF65-F5344CB8AC3E}">
        <p14:creationId xmlns:p14="http://schemas.microsoft.com/office/powerpoint/2010/main" val="1996280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224438-ABEE-44DD-BF13-37804EFAE98D}" type="datetimeFigureOut">
              <a:rPr lang="en-US" smtClean="0"/>
              <a:t>5/3/2024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CC6B3C1-9F1B-4681-A41D-321AB24622E1}" type="slidenum">
              <a:rPr lang="en-US" smtClean="0"/>
              <a:t>‹#›</a:t>
            </a:fld>
            <a:endParaRPr lang="en-US"/>
          </a:p>
        </p:txBody>
      </p:sp>
    </p:spTree>
    <p:extLst>
      <p:ext uri="{BB962C8B-B14F-4D97-AF65-F5344CB8AC3E}">
        <p14:creationId xmlns:p14="http://schemas.microsoft.com/office/powerpoint/2010/main" val="1029100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224438-ABEE-44DD-BF13-37804EFAE98D}"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CC6B3C1-9F1B-4681-A41D-321AB24622E1}" type="slidenum">
              <a:rPr lang="en-US" smtClean="0"/>
              <a:t>‹#›</a:t>
            </a:fld>
            <a:endParaRPr lang="en-US"/>
          </a:p>
        </p:txBody>
      </p:sp>
    </p:spTree>
    <p:extLst>
      <p:ext uri="{BB962C8B-B14F-4D97-AF65-F5344CB8AC3E}">
        <p14:creationId xmlns:p14="http://schemas.microsoft.com/office/powerpoint/2010/main" val="1332840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224438-ABEE-44DD-BF13-37804EFAE98D}" type="datetimeFigureOut">
              <a:rPr lang="en-US" smtClean="0"/>
              <a:t>5/3/2024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C6B3C1-9F1B-4681-A41D-321AB24622E1}" type="slidenum">
              <a:rPr lang="en-US" smtClean="0"/>
              <a:t>‹#›</a:t>
            </a:fld>
            <a:endParaRPr lang="en-US"/>
          </a:p>
        </p:txBody>
      </p:sp>
    </p:spTree>
    <p:extLst>
      <p:ext uri="{BB962C8B-B14F-4D97-AF65-F5344CB8AC3E}">
        <p14:creationId xmlns:p14="http://schemas.microsoft.com/office/powerpoint/2010/main" val="2118320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9224438-ABEE-44DD-BF13-37804EFAE98D}" type="datetimeFigureOut">
              <a:rPr lang="en-US" smtClean="0"/>
              <a:t>5/3/2024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CC6B3C1-9F1B-4681-A41D-321AB24622E1}" type="slidenum">
              <a:rPr lang="en-US" smtClean="0"/>
              <a:t>‹#›</a:t>
            </a:fld>
            <a:endParaRPr lang="en-US"/>
          </a:p>
        </p:txBody>
      </p:sp>
    </p:spTree>
    <p:extLst>
      <p:ext uri="{BB962C8B-B14F-4D97-AF65-F5344CB8AC3E}">
        <p14:creationId xmlns:p14="http://schemas.microsoft.com/office/powerpoint/2010/main" val="86952944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hyperlink" Target="https://colab.research.google.com/corgiredirector?site=https%3A%2F%2Fwww.kaggle.com%2Fdatasets%2Fjagdishchavan%2Famazon-reviews" TargetMode="Externa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43CF5-8377-6505-30F2-3958B8B769CB}"/>
              </a:ext>
            </a:extLst>
          </p:cNvPr>
          <p:cNvSpPr>
            <a:spLocks noGrp="1"/>
          </p:cNvSpPr>
          <p:nvPr>
            <p:ph type="title"/>
          </p:nvPr>
        </p:nvSpPr>
        <p:spPr/>
        <p:txBody>
          <a:bodyPr/>
          <a:lstStyle/>
          <a:p>
            <a:pPr marR="0" rtl="0"/>
            <a:r>
              <a:rPr lang="en-US" b="1" i="0" u="none" strike="noStrike" baseline="0">
                <a:solidFill>
                  <a:srgbClr val="0D0D0D"/>
                </a:solidFill>
                <a:latin typeface="Segoe UI" panose="020B0502040204020203" pitchFamily="34" charset="0"/>
              </a:rPr>
              <a:t>1) Cover Slide</a:t>
            </a:r>
          </a:p>
        </p:txBody>
      </p:sp>
      <p:sp>
        <p:nvSpPr>
          <p:cNvPr id="3" name="Text Placeholder 2">
            <a:extLst>
              <a:ext uri="{FF2B5EF4-FFF2-40B4-BE49-F238E27FC236}">
                <a16:creationId xmlns:a16="http://schemas.microsoft.com/office/drawing/2014/main" id="{66E83ECC-3181-0BF3-7A21-778585BC5779}"/>
              </a:ext>
            </a:extLst>
          </p:cNvPr>
          <p:cNvSpPr>
            <a:spLocks noGrp="1"/>
          </p:cNvSpPr>
          <p:nvPr>
            <p:ph type="body" idx="1"/>
          </p:nvPr>
        </p:nvSpPr>
        <p:spPr/>
        <p:txBody>
          <a:bodyPr/>
          <a:lstStyle/>
          <a:p>
            <a:pPr marR="0" lvl="0" rtl="0"/>
            <a:r>
              <a:rPr lang="en-US" b="1" i="0" u="none" strike="noStrike" baseline="0" dirty="0">
                <a:solidFill>
                  <a:srgbClr val="0D0D0D"/>
                </a:solidFill>
                <a:latin typeface="Segoe UI" panose="020B0502040204020203" pitchFamily="34" charset="0"/>
              </a:rPr>
              <a:t>Title:</a:t>
            </a:r>
            <a:r>
              <a:rPr lang="en-US" b="0" i="0" u="none" strike="noStrike" baseline="0" dirty="0">
                <a:solidFill>
                  <a:srgbClr val="0D0D0D"/>
                </a:solidFill>
                <a:latin typeface="Segoe UI" panose="020B0502040204020203" pitchFamily="34" charset="0"/>
              </a:rPr>
              <a:t> Sentiment Analysis of Amazon Reviews Using Machine Learning and NLP Techniques</a:t>
            </a:r>
          </a:p>
          <a:p>
            <a:pPr marR="0" lvl="0" rtl="0"/>
            <a:r>
              <a:rPr lang="en-US" b="1" i="0" u="none" strike="noStrike" baseline="0" dirty="0">
                <a:solidFill>
                  <a:srgbClr val="0D0D0D"/>
                </a:solidFill>
                <a:latin typeface="Segoe UI" panose="020B0502040204020203" pitchFamily="34" charset="0"/>
              </a:rPr>
              <a:t>Subtitle:</a:t>
            </a:r>
            <a:r>
              <a:rPr lang="en-US" b="0" i="0" u="none" strike="noStrike" baseline="0" dirty="0">
                <a:solidFill>
                  <a:srgbClr val="0D0D0D"/>
                </a:solidFill>
                <a:latin typeface="Segoe UI" panose="020B0502040204020203" pitchFamily="34" charset="0"/>
              </a:rPr>
              <a:t> Leveraging Data Science for Insights and Decision Making</a:t>
            </a:r>
          </a:p>
          <a:p>
            <a:pPr marR="0" lvl="0" rtl="0"/>
            <a:r>
              <a:rPr lang="en-US" b="1" i="0" u="none" strike="noStrike" baseline="0" dirty="0">
                <a:solidFill>
                  <a:srgbClr val="0D0D0D"/>
                </a:solidFill>
                <a:latin typeface="Segoe UI" panose="020B0502040204020203" pitchFamily="34" charset="0"/>
              </a:rPr>
              <a:t>Your Name:</a:t>
            </a:r>
            <a:r>
              <a:rPr lang="en-US" b="0" i="0" u="none" strike="noStrike" baseline="0" dirty="0">
                <a:solidFill>
                  <a:srgbClr val="0D0D0D"/>
                </a:solidFill>
                <a:latin typeface="Segoe UI" panose="020B0502040204020203" pitchFamily="34" charset="0"/>
              </a:rPr>
              <a:t> [Your Name]</a:t>
            </a:r>
          </a:p>
          <a:p>
            <a:pPr marR="0" lvl="0" rtl="0"/>
            <a:r>
              <a:rPr lang="en-US" b="1" i="0" u="none" strike="noStrike" baseline="0" dirty="0">
                <a:solidFill>
                  <a:srgbClr val="0D0D0D"/>
                </a:solidFill>
                <a:latin typeface="Segoe UI" panose="020B0502040204020203" pitchFamily="34" charset="0"/>
              </a:rPr>
              <a:t>Date:</a:t>
            </a:r>
            <a:r>
              <a:rPr lang="en-US" b="0" i="0" u="none" strike="noStrike" baseline="0" dirty="0">
                <a:solidFill>
                  <a:srgbClr val="0D0D0D"/>
                </a:solidFill>
                <a:latin typeface="Segoe UI" panose="020B0502040204020203" pitchFamily="34" charset="0"/>
              </a:rPr>
              <a:t> [Date of Presentation]</a:t>
            </a:r>
          </a:p>
        </p:txBody>
      </p:sp>
    </p:spTree>
    <p:extLst>
      <p:ext uri="{BB962C8B-B14F-4D97-AF65-F5344CB8AC3E}">
        <p14:creationId xmlns:p14="http://schemas.microsoft.com/office/powerpoint/2010/main" val="2569758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741F0-896E-6996-D564-D42252E950E0}"/>
              </a:ext>
            </a:extLst>
          </p:cNvPr>
          <p:cNvSpPr>
            <a:spLocks noGrp="1"/>
          </p:cNvSpPr>
          <p:nvPr>
            <p:ph type="title"/>
          </p:nvPr>
        </p:nvSpPr>
        <p:spPr/>
        <p:txBody>
          <a:bodyPr/>
          <a:lstStyle/>
          <a:p>
            <a:pPr marR="0" rtl="0"/>
            <a:r>
              <a:rPr lang="en-US" b="1" i="0" u="none" strike="noStrike" baseline="0">
                <a:solidFill>
                  <a:srgbClr val="0D0D0D"/>
                </a:solidFill>
                <a:latin typeface="Segoe UI" panose="020B0502040204020203" pitchFamily="34" charset="0"/>
              </a:rPr>
              <a:t>9) Scrum Planning (3)</a:t>
            </a:r>
          </a:p>
        </p:txBody>
      </p:sp>
      <p:sp>
        <p:nvSpPr>
          <p:cNvPr id="3" name="Text Placeholder 2">
            <a:extLst>
              <a:ext uri="{FF2B5EF4-FFF2-40B4-BE49-F238E27FC236}">
                <a16:creationId xmlns:a16="http://schemas.microsoft.com/office/drawing/2014/main" id="{8A36DA5F-5F7E-0F1D-6D35-8209AA3A83D8}"/>
              </a:ext>
            </a:extLst>
          </p:cNvPr>
          <p:cNvSpPr>
            <a:spLocks noGrp="1"/>
          </p:cNvSpPr>
          <p:nvPr>
            <p:ph type="body" idx="1"/>
          </p:nvPr>
        </p:nvSpPr>
        <p:spPr/>
        <p:txBody>
          <a:bodyPr>
            <a:normAutofit lnSpcReduction="10000"/>
          </a:bodyPr>
          <a:lstStyle/>
          <a:p>
            <a:pPr marR="0" lvl="0" rtl="0"/>
            <a:r>
              <a:rPr lang="en-US" b="1" i="0" u="none" strike="noStrike" baseline="0">
                <a:solidFill>
                  <a:srgbClr val="0D0D0D"/>
                </a:solidFill>
                <a:latin typeface="Segoe UI" panose="020B0502040204020203" pitchFamily="34" charset="0"/>
              </a:rPr>
              <a:t>Agile Methodology:</a:t>
            </a:r>
          </a:p>
          <a:p>
            <a:pPr marR="0" lvl="1" rtl="0"/>
            <a:r>
              <a:rPr lang="en-US" b="0" i="0" u="none" strike="noStrike" baseline="0">
                <a:solidFill>
                  <a:srgbClr val="0D0D0D"/>
                </a:solidFill>
                <a:latin typeface="Segoe UI" panose="020B0502040204020203" pitchFamily="34" charset="0"/>
              </a:rPr>
              <a:t>We use the </a:t>
            </a:r>
            <a:r>
              <a:rPr lang="en-US" b="0" i="1" u="none" strike="noStrike" baseline="0">
                <a:solidFill>
                  <a:srgbClr val="0D0D0D"/>
                </a:solidFill>
                <a:latin typeface="Segoe UI" panose="020B0502040204020203" pitchFamily="34" charset="0"/>
              </a:rPr>
              <a:t>Agile Methodology</a:t>
            </a:r>
            <a:r>
              <a:rPr lang="en-US" b="0" i="0" u="none" strike="noStrike" baseline="0">
                <a:solidFill>
                  <a:srgbClr val="0D0D0D"/>
                </a:solidFill>
                <a:latin typeface="Segoe UI" panose="020B0502040204020203" pitchFamily="34" charset="0"/>
              </a:rPr>
              <a:t> means we work step by step, doing a little bit at a time and often checking to see if everything is going well. We focus on teamwork and being flexible to changes as needed.</a:t>
            </a:r>
          </a:p>
          <a:p>
            <a:pPr marR="0" lvl="0" rtl="0"/>
            <a:r>
              <a:rPr lang="en-US" b="1" i="0" u="none" strike="noStrike" baseline="0">
                <a:solidFill>
                  <a:srgbClr val="0D0D0D"/>
                </a:solidFill>
                <a:latin typeface="Segoe UI" panose="020B0502040204020203" pitchFamily="34" charset="0"/>
              </a:rPr>
              <a:t>Sprint Breakdown:</a:t>
            </a:r>
          </a:p>
          <a:p>
            <a:pPr marR="0" lvl="1" rtl="0"/>
            <a:r>
              <a:rPr lang="en-US" b="1" i="0" u="none" strike="noStrike" baseline="0">
                <a:solidFill>
                  <a:srgbClr val="0D0D0D"/>
                </a:solidFill>
                <a:latin typeface="Segoe UI" panose="020B0502040204020203" pitchFamily="34" charset="0"/>
              </a:rPr>
              <a:t>Sprint 1 (Data Preprocessing):</a:t>
            </a:r>
            <a:r>
              <a:rPr lang="en-US" b="0" i="0" u="none" strike="noStrike" baseline="0">
                <a:solidFill>
                  <a:srgbClr val="0D0D0D"/>
                </a:solidFill>
                <a:latin typeface="Segoe UI" panose="020B0502040204020203" pitchFamily="34" charset="0"/>
              </a:rPr>
              <a:t> </a:t>
            </a:r>
          </a:p>
          <a:p>
            <a:pPr marR="0" lvl="2" rtl="0"/>
            <a:r>
              <a:rPr lang="en-US" b="0" i="1" u="none" strike="noStrike" baseline="0">
                <a:solidFill>
                  <a:srgbClr val="0D0D0D"/>
                </a:solidFill>
                <a:latin typeface="Segoe UI" panose="020B0502040204020203" pitchFamily="34" charset="0"/>
              </a:rPr>
              <a:t>Here, we clean up the data, fix any errors, and prepare it for analysis.</a:t>
            </a:r>
          </a:p>
          <a:p>
            <a:pPr marR="0" lvl="1" rtl="0"/>
            <a:r>
              <a:rPr lang="en-US" b="1" i="0" u="none" strike="noStrike" baseline="0">
                <a:solidFill>
                  <a:srgbClr val="0D0D0D"/>
                </a:solidFill>
                <a:latin typeface="Segoe UI" panose="020B0502040204020203" pitchFamily="34" charset="0"/>
              </a:rPr>
              <a:t>Sprint 2 (Model Selection):</a:t>
            </a:r>
            <a:r>
              <a:rPr lang="en-US" b="0" i="0" u="none" strike="noStrike" baseline="0">
                <a:solidFill>
                  <a:srgbClr val="0D0D0D"/>
                </a:solidFill>
                <a:latin typeface="Segoe UI" panose="020B0502040204020203" pitchFamily="34" charset="0"/>
              </a:rPr>
              <a:t> </a:t>
            </a:r>
          </a:p>
          <a:p>
            <a:pPr marR="0" lvl="2" rtl="0"/>
            <a:r>
              <a:rPr lang="en-US" b="0" i="1" u="none" strike="noStrike" baseline="0">
                <a:solidFill>
                  <a:srgbClr val="0D0D0D"/>
                </a:solidFill>
                <a:latin typeface="Segoe UI" panose="020B0502040204020203" pitchFamily="34" charset="0"/>
              </a:rPr>
              <a:t>We choose the best machine learning models for our project, teach this model with the cleaned-up data.</a:t>
            </a:r>
          </a:p>
          <a:p>
            <a:pPr marR="0" lvl="1" rtl="0"/>
            <a:r>
              <a:rPr lang="en-US" b="1" i="0" u="none" strike="noStrike" baseline="0">
                <a:solidFill>
                  <a:srgbClr val="0D0D0D"/>
                </a:solidFill>
                <a:latin typeface="Segoe UI" panose="020B0502040204020203" pitchFamily="34" charset="0"/>
              </a:rPr>
              <a:t>Sprint 3 (Web App Development):</a:t>
            </a:r>
            <a:r>
              <a:rPr lang="en-US" b="0" i="0" u="none" strike="noStrike" baseline="0">
                <a:solidFill>
                  <a:srgbClr val="0D0D0D"/>
                </a:solidFill>
                <a:latin typeface="Segoe UI" panose="020B0502040204020203" pitchFamily="34" charset="0"/>
              </a:rPr>
              <a:t> </a:t>
            </a:r>
          </a:p>
          <a:p>
            <a:pPr marR="0" lvl="2" rtl="0"/>
            <a:r>
              <a:rPr lang="en-US" b="0" i="1" u="none" strike="noStrike" baseline="0">
                <a:solidFill>
                  <a:srgbClr val="0D0D0D"/>
                </a:solidFill>
                <a:latin typeface="Segoe UI" panose="020B0502040204020203" pitchFamily="34" charset="0"/>
              </a:rPr>
              <a:t>In this phase, we build our web app by using streamlit, where people can input text, upload files, and get feedback on sentiment. It's like creating a tool that anyone can use easily.</a:t>
            </a:r>
          </a:p>
        </p:txBody>
      </p:sp>
    </p:spTree>
    <p:extLst>
      <p:ext uri="{BB962C8B-B14F-4D97-AF65-F5344CB8AC3E}">
        <p14:creationId xmlns:p14="http://schemas.microsoft.com/office/powerpoint/2010/main" val="3735871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158B1-F1C3-467B-2938-6241ABFC47C7}"/>
              </a:ext>
            </a:extLst>
          </p:cNvPr>
          <p:cNvSpPr>
            <a:spLocks noGrp="1"/>
          </p:cNvSpPr>
          <p:nvPr>
            <p:ph type="title"/>
          </p:nvPr>
        </p:nvSpPr>
        <p:spPr/>
        <p:txBody>
          <a:bodyPr/>
          <a:lstStyle/>
          <a:p>
            <a:pPr marR="0" rtl="0"/>
            <a:r>
              <a:rPr lang="en-US" b="1" i="0" u="none" strike="noStrike" baseline="0">
                <a:solidFill>
                  <a:srgbClr val="0D0D0D"/>
                </a:solidFill>
                <a:latin typeface="Segoe UI" panose="020B0502040204020203" pitchFamily="34" charset="0"/>
              </a:rPr>
              <a:t>10) Data Sets</a:t>
            </a:r>
          </a:p>
        </p:txBody>
      </p:sp>
      <p:sp>
        <p:nvSpPr>
          <p:cNvPr id="3" name="Text Placeholder 2">
            <a:extLst>
              <a:ext uri="{FF2B5EF4-FFF2-40B4-BE49-F238E27FC236}">
                <a16:creationId xmlns:a16="http://schemas.microsoft.com/office/drawing/2014/main" id="{6E9BDEED-5866-7056-BBC9-397B1A561047}"/>
              </a:ext>
            </a:extLst>
          </p:cNvPr>
          <p:cNvSpPr>
            <a:spLocks noGrp="1"/>
          </p:cNvSpPr>
          <p:nvPr>
            <p:ph type="body" idx="1"/>
          </p:nvPr>
        </p:nvSpPr>
        <p:spPr/>
        <p:txBody>
          <a:bodyPr/>
          <a:lstStyle/>
          <a:p>
            <a:pPr marR="0" lvl="0" rtl="0"/>
            <a:r>
              <a:rPr lang="en-US" b="1" i="0" u="none" strike="noStrike" baseline="0">
                <a:solidFill>
                  <a:srgbClr val="0D0D0D"/>
                </a:solidFill>
                <a:latin typeface="Segoe UI" panose="020B0502040204020203" pitchFamily="34" charset="0"/>
              </a:rPr>
              <a:t>Amazon Reviews Dataset:</a:t>
            </a:r>
          </a:p>
          <a:p>
            <a:pPr marR="0" lvl="1" rtl="0"/>
            <a:r>
              <a:rPr lang="en-US" b="0" i="0" u="none" strike="noStrike" baseline="0">
                <a:solidFill>
                  <a:srgbClr val="0D0D0D"/>
                </a:solidFill>
                <a:latin typeface="Segoe UI" panose="020B0502040204020203" pitchFamily="34" charset="0"/>
              </a:rPr>
              <a:t>Source: Kaggle dataset containing Amazon reviews data.</a:t>
            </a:r>
          </a:p>
          <a:p>
            <a:pPr marR="0" lvl="2" rtl="0"/>
            <a:r>
              <a:rPr lang="en-US" b="0" i="1" u="sng" strike="noStrike" kern="100" baseline="0">
                <a:solidFill>
                  <a:srgbClr val="0000FF"/>
                </a:solidFill>
                <a:latin typeface="Roboto" panose="02000000000000000000" pitchFamily="2" charset="0"/>
                <a:hlinkClick r:id="rId2"/>
              </a:rPr>
              <a:t>https://www.kaggle.com/datasets/jagdishchavan/amazon-reviews</a:t>
            </a:r>
          </a:p>
          <a:p>
            <a:pPr marR="0" lvl="1" rtl="0"/>
            <a:r>
              <a:rPr lang="en-US" b="0" i="0" u="none" strike="noStrike" baseline="0">
                <a:solidFill>
                  <a:srgbClr val="0D0D0D"/>
                </a:solidFill>
                <a:latin typeface="Segoe UI" panose="020B0502040204020203" pitchFamily="34" charset="0"/>
              </a:rPr>
              <a:t>Features: We are using the Text and Score features of the data set.</a:t>
            </a:r>
          </a:p>
        </p:txBody>
      </p:sp>
    </p:spTree>
    <p:extLst>
      <p:ext uri="{BB962C8B-B14F-4D97-AF65-F5344CB8AC3E}">
        <p14:creationId xmlns:p14="http://schemas.microsoft.com/office/powerpoint/2010/main" val="5008657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E799A-9C80-91AB-37E3-69B7941BB9B3}"/>
              </a:ext>
            </a:extLst>
          </p:cNvPr>
          <p:cNvSpPr>
            <a:spLocks noGrp="1"/>
          </p:cNvSpPr>
          <p:nvPr>
            <p:ph type="title"/>
          </p:nvPr>
        </p:nvSpPr>
        <p:spPr/>
        <p:txBody>
          <a:bodyPr/>
          <a:lstStyle/>
          <a:p>
            <a:pPr marR="0" rtl="0"/>
            <a:r>
              <a:rPr lang="en-US" b="1" i="0" u="none" strike="noStrike" baseline="0">
                <a:solidFill>
                  <a:srgbClr val="0D0D0D"/>
                </a:solidFill>
                <a:latin typeface="Segoe UI" panose="020B0502040204020203" pitchFamily="34" charset="0"/>
              </a:rPr>
              <a:t>11) References</a:t>
            </a:r>
          </a:p>
        </p:txBody>
      </p:sp>
      <p:sp>
        <p:nvSpPr>
          <p:cNvPr id="3" name="Text Placeholder 2">
            <a:extLst>
              <a:ext uri="{FF2B5EF4-FFF2-40B4-BE49-F238E27FC236}">
                <a16:creationId xmlns:a16="http://schemas.microsoft.com/office/drawing/2014/main" id="{2ECA70DB-09CB-F69A-FBF9-E989F0A23A84}"/>
              </a:ext>
            </a:extLst>
          </p:cNvPr>
          <p:cNvSpPr>
            <a:spLocks noGrp="1"/>
          </p:cNvSpPr>
          <p:nvPr>
            <p:ph type="body" idx="1"/>
          </p:nvPr>
        </p:nvSpPr>
        <p:spPr/>
        <p:txBody>
          <a:bodyPr/>
          <a:lstStyle/>
          <a:p>
            <a:pPr marR="0" lvl="0" rtl="0"/>
            <a:r>
              <a:rPr lang="en-US" b="1" i="0" u="none" strike="noStrike" baseline="0">
                <a:solidFill>
                  <a:srgbClr val="0D0D0D"/>
                </a:solidFill>
                <a:latin typeface="Segoe UI" panose="020B0502040204020203" pitchFamily="34" charset="0"/>
              </a:rPr>
              <a:t>Tools and Resources Used:</a:t>
            </a:r>
          </a:p>
          <a:p>
            <a:pPr marR="0" lvl="1" rtl="0"/>
            <a:r>
              <a:rPr lang="en-US" b="0" i="0" u="none" strike="noStrike" baseline="0">
                <a:solidFill>
                  <a:srgbClr val="0D0D0D"/>
                </a:solidFill>
                <a:latin typeface="Segoe UI" panose="020B0502040204020203" pitchFamily="34" charset="0"/>
              </a:rPr>
              <a:t>Goolge Colab for model building.</a:t>
            </a:r>
          </a:p>
          <a:p>
            <a:pPr marR="0" lvl="1" rtl="0"/>
            <a:r>
              <a:rPr lang="en-US" b="0" i="0" u="none" strike="noStrike" baseline="0">
                <a:solidFill>
                  <a:srgbClr val="0D0D0D"/>
                </a:solidFill>
                <a:latin typeface="Segoe UI" panose="020B0502040204020203" pitchFamily="34" charset="0"/>
              </a:rPr>
              <a:t>Python Libraries: Pandas, NumPy, NLTK, Scikit-learn, Streamlit, Pyngrok, matplotlib, seaborn, wordcloud , pydub SpeechRecognition,ffmpeg, PyAudio</a:t>
            </a:r>
          </a:p>
          <a:p>
            <a:pPr marR="0" lvl="1" rtl="0"/>
            <a:r>
              <a:rPr lang="en-US" b="0" i="0" u="none" strike="noStrike" baseline="0">
                <a:solidFill>
                  <a:srgbClr val="0D0D0D"/>
                </a:solidFill>
                <a:latin typeface="Segoe UI" panose="020B0502040204020203" pitchFamily="34" charset="0"/>
              </a:rPr>
              <a:t>Kaggle Dataset </a:t>
            </a:r>
          </a:p>
        </p:txBody>
      </p:sp>
    </p:spTree>
    <p:extLst>
      <p:ext uri="{BB962C8B-B14F-4D97-AF65-F5344CB8AC3E}">
        <p14:creationId xmlns:p14="http://schemas.microsoft.com/office/powerpoint/2010/main" val="3616878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5BB27-1C20-F61E-AA68-3ECA102E3C03}"/>
              </a:ext>
            </a:extLst>
          </p:cNvPr>
          <p:cNvSpPr>
            <a:spLocks noGrp="1"/>
          </p:cNvSpPr>
          <p:nvPr>
            <p:ph type="title"/>
          </p:nvPr>
        </p:nvSpPr>
        <p:spPr/>
        <p:txBody>
          <a:bodyPr/>
          <a:lstStyle/>
          <a:p>
            <a:pPr marR="0" rtl="0"/>
            <a:r>
              <a:rPr lang="en-US" b="1" i="0" u="none" strike="noStrike" baseline="0">
                <a:solidFill>
                  <a:srgbClr val="0D0D0D"/>
                </a:solidFill>
                <a:latin typeface="Segoe UI" panose="020B0502040204020203" pitchFamily="34" charset="0"/>
              </a:rPr>
              <a:t>12) Conclusions</a:t>
            </a:r>
          </a:p>
        </p:txBody>
      </p:sp>
      <p:sp>
        <p:nvSpPr>
          <p:cNvPr id="3" name="Text Placeholder 2">
            <a:extLst>
              <a:ext uri="{FF2B5EF4-FFF2-40B4-BE49-F238E27FC236}">
                <a16:creationId xmlns:a16="http://schemas.microsoft.com/office/drawing/2014/main" id="{378A52FA-EEB0-60E9-0A3E-7233981EA968}"/>
              </a:ext>
            </a:extLst>
          </p:cNvPr>
          <p:cNvSpPr>
            <a:spLocks noGrp="1"/>
          </p:cNvSpPr>
          <p:nvPr>
            <p:ph type="body" idx="1"/>
          </p:nvPr>
        </p:nvSpPr>
        <p:spPr/>
        <p:txBody>
          <a:bodyPr/>
          <a:lstStyle/>
          <a:p>
            <a:pPr marR="0" lvl="0" rtl="0"/>
            <a:r>
              <a:rPr lang="en-US" b="1" i="0" u="none" strike="noStrike" baseline="0">
                <a:solidFill>
                  <a:srgbClr val="0D0D0D"/>
                </a:solidFill>
                <a:latin typeface="Segoe UI" panose="020B0502040204020203" pitchFamily="34" charset="0"/>
              </a:rPr>
              <a:t>Key Findings and Outcomes:</a:t>
            </a:r>
          </a:p>
          <a:p>
            <a:pPr marR="0" lvl="1" rtl="0"/>
            <a:r>
              <a:rPr lang="en-US" b="0" i="0" u="none" strike="noStrike" baseline="0">
                <a:solidFill>
                  <a:srgbClr val="0D0D0D"/>
                </a:solidFill>
                <a:latin typeface="Segoe UI" panose="020B0502040204020203" pitchFamily="34" charset="0"/>
              </a:rPr>
              <a:t>Logistic Regression and Naive Bayes, combined with TF-IDF Vectorization, achieved a good level of accuracy in predicting sentiment, ensuring reliable results.</a:t>
            </a:r>
          </a:p>
          <a:p>
            <a:pPr marR="0" lvl="1" rtl="0"/>
            <a:r>
              <a:rPr lang="en-US" b="0" i="0" u="none" strike="noStrike" baseline="0">
                <a:solidFill>
                  <a:srgbClr val="0D0D0D"/>
                </a:solidFill>
                <a:latin typeface="Segoe UI" panose="020B0502040204020203" pitchFamily="34" charset="0"/>
              </a:rPr>
              <a:t>By doing the EDA Data Exploration we get the insights from data analysis (word cloud, sentiment distribution).</a:t>
            </a:r>
          </a:p>
        </p:txBody>
      </p:sp>
    </p:spTree>
    <p:extLst>
      <p:ext uri="{BB962C8B-B14F-4D97-AF65-F5344CB8AC3E}">
        <p14:creationId xmlns:p14="http://schemas.microsoft.com/office/powerpoint/2010/main" val="1570882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D457-22F1-E1B8-956A-A3E10E0B5244}"/>
              </a:ext>
            </a:extLst>
          </p:cNvPr>
          <p:cNvSpPr>
            <a:spLocks noGrp="1"/>
          </p:cNvSpPr>
          <p:nvPr>
            <p:ph type="title"/>
          </p:nvPr>
        </p:nvSpPr>
        <p:spPr/>
        <p:txBody>
          <a:bodyPr/>
          <a:lstStyle/>
          <a:p>
            <a:pPr marR="0" rtl="0"/>
            <a:r>
              <a:rPr lang="en-US" b="1" i="0" u="none" strike="noStrike" baseline="0">
                <a:solidFill>
                  <a:srgbClr val="0D0D0D"/>
                </a:solidFill>
                <a:latin typeface="Segoe UI" panose="020B0502040204020203" pitchFamily="34" charset="0"/>
              </a:rPr>
              <a:t>13) NLP Improvements</a:t>
            </a:r>
          </a:p>
        </p:txBody>
      </p:sp>
      <p:sp>
        <p:nvSpPr>
          <p:cNvPr id="3" name="Text Placeholder 2">
            <a:extLst>
              <a:ext uri="{FF2B5EF4-FFF2-40B4-BE49-F238E27FC236}">
                <a16:creationId xmlns:a16="http://schemas.microsoft.com/office/drawing/2014/main" id="{C3B2EE0D-7484-E029-AE61-6B8DD865FA87}"/>
              </a:ext>
            </a:extLst>
          </p:cNvPr>
          <p:cNvSpPr>
            <a:spLocks noGrp="1"/>
          </p:cNvSpPr>
          <p:nvPr>
            <p:ph type="body" idx="1"/>
          </p:nvPr>
        </p:nvSpPr>
        <p:spPr/>
        <p:txBody>
          <a:bodyPr/>
          <a:lstStyle/>
          <a:p>
            <a:pPr marR="0" lvl="0" rtl="0"/>
            <a:r>
              <a:rPr lang="en-US" b="1" i="0" u="none" strike="noStrike" baseline="0">
                <a:solidFill>
                  <a:srgbClr val="0D0D0D"/>
                </a:solidFill>
                <a:latin typeface="Segoe UI" panose="020B0502040204020203" pitchFamily="34" charset="0"/>
              </a:rPr>
              <a:t>Future Enhancements:</a:t>
            </a:r>
          </a:p>
          <a:p>
            <a:pPr marR="0" lvl="1" rtl="0"/>
            <a:r>
              <a:rPr lang="en-US" b="0" i="0" u="none" strike="noStrike" baseline="0">
                <a:solidFill>
                  <a:srgbClr val="0D0D0D"/>
                </a:solidFill>
                <a:latin typeface="Segoe UI" panose="020B0502040204020203" pitchFamily="34" charset="0"/>
              </a:rPr>
              <a:t>We can explore the advanced NLP Models like BERT and LSTM for sentiment analysis.</a:t>
            </a:r>
          </a:p>
          <a:p>
            <a:pPr marR="0" lvl="1" rtl="0"/>
            <a:r>
              <a:rPr lang="en-US" b="0" i="0" u="none" strike="noStrike" baseline="0">
                <a:solidFill>
                  <a:srgbClr val="0D0D0D"/>
                </a:solidFill>
                <a:latin typeface="Segoe UI" panose="020B0502040204020203" pitchFamily="34" charset="0"/>
              </a:rPr>
              <a:t>We can fine-tune the model for specific domains to improve sentiment analysis accuracy.</a:t>
            </a:r>
          </a:p>
        </p:txBody>
      </p:sp>
    </p:spTree>
    <p:extLst>
      <p:ext uri="{BB962C8B-B14F-4D97-AF65-F5344CB8AC3E}">
        <p14:creationId xmlns:p14="http://schemas.microsoft.com/office/powerpoint/2010/main" val="3998519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798BC-053B-11C1-912F-1E01365233DC}"/>
              </a:ext>
            </a:extLst>
          </p:cNvPr>
          <p:cNvSpPr>
            <a:spLocks noGrp="1"/>
          </p:cNvSpPr>
          <p:nvPr>
            <p:ph type="title"/>
          </p:nvPr>
        </p:nvSpPr>
        <p:spPr/>
        <p:txBody>
          <a:bodyPr/>
          <a:lstStyle/>
          <a:p>
            <a:pPr marR="0" rtl="0"/>
            <a:r>
              <a:rPr lang="en-US" b="1" i="0" u="none" strike="noStrike" baseline="0">
                <a:solidFill>
                  <a:srgbClr val="0D0D0D"/>
                </a:solidFill>
                <a:latin typeface="Segoe UI" panose="020B0502040204020203" pitchFamily="34" charset="0"/>
              </a:rPr>
              <a:t>14) Test Plan</a:t>
            </a:r>
          </a:p>
        </p:txBody>
      </p:sp>
      <p:sp>
        <p:nvSpPr>
          <p:cNvPr id="3" name="Text Placeholder 2">
            <a:extLst>
              <a:ext uri="{FF2B5EF4-FFF2-40B4-BE49-F238E27FC236}">
                <a16:creationId xmlns:a16="http://schemas.microsoft.com/office/drawing/2014/main" id="{5C4C35FA-EE22-4C08-9A9E-8EE29FF9DD08}"/>
              </a:ext>
            </a:extLst>
          </p:cNvPr>
          <p:cNvSpPr>
            <a:spLocks noGrp="1"/>
          </p:cNvSpPr>
          <p:nvPr>
            <p:ph type="body" idx="1"/>
          </p:nvPr>
        </p:nvSpPr>
        <p:spPr/>
        <p:txBody>
          <a:bodyPr/>
          <a:lstStyle/>
          <a:p>
            <a:pPr marR="0" lvl="0" rtl="0"/>
            <a:r>
              <a:rPr lang="en-US" b="1" i="0" u="none" strike="noStrike" baseline="0">
                <a:solidFill>
                  <a:srgbClr val="0D0D0D"/>
                </a:solidFill>
                <a:latin typeface="Segoe UI" panose="020B0502040204020203" pitchFamily="34" charset="0"/>
              </a:rPr>
              <a:t>Testing Strategies:</a:t>
            </a:r>
          </a:p>
          <a:p>
            <a:pPr marR="0" lvl="1" rtl="0"/>
            <a:r>
              <a:rPr lang="en-US" b="0" i="0" u="none" strike="noStrike" baseline="0">
                <a:solidFill>
                  <a:srgbClr val="0D0D0D"/>
                </a:solidFill>
                <a:latin typeface="Segoe UI" panose="020B0502040204020203" pitchFamily="34" charset="0"/>
              </a:rPr>
              <a:t>We Test data preprocessing functions, model evaluation, and web app functionality step by step.</a:t>
            </a:r>
          </a:p>
          <a:p>
            <a:pPr marR="0" lvl="1" rtl="0"/>
            <a:r>
              <a:rPr lang="en-US" b="0" i="0" u="none" strike="noStrike" baseline="0">
                <a:solidFill>
                  <a:srgbClr val="0D0D0D"/>
                </a:solidFill>
                <a:latin typeface="Segoe UI" panose="020B0502040204020203" pitchFamily="34" charset="0"/>
              </a:rPr>
              <a:t>We will Gather feedback during the demo phase and ensure application reliability.</a:t>
            </a:r>
          </a:p>
        </p:txBody>
      </p:sp>
    </p:spTree>
    <p:extLst>
      <p:ext uri="{BB962C8B-B14F-4D97-AF65-F5344CB8AC3E}">
        <p14:creationId xmlns:p14="http://schemas.microsoft.com/office/powerpoint/2010/main" val="2469067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0E88E-C8B8-1A55-31E7-005637C04B85}"/>
              </a:ext>
            </a:extLst>
          </p:cNvPr>
          <p:cNvSpPr>
            <a:spLocks noGrp="1"/>
          </p:cNvSpPr>
          <p:nvPr>
            <p:ph type="title"/>
          </p:nvPr>
        </p:nvSpPr>
        <p:spPr/>
        <p:txBody>
          <a:bodyPr/>
          <a:lstStyle/>
          <a:p>
            <a:pPr marR="0" rtl="0"/>
            <a:r>
              <a:rPr lang="en-US" b="1" i="0" u="none" strike="noStrike" baseline="0">
                <a:solidFill>
                  <a:srgbClr val="0D0D0D"/>
                </a:solidFill>
                <a:latin typeface="Segoe UI" panose="020B0502040204020203" pitchFamily="34" charset="0"/>
              </a:rPr>
              <a:t>15) Thank You Slide</a:t>
            </a:r>
          </a:p>
        </p:txBody>
      </p:sp>
      <p:sp>
        <p:nvSpPr>
          <p:cNvPr id="3" name="Text Placeholder 2">
            <a:extLst>
              <a:ext uri="{FF2B5EF4-FFF2-40B4-BE49-F238E27FC236}">
                <a16:creationId xmlns:a16="http://schemas.microsoft.com/office/drawing/2014/main" id="{F69FF7D4-100D-EDD0-DD8C-7358651F6B83}"/>
              </a:ext>
            </a:extLst>
          </p:cNvPr>
          <p:cNvSpPr>
            <a:spLocks noGrp="1"/>
          </p:cNvSpPr>
          <p:nvPr>
            <p:ph type="body" idx="1"/>
          </p:nvPr>
        </p:nvSpPr>
        <p:spPr/>
        <p:txBody>
          <a:bodyPr/>
          <a:lstStyle/>
          <a:p>
            <a:pPr marR="0" lvl="0" rtl="0"/>
            <a:r>
              <a:rPr lang="en-US" b="1" i="0" u="none" strike="noStrike" baseline="0">
                <a:solidFill>
                  <a:srgbClr val="0D0D0D"/>
                </a:solidFill>
                <a:latin typeface="Segoe UI" panose="020B0502040204020203" pitchFamily="34" charset="0"/>
              </a:rPr>
              <a:t>Acknowledgment:</a:t>
            </a:r>
          </a:p>
          <a:p>
            <a:pPr marR="0" lvl="1" rtl="0"/>
            <a:r>
              <a:rPr lang="en-US" b="0" i="0" u="none" strike="noStrike" baseline="0">
                <a:solidFill>
                  <a:srgbClr val="0D0D0D"/>
                </a:solidFill>
                <a:latin typeface="Segoe UI" panose="020B0502040204020203" pitchFamily="34" charset="0"/>
              </a:rPr>
              <a:t>Thank team members and mentors for their contributions and support.</a:t>
            </a:r>
          </a:p>
        </p:txBody>
      </p:sp>
    </p:spTree>
    <p:extLst>
      <p:ext uri="{BB962C8B-B14F-4D97-AF65-F5344CB8AC3E}">
        <p14:creationId xmlns:p14="http://schemas.microsoft.com/office/powerpoint/2010/main" val="1054320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05BAB-1DBB-40C6-7D86-52F4982A333A}"/>
              </a:ext>
            </a:extLst>
          </p:cNvPr>
          <p:cNvSpPr>
            <a:spLocks noGrp="1"/>
          </p:cNvSpPr>
          <p:nvPr>
            <p:ph type="title"/>
          </p:nvPr>
        </p:nvSpPr>
        <p:spPr/>
        <p:txBody>
          <a:bodyPr/>
          <a:lstStyle/>
          <a:p>
            <a:pPr marR="0" rtl="0"/>
            <a:r>
              <a:rPr lang="en-US" b="1" i="0" u="none" strike="noStrike" baseline="0">
                <a:solidFill>
                  <a:srgbClr val="0D0D0D"/>
                </a:solidFill>
                <a:latin typeface="Segoe UI" panose="020B0502040204020203" pitchFamily="34" charset="0"/>
              </a:rPr>
              <a:t>2) Overview</a:t>
            </a:r>
          </a:p>
        </p:txBody>
      </p:sp>
      <p:sp>
        <p:nvSpPr>
          <p:cNvPr id="3" name="Text Placeholder 2">
            <a:extLst>
              <a:ext uri="{FF2B5EF4-FFF2-40B4-BE49-F238E27FC236}">
                <a16:creationId xmlns:a16="http://schemas.microsoft.com/office/drawing/2014/main" id="{A10C2432-D8B4-2DE4-1534-5308DDF82CA5}"/>
              </a:ext>
            </a:extLst>
          </p:cNvPr>
          <p:cNvSpPr>
            <a:spLocks noGrp="1"/>
          </p:cNvSpPr>
          <p:nvPr>
            <p:ph type="body" idx="1"/>
          </p:nvPr>
        </p:nvSpPr>
        <p:spPr/>
        <p:txBody>
          <a:bodyPr>
            <a:normAutofit fontScale="92500"/>
          </a:bodyPr>
          <a:lstStyle/>
          <a:p>
            <a:pPr marR="0" lvl="0" rtl="0"/>
            <a:r>
              <a:rPr lang="en-US" b="1" i="0" u="none" strike="noStrike" baseline="0">
                <a:solidFill>
                  <a:srgbClr val="0D0D0D"/>
                </a:solidFill>
                <a:latin typeface="Segoe UI" panose="020B0502040204020203" pitchFamily="34" charset="0"/>
              </a:rPr>
              <a:t>Introduction to the Project:</a:t>
            </a:r>
          </a:p>
          <a:p>
            <a:pPr marR="0" lvl="1" rtl="0"/>
            <a:r>
              <a:rPr lang="en-US" b="0" i="0" u="none" strike="noStrike" baseline="0">
                <a:solidFill>
                  <a:srgbClr val="0D0D0D"/>
                </a:solidFill>
                <a:latin typeface="Segoe UI" panose="020B0502040204020203" pitchFamily="34" charset="0"/>
              </a:rPr>
              <a:t>Our project primarily focuses on sentiment analysis, by using Natural Language Processing (NLP) that is used for understanding emotions expressed in textual data. Using machine learning techniques, we aim to analyze the sentiment of Amazon reviews.</a:t>
            </a:r>
          </a:p>
          <a:p>
            <a:pPr marR="0" lvl="1" rtl="0"/>
            <a:r>
              <a:rPr lang="en-US" b="0" i="0" u="none" strike="noStrike" baseline="0">
                <a:solidFill>
                  <a:srgbClr val="0D0D0D"/>
                </a:solidFill>
                <a:latin typeface="Segoe UI" panose="020B0502040204020203" pitchFamily="34" charset="0"/>
              </a:rPr>
              <a:t>The project provides various functionalities, including:</a:t>
            </a:r>
          </a:p>
          <a:p>
            <a:pPr marR="0" lvl="2" rtl="0"/>
            <a:r>
              <a:rPr lang="en-US" b="0" i="1" u="none" strike="noStrike" baseline="0">
                <a:solidFill>
                  <a:srgbClr val="0D0D0D"/>
                </a:solidFill>
                <a:latin typeface="Segoe UI" panose="020B0502040204020203" pitchFamily="34" charset="0"/>
              </a:rPr>
              <a:t>Input Text Sentiment Analysis: Users can input text directly into the application for sentiment analysis.</a:t>
            </a:r>
          </a:p>
          <a:p>
            <a:pPr marR="0" lvl="2" rtl="0"/>
            <a:r>
              <a:rPr lang="en-US" b="0" i="1" u="none" strike="noStrike" baseline="0">
                <a:solidFill>
                  <a:srgbClr val="0D0D0D"/>
                </a:solidFill>
                <a:latin typeface="Segoe UI" panose="020B0502040204020203" pitchFamily="34" charset="0"/>
              </a:rPr>
              <a:t>Speech Input: The application allows users to speak and convert their speech into text for sentiment analysis.</a:t>
            </a:r>
          </a:p>
          <a:p>
            <a:pPr marR="0" lvl="2" rtl="0"/>
            <a:r>
              <a:rPr lang="en-US" b="0" i="1" u="none" strike="noStrike" baseline="0">
                <a:solidFill>
                  <a:srgbClr val="0D0D0D"/>
                </a:solidFill>
                <a:latin typeface="Segoe UI" panose="020B0502040204020203" pitchFamily="34" charset="0"/>
              </a:rPr>
              <a:t>CSV File Upload: Users can upload CSV files containing reviews, and the application will predict the sentiment of each review using our NLP model.</a:t>
            </a:r>
          </a:p>
          <a:p>
            <a:pPr marR="0" lvl="1" rtl="0"/>
            <a:r>
              <a:rPr lang="en-US" b="0" i="0" u="none" strike="noStrike" baseline="0">
                <a:solidFill>
                  <a:srgbClr val="0D0D0D"/>
                </a:solidFill>
                <a:latin typeface="Segoe UI" panose="020B0502040204020203" pitchFamily="34" charset="0"/>
              </a:rPr>
              <a:t>By leveraging NLP models and machine learning algorithms, we can classify the sentiment of reviews into categories such as Positive, Negative, or Neutral. This analysis helps businesses gain insights into customer opinions, product satisfaction levels, and overall sentiment trends.</a:t>
            </a:r>
          </a:p>
        </p:txBody>
      </p:sp>
    </p:spTree>
    <p:extLst>
      <p:ext uri="{BB962C8B-B14F-4D97-AF65-F5344CB8AC3E}">
        <p14:creationId xmlns:p14="http://schemas.microsoft.com/office/powerpoint/2010/main" val="3587908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FD3A8-AE87-04E1-7955-B9E48F7C7D43}"/>
              </a:ext>
            </a:extLst>
          </p:cNvPr>
          <p:cNvSpPr>
            <a:spLocks noGrp="1"/>
          </p:cNvSpPr>
          <p:nvPr>
            <p:ph type="title"/>
          </p:nvPr>
        </p:nvSpPr>
        <p:spPr/>
        <p:txBody>
          <a:bodyPr/>
          <a:lstStyle/>
          <a:p>
            <a:pPr marR="0" rtl="0"/>
            <a:r>
              <a:rPr lang="en-US" b="1" i="0" u="none" strike="noStrike" baseline="0">
                <a:solidFill>
                  <a:srgbClr val="0D0D0D"/>
                </a:solidFill>
                <a:latin typeface="Segoe UI" panose="020B0502040204020203" pitchFamily="34" charset="0"/>
              </a:rPr>
              <a:t>Importance of Sentiment Analysis:</a:t>
            </a:r>
            <a:endParaRPr lang="en-US" b="0" i="0" u="none" strike="noStrike" baseline="0">
              <a:solidFill>
                <a:srgbClr val="0D0D0D"/>
              </a:solidFill>
              <a:latin typeface="Segoe UI" panose="020B0502040204020203" pitchFamily="34" charset="0"/>
            </a:endParaRPr>
          </a:p>
        </p:txBody>
      </p:sp>
      <p:sp>
        <p:nvSpPr>
          <p:cNvPr id="3" name="Text Placeholder 2">
            <a:extLst>
              <a:ext uri="{FF2B5EF4-FFF2-40B4-BE49-F238E27FC236}">
                <a16:creationId xmlns:a16="http://schemas.microsoft.com/office/drawing/2014/main" id="{9983C343-C8AC-D420-7D1E-4F56F40FC781}"/>
              </a:ext>
            </a:extLst>
          </p:cNvPr>
          <p:cNvSpPr>
            <a:spLocks noGrp="1"/>
          </p:cNvSpPr>
          <p:nvPr>
            <p:ph type="body" idx="1"/>
          </p:nvPr>
        </p:nvSpPr>
        <p:spPr/>
        <p:txBody>
          <a:bodyPr/>
          <a:lstStyle/>
          <a:p>
            <a:pPr marR="0" lvl="1" rtl="0"/>
            <a:r>
              <a:rPr lang="en-US" b="0" i="0" u="none" strike="noStrike" baseline="0">
                <a:solidFill>
                  <a:srgbClr val="0D0D0D"/>
                </a:solidFill>
                <a:latin typeface="Segoe UI" panose="020B0502040204020203" pitchFamily="34" charset="0"/>
              </a:rPr>
              <a:t>By using sentiment analysis, we can understand the customer opinions and improve our business decisions.</a:t>
            </a:r>
          </a:p>
          <a:p>
            <a:pPr marR="0" lvl="1" rtl="0"/>
            <a:r>
              <a:rPr lang="en-US" b="0" i="0" u="none" strike="noStrike" baseline="0">
                <a:solidFill>
                  <a:srgbClr val="0D0D0D"/>
                </a:solidFill>
                <a:latin typeface="Segoe UI" panose="020B0502040204020203" pitchFamily="34" charset="0"/>
              </a:rPr>
              <a:t>We can use this web app for customer feedback analysis, market research, and brand perception management.</a:t>
            </a:r>
          </a:p>
        </p:txBody>
      </p:sp>
    </p:spTree>
    <p:extLst>
      <p:ext uri="{BB962C8B-B14F-4D97-AF65-F5344CB8AC3E}">
        <p14:creationId xmlns:p14="http://schemas.microsoft.com/office/powerpoint/2010/main" val="1589834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74B17-B561-445F-0602-0D8A2EDCCD61}"/>
              </a:ext>
            </a:extLst>
          </p:cNvPr>
          <p:cNvSpPr>
            <a:spLocks noGrp="1"/>
          </p:cNvSpPr>
          <p:nvPr>
            <p:ph type="title"/>
          </p:nvPr>
        </p:nvSpPr>
        <p:spPr/>
        <p:txBody>
          <a:bodyPr/>
          <a:lstStyle/>
          <a:p>
            <a:pPr marR="0" rtl="0"/>
            <a:r>
              <a:rPr lang="en-US" b="1" i="0" u="none" strike="noStrike" baseline="0">
                <a:solidFill>
                  <a:srgbClr val="0D0D0D"/>
                </a:solidFill>
                <a:latin typeface="Segoe UI" panose="020B0502040204020203" pitchFamily="34" charset="0"/>
              </a:rPr>
              <a:t>3) Aims and Objectives</a:t>
            </a:r>
          </a:p>
        </p:txBody>
      </p:sp>
      <p:sp>
        <p:nvSpPr>
          <p:cNvPr id="3" name="Text Placeholder 2">
            <a:extLst>
              <a:ext uri="{FF2B5EF4-FFF2-40B4-BE49-F238E27FC236}">
                <a16:creationId xmlns:a16="http://schemas.microsoft.com/office/drawing/2014/main" id="{042C4117-BCD9-1E06-F465-85C155E31152}"/>
              </a:ext>
            </a:extLst>
          </p:cNvPr>
          <p:cNvSpPr>
            <a:spLocks noGrp="1"/>
          </p:cNvSpPr>
          <p:nvPr>
            <p:ph type="body" idx="1"/>
          </p:nvPr>
        </p:nvSpPr>
        <p:spPr/>
        <p:txBody>
          <a:bodyPr/>
          <a:lstStyle/>
          <a:p>
            <a:pPr marR="0" lvl="0" rtl="0"/>
            <a:r>
              <a:rPr lang="en-US" b="1" i="0" u="none" strike="noStrike" baseline="0">
                <a:solidFill>
                  <a:srgbClr val="0D0D0D"/>
                </a:solidFill>
                <a:latin typeface="Segoe UI" panose="020B0502040204020203" pitchFamily="34" charset="0"/>
              </a:rPr>
              <a:t>Objective:</a:t>
            </a:r>
          </a:p>
          <a:p>
            <a:pPr marR="0" lvl="1" rtl="0"/>
            <a:r>
              <a:rPr lang="en-US" b="0" i="0" u="none" strike="noStrike" baseline="0">
                <a:solidFill>
                  <a:srgbClr val="0D0D0D"/>
                </a:solidFill>
                <a:latin typeface="Segoe UI" panose="020B0502040204020203" pitchFamily="34" charset="0"/>
              </a:rPr>
              <a:t>Develop a robust sentiment analysis model for Amazon reviews using a machine learning pipeline.</a:t>
            </a:r>
          </a:p>
          <a:p>
            <a:pPr marR="0" lvl="0" rtl="0"/>
            <a:r>
              <a:rPr lang="en-US" b="1" i="0" u="none" strike="noStrike" baseline="0">
                <a:solidFill>
                  <a:srgbClr val="0D0D0D"/>
                </a:solidFill>
                <a:latin typeface="Segoe UI" panose="020B0502040204020203" pitchFamily="34" charset="0"/>
              </a:rPr>
              <a:t>Aim:</a:t>
            </a:r>
          </a:p>
          <a:p>
            <a:pPr marR="0" lvl="1" rtl="0"/>
            <a:r>
              <a:rPr lang="en-US" b="0" i="0" u="none" strike="noStrike" baseline="0">
                <a:solidFill>
                  <a:srgbClr val="0D0D0D"/>
                </a:solidFill>
                <a:latin typeface="Segoe UI" panose="020B0502040204020203" pitchFamily="34" charset="0"/>
              </a:rPr>
              <a:t>Utilize NLP techniques and machine learning model to extract actionable insights from textual data and improve decision-making processes.</a:t>
            </a:r>
          </a:p>
        </p:txBody>
      </p:sp>
    </p:spTree>
    <p:extLst>
      <p:ext uri="{BB962C8B-B14F-4D97-AF65-F5344CB8AC3E}">
        <p14:creationId xmlns:p14="http://schemas.microsoft.com/office/powerpoint/2010/main" val="1743332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D709E-4983-5C68-EAD5-E849DBE4C1B2}"/>
              </a:ext>
            </a:extLst>
          </p:cNvPr>
          <p:cNvSpPr>
            <a:spLocks noGrp="1"/>
          </p:cNvSpPr>
          <p:nvPr>
            <p:ph type="title"/>
          </p:nvPr>
        </p:nvSpPr>
        <p:spPr/>
        <p:txBody>
          <a:bodyPr/>
          <a:lstStyle/>
          <a:p>
            <a:pPr marR="0" rtl="0"/>
            <a:r>
              <a:rPr lang="en-US" b="1" i="0" u="none" strike="noStrike" baseline="0">
                <a:solidFill>
                  <a:srgbClr val="0D0D0D"/>
                </a:solidFill>
                <a:latin typeface="Segoe UI" panose="020B0502040204020203" pitchFamily="34" charset="0"/>
              </a:rPr>
              <a:t>4) Problem Statement</a:t>
            </a:r>
          </a:p>
        </p:txBody>
      </p:sp>
      <p:sp>
        <p:nvSpPr>
          <p:cNvPr id="3" name="Text Placeholder 2">
            <a:extLst>
              <a:ext uri="{FF2B5EF4-FFF2-40B4-BE49-F238E27FC236}">
                <a16:creationId xmlns:a16="http://schemas.microsoft.com/office/drawing/2014/main" id="{A1315441-B4BA-91BD-3804-D486227EF27A}"/>
              </a:ext>
            </a:extLst>
          </p:cNvPr>
          <p:cNvSpPr>
            <a:spLocks noGrp="1"/>
          </p:cNvSpPr>
          <p:nvPr>
            <p:ph type="body" idx="1"/>
          </p:nvPr>
        </p:nvSpPr>
        <p:spPr/>
        <p:txBody>
          <a:bodyPr/>
          <a:lstStyle/>
          <a:p>
            <a:pPr marR="0" lvl="0" rtl="0"/>
            <a:r>
              <a:rPr lang="en-US" b="1" i="0" u="none" strike="noStrike" baseline="0">
                <a:solidFill>
                  <a:srgbClr val="0D0D0D"/>
                </a:solidFill>
                <a:latin typeface="Segoe UI" panose="020B0502040204020203" pitchFamily="34" charset="0"/>
              </a:rPr>
              <a:t>Challenges in Sentiment Analysis:</a:t>
            </a:r>
          </a:p>
          <a:p>
            <a:pPr marR="0" lvl="1" rtl="0"/>
            <a:r>
              <a:rPr lang="en-US" b="0" i="0" u="none" strike="noStrike" baseline="0">
                <a:solidFill>
                  <a:srgbClr val="0D0D0D"/>
                </a:solidFill>
                <a:latin typeface="Segoe UI" panose="020B0502040204020203" pitchFamily="34" charset="0"/>
              </a:rPr>
              <a:t>Handling Unstructured Text Data: </a:t>
            </a:r>
          </a:p>
          <a:p>
            <a:pPr marR="0" lvl="2" rtl="0"/>
            <a:r>
              <a:rPr lang="en-US" b="0" i="1" u="none" strike="noStrike" baseline="0">
                <a:solidFill>
                  <a:srgbClr val="0D0D0D"/>
                </a:solidFill>
                <a:latin typeface="Segoe UI" panose="020B0502040204020203" pitchFamily="34" charset="0"/>
              </a:rPr>
              <a:t>We get the HTML tags, punctuation, digits, and symbols in reviews. It needs to clean data before use.</a:t>
            </a:r>
          </a:p>
          <a:p>
            <a:pPr marR="0" lvl="1" rtl="0"/>
            <a:r>
              <a:rPr lang="en-US" b="0" i="0" u="none" strike="noStrike" baseline="0">
                <a:solidFill>
                  <a:srgbClr val="0D0D0D"/>
                </a:solidFill>
                <a:latin typeface="Segoe UI" panose="020B0502040204020203" pitchFamily="34" charset="0"/>
              </a:rPr>
              <a:t>Model Selection and Training: </a:t>
            </a:r>
          </a:p>
          <a:p>
            <a:pPr marR="0" lvl="2" rtl="0"/>
            <a:r>
              <a:rPr lang="en-US" b="0" i="1" u="none" strike="noStrike" baseline="0">
                <a:solidFill>
                  <a:srgbClr val="0D0D0D"/>
                </a:solidFill>
                <a:latin typeface="Segoe UI" panose="020B0502040204020203" pitchFamily="34" charset="0"/>
              </a:rPr>
              <a:t>We use Naive Bayes Model, Logistic Regression Model with using the feature engineering with Count Vectorization and TF-IDF Vectorization for selecting and training ML models for sentiment classification.</a:t>
            </a:r>
          </a:p>
          <a:p>
            <a:pPr marR="0" lvl="1" rtl="0"/>
            <a:r>
              <a:rPr lang="en-US" b="0" i="0" u="none" strike="noStrike" baseline="0">
                <a:solidFill>
                  <a:srgbClr val="0D0D0D"/>
                </a:solidFill>
                <a:latin typeface="Segoe UI" panose="020B0502040204020203" pitchFamily="34" charset="0"/>
              </a:rPr>
              <a:t>Evaluation and Interpretation: </a:t>
            </a:r>
          </a:p>
          <a:p>
            <a:pPr marR="0" lvl="2" rtl="0"/>
            <a:r>
              <a:rPr lang="en-US" b="0" i="1" u="none" strike="noStrike" baseline="0">
                <a:solidFill>
                  <a:srgbClr val="0D0D0D"/>
                </a:solidFill>
                <a:latin typeface="Segoe UI" panose="020B0502040204020203" pitchFamily="34" charset="0"/>
              </a:rPr>
              <a:t> We use the Hyperparameters for Address the accuracy metrics, model interpretability, and business implications.</a:t>
            </a:r>
            <a:endParaRPr lang="en-US" b="0" i="1" u="none" strike="noStrike" baseline="0">
              <a:solidFill>
                <a:srgbClr val="000000"/>
              </a:solidFill>
              <a:latin typeface="Courier New" panose="02070309020205020404" pitchFamily="49" charset="0"/>
            </a:endParaRPr>
          </a:p>
        </p:txBody>
      </p:sp>
    </p:spTree>
    <p:extLst>
      <p:ext uri="{BB962C8B-B14F-4D97-AF65-F5344CB8AC3E}">
        <p14:creationId xmlns:p14="http://schemas.microsoft.com/office/powerpoint/2010/main" val="2337462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B6F3B-2C1E-D4F9-4F8D-C2DA1AB46B71}"/>
              </a:ext>
            </a:extLst>
          </p:cNvPr>
          <p:cNvSpPr>
            <a:spLocks noGrp="1"/>
          </p:cNvSpPr>
          <p:nvPr>
            <p:ph type="title"/>
          </p:nvPr>
        </p:nvSpPr>
        <p:spPr/>
        <p:txBody>
          <a:bodyPr/>
          <a:lstStyle/>
          <a:p>
            <a:pPr marR="0" rtl="0"/>
            <a:r>
              <a:rPr lang="en-US" b="1" i="0" u="none" strike="noStrike" baseline="0">
                <a:solidFill>
                  <a:srgbClr val="0D0D0D"/>
                </a:solidFill>
                <a:latin typeface="Segoe UI" panose="020B0502040204020203" pitchFamily="34" charset="0"/>
              </a:rPr>
              <a:t>5) Contribution Table</a:t>
            </a:r>
          </a:p>
        </p:txBody>
      </p:sp>
      <p:sp>
        <p:nvSpPr>
          <p:cNvPr id="3" name="Text Placeholder 2">
            <a:extLst>
              <a:ext uri="{FF2B5EF4-FFF2-40B4-BE49-F238E27FC236}">
                <a16:creationId xmlns:a16="http://schemas.microsoft.com/office/drawing/2014/main" id="{38D29A27-C2B1-473D-78B2-9E65A07A1FDF}"/>
              </a:ext>
            </a:extLst>
          </p:cNvPr>
          <p:cNvSpPr>
            <a:spLocks noGrp="1"/>
          </p:cNvSpPr>
          <p:nvPr>
            <p:ph type="body" idx="1"/>
          </p:nvPr>
        </p:nvSpPr>
        <p:spPr/>
        <p:txBody>
          <a:bodyPr/>
          <a:lstStyle/>
          <a:p>
            <a:pPr marR="0" lvl="0" rtl="0"/>
            <a:r>
              <a:rPr lang="en-US" b="1" i="0" u="none" strike="noStrike" baseline="0">
                <a:solidFill>
                  <a:srgbClr val="0D0D0D"/>
                </a:solidFill>
                <a:latin typeface="Segoe UI" panose="020B0502040204020203" pitchFamily="34" charset="0"/>
              </a:rPr>
              <a:t>Cleaning Data:</a:t>
            </a:r>
            <a:r>
              <a:rPr lang="en-US" b="0" i="0" u="none" strike="noStrike" baseline="0">
                <a:solidFill>
                  <a:srgbClr val="0D0D0D"/>
                </a:solidFill>
                <a:latin typeface="Segoe UI" panose="020B0502040204020203" pitchFamily="34" charset="0"/>
              </a:rPr>
              <a:t> I made sure our data was good to go by removing any duplicate, filling in missing parts, and making sure all the text looked the same.</a:t>
            </a:r>
          </a:p>
          <a:p>
            <a:pPr marR="0" lvl="0" rtl="0"/>
            <a:r>
              <a:rPr lang="en-US" b="1" i="0" u="none" strike="noStrike" baseline="0">
                <a:solidFill>
                  <a:srgbClr val="0D0D0D"/>
                </a:solidFill>
                <a:latin typeface="Segoe UI" panose="020B0502040204020203" pitchFamily="34" charset="0"/>
              </a:rPr>
              <a:t>Choosing Models:</a:t>
            </a:r>
            <a:r>
              <a:rPr lang="en-US" b="0" i="0" u="none" strike="noStrike" baseline="0">
                <a:solidFill>
                  <a:srgbClr val="0D0D0D"/>
                </a:solidFill>
                <a:latin typeface="Segoe UI" panose="020B0502040204020203" pitchFamily="34" charset="0"/>
              </a:rPr>
              <a:t> I picked Logistic Regression Model with TF-IDF Vectorization as it has higher accuracy after hyperparameter.</a:t>
            </a:r>
          </a:p>
          <a:p>
            <a:pPr marR="0" lvl="0" rtl="0"/>
            <a:r>
              <a:rPr lang="en-US" b="1" i="0" u="none" strike="noStrike" baseline="0">
                <a:solidFill>
                  <a:srgbClr val="0D0D0D"/>
                </a:solidFill>
                <a:latin typeface="Segoe UI" panose="020B0502040204020203" pitchFamily="34" charset="0"/>
              </a:rPr>
              <a:t>Making the Web app:</a:t>
            </a:r>
            <a:r>
              <a:rPr lang="en-US" b="0" i="0" u="none" strike="noStrike" baseline="0">
                <a:solidFill>
                  <a:srgbClr val="0D0D0D"/>
                </a:solidFill>
                <a:latin typeface="Segoe UI" panose="020B0502040204020203" pitchFamily="34" charset="0"/>
              </a:rPr>
              <a:t> I built a web page by using the streamlit library.</a:t>
            </a:r>
          </a:p>
          <a:p>
            <a:pPr marR="0" lvl="0" rtl="0"/>
            <a:r>
              <a:rPr lang="en-US" b="1" i="0" u="none" strike="noStrike" baseline="0">
                <a:solidFill>
                  <a:srgbClr val="0D0D0D"/>
                </a:solidFill>
                <a:latin typeface="Segoe UI" panose="020B0502040204020203" pitchFamily="34" charset="0"/>
              </a:rPr>
              <a:t>Sharing Results:</a:t>
            </a:r>
            <a:r>
              <a:rPr lang="en-US" b="0" i="0" u="none" strike="noStrike" baseline="0">
                <a:solidFill>
                  <a:srgbClr val="0D0D0D"/>
                </a:solidFill>
                <a:latin typeface="Segoe UI" panose="020B0502040204020203" pitchFamily="34" charset="0"/>
              </a:rPr>
              <a:t> I made a presentation to share what we did, how we did it, and what we found out. </a:t>
            </a:r>
          </a:p>
        </p:txBody>
      </p:sp>
    </p:spTree>
    <p:extLst>
      <p:ext uri="{BB962C8B-B14F-4D97-AF65-F5344CB8AC3E}">
        <p14:creationId xmlns:p14="http://schemas.microsoft.com/office/powerpoint/2010/main" val="3195172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71B2E-8837-DCB8-B001-7C76D4DAE905}"/>
              </a:ext>
            </a:extLst>
          </p:cNvPr>
          <p:cNvSpPr>
            <a:spLocks noGrp="1"/>
          </p:cNvSpPr>
          <p:nvPr>
            <p:ph type="title"/>
          </p:nvPr>
        </p:nvSpPr>
        <p:spPr/>
        <p:txBody>
          <a:bodyPr/>
          <a:lstStyle/>
          <a:p>
            <a:pPr marR="0" rtl="0"/>
            <a:r>
              <a:rPr lang="en-US" b="1" i="0" u="none" strike="noStrike" baseline="0">
                <a:solidFill>
                  <a:srgbClr val="0D0D0D"/>
                </a:solidFill>
                <a:latin typeface="Segoe UI" panose="020B0502040204020203" pitchFamily="34" charset="0"/>
              </a:rPr>
              <a:t>6) Risk Assessment Table</a:t>
            </a:r>
          </a:p>
        </p:txBody>
      </p:sp>
      <p:sp>
        <p:nvSpPr>
          <p:cNvPr id="3" name="Text Placeholder 2">
            <a:extLst>
              <a:ext uri="{FF2B5EF4-FFF2-40B4-BE49-F238E27FC236}">
                <a16:creationId xmlns:a16="http://schemas.microsoft.com/office/drawing/2014/main" id="{3ED542AC-268E-9F47-09A4-F83530958F53}"/>
              </a:ext>
            </a:extLst>
          </p:cNvPr>
          <p:cNvSpPr>
            <a:spLocks noGrp="1"/>
          </p:cNvSpPr>
          <p:nvPr>
            <p:ph type="body" idx="1"/>
          </p:nvPr>
        </p:nvSpPr>
        <p:spPr/>
        <p:txBody>
          <a:bodyPr/>
          <a:lstStyle/>
          <a:p>
            <a:pPr marR="0" lvl="1" rtl="0"/>
            <a:r>
              <a:rPr lang="en-US" b="1" i="0" u="none" strike="noStrike" baseline="0">
                <a:solidFill>
                  <a:srgbClr val="0D0D0D"/>
                </a:solidFill>
                <a:latin typeface="Segoe UI" panose="020B0502040204020203" pitchFamily="34" charset="0"/>
              </a:rPr>
              <a:t>Identify Potential Risks:</a:t>
            </a:r>
          </a:p>
          <a:p>
            <a:pPr marR="0" lvl="2" rtl="0"/>
            <a:r>
              <a:rPr lang="en-US" b="0" i="1" u="none" strike="noStrike" baseline="0">
                <a:solidFill>
                  <a:srgbClr val="0D0D0D"/>
                </a:solidFill>
                <a:latin typeface="Segoe UI" panose="020B0502040204020203" pitchFamily="34" charset="0"/>
              </a:rPr>
              <a:t>There is the risk of model overfitting, underfitting, and model stability over time.</a:t>
            </a:r>
          </a:p>
          <a:p>
            <a:pPr marR="0" lvl="2" rtl="0"/>
            <a:r>
              <a:rPr lang="en-US" b="0" i="1" u="none" strike="noStrike" baseline="0">
                <a:solidFill>
                  <a:srgbClr val="0D0D0D"/>
                </a:solidFill>
                <a:latin typeface="Segoe UI" panose="020B0502040204020203" pitchFamily="34" charset="0"/>
              </a:rPr>
              <a:t>Some time it gives wrong prediction after getting good accuracy, so we did the hyper tuning of model.</a:t>
            </a:r>
          </a:p>
        </p:txBody>
      </p:sp>
    </p:spTree>
    <p:extLst>
      <p:ext uri="{BB962C8B-B14F-4D97-AF65-F5344CB8AC3E}">
        <p14:creationId xmlns:p14="http://schemas.microsoft.com/office/powerpoint/2010/main" val="4114099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A670A-B460-ADD3-A98B-31F4EDD53F75}"/>
              </a:ext>
            </a:extLst>
          </p:cNvPr>
          <p:cNvSpPr>
            <a:spLocks noGrp="1"/>
          </p:cNvSpPr>
          <p:nvPr>
            <p:ph type="title"/>
          </p:nvPr>
        </p:nvSpPr>
        <p:spPr/>
        <p:txBody>
          <a:bodyPr/>
          <a:lstStyle/>
          <a:p>
            <a:pPr marR="0" rtl="0"/>
            <a:r>
              <a:rPr lang="en-US" b="1" i="0" u="none" strike="noStrike" baseline="0" dirty="0">
                <a:solidFill>
                  <a:srgbClr val="0D0D0D"/>
                </a:solidFill>
                <a:latin typeface="Segoe UI" panose="020B0502040204020203" pitchFamily="34" charset="0"/>
              </a:rPr>
              <a:t>7) Screenshots of MS Project</a:t>
            </a:r>
          </a:p>
        </p:txBody>
      </p:sp>
      <p:pic>
        <p:nvPicPr>
          <p:cNvPr id="7" name="Picture 6">
            <a:extLst>
              <a:ext uri="{FF2B5EF4-FFF2-40B4-BE49-F238E27FC236}">
                <a16:creationId xmlns:a16="http://schemas.microsoft.com/office/drawing/2014/main" id="{12026539-4DB0-C02D-AE76-A79040F93F8A}"/>
              </a:ext>
            </a:extLst>
          </p:cNvPr>
          <p:cNvPicPr>
            <a:picLocks noChangeAspect="1"/>
          </p:cNvPicPr>
          <p:nvPr/>
        </p:nvPicPr>
        <p:blipFill>
          <a:blip r:embed="rId2"/>
          <a:stretch>
            <a:fillRect/>
          </a:stretch>
        </p:blipFill>
        <p:spPr>
          <a:xfrm>
            <a:off x="567818" y="1785132"/>
            <a:ext cx="4939130" cy="3287731"/>
          </a:xfrm>
          <a:prstGeom prst="rect">
            <a:avLst/>
          </a:prstGeom>
        </p:spPr>
      </p:pic>
      <p:pic>
        <p:nvPicPr>
          <p:cNvPr id="9" name="Picture 8">
            <a:extLst>
              <a:ext uri="{FF2B5EF4-FFF2-40B4-BE49-F238E27FC236}">
                <a16:creationId xmlns:a16="http://schemas.microsoft.com/office/drawing/2014/main" id="{99D2B231-CCFD-BEF4-CA6A-866CD9ED1E61}"/>
              </a:ext>
            </a:extLst>
          </p:cNvPr>
          <p:cNvPicPr>
            <a:picLocks noChangeAspect="1"/>
          </p:cNvPicPr>
          <p:nvPr/>
        </p:nvPicPr>
        <p:blipFill>
          <a:blip r:embed="rId3"/>
          <a:stretch>
            <a:fillRect/>
          </a:stretch>
        </p:blipFill>
        <p:spPr>
          <a:xfrm>
            <a:off x="6096000" y="1785133"/>
            <a:ext cx="5637088" cy="3287731"/>
          </a:xfrm>
          <a:prstGeom prst="rect">
            <a:avLst/>
          </a:prstGeom>
        </p:spPr>
      </p:pic>
    </p:spTree>
    <p:extLst>
      <p:ext uri="{BB962C8B-B14F-4D97-AF65-F5344CB8AC3E}">
        <p14:creationId xmlns:p14="http://schemas.microsoft.com/office/powerpoint/2010/main" val="2427950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25F91-C485-160B-BF30-D22C09F4A360}"/>
              </a:ext>
            </a:extLst>
          </p:cNvPr>
          <p:cNvSpPr>
            <a:spLocks noGrp="1"/>
          </p:cNvSpPr>
          <p:nvPr>
            <p:ph type="title"/>
          </p:nvPr>
        </p:nvSpPr>
        <p:spPr/>
        <p:txBody>
          <a:bodyPr/>
          <a:lstStyle/>
          <a:p>
            <a:pPr marR="0" rtl="0"/>
            <a:r>
              <a:rPr lang="en-US" b="1" i="0" u="none" strike="noStrike" baseline="0" dirty="0">
                <a:solidFill>
                  <a:srgbClr val="0D0D0D"/>
                </a:solidFill>
                <a:latin typeface="Segoe UI" panose="020B0502040204020203" pitchFamily="34" charset="0"/>
              </a:rPr>
              <a:t>8) Demo</a:t>
            </a:r>
          </a:p>
        </p:txBody>
      </p:sp>
      <p:sp>
        <p:nvSpPr>
          <p:cNvPr id="5" name="Text Placeholder 4">
            <a:extLst>
              <a:ext uri="{FF2B5EF4-FFF2-40B4-BE49-F238E27FC236}">
                <a16:creationId xmlns:a16="http://schemas.microsoft.com/office/drawing/2014/main" id="{C7CB8C97-8CC9-26A3-A1C1-097CF5E1F6C9}"/>
              </a:ext>
            </a:extLst>
          </p:cNvPr>
          <p:cNvSpPr>
            <a:spLocks noGrp="1"/>
          </p:cNvSpPr>
          <p:nvPr>
            <p:ph type="body" idx="1"/>
          </p:nvPr>
        </p:nvSpPr>
        <p:spPr/>
        <p:txBody>
          <a:bodyPr/>
          <a:lstStyle/>
          <a:p>
            <a:endParaRPr lang="en-US"/>
          </a:p>
        </p:txBody>
      </p:sp>
      <p:pic>
        <p:nvPicPr>
          <p:cNvPr id="7" name="Picture 6">
            <a:extLst>
              <a:ext uri="{FF2B5EF4-FFF2-40B4-BE49-F238E27FC236}">
                <a16:creationId xmlns:a16="http://schemas.microsoft.com/office/drawing/2014/main" id="{1B8A5E85-D465-A57A-B128-EEED5A873850}"/>
              </a:ext>
            </a:extLst>
          </p:cNvPr>
          <p:cNvPicPr>
            <a:picLocks noChangeAspect="1"/>
          </p:cNvPicPr>
          <p:nvPr/>
        </p:nvPicPr>
        <p:blipFill>
          <a:blip r:embed="rId2"/>
          <a:stretch>
            <a:fillRect/>
          </a:stretch>
        </p:blipFill>
        <p:spPr>
          <a:xfrm>
            <a:off x="565078" y="1264555"/>
            <a:ext cx="11475663" cy="5298287"/>
          </a:xfrm>
          <a:prstGeom prst="rect">
            <a:avLst/>
          </a:prstGeom>
        </p:spPr>
      </p:pic>
    </p:spTree>
    <p:extLst>
      <p:ext uri="{BB962C8B-B14F-4D97-AF65-F5344CB8AC3E}">
        <p14:creationId xmlns:p14="http://schemas.microsoft.com/office/powerpoint/2010/main" val="246913623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TotalTime>
  <Words>917</Words>
  <Application>Microsoft Office PowerPoint</Application>
  <PresentationFormat>Widescreen</PresentationFormat>
  <Paragraphs>75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Century Gothic</vt:lpstr>
      <vt:lpstr>Courier New</vt:lpstr>
      <vt:lpstr>Roboto</vt:lpstr>
      <vt:lpstr>Segoe UI</vt:lpstr>
      <vt:lpstr>Wingdings 3</vt:lpstr>
      <vt:lpstr>Wisp</vt:lpstr>
      <vt:lpstr>1) Cover Slide</vt:lpstr>
      <vt:lpstr>2) Overview</vt:lpstr>
      <vt:lpstr>Importance of Sentiment Analysis:</vt:lpstr>
      <vt:lpstr>3) Aims and Objectives</vt:lpstr>
      <vt:lpstr>4) Problem Statement</vt:lpstr>
      <vt:lpstr>5) Contribution Table</vt:lpstr>
      <vt:lpstr>6) Risk Assessment Table</vt:lpstr>
      <vt:lpstr>7) Screenshots of MS Project</vt:lpstr>
      <vt:lpstr>8) Demo</vt:lpstr>
      <vt:lpstr>9) Scrum Planning (3)</vt:lpstr>
      <vt:lpstr>10) Data Sets</vt:lpstr>
      <vt:lpstr>11) References</vt:lpstr>
      <vt:lpstr>12) Conclusions</vt:lpstr>
      <vt:lpstr>13) NLP Improvements</vt:lpstr>
      <vt:lpstr>14) Test Plan</vt:lpstr>
      <vt:lpstr>15) Thank You Slide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Cover Slide</dc:title>
  <dc:creator>rishabh bhagava</dc:creator>
  <cp:lastModifiedBy>rishabh bhagava</cp:lastModifiedBy>
  <cp:revision>2</cp:revision>
  <dcterms:created xsi:type="dcterms:W3CDTF">2024-05-03T09:25:19Z</dcterms:created>
  <dcterms:modified xsi:type="dcterms:W3CDTF">2024-05-03T09:31:33Z</dcterms:modified>
</cp:coreProperties>
</file>