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16"/>
  </p:notesMasterIdLst>
  <p:handoutMasterIdLst>
    <p:handoutMasterId r:id="rId17"/>
  </p:handoutMasterIdLst>
  <p:sldIdLst>
    <p:sldId id="256" r:id="rId2"/>
    <p:sldId id="257" r:id="rId3"/>
    <p:sldId id="258" r:id="rId4"/>
    <p:sldId id="270" r:id="rId5"/>
    <p:sldId id="259" r:id="rId6"/>
    <p:sldId id="260" r:id="rId7"/>
    <p:sldId id="261" r:id="rId8"/>
    <p:sldId id="262" r:id="rId9"/>
    <p:sldId id="263" r:id="rId10"/>
    <p:sldId id="271" r:id="rId11"/>
    <p:sldId id="264" r:id="rId12"/>
    <p:sldId id="267" r:id="rId13"/>
    <p:sldId id="268" r:id="rId14"/>
    <p:sldId id="265" r:id="rId1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77EE6-F83F-3598-B59C-C9F7E40C1260}" v="135" dt="2020-11-10T03:32:23.719"/>
    <p1510:client id="{B40E7373-D1A3-A003-8A03-495478BCBA06}" v="253" dt="2020-11-10T03:31:16.347"/>
    <p1510:client id="{E1BACBD4-747E-340E-D403-4876FE9481CC}" v="157" dt="2020-11-10T03:49:36.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54"/>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2020/11/9</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650715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2020/11/9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extLst>
      <p:ext uri="{BB962C8B-B14F-4D97-AF65-F5344CB8AC3E}">
        <p14:creationId xmlns:p14="http://schemas.microsoft.com/office/powerpoint/2010/main" val="26810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18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946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207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0712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95695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984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3060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3748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89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3476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26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177417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33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735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7013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476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5630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19798078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eople.sc.fsu.edu/~jburkardt/datasets/tsp/tsp.html"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3">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3"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5"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ormAutofit/>
          </a:bodyPr>
          <a:lstStyle/>
          <a:p>
            <a:pPr>
              <a:lnSpc>
                <a:spcPct val="90000"/>
              </a:lnSpc>
            </a:pPr>
            <a:r>
              <a:rPr lang="en-US" altLang="en-US" sz="3400" b="1"/>
              <a:t>Project - 22</a:t>
            </a:r>
            <a:br>
              <a:rPr lang="en-US" altLang="en-US" sz="3400" b="1"/>
            </a:br>
            <a:r>
              <a:rPr lang="en-US" altLang="en-US" sz="3400" b="1"/>
              <a:t>Travelling-Salesman-Problem-Using Genetic Algorithm</a:t>
            </a:r>
          </a:p>
        </p:txBody>
      </p:sp>
      <p:sp>
        <p:nvSpPr>
          <p:cNvPr id="3" name="Subtitle 2"/>
          <p:cNvSpPr>
            <a:spLocks noGrp="1"/>
          </p:cNvSpPr>
          <p:nvPr>
            <p:ph type="subTitle" idx="1"/>
          </p:nvPr>
        </p:nvSpPr>
        <p:spPr>
          <a:xfrm>
            <a:off x="2692398" y="3574091"/>
            <a:ext cx="6815669" cy="1790527"/>
          </a:xfrm>
        </p:spPr>
        <p:txBody>
          <a:bodyPr vert="horz" lIns="91440" tIns="45720" rIns="91440" bIns="45720" rtlCol="0">
            <a:normAutofit/>
          </a:bodyPr>
          <a:lstStyle/>
          <a:p>
            <a:pPr>
              <a:lnSpc>
                <a:spcPct val="90000"/>
              </a:lnSpc>
            </a:pPr>
            <a:endParaRPr lang="en-US" altLang="en-US" sz="1000" b="1"/>
          </a:p>
          <a:p>
            <a:pPr>
              <a:lnSpc>
                <a:spcPct val="90000"/>
              </a:lnSpc>
            </a:pPr>
            <a:r>
              <a:rPr lang="en-US" altLang="en-US" sz="1000" b="1" dirty="0"/>
              <a:t> </a:t>
            </a:r>
            <a:r>
              <a:rPr lang="" altLang="en-US" sz="1000" b="1" dirty="0"/>
              <a:t>           </a:t>
            </a:r>
            <a:r>
              <a:rPr lang="" altLang="en-US" sz="1400" b="1" dirty="0"/>
              <a:t>       </a:t>
            </a:r>
            <a:r>
              <a:rPr lang="en-US" altLang="en-US" sz="1600" b="1" dirty="0">
                <a:effectLst>
                  <a:outerShdw blurRad="38100" dist="38100" dir="2700000" algn="tl">
                    <a:srgbClr val="000000">
                      <a:alpha val="43137"/>
                    </a:srgbClr>
                  </a:outerShdw>
                </a:effectLst>
              </a:rPr>
              <a:t>By </a:t>
            </a:r>
            <a:r>
              <a:rPr lang="" altLang="en-US" sz="1600" b="1" dirty="0">
                <a:effectLst>
                  <a:outerShdw blurRad="38100" dist="38100" dir="2700000" algn="tl">
                    <a:srgbClr val="000000">
                      <a:alpha val="43137"/>
                    </a:srgbClr>
                  </a:outerShdw>
                </a:effectLst>
              </a:rPr>
              <a:t>: </a:t>
            </a:r>
            <a:endParaRPr lang="en-US" altLang="en-US" sz="1600" b="1">
              <a:effectLst>
                <a:outerShdw blurRad="38100" dist="38100" dir="2700000" algn="tl">
                  <a:srgbClr val="000000">
                    <a:alpha val="43137"/>
                  </a:srgbClr>
                </a:outerShdw>
              </a:effectLst>
            </a:endParaRPr>
          </a:p>
          <a:p>
            <a:pPr>
              <a:lnSpc>
                <a:spcPct val="90000"/>
              </a:lnSpc>
            </a:pPr>
            <a:r>
              <a:rPr lang="" altLang="en-US" sz="1600" b="1" dirty="0">
                <a:effectLst>
                  <a:outerShdw blurRad="38100" dist="38100" dir="2700000" algn="tl">
                    <a:srgbClr val="000000">
                      <a:alpha val="43137"/>
                    </a:srgbClr>
                  </a:outerShdw>
                </a:effectLst>
              </a:rPr>
              <a:t>     </a:t>
            </a:r>
            <a:r>
              <a:rPr lang="en-US" altLang="en-US" sz="1600" b="1">
                <a:effectLst>
                  <a:outerShdw blurRad="38100" dist="38100" dir="2700000" algn="tl">
                    <a:srgbClr val="000000">
                      <a:alpha val="43137"/>
                    </a:srgbClr>
                  </a:outerShdw>
                </a:effectLst>
              </a:rPr>
              <a:t>                                         180030166  -   J. </a:t>
            </a:r>
            <a:r>
              <a:rPr lang="en-US" altLang="en-US" sz="1600" b="1" dirty="0">
                <a:effectLst>
                  <a:outerShdw blurRad="38100" dist="38100" dir="2700000" algn="tl">
                    <a:srgbClr val="000000">
                      <a:alpha val="43137"/>
                    </a:srgbClr>
                  </a:outerShdw>
                </a:effectLst>
              </a:rPr>
              <a:t>Kartish</a:t>
            </a:r>
          </a:p>
          <a:p>
            <a:pPr>
              <a:lnSpc>
                <a:spcPct val="90000"/>
              </a:lnSpc>
            </a:pPr>
            <a:r>
              <a:rPr lang="" altLang="en-US" sz="1600" b="1" dirty="0">
                <a:effectLst>
                  <a:outerShdw blurRad="38100" dist="38100" dir="2700000" algn="tl">
                    <a:srgbClr val="000000">
                      <a:alpha val="43137"/>
                    </a:srgbClr>
                  </a:outerShdw>
                </a:effectLst>
              </a:rPr>
              <a:t>        </a:t>
            </a:r>
            <a:r>
              <a:rPr lang="en-US" altLang="en-US" sz="1600" b="1" dirty="0">
                <a:effectLst>
                  <a:outerShdw blurRad="38100" dist="38100" dir="2700000" algn="tl">
                    <a:srgbClr val="000000">
                      <a:alpha val="43137"/>
                    </a:srgbClr>
                  </a:outerShdw>
                </a:effectLst>
              </a:rPr>
              <a:t>                                           180030191  -   </a:t>
            </a:r>
            <a:r>
              <a:rPr lang="" altLang="en-US" sz="1600" b="1" dirty="0">
                <a:effectLst>
                  <a:outerShdw blurRad="38100" dist="38100" dir="2700000" algn="tl">
                    <a:srgbClr val="000000">
                      <a:alpha val="43137"/>
                    </a:srgbClr>
                  </a:outerShdw>
                </a:effectLst>
              </a:rPr>
              <a:t>J. </a:t>
            </a:r>
            <a:r>
              <a:rPr lang="en-US" altLang="en-US" sz="1600" b="1" dirty="0">
                <a:effectLst>
                  <a:outerShdw blurRad="38100" dist="38100" dir="2700000" algn="tl">
                    <a:srgbClr val="000000">
                      <a:alpha val="43137"/>
                    </a:srgbClr>
                  </a:outerShdw>
                </a:effectLst>
              </a:rPr>
              <a:t>K</a:t>
            </a:r>
            <a:r>
              <a:rPr lang="" altLang="en-US" sz="1600" b="1" dirty="0">
                <a:effectLst>
                  <a:outerShdw blurRad="38100" dist="38100" dir="2700000" algn="tl">
                    <a:srgbClr val="000000">
                      <a:alpha val="43137"/>
                    </a:srgbClr>
                  </a:outerShdw>
                </a:effectLst>
              </a:rPr>
              <a:t>.</a:t>
            </a:r>
            <a:r>
              <a:rPr lang="en-US" altLang="en-US" sz="1600" b="1" dirty="0">
                <a:effectLst>
                  <a:outerShdw blurRad="38100" dist="38100" dir="2700000" algn="tl">
                    <a:srgbClr val="000000">
                      <a:alpha val="43137"/>
                    </a:srgbClr>
                  </a:outerShdw>
                </a:effectLst>
              </a:rPr>
              <a:t> Nayana</a:t>
            </a:r>
          </a:p>
          <a:p>
            <a:pPr>
              <a:lnSpc>
                <a:spcPct val="90000"/>
              </a:lnSpc>
            </a:pPr>
            <a:r>
              <a:rPr lang="en-US" altLang="en-US" sz="1600" b="1" dirty="0">
                <a:effectLst>
                  <a:outerShdw blurRad="38100" dist="38100" dir="2700000" algn="tl">
                    <a:srgbClr val="000000">
                      <a:alpha val="43137"/>
                    </a:srgbClr>
                  </a:outerShdw>
                </a:effectLst>
              </a:rPr>
              <a:t>                                                                180030255  </a:t>
            </a:r>
            <a:r>
              <a:rPr lang="" altLang="en-US" sz="1600" b="1" dirty="0">
                <a:effectLst>
                  <a:outerShdw blurRad="38100" dist="38100" dir="2700000" algn="tl">
                    <a:srgbClr val="000000">
                      <a:alpha val="43137"/>
                    </a:srgbClr>
                  </a:outerShdw>
                </a:effectLst>
              </a:rPr>
              <a:t>-</a:t>
            </a:r>
            <a:r>
              <a:rPr lang="en-US" altLang="en-US" sz="1600" b="1" dirty="0">
                <a:effectLst>
                  <a:outerShdw blurRad="38100" dist="38100" dir="2700000" algn="tl">
                    <a:srgbClr val="000000">
                      <a:alpha val="43137"/>
                    </a:srgbClr>
                  </a:outerShdw>
                </a:effectLst>
              </a:rPr>
              <a:t> </a:t>
            </a:r>
            <a:r>
              <a:rPr lang="" altLang="en-US" sz="1600" b="1" dirty="0">
                <a:effectLst>
                  <a:outerShdw blurRad="38100" dist="38100" dir="2700000" algn="tl">
                    <a:srgbClr val="000000">
                      <a:alpha val="43137"/>
                    </a:srgbClr>
                  </a:outerShdw>
                </a:effectLst>
              </a:rPr>
              <a:t>  K. </a:t>
            </a:r>
            <a:r>
              <a:rPr lang="en-US" altLang="en-US" sz="1600" b="1" dirty="0">
                <a:effectLst>
                  <a:outerShdw blurRad="38100" dist="38100" dir="2700000" algn="tl">
                    <a:srgbClr val="000000">
                      <a:alpha val="43137"/>
                    </a:srgbClr>
                  </a:outerShdw>
                </a:effectLst>
              </a:rPr>
              <a:t>Gopika</a:t>
            </a:r>
            <a:r>
              <a:rPr lang="" altLang="en-US" sz="1600" b="1" dirty="0">
                <a:effectLst>
                  <a:outerShdw blurRad="38100" dist="38100" dir="2700000" algn="tl">
                    <a:srgbClr val="000000">
                      <a:alpha val="43137"/>
                    </a:srgbClr>
                  </a:outerShdw>
                </a:effectLst>
              </a:rPr>
              <a:t> Manvitha</a:t>
            </a:r>
          </a:p>
        </p:txBody>
      </p:sp>
      <p:cxnSp>
        <p:nvCxnSpPr>
          <p:cNvPr id="18" name="Straight Connector 17">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33270-6FE2-43B3-8766-48B7A1C07FBA}"/>
              </a:ext>
            </a:extLst>
          </p:cNvPr>
          <p:cNvSpPr txBox="1"/>
          <p:nvPr/>
        </p:nvSpPr>
        <p:spPr>
          <a:xfrm>
            <a:off x="1279743" y="956154"/>
            <a:ext cx="9559445" cy="4985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a:p>
            <a:r>
              <a:rPr lang="en-US" sz="2000" b="1" u="sng">
                <a:solidFill>
                  <a:schemeClr val="accent1">
                    <a:lumMod val="75000"/>
                  </a:schemeClr>
                </a:solidFill>
                <a:ea typeface="+mn-lt"/>
                <a:cs typeface="+mn-lt"/>
              </a:rPr>
              <a:t>Mutation </a:t>
            </a:r>
            <a:r>
              <a:rPr lang="en-US" sz="2000" b="1">
                <a:solidFill>
                  <a:schemeClr val="accent1">
                    <a:lumMod val="75000"/>
                  </a:schemeClr>
                </a:solidFill>
                <a:ea typeface="+mn-lt"/>
                <a:cs typeface="+mn-lt"/>
              </a:rPr>
              <a:t>:</a:t>
            </a:r>
          </a:p>
          <a:p>
            <a:endParaRPr lang="en-US" sz="2000" b="1">
              <a:ea typeface="+mn-lt"/>
              <a:cs typeface="+mn-lt"/>
            </a:endParaRPr>
          </a:p>
          <a:p>
            <a:r>
              <a:rPr lang="en-US" sz="2000" b="1">
                <a:solidFill>
                  <a:schemeClr val="accent1">
                    <a:lumMod val="75000"/>
                  </a:schemeClr>
                </a:solidFill>
                <a:ea typeface="+mn-lt"/>
                <a:cs typeface="+mn-lt"/>
              </a:rPr>
              <a:t>def </a:t>
            </a:r>
            <a:r>
              <a:rPr lang="en-US" sz="2000" b="1" err="1">
                <a:solidFill>
                  <a:schemeClr val="accent1">
                    <a:lumMod val="75000"/>
                  </a:schemeClr>
                </a:solidFill>
                <a:ea typeface="+mn-lt"/>
                <a:cs typeface="+mn-lt"/>
              </a:rPr>
              <a:t>do_mutatation</a:t>
            </a:r>
            <a:r>
              <a:rPr lang="en-US" sz="2000" b="1">
                <a:solidFill>
                  <a:schemeClr val="accent1">
                    <a:lumMod val="75000"/>
                  </a:schemeClr>
                </a:solidFill>
                <a:ea typeface="+mn-lt"/>
                <a:cs typeface="+mn-lt"/>
              </a:rPr>
              <a:t>(</a:t>
            </a:r>
            <a:r>
              <a:rPr lang="en-US" sz="2000" b="1" err="1">
                <a:solidFill>
                  <a:schemeClr val="accent1">
                    <a:lumMod val="75000"/>
                  </a:schemeClr>
                </a:solidFill>
                <a:ea typeface="+mn-lt"/>
                <a:cs typeface="+mn-lt"/>
              </a:rPr>
              <a:t>indiv</a:t>
            </a:r>
            <a:r>
              <a:rPr lang="en-US" sz="2000" b="1">
                <a:solidFill>
                  <a:schemeClr val="accent1">
                    <a:lumMod val="75000"/>
                  </a:schemeClr>
                </a:solidFill>
                <a:ea typeface="+mn-lt"/>
                <a:cs typeface="+mn-lt"/>
              </a:rPr>
              <a:t>, </a:t>
            </a:r>
            <a:r>
              <a:rPr lang="en-US" sz="2000" b="1" err="1">
                <a:solidFill>
                  <a:schemeClr val="accent1">
                    <a:lumMod val="75000"/>
                  </a:schemeClr>
                </a:solidFill>
                <a:ea typeface="+mn-lt"/>
                <a:cs typeface="+mn-lt"/>
              </a:rPr>
              <a:t>mutat_rate</a:t>
            </a:r>
            <a:r>
              <a:rPr lang="en-US" sz="2000" b="1">
                <a:solidFill>
                  <a:schemeClr val="accent1">
                    <a:lumMod val="75000"/>
                  </a:schemeClr>
                </a:solidFill>
                <a:ea typeface="+mn-lt"/>
                <a:cs typeface="+mn-lt"/>
              </a:rPr>
              <a:t>):</a:t>
            </a:r>
          </a:p>
          <a:p>
            <a:endParaRPr lang="en-US" sz="2000" b="1">
              <a:ea typeface="+mn-lt"/>
              <a:cs typeface="+mn-lt"/>
            </a:endParaRPr>
          </a:p>
          <a:p>
            <a:r>
              <a:rPr lang="en-US" sz="2000" b="1">
                <a:solidFill>
                  <a:schemeClr val="accent1">
                    <a:lumMod val="75000"/>
                  </a:schemeClr>
                </a:solidFill>
                <a:ea typeface="+mn-lt"/>
                <a:cs typeface="+mn-lt"/>
              </a:rPr>
              <a:t>    for exchanged in range(</a:t>
            </a:r>
            <a:r>
              <a:rPr lang="en-US" sz="2000" b="1" err="1">
                <a:solidFill>
                  <a:schemeClr val="accent1">
                    <a:lumMod val="75000"/>
                  </a:schemeClr>
                </a:solidFill>
                <a:ea typeface="+mn-lt"/>
                <a:cs typeface="+mn-lt"/>
              </a:rPr>
              <a:t>len</a:t>
            </a:r>
            <a:r>
              <a:rPr lang="en-US" sz="2000" b="1">
                <a:solidFill>
                  <a:schemeClr val="accent1">
                    <a:lumMod val="75000"/>
                  </a:schemeClr>
                </a:solidFill>
                <a:ea typeface="+mn-lt"/>
                <a:cs typeface="+mn-lt"/>
              </a:rPr>
              <a:t>(</a:t>
            </a:r>
            <a:r>
              <a:rPr lang="en-US" sz="2000" b="1" err="1">
                <a:solidFill>
                  <a:schemeClr val="accent1">
                    <a:lumMod val="75000"/>
                  </a:schemeClr>
                </a:solidFill>
                <a:ea typeface="+mn-lt"/>
                <a:cs typeface="+mn-lt"/>
              </a:rPr>
              <a:t>indiv</a:t>
            </a:r>
            <a:r>
              <a:rPr lang="en-US" sz="2000" b="1">
                <a:solidFill>
                  <a:schemeClr val="accent1">
                    <a:lumMod val="75000"/>
                  </a:schemeClr>
                </a:solidFill>
                <a:ea typeface="+mn-lt"/>
                <a:cs typeface="+mn-lt"/>
              </a:rPr>
              <a:t>)):</a:t>
            </a:r>
          </a:p>
          <a:p>
            <a:endParaRPr lang="en-US" sz="2000" b="1">
              <a:ea typeface="+mn-lt"/>
              <a:cs typeface="+mn-lt"/>
            </a:endParaRPr>
          </a:p>
          <a:p>
            <a:r>
              <a:rPr lang="en-US" sz="2000" b="1">
                <a:solidFill>
                  <a:schemeClr val="accent1">
                    <a:lumMod val="75000"/>
                  </a:schemeClr>
                </a:solidFill>
                <a:ea typeface="+mn-lt"/>
                <a:cs typeface="+mn-lt"/>
              </a:rPr>
              <a:t>        if(</a:t>
            </a:r>
            <a:r>
              <a:rPr lang="en-US" sz="2000" b="1" err="1">
                <a:solidFill>
                  <a:schemeClr val="accent1">
                    <a:lumMod val="75000"/>
                  </a:schemeClr>
                </a:solidFill>
                <a:ea typeface="+mn-lt"/>
                <a:cs typeface="+mn-lt"/>
              </a:rPr>
              <a:t>random.random</a:t>
            </a:r>
            <a:r>
              <a:rPr lang="en-US" sz="2000" b="1">
                <a:solidFill>
                  <a:schemeClr val="accent1">
                    <a:lumMod val="75000"/>
                  </a:schemeClr>
                </a:solidFill>
                <a:ea typeface="+mn-lt"/>
                <a:cs typeface="+mn-lt"/>
              </a:rPr>
              <a:t>() &lt; </a:t>
            </a:r>
            <a:r>
              <a:rPr lang="en-US" sz="2000" b="1" err="1">
                <a:solidFill>
                  <a:schemeClr val="accent1">
                    <a:lumMod val="75000"/>
                  </a:schemeClr>
                </a:solidFill>
                <a:ea typeface="+mn-lt"/>
                <a:cs typeface="+mn-lt"/>
              </a:rPr>
              <a:t>mutat_rate</a:t>
            </a:r>
            <a:r>
              <a:rPr lang="en-US" sz="2000" b="1">
                <a:solidFill>
                  <a:schemeClr val="accent1">
                    <a:lumMod val="75000"/>
                  </a:schemeClr>
                </a:solidFill>
                <a:ea typeface="+mn-lt"/>
                <a:cs typeface="+mn-lt"/>
              </a:rPr>
              <a:t>):</a:t>
            </a:r>
          </a:p>
          <a:p>
            <a:endParaRPr lang="en-US" sz="2000" b="1">
              <a:ea typeface="+mn-lt"/>
              <a:cs typeface="+mn-lt"/>
            </a:endParaRPr>
          </a:p>
          <a:p>
            <a:r>
              <a:rPr lang="en-US" sz="2000" b="1">
                <a:solidFill>
                  <a:schemeClr val="accent1">
                    <a:lumMod val="75000"/>
                  </a:schemeClr>
                </a:solidFill>
                <a:ea typeface="+mn-lt"/>
                <a:cs typeface="+mn-lt"/>
              </a:rPr>
              <a:t>           </a:t>
            </a:r>
            <a:r>
              <a:rPr lang="en-US" sz="2000" b="1" err="1">
                <a:solidFill>
                  <a:schemeClr val="accent1">
                    <a:lumMod val="75000"/>
                  </a:schemeClr>
                </a:solidFill>
                <a:ea typeface="+mn-lt"/>
                <a:cs typeface="+mn-lt"/>
              </a:rPr>
              <a:t>exchanged_with</a:t>
            </a:r>
            <a:r>
              <a:rPr lang="en-US" sz="2000" b="1">
                <a:solidFill>
                  <a:schemeClr val="accent1">
                    <a:lumMod val="75000"/>
                  </a:schemeClr>
                </a:solidFill>
                <a:ea typeface="+mn-lt"/>
                <a:cs typeface="+mn-lt"/>
              </a:rPr>
              <a:t> = int(</a:t>
            </a:r>
            <a:r>
              <a:rPr lang="en-US" sz="2000" b="1" err="1">
                <a:solidFill>
                  <a:schemeClr val="accent1">
                    <a:lumMod val="75000"/>
                  </a:schemeClr>
                </a:solidFill>
                <a:ea typeface="+mn-lt"/>
                <a:cs typeface="+mn-lt"/>
              </a:rPr>
              <a:t>random.random</a:t>
            </a:r>
            <a:r>
              <a:rPr lang="en-US" sz="2000" b="1">
                <a:solidFill>
                  <a:schemeClr val="accent1">
                    <a:lumMod val="75000"/>
                  </a:schemeClr>
                </a:solidFill>
                <a:ea typeface="+mn-lt"/>
                <a:cs typeface="+mn-lt"/>
              </a:rPr>
              <a:t>() * </a:t>
            </a:r>
            <a:r>
              <a:rPr lang="en-US" sz="2000" b="1" err="1">
                <a:solidFill>
                  <a:schemeClr val="accent1">
                    <a:lumMod val="75000"/>
                  </a:schemeClr>
                </a:solidFill>
                <a:ea typeface="+mn-lt"/>
                <a:cs typeface="+mn-lt"/>
              </a:rPr>
              <a:t>len</a:t>
            </a:r>
            <a:r>
              <a:rPr lang="en-US" sz="2000" b="1">
                <a:solidFill>
                  <a:schemeClr val="accent1">
                    <a:lumMod val="75000"/>
                  </a:schemeClr>
                </a:solidFill>
                <a:ea typeface="+mn-lt"/>
                <a:cs typeface="+mn-lt"/>
              </a:rPr>
              <a:t>(</a:t>
            </a:r>
            <a:r>
              <a:rPr lang="en-US" sz="2000" b="1" err="1">
                <a:solidFill>
                  <a:schemeClr val="accent1">
                    <a:lumMod val="75000"/>
                  </a:schemeClr>
                </a:solidFill>
                <a:ea typeface="+mn-lt"/>
                <a:cs typeface="+mn-lt"/>
              </a:rPr>
              <a:t>indiv</a:t>
            </a:r>
            <a:r>
              <a:rPr lang="en-US" sz="2000" b="1">
                <a:solidFill>
                  <a:schemeClr val="accent1">
                    <a:lumMod val="75000"/>
                  </a:schemeClr>
                </a:solidFill>
                <a:ea typeface="+mn-lt"/>
                <a:cs typeface="+mn-lt"/>
              </a:rPr>
              <a:t>))</a:t>
            </a:r>
          </a:p>
          <a:p>
            <a:r>
              <a:rPr lang="en-US" sz="2000" b="1">
                <a:solidFill>
                  <a:schemeClr val="accent1">
                    <a:lumMod val="75000"/>
                  </a:schemeClr>
                </a:solidFill>
                <a:ea typeface="+mn-lt"/>
                <a:cs typeface="+mn-lt"/>
              </a:rPr>
              <a:t>            </a:t>
            </a:r>
          </a:p>
          <a:p>
            <a:r>
              <a:rPr lang="en-US" sz="2000" b="1">
                <a:solidFill>
                  <a:schemeClr val="accent1">
                    <a:lumMod val="75000"/>
                  </a:schemeClr>
                </a:solidFill>
                <a:ea typeface="+mn-lt"/>
                <a:cs typeface="+mn-lt"/>
              </a:rPr>
              <a:t>city1 = </a:t>
            </a:r>
            <a:r>
              <a:rPr lang="en-US" sz="2000" b="1" err="1">
                <a:solidFill>
                  <a:schemeClr val="accent1">
                    <a:lumMod val="75000"/>
                  </a:schemeClr>
                </a:solidFill>
                <a:ea typeface="+mn-lt"/>
                <a:cs typeface="+mn-lt"/>
              </a:rPr>
              <a:t>indiv</a:t>
            </a:r>
            <a:r>
              <a:rPr lang="en-US" sz="2000" b="1">
                <a:solidFill>
                  <a:schemeClr val="accent1">
                    <a:lumMod val="75000"/>
                  </a:schemeClr>
                </a:solidFill>
                <a:ea typeface="+mn-lt"/>
                <a:cs typeface="+mn-lt"/>
              </a:rPr>
              <a:t>[exchanged]</a:t>
            </a:r>
          </a:p>
          <a:p>
            <a:r>
              <a:rPr lang="en-US" sz="2000" b="1">
                <a:solidFill>
                  <a:schemeClr val="accent1">
                    <a:lumMod val="75000"/>
                  </a:schemeClr>
                </a:solidFill>
                <a:ea typeface="+mn-lt"/>
                <a:cs typeface="+mn-lt"/>
              </a:rPr>
              <a:t>            city2 = </a:t>
            </a:r>
            <a:r>
              <a:rPr lang="en-US" sz="2000" b="1" err="1">
                <a:solidFill>
                  <a:schemeClr val="accent1">
                    <a:lumMod val="75000"/>
                  </a:schemeClr>
                </a:solidFill>
                <a:ea typeface="+mn-lt"/>
                <a:cs typeface="+mn-lt"/>
              </a:rPr>
              <a:t>indiv</a:t>
            </a:r>
            <a:r>
              <a:rPr lang="en-US" sz="2000" b="1">
                <a:solidFill>
                  <a:schemeClr val="accent1">
                    <a:lumMod val="75000"/>
                  </a:schemeClr>
                </a:solidFill>
                <a:ea typeface="+mn-lt"/>
                <a:cs typeface="+mn-lt"/>
              </a:rPr>
              <a:t>[</a:t>
            </a:r>
            <a:r>
              <a:rPr lang="en-US" sz="2000" b="1" err="1">
                <a:solidFill>
                  <a:schemeClr val="accent1">
                    <a:lumMod val="75000"/>
                  </a:schemeClr>
                </a:solidFill>
                <a:ea typeface="+mn-lt"/>
                <a:cs typeface="+mn-lt"/>
              </a:rPr>
              <a:t>exchanged_with</a:t>
            </a:r>
            <a:r>
              <a:rPr lang="en-US" sz="2000" b="1">
                <a:solidFill>
                  <a:schemeClr val="accent1">
                    <a:lumMod val="75000"/>
                  </a:schemeClr>
                </a:solidFill>
                <a:ea typeface="+mn-lt"/>
                <a:cs typeface="+mn-lt"/>
              </a:rPr>
              <a:t>]</a:t>
            </a:r>
          </a:p>
          <a:p>
            <a:r>
              <a:rPr lang="en-US" sz="2000" b="1">
                <a:solidFill>
                  <a:schemeClr val="accent1">
                    <a:lumMod val="75000"/>
                  </a:schemeClr>
                </a:solidFill>
                <a:ea typeface="+mn-lt"/>
                <a:cs typeface="+mn-lt"/>
              </a:rPr>
              <a:t>            </a:t>
            </a:r>
            <a:r>
              <a:rPr lang="en-US" sz="2000" b="1" err="1">
                <a:solidFill>
                  <a:schemeClr val="accent1">
                    <a:lumMod val="75000"/>
                  </a:schemeClr>
                </a:solidFill>
                <a:ea typeface="+mn-lt"/>
                <a:cs typeface="+mn-lt"/>
              </a:rPr>
              <a:t>indiv</a:t>
            </a:r>
            <a:r>
              <a:rPr lang="en-US" sz="2000" b="1">
                <a:solidFill>
                  <a:schemeClr val="accent1">
                    <a:lumMod val="75000"/>
                  </a:schemeClr>
                </a:solidFill>
                <a:ea typeface="+mn-lt"/>
                <a:cs typeface="+mn-lt"/>
              </a:rPr>
              <a:t>[exchanged] = city2</a:t>
            </a:r>
          </a:p>
          <a:p>
            <a:r>
              <a:rPr lang="en-US" sz="2000" b="1">
                <a:solidFill>
                  <a:schemeClr val="accent1">
                    <a:lumMod val="75000"/>
                  </a:schemeClr>
                </a:solidFill>
                <a:ea typeface="+mn-lt"/>
                <a:cs typeface="+mn-lt"/>
              </a:rPr>
              <a:t>            </a:t>
            </a:r>
            <a:r>
              <a:rPr lang="en-US" sz="2000" b="1" err="1">
                <a:solidFill>
                  <a:schemeClr val="accent1">
                    <a:lumMod val="75000"/>
                  </a:schemeClr>
                </a:solidFill>
                <a:ea typeface="+mn-lt"/>
                <a:cs typeface="+mn-lt"/>
              </a:rPr>
              <a:t>indiv</a:t>
            </a:r>
            <a:r>
              <a:rPr lang="en-US" sz="2000" b="1">
                <a:solidFill>
                  <a:schemeClr val="accent1">
                    <a:lumMod val="75000"/>
                  </a:schemeClr>
                </a:solidFill>
                <a:ea typeface="+mn-lt"/>
                <a:cs typeface="+mn-lt"/>
              </a:rPr>
              <a:t>[</a:t>
            </a:r>
            <a:r>
              <a:rPr lang="en-US" sz="2000" b="1" err="1">
                <a:solidFill>
                  <a:schemeClr val="accent1">
                    <a:lumMod val="75000"/>
                  </a:schemeClr>
                </a:solidFill>
                <a:ea typeface="+mn-lt"/>
                <a:cs typeface="+mn-lt"/>
              </a:rPr>
              <a:t>exchanged_with</a:t>
            </a:r>
            <a:r>
              <a:rPr lang="en-US" sz="2000" b="1">
                <a:solidFill>
                  <a:schemeClr val="accent1">
                    <a:lumMod val="75000"/>
                  </a:schemeClr>
                </a:solidFill>
                <a:ea typeface="+mn-lt"/>
                <a:cs typeface="+mn-lt"/>
              </a:rPr>
              <a:t>] = city1</a:t>
            </a:r>
          </a:p>
          <a:p>
            <a:r>
              <a:rPr lang="en-US" sz="2000" b="1">
                <a:solidFill>
                  <a:schemeClr val="accent1">
                    <a:lumMod val="75000"/>
                  </a:schemeClr>
                </a:solidFill>
                <a:ea typeface="+mn-lt"/>
                <a:cs typeface="+mn-lt"/>
              </a:rPr>
              <a:t>    return </a:t>
            </a:r>
            <a:r>
              <a:rPr lang="en-US" sz="2000" b="1" err="1">
                <a:solidFill>
                  <a:schemeClr val="accent1">
                    <a:lumMod val="75000"/>
                  </a:schemeClr>
                </a:solidFill>
                <a:ea typeface="+mn-lt"/>
                <a:cs typeface="+mn-lt"/>
              </a:rPr>
              <a:t>indiv</a:t>
            </a:r>
            <a:endParaRPr lang="en-US" sz="2000" b="1" err="1">
              <a:solidFill>
                <a:schemeClr val="accent1">
                  <a:lumMod val="75000"/>
                </a:schemeClr>
              </a:solidFill>
            </a:endParaRPr>
          </a:p>
        </p:txBody>
      </p:sp>
    </p:spTree>
    <p:extLst>
      <p:ext uri="{BB962C8B-B14F-4D97-AF65-F5344CB8AC3E}">
        <p14:creationId xmlns:p14="http://schemas.microsoft.com/office/powerpoint/2010/main" val="207592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en-US" altLang="en-US">
                <a:solidFill>
                  <a:srgbClr val="FFFFFF"/>
                </a:solidFill>
              </a:rPr>
              <a:t>Step 4 : Continue the process until best offspring's generated</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a:bodyPr>
          <a:lstStyle/>
          <a:p>
            <a:pPr marL="0" indent="0">
              <a:lnSpc>
                <a:spcPct val="90000"/>
              </a:lnSpc>
              <a:buNone/>
            </a:pPr>
            <a:endParaRPr lang="en-US" sz="1700">
              <a:effectLst>
                <a:outerShdw blurRad="38100" dist="19050" dir="2700000" algn="tl" rotWithShape="0">
                  <a:schemeClr val="dk1">
                    <a:alpha val="40000"/>
                  </a:schemeClr>
                </a:outerShdw>
              </a:effectLst>
            </a:endParaRPr>
          </a:p>
          <a:p>
            <a:pPr marL="0" indent="0">
              <a:lnSpc>
                <a:spcPct val="90000"/>
              </a:lnSpc>
              <a:buNone/>
            </a:pPr>
            <a:r>
              <a:rPr lang="en-US" sz="1700">
                <a:effectLst>
                  <a:outerShdw blurRad="38100" dist="19050" dir="2700000" algn="tl" rotWithShape="0">
                    <a:schemeClr val="dk1">
                      <a:alpha val="40000"/>
                    </a:schemeClr>
                  </a:outerShdw>
                </a:effectLst>
              </a:rPr>
              <a:t>def GA(city_names,cities, population_size, eliteSize, mutat_rate, generations):</a:t>
            </a:r>
          </a:p>
          <a:p>
            <a:pPr marL="0" indent="0">
              <a:lnSpc>
                <a:spcPct val="90000"/>
              </a:lnSpc>
              <a:buNone/>
            </a:pPr>
            <a:r>
              <a:rPr lang="en-US" sz="1700">
                <a:effectLst>
                  <a:outerShdw blurRad="38100" dist="19050" dir="2700000" algn="tl" rotWithShape="0">
                    <a:schemeClr val="dk1">
                      <a:alpha val="40000"/>
                    </a:schemeClr>
                  </a:outerShdw>
                </a:effectLst>
              </a:rPr>
              <a:t>    population = initialPopulation(cities,population_size)</a:t>
            </a:r>
          </a:p>
          <a:p>
            <a:pPr marL="0" indent="0">
              <a:lnSpc>
                <a:spcPct val="90000"/>
              </a:lnSpc>
              <a:buNone/>
            </a:pPr>
            <a:r>
              <a:rPr lang="en-US" sz="1700">
                <a:effectLst>
                  <a:outerShdw blurRad="38100" dist="19050" dir="2700000" algn="tl" rotWithShape="0">
                    <a:schemeClr val="dk1">
                      <a:alpha val="40000"/>
                    </a:schemeClr>
                  </a:outerShdw>
                </a:effectLst>
              </a:rPr>
              <a:t>    print("Intial distance: " + str(1 / rankPathes(population)[0][1]))</a:t>
            </a:r>
          </a:p>
          <a:p>
            <a:pPr marL="0" indent="0">
              <a:lnSpc>
                <a:spcPct val="90000"/>
              </a:lnSpc>
              <a:buNone/>
            </a:pPr>
            <a:r>
              <a:rPr lang="en-US" sz="1700">
                <a:effectLst>
                  <a:outerShdw blurRad="38100" dist="19050" dir="2700000" algn="tl" rotWithShape="0">
                    <a:schemeClr val="dk1">
                      <a:alpha val="40000"/>
                    </a:schemeClr>
                  </a:outerShdw>
                </a:effectLst>
              </a:rPr>
              <a:t>    for i in range(generations):</a:t>
            </a:r>
          </a:p>
          <a:p>
            <a:pPr marL="0" indent="0">
              <a:lnSpc>
                <a:spcPct val="90000"/>
              </a:lnSpc>
              <a:buNone/>
            </a:pPr>
            <a:r>
              <a:rPr lang="en-US" sz="1700">
                <a:effectLst>
                  <a:outerShdw blurRad="38100" dist="19050" dir="2700000" algn="tl" rotWithShape="0">
                    <a:schemeClr val="dk1">
                      <a:alpha val="40000"/>
                    </a:schemeClr>
                  </a:outerShdw>
                </a:effectLst>
              </a:rPr>
              <a:t>        population = get_following_gen(population, eliteSize, mutat_rate)</a:t>
            </a:r>
          </a:p>
          <a:p>
            <a:pPr marL="0" indent="0">
              <a:lnSpc>
                <a:spcPct val="90000"/>
              </a:lnSpc>
              <a:buNone/>
            </a:pPr>
            <a:r>
              <a:rPr lang="en-US" sz="1700">
                <a:effectLst>
                  <a:outerShdw blurRad="38100" dist="19050" dir="2700000" algn="tl" rotWithShape="0">
                    <a:schemeClr val="dk1">
                      <a:alpha val="40000"/>
                    </a:schemeClr>
                  </a:outerShdw>
                </a:effectLst>
              </a:rPr>
              <a:t>    optimal_route_id = rankPathes(population)[0][0]</a:t>
            </a:r>
          </a:p>
          <a:p>
            <a:pPr marL="0" indent="0">
              <a:lnSpc>
                <a:spcPct val="90000"/>
              </a:lnSpc>
              <a:buNone/>
            </a:pPr>
            <a:r>
              <a:rPr lang="en-US" sz="1700">
                <a:effectLst>
                  <a:outerShdw blurRad="38100" dist="19050" dir="2700000" algn="tl" rotWithShape="0">
                    <a:schemeClr val="dk1">
                      <a:alpha val="40000"/>
                    </a:schemeClr>
                  </a:outerShdw>
                </a:effectLst>
              </a:rPr>
              <a:t>    optimal_route = population[optimal_route_id]</a:t>
            </a:r>
          </a:p>
          <a:p>
            <a:pPr marL="0" indent="0">
              <a:lnSpc>
                <a:spcPct val="90000"/>
              </a:lnSpc>
              <a:buNone/>
            </a:pPr>
            <a:r>
              <a:rPr lang="en-US" sz="1700">
                <a:effectLst>
                  <a:outerShdw blurRad="38100" dist="19050" dir="2700000" algn="tl" rotWithShape="0">
                    <a:schemeClr val="dk1">
                      <a:alpha val="40000"/>
                    </a:schemeClr>
                  </a:outerShdw>
                </a:effectLst>
              </a:rPr>
              <a:t>    return optimal_route</a:t>
            </a:r>
          </a:p>
          <a:p>
            <a:pPr marL="0" indent="0">
              <a:lnSpc>
                <a:spcPct val="90000"/>
              </a:lnSpc>
              <a:buNone/>
            </a:pPr>
            <a:endParaRPr lang="en-US" sz="1700">
              <a:effectLst>
                <a:outerShdw blurRad="38100" dist="19050" dir="2700000" algn="tl" rotWithShape="0">
                  <a:schemeClr val="dk1">
                    <a:alpha val="40000"/>
                  </a:schemeClr>
                </a:outerShdw>
              </a:effectLst>
            </a:endParaRPr>
          </a:p>
          <a:p>
            <a:pPr marL="0" indent="0">
              <a:lnSpc>
                <a:spcPct val="90000"/>
              </a:lnSpc>
              <a:buNone/>
            </a:pPr>
            <a:r>
              <a:rPr lang="en-US" sz="1700">
                <a:effectLst>
                  <a:outerShdw blurRad="38100" dist="19050" dir="2700000" algn="tl" rotWithShape="0">
                    <a:schemeClr val="dk1">
                      <a:alpha val="40000"/>
                    </a:schemeClr>
                  </a:outerShdw>
                </a:effectLst>
              </a:rPr>
              <a:t>result_lst = GA(city_names,cityList, population_size=100, </a:t>
            </a:r>
          </a:p>
          <a:p>
            <a:pPr marL="0" indent="0">
              <a:lnSpc>
                <a:spcPct val="90000"/>
              </a:lnSpc>
              <a:buNone/>
            </a:pPr>
            <a:r>
              <a:rPr lang="en-US" sz="1700">
                <a:effectLst>
                  <a:outerShdw blurRad="38100" dist="19050" dir="2700000" algn="tl" rotWithShape="0">
                    <a:schemeClr val="dk1">
                      <a:alpha val="40000"/>
                    </a:schemeClr>
                  </a:outerShdw>
                </a:effectLst>
              </a:rPr>
              <a:t>                 eliteSize=5, mutat_rate=0.01, </a:t>
            </a:r>
          </a:p>
          <a:p>
            <a:pPr marL="0" indent="0">
              <a:lnSpc>
                <a:spcPct val="90000"/>
              </a:lnSpc>
              <a:buNone/>
            </a:pPr>
            <a:r>
              <a:rPr lang="en-US" sz="1700">
                <a:effectLst>
                  <a:outerShdw blurRad="38100" dist="19050" dir="2700000" algn="tl" rotWithShape="0">
                    <a:schemeClr val="dk1">
                      <a:alpha val="40000"/>
                    </a:schemeClr>
                  </a:outerShdw>
                </a:effectLst>
              </a:rPr>
              <a:t>                 generations=500)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en-US" altLang="en-US">
                <a:solidFill>
                  <a:srgbClr val="FFFFFF"/>
                </a:solidFill>
              </a:rPr>
              <a:t>Future Scope :</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a:bodyPr>
          <a:lstStyle/>
          <a:p>
            <a:pPr>
              <a:lnSpc>
                <a:spcPct val="90000"/>
              </a:lnSpc>
            </a:pPr>
            <a:r>
              <a:rPr lang="en-US" altLang="en-US" sz="2000"/>
              <a:t>The stochastic aspect of the mutation threshold and selection process removes consistency from the performance of GA. </a:t>
            </a:r>
          </a:p>
          <a:p>
            <a:pPr>
              <a:lnSpc>
                <a:spcPct val="90000"/>
              </a:lnSpc>
            </a:pPr>
            <a:r>
              <a:rPr lang="en-US" altLang="en-US" sz="2000"/>
              <a:t>Another couple of tests may yield entirely different results for each variation that may be more expected or entirely contradict what would be logically assumed. </a:t>
            </a:r>
          </a:p>
          <a:p>
            <a:pPr>
              <a:lnSpc>
                <a:spcPct val="90000"/>
              </a:lnSpc>
            </a:pPr>
            <a:r>
              <a:rPr lang="en-US" altLang="en-US" sz="2000"/>
              <a:t>However, if these results do accurately describe the behavior of the variations, the steady-state approach and tournament selection method may benefit in more creative applications, where exploration and a slow convergence may demonstrate an auditory or artistic process. </a:t>
            </a:r>
          </a:p>
          <a:p>
            <a:pPr>
              <a:lnSpc>
                <a:spcPct val="90000"/>
              </a:lnSpc>
            </a:pPr>
            <a:r>
              <a:rPr lang="en-US" altLang="en-US" sz="2000"/>
              <a:t>Overall, considering the total size of the search space, the genetic algorithm serves well in finding a solution in a relatively small number of generations.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42558" y="954756"/>
            <a:ext cx="2939964" cy="4926953"/>
          </a:xfrm>
        </p:spPr>
        <p:txBody>
          <a:bodyPr>
            <a:normAutofit/>
          </a:bodyPr>
          <a:lstStyle/>
          <a:p>
            <a:r>
              <a:rPr lang="en-US" altLang="en-US">
                <a:solidFill>
                  <a:srgbClr val="FFFFFF"/>
                </a:solidFill>
              </a:rPr>
              <a:t>Conclusion :</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a:bodyPr>
          <a:lstStyle/>
          <a:p>
            <a:r>
              <a:rPr lang="en-US" altLang="en-US">
                <a:sym typeface="+mn-ea"/>
              </a:rPr>
              <a:t>As TSP is an NP hard problem with Genetic Algorithm we can make it feasible in real time</a:t>
            </a:r>
            <a:r>
              <a:rPr lang="" altLang="en-US">
                <a:sym typeface="+mn-ea"/>
              </a:rPr>
              <a:t>.</a:t>
            </a:r>
            <a:endParaRPr lang="en-US" altLang="en-US">
              <a:sym typeface="+mn-ea"/>
            </a:endParaRPr>
          </a:p>
          <a:p>
            <a:r>
              <a:rPr lang="en-US" altLang="en-US">
                <a:sym typeface="+mn-ea"/>
              </a:rPr>
              <a:t>With best evolutionary techniques we can solve any problem in real time.</a:t>
            </a:r>
            <a:endParaRPr lang="en-US" altLang="en-US"/>
          </a:p>
          <a:p>
            <a:r>
              <a:rPr lang="" altLang="en-US">
                <a:sym typeface="+mn-ea"/>
              </a:rPr>
              <a:t>Genetic algorithms can be implemented to find a solution to the optimization problem of various types.</a:t>
            </a:r>
            <a:endParaRPr lang="en-US" altLang="en-US"/>
          </a:p>
          <a:p>
            <a:pPr marL="0" indent="0">
              <a:buNone/>
            </a:pP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                             </a:t>
            </a:r>
          </a:p>
        </p:txBody>
      </p:sp>
      <p:sp>
        <p:nvSpPr>
          <p:cNvPr id="3" name="Content Placeholder 2"/>
          <p:cNvSpPr>
            <a:spLocks noGrp="1"/>
          </p:cNvSpPr>
          <p:nvPr>
            <p:ph idx="1"/>
          </p:nvPr>
        </p:nvSpPr>
        <p:spPr/>
        <p:txBody>
          <a:bodyPr/>
          <a:lstStyle/>
          <a:p>
            <a:endParaRPr lang="en-US" sz="4800">
              <a:ln w="10160">
                <a:solidFill>
                  <a:schemeClr val="accent5"/>
                </a:solidFill>
                <a:prstDash val="solid"/>
              </a:ln>
              <a:solidFill>
                <a:schemeClr val="accent4">
                  <a:lumMod val="50000"/>
                </a:schemeClr>
              </a:solidFill>
              <a:effectLst>
                <a:outerShdw blurRad="38100" dist="22860" dir="5400000" algn="tl" rotWithShape="0">
                  <a:srgbClr val="000000">
                    <a:alpha val="30000"/>
                  </a:srgbClr>
                </a:outerShdw>
              </a:effectLst>
            </a:endParaRPr>
          </a:p>
          <a:p>
            <a:pPr marL="0" indent="0">
              <a:buNone/>
            </a:pPr>
            <a:r>
              <a:rPr lang="en-US" altLang="en-US" sz="4800">
                <a:ln w="10160">
                  <a:solidFill>
                    <a:schemeClr val="accent5"/>
                  </a:solidFill>
                  <a:prstDash val="solid"/>
                </a:ln>
                <a:solidFill>
                  <a:schemeClr val="accent4">
                    <a:lumMod val="50000"/>
                  </a:schemeClr>
                </a:solidFill>
                <a:effectLst>
                  <a:outerShdw blurRad="38100" dist="22860" dir="5400000" algn="tl" rotWithShape="0">
                    <a:srgbClr val="000000">
                      <a:alpha val="30000"/>
                    </a:srgbClr>
                  </a:outerShdw>
                </a:effectLst>
              </a:rPr>
              <a:t>               </a:t>
            </a:r>
            <a:r>
              <a:rPr lang="en-US" altLang="en-US" sz="6600" b="1">
                <a:ln w="10160">
                  <a:solidFill>
                    <a:schemeClr val="accent5"/>
                  </a:solidFill>
                  <a:prstDash val="solid"/>
                </a:ln>
                <a:solidFill>
                  <a:schemeClr val="accent4">
                    <a:lumMod val="50000"/>
                  </a:schemeClr>
                </a:solidFill>
                <a:effectLst>
                  <a:outerShdw blurRad="38100" dist="22860" dir="5400000" algn="tl" rotWithShape="0">
                    <a:srgbClr val="000000">
                      <a:alpha val="30000"/>
                    </a:srgbClr>
                  </a:outerShdw>
                </a:effectLst>
              </a:rPr>
              <a:t>THANK YOU</a:t>
            </a:r>
            <a:endParaRPr lang="en-US" altLang="en-US" sz="6600" b="1">
              <a:ln w="10160">
                <a:solidFill>
                  <a:srgbClr val="D97828"/>
                </a:solidFill>
                <a:prstDash val="solid"/>
              </a:ln>
              <a:solidFill>
                <a:schemeClr val="accent4">
                  <a:lumMod val="50000"/>
                </a:schemeClr>
              </a:solidFill>
              <a:effectLst>
                <a:outerShdw blurRad="38100" dist="22860" dir="5400000" algn="tl" rotWithShape="0">
                  <a:srgbClr val="000000">
                    <a:alpha val="3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a:solidFill>
                  <a:schemeClr val="tx1"/>
                </a:solidFill>
                <a:effectLst>
                  <a:outerShdw blurRad="38100" dist="38100" dir="2700000" algn="tl">
                    <a:srgbClr val="000000">
                      <a:alpha val="43137"/>
                    </a:srgbClr>
                  </a:outerShdw>
                </a:effectLst>
                <a:latin typeface="+mn-ea"/>
                <a:cs typeface="+mn-ea"/>
              </a:rPr>
              <a:t>Abstract </a:t>
            </a:r>
            <a:r>
              <a:rPr lang="en-US" altLang="en-US" sz="4000">
                <a:latin typeface="+mn-ea"/>
                <a:cs typeface="+mn-ea"/>
              </a:rPr>
              <a:t>:-</a:t>
            </a:r>
          </a:p>
        </p:txBody>
      </p:sp>
      <p:sp>
        <p:nvSpPr>
          <p:cNvPr id="3" name="Content Placeholder 2"/>
          <p:cNvSpPr>
            <a:spLocks noGrp="1"/>
          </p:cNvSpPr>
          <p:nvPr>
            <p:ph idx="1"/>
          </p:nvPr>
        </p:nvSpPr>
        <p:spPr>
          <a:xfrm>
            <a:off x="1295401" y="2556932"/>
            <a:ext cx="9809963" cy="3569456"/>
          </a:xfrm>
        </p:spPr>
        <p:txBody>
          <a:bodyPr>
            <a:normAutofit fontScale="92500" lnSpcReduction="10000"/>
          </a:bodyPr>
          <a:lstStyle/>
          <a:p>
            <a:pPr algn="just"/>
            <a:r>
              <a:rPr lang="en-US" sz="3200"/>
              <a:t>The travelling salesman problem (TSP) is one of the extensively studied optimization problem </a:t>
            </a:r>
            <a:r>
              <a:rPr lang="en-US" altLang="en-US" sz="3200"/>
              <a:t>.</a:t>
            </a:r>
            <a:r>
              <a:rPr lang="en-US" sz="3200"/>
              <a:t>To solve this problem many techniques have been developed. Genetic algorithm is one among those which solves this problem by using the processes observed in natural evolution to solve various</a:t>
            </a:r>
            <a:r>
              <a:rPr lang="en-US" altLang="en-US" sz="3200"/>
              <a:t> </a:t>
            </a:r>
            <a:r>
              <a:rPr lang="en-US" sz="3200"/>
              <a:t>optimizations and search problems. </a:t>
            </a:r>
            <a:r>
              <a:rPr lang="en-US" altLang="en-US" sz="3200"/>
              <a:t>In this project we have implemented traveling salesman problem using genetic algorithm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29140" y="972766"/>
            <a:ext cx="2835464" cy="1254868"/>
          </a:xfrm>
        </p:spPr>
        <p:txBody>
          <a:bodyPr anchor="b">
            <a:normAutofit/>
          </a:bodyPr>
          <a:lstStyle/>
          <a:p>
            <a:r>
              <a:rPr lang="en-US" altLang="en-US" sz="2800" b="1">
                <a:solidFill>
                  <a:srgbClr val="262626"/>
                </a:solidFill>
                <a:effectLst>
                  <a:outerShdw blurRad="38100" dist="38100" dir="2700000" algn="tl">
                    <a:srgbClr val="000000">
                      <a:alpha val="43137"/>
                    </a:srgbClr>
                  </a:outerShdw>
                </a:effectLst>
              </a:rPr>
              <a:t>Problem Definition :-</a:t>
            </a:r>
          </a:p>
        </p:txBody>
      </p:sp>
      <p:sp>
        <p:nvSpPr>
          <p:cNvPr id="3" name="Content Placeholder 2"/>
          <p:cNvSpPr>
            <a:spLocks noGrp="1"/>
          </p:cNvSpPr>
          <p:nvPr>
            <p:ph idx="1"/>
          </p:nvPr>
        </p:nvSpPr>
        <p:spPr>
          <a:xfrm>
            <a:off x="929141" y="2430471"/>
            <a:ext cx="2835464" cy="3552039"/>
          </a:xfrm>
        </p:spPr>
        <p:txBody>
          <a:bodyPr>
            <a:normAutofit lnSpcReduction="10000"/>
          </a:bodyPr>
          <a:lstStyle/>
          <a:p>
            <a:endParaRPr lang="en-US" altLang="en-US" sz="1800">
              <a:solidFill>
                <a:srgbClr val="262626"/>
              </a:solidFill>
            </a:endParaRPr>
          </a:p>
          <a:p>
            <a:r>
              <a:rPr lang="en-US" altLang="en-US" sz="1800">
                <a:solidFill>
                  <a:srgbClr val="262626"/>
                </a:solidFill>
              </a:rPr>
              <a:t> </a:t>
            </a:r>
            <a:r>
              <a:rPr lang="en-US" altLang="en-US">
                <a:solidFill>
                  <a:srgbClr val="262626"/>
                </a:solidFill>
              </a:rPr>
              <a:t>The problem says that a salesman is given a set of cities, he must find the shortest route to as to visit each city exactly once and return to the starting city. .</a:t>
            </a: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alesman_lede1300"/>
          <p:cNvPicPr>
            <a:picLocks noChangeAspect="1"/>
          </p:cNvPicPr>
          <p:nvPr/>
        </p:nvPicPr>
        <p:blipFill>
          <a:blip r:embed="rId3"/>
          <a:stretch>
            <a:fillRect/>
          </a:stretch>
        </p:blipFill>
        <p:spPr>
          <a:xfrm>
            <a:off x="5435910" y="1772251"/>
            <a:ext cx="6098041" cy="32624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 altLang="en-US">
                <a:solidFill>
                  <a:srgbClr val="FFFFFF"/>
                </a:solidFill>
              </a:rPr>
              <a:t> </a:t>
            </a:r>
            <a:r>
              <a:rPr lang="en-US">
                <a:solidFill>
                  <a:srgbClr val="FFFFFF"/>
                </a:solidFill>
                <a:sym typeface="+mn-ea"/>
              </a:rPr>
              <a:t>Genetic algorithms </a:t>
            </a:r>
            <a:endParaRPr lang="" altLang="en-US">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a:bodyPr>
          <a:lstStyle/>
          <a:p>
            <a:pPr>
              <a:lnSpc>
                <a:spcPct val="90000"/>
              </a:lnSpc>
            </a:pPr>
            <a:r>
              <a:rPr lang="en-US">
                <a:ln/>
                <a:effectLst/>
              </a:rPr>
              <a:t>Genetic algorithms are heuristic search algorithms inspired by the process that supports the evolution of life. The algorithm is designed to replicate the natural selection process to carry generation, i.e. survival of the fittest of beings. Standard genetic algorithms are divided into five phases which are:</a:t>
            </a:r>
          </a:p>
          <a:p>
            <a:pPr>
              <a:lnSpc>
                <a:spcPct val="90000"/>
              </a:lnSpc>
            </a:pPr>
            <a:endParaRPr lang="en-US">
              <a:ln/>
              <a:effectLst/>
            </a:endParaRPr>
          </a:p>
          <a:p>
            <a:pPr>
              <a:lnSpc>
                <a:spcPct val="90000"/>
              </a:lnSpc>
            </a:pPr>
            <a:r>
              <a:rPr lang="en-US">
                <a:ln/>
                <a:effectLst/>
              </a:rPr>
              <a:t>Creating initial population.</a:t>
            </a:r>
          </a:p>
          <a:p>
            <a:pPr>
              <a:lnSpc>
                <a:spcPct val="90000"/>
              </a:lnSpc>
            </a:pPr>
            <a:r>
              <a:rPr lang="en-US">
                <a:ln/>
                <a:effectLst/>
              </a:rPr>
              <a:t>Calculating fitness.</a:t>
            </a:r>
          </a:p>
          <a:p>
            <a:pPr>
              <a:lnSpc>
                <a:spcPct val="90000"/>
              </a:lnSpc>
            </a:pPr>
            <a:r>
              <a:rPr lang="en-US">
                <a:ln/>
                <a:effectLst/>
              </a:rPr>
              <a:t>Selecting the best genes.</a:t>
            </a:r>
          </a:p>
          <a:p>
            <a:pPr>
              <a:lnSpc>
                <a:spcPct val="90000"/>
              </a:lnSpc>
            </a:pPr>
            <a:r>
              <a:rPr lang="en-US">
                <a:ln/>
                <a:effectLst/>
              </a:rPr>
              <a:t>Crossing over.</a:t>
            </a:r>
          </a:p>
          <a:p>
            <a:pPr>
              <a:lnSpc>
                <a:spcPct val="90000"/>
              </a:lnSpc>
            </a:pPr>
            <a:r>
              <a:rPr lang="en-US">
                <a:ln/>
                <a:effectLst/>
              </a:rPr>
              <a:t>Mutating to introduce variations.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29140" y="972766"/>
            <a:ext cx="2835464" cy="1254868"/>
          </a:xfrm>
        </p:spPr>
        <p:txBody>
          <a:bodyPr anchor="b">
            <a:normAutofit/>
          </a:bodyPr>
          <a:lstStyle/>
          <a:p>
            <a:r>
              <a:rPr lang="en-US" altLang="en-US" sz="2800">
                <a:solidFill>
                  <a:srgbClr val="262626"/>
                </a:solidFill>
              </a:rPr>
              <a:t>Data set :</a:t>
            </a:r>
          </a:p>
        </p:txBody>
      </p:sp>
      <p:sp>
        <p:nvSpPr>
          <p:cNvPr id="3" name="Content Placeholder 2"/>
          <p:cNvSpPr>
            <a:spLocks noGrp="1"/>
          </p:cNvSpPr>
          <p:nvPr>
            <p:ph idx="1"/>
          </p:nvPr>
        </p:nvSpPr>
        <p:spPr>
          <a:xfrm>
            <a:off x="929141" y="2430471"/>
            <a:ext cx="2835464" cy="3552039"/>
          </a:xfrm>
        </p:spPr>
        <p:txBody>
          <a:bodyPr>
            <a:normAutofit/>
          </a:bodyPr>
          <a:lstStyle/>
          <a:p>
            <a:r>
              <a:rPr lang="en-US" altLang="en-US" sz="1800">
                <a:solidFill>
                  <a:srgbClr val="262626"/>
                </a:solidFill>
              </a:rPr>
              <a:t>The data from the below link contains  set of X Y coordinates  of different cities from  different regions.</a:t>
            </a:r>
          </a:p>
          <a:p>
            <a:endParaRPr lang="en-US" altLang="en-US" sz="1800">
              <a:solidFill>
                <a:srgbClr val="262626"/>
              </a:solidFill>
            </a:endParaRPr>
          </a:p>
          <a:p>
            <a:endParaRPr lang="en-US" altLang="en-US" sz="1800">
              <a:solidFill>
                <a:srgbClr val="262626"/>
              </a:solidFill>
            </a:endParaRPr>
          </a:p>
          <a:p>
            <a:endParaRPr lang="en-US" altLang="en-US" sz="1800">
              <a:solidFill>
                <a:srgbClr val="262626"/>
              </a:solidFill>
            </a:endParaRPr>
          </a:p>
          <a:p>
            <a:r>
              <a:rPr lang="en-US" altLang="en-US" sz="1800">
                <a:solidFill>
                  <a:srgbClr val="262626"/>
                </a:solidFill>
              </a:rPr>
              <a:t>link :</a:t>
            </a:r>
            <a:r>
              <a:rPr lang="en-US" altLang="en-US" sz="1800">
                <a:solidFill>
                  <a:srgbClr val="262626"/>
                </a:solidFill>
                <a:hlinkClick r:id="rId3" action="ppaction://hlinkfile"/>
              </a:rPr>
              <a:t>Tsp Dataset</a:t>
            </a:r>
            <a:endParaRPr lang="en-US" altLang="en-US" sz="1800">
              <a:solidFill>
                <a:srgbClr val="262626"/>
              </a:solidFill>
            </a:endParaRPr>
          </a:p>
        </p:txBody>
      </p:sp>
      <p:sp useBgFill="1">
        <p:nvSpPr>
          <p:cNvPr id="16" name="Rectangle 1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ata"/>
          <p:cNvPicPr>
            <a:picLocks noChangeAspect="1"/>
          </p:cNvPicPr>
          <p:nvPr/>
        </p:nvPicPr>
        <p:blipFill>
          <a:blip r:embed="rId4"/>
          <a:srcRect l="18987" t="4296" r="26582" b="27775"/>
          <a:stretch>
            <a:fillRect/>
          </a:stretch>
        </p:blipFill>
        <p:spPr>
          <a:xfrm>
            <a:off x="5435910" y="1263093"/>
            <a:ext cx="6098041" cy="42807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en-US" altLang="en-US">
                <a:solidFill>
                  <a:srgbClr val="FFFFFF"/>
                </a:solidFill>
                <a:effectLst>
                  <a:outerShdw blurRad="38100" dist="38100" dir="2700000" algn="tl">
                    <a:srgbClr val="000000">
                      <a:alpha val="43137"/>
                    </a:srgbClr>
                  </a:outerShdw>
                </a:effectLst>
              </a:rPr>
              <a:t>Approach </a:t>
            </a:r>
            <a:r>
              <a:rPr lang="en-US" altLang="en-US">
                <a:solidFill>
                  <a:srgbClr val="FFFFFF"/>
                </a:solidFill>
              </a:rPr>
              <a:t>:</a:t>
            </a:r>
            <a:br>
              <a:rPr lang="en-US" altLang="en-US">
                <a:solidFill>
                  <a:srgbClr val="FFFFFF"/>
                </a:solidFill>
              </a:rPr>
            </a:br>
            <a:endParaRPr lang="en-US" altLang="en-US">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a:bodyPr>
          <a:lstStyle/>
          <a:p>
            <a:r>
              <a:rPr lang="en-US" altLang="en-US"/>
              <a:t>With Genetic algorithm we follow the following sequence of steps to  find the best path :</a:t>
            </a:r>
          </a:p>
          <a:p>
            <a:pPr marL="457200" indent="-457200">
              <a:buAutoNum type="arabicPeriod"/>
            </a:pPr>
            <a:r>
              <a:rPr lang="en-US" altLang="en-US"/>
              <a:t>Generat</a:t>
            </a:r>
            <a:r>
              <a:rPr lang="" altLang="en-US"/>
              <a:t>e a</a:t>
            </a:r>
            <a:r>
              <a:rPr lang="en-US" altLang="en-US"/>
              <a:t> random population </a:t>
            </a:r>
            <a:r>
              <a:rPr lang="" altLang="en-US"/>
              <a:t>,</a:t>
            </a:r>
            <a:r>
              <a:rPr lang="en-US" altLang="en-US"/>
              <a:t> finding the  path distance.</a:t>
            </a:r>
          </a:p>
          <a:p>
            <a:pPr marL="457200" indent="-457200">
              <a:buAutoNum type="arabicPeriod"/>
            </a:pPr>
            <a:r>
              <a:rPr lang="en-US" altLang="en-US"/>
              <a:t>Select the elite chromosomes from the population.</a:t>
            </a:r>
          </a:p>
          <a:p>
            <a:pPr marL="457200" indent="-457200">
              <a:buAutoNum type="arabicPeriod"/>
            </a:pPr>
            <a:r>
              <a:rPr lang="en-US" altLang="en-US"/>
              <a:t>Perform crossover and mutation to generate new generation.</a:t>
            </a:r>
          </a:p>
          <a:p>
            <a:pPr marL="457200" indent="-457200">
              <a:buAutoNum type="arabicPeriod"/>
            </a:pPr>
            <a:r>
              <a:rPr lang="en-US" altLang="en-US"/>
              <a:t>Find the path distance again and continue the</a:t>
            </a:r>
            <a:r>
              <a:rPr lang="en-US" altLang="en-US">
                <a:sym typeface="+mn-ea"/>
              </a:rPr>
              <a:t> process until best off springs </a:t>
            </a:r>
            <a:r>
              <a:rPr lang="" altLang="en-US">
                <a:sym typeface="+mn-ea"/>
              </a:rPr>
              <a:t>are </a:t>
            </a:r>
            <a:r>
              <a:rPr lang="en-US" altLang="en-US">
                <a:sym typeface="+mn-ea"/>
              </a:rPr>
              <a:t>generated.</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en-US" altLang="en-US">
                <a:solidFill>
                  <a:srgbClr val="FFFFFF"/>
                </a:solidFill>
              </a:rPr>
              <a:t>Step1: Create random population</a:t>
            </a:r>
            <a:br>
              <a:rPr lang="en-US" altLang="en-US"/>
            </a:br>
            <a:endParaRPr lang="en-US" altLang="en-US">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a:bodyPr>
          <a:lstStyle/>
          <a:p>
            <a:pPr marL="0" indent="0">
              <a:buNone/>
            </a:pPr>
            <a:r>
              <a:rPr lang="en-US" altLang="en-US" dirty="0">
                <a:effectLst>
                  <a:outerShdw blurRad="38100" dist="19050" dir="2700000" algn="tl" rotWithShape="0">
                    <a:schemeClr val="dk1">
                      <a:alpha val="40000"/>
                    </a:schemeClr>
                  </a:outerShdw>
                </a:effectLst>
                <a:latin typeface="+mn-ea"/>
                <a:cs typeface="+mn-ea"/>
              </a:rPr>
              <a:t>def </a:t>
            </a:r>
            <a:r>
              <a:rPr lang="en-US" altLang="en-US" dirty="0" err="1">
                <a:effectLst>
                  <a:outerShdw blurRad="38100" dist="19050" dir="2700000" algn="tl" rotWithShape="0">
                    <a:schemeClr val="dk1">
                      <a:alpha val="40000"/>
                    </a:schemeClr>
                  </a:outerShdw>
                </a:effectLst>
                <a:latin typeface="+mn-ea"/>
                <a:cs typeface="+mn-ea"/>
              </a:rPr>
              <a:t>generatePath</a:t>
            </a:r>
            <a:r>
              <a:rPr lang="en-US" altLang="en-US" dirty="0">
                <a:effectLst>
                  <a:outerShdw blurRad="38100" dist="19050" dir="2700000" algn="tl" rotWithShape="0">
                    <a:schemeClr val="dk1">
                      <a:alpha val="40000"/>
                    </a:schemeClr>
                  </a:outerShdw>
                </a:effectLst>
                <a:latin typeface="+mn-ea"/>
                <a:cs typeface="+mn-ea"/>
              </a:rPr>
              <a:t>(cities):</a:t>
            </a:r>
          </a:p>
          <a:p>
            <a:pPr marL="0" indent="0">
              <a:buNone/>
            </a:pPr>
            <a:r>
              <a:rPr lang="en-US" altLang="en-US" dirty="0">
                <a:effectLst>
                  <a:outerShdw blurRad="38100" dist="19050" dir="2700000" algn="tl" rotWithShape="0">
                    <a:schemeClr val="dk1">
                      <a:alpha val="40000"/>
                    </a:schemeClr>
                  </a:outerShdw>
                </a:effectLst>
                <a:latin typeface="+mn-ea"/>
                <a:cs typeface="+mn-ea"/>
              </a:rPr>
              <a:t>    path = </a:t>
            </a:r>
            <a:r>
              <a:rPr lang="en-US" altLang="en-US" dirty="0" err="1">
                <a:effectLst>
                  <a:outerShdw blurRad="38100" dist="19050" dir="2700000" algn="tl" rotWithShape="0">
                    <a:schemeClr val="dk1">
                      <a:alpha val="40000"/>
                    </a:schemeClr>
                  </a:outerShdw>
                </a:effectLst>
                <a:latin typeface="+mn-ea"/>
                <a:cs typeface="+mn-ea"/>
              </a:rPr>
              <a:t>random.sample</a:t>
            </a:r>
            <a:r>
              <a:rPr lang="en-US" altLang="en-US" dirty="0">
                <a:effectLst>
                  <a:outerShdw blurRad="38100" dist="19050" dir="2700000" algn="tl" rotWithShape="0">
                    <a:schemeClr val="dk1">
                      <a:alpha val="40000"/>
                    </a:schemeClr>
                  </a:outerShdw>
                </a:effectLst>
                <a:latin typeface="+mn-ea"/>
                <a:cs typeface="+mn-ea"/>
              </a:rPr>
              <a:t>(cities, </a:t>
            </a:r>
            <a:r>
              <a:rPr lang="en-US" altLang="en-US" dirty="0" err="1">
                <a:effectLst>
                  <a:outerShdw blurRad="38100" dist="19050" dir="2700000" algn="tl" rotWithShape="0">
                    <a:schemeClr val="dk1">
                      <a:alpha val="40000"/>
                    </a:schemeClr>
                  </a:outerShdw>
                </a:effectLst>
                <a:latin typeface="+mn-ea"/>
                <a:cs typeface="+mn-ea"/>
              </a:rPr>
              <a:t>len</a:t>
            </a:r>
            <a:r>
              <a:rPr lang="en-US" altLang="en-US" dirty="0">
                <a:effectLst>
                  <a:outerShdw blurRad="38100" dist="19050" dir="2700000" algn="tl" rotWithShape="0">
                    <a:schemeClr val="dk1">
                      <a:alpha val="40000"/>
                    </a:schemeClr>
                  </a:outerShdw>
                </a:effectLst>
                <a:latin typeface="+mn-ea"/>
                <a:cs typeface="+mn-ea"/>
              </a:rPr>
              <a:t>(cities))</a:t>
            </a:r>
            <a:endParaRPr lang="en-US" altLang="en-US" dirty="0">
              <a:effectLst>
                <a:outerShdw blurRad="38100" dist="19050" dir="2700000" algn="tl" rotWithShape="0">
                  <a:prstClr val="black">
                    <a:alpha val="40000"/>
                  </a:prstClr>
                </a:outerShdw>
              </a:effectLst>
              <a:latin typeface="+mn-ea"/>
              <a:cs typeface="+mn-ea"/>
            </a:endParaRPr>
          </a:p>
          <a:p>
            <a:pPr marL="0" indent="0">
              <a:buNone/>
            </a:pPr>
            <a:r>
              <a:rPr lang="en-US" altLang="en-US" dirty="0">
                <a:effectLst>
                  <a:outerShdw blurRad="38100" dist="19050" dir="2700000" algn="tl" rotWithShape="0">
                    <a:schemeClr val="dk1">
                      <a:alpha val="40000"/>
                    </a:schemeClr>
                  </a:outerShdw>
                </a:effectLst>
                <a:latin typeface="+mn-ea"/>
                <a:cs typeface="+mn-ea"/>
              </a:rPr>
              <a:t>    return path</a:t>
            </a:r>
            <a:endParaRPr lang="en-US" altLang="en-US" dirty="0">
              <a:effectLst>
                <a:outerShdw blurRad="38100" dist="19050" dir="2700000" algn="tl" rotWithShape="0">
                  <a:prstClr val="black">
                    <a:alpha val="40000"/>
                  </a:prstClr>
                </a:outerShdw>
              </a:effectLst>
              <a:latin typeface="+mn-ea"/>
              <a:cs typeface="+mn-ea"/>
            </a:endParaRPr>
          </a:p>
          <a:p>
            <a:pPr marL="0" indent="0">
              <a:buNone/>
            </a:pPr>
            <a:r>
              <a:rPr lang="en-US" altLang="en-US" dirty="0" err="1">
                <a:effectLst>
                  <a:outerShdw blurRad="38100" dist="19050" dir="2700000" algn="tl" rotWithShape="0">
                    <a:schemeClr val="dk1">
                      <a:alpha val="40000"/>
                    </a:schemeClr>
                  </a:outerShdw>
                </a:effectLst>
                <a:latin typeface="+mn-ea"/>
                <a:cs typeface="+mn-ea"/>
              </a:rPr>
              <a:t>cityList</a:t>
            </a:r>
            <a:r>
              <a:rPr lang="en-US" altLang="en-US" dirty="0">
                <a:effectLst>
                  <a:outerShdw blurRad="38100" dist="19050" dir="2700000" algn="tl" rotWithShape="0">
                    <a:schemeClr val="dk1">
                      <a:alpha val="40000"/>
                    </a:schemeClr>
                  </a:outerShdw>
                </a:effectLst>
                <a:latin typeface="+mn-ea"/>
                <a:cs typeface="+mn-ea"/>
              </a:rPr>
              <a:t>  = [[77.580643,12.972442],[72.88261,19.07283],[77.216721,28.644800],[73.856255,18.516726]</a:t>
            </a:r>
            <a:endParaRPr lang="en-US" altLang="en-US" dirty="0">
              <a:effectLst>
                <a:outerShdw blurRad="38100" dist="19050" dir="2700000" algn="tl" rotWithShape="0">
                  <a:prstClr val="black">
                    <a:alpha val="40000"/>
                  </a:prstClr>
                </a:outerShdw>
              </a:effectLst>
              <a:latin typeface="+mn-ea"/>
              <a:cs typeface="+mn-ea"/>
            </a:endParaRPr>
          </a:p>
          <a:p>
            <a:pPr marL="0" indent="0">
              <a:buNone/>
            </a:pPr>
            <a:r>
              <a:rPr lang="en-US" altLang="en-US" dirty="0">
                <a:effectLst>
                  <a:outerShdw blurRad="38100" dist="19050" dir="2700000" algn="tl" rotWithShape="0">
                    <a:schemeClr val="dk1">
                      <a:alpha val="40000"/>
                    </a:schemeClr>
                  </a:outerShdw>
                </a:effectLst>
                <a:latin typeface="+mn-ea"/>
                <a:cs typeface="+mn-ea"/>
              </a:rPr>
              <a:t>             ,[85.158875,25.612677],[80.9231262,26.8392792],[74.797371,34.083656]]  </a:t>
            </a:r>
            <a:endParaRPr lang="en-US" altLang="en-US" dirty="0">
              <a:effectLst>
                <a:outerShdw blurRad="38100" dist="19050" dir="2700000" algn="tl" rotWithShape="0">
                  <a:prstClr val="black">
                    <a:alpha val="40000"/>
                  </a:prstClr>
                </a:outerShdw>
              </a:effectLst>
              <a:latin typeface="+mn-ea"/>
              <a:cs typeface="+mn-ea"/>
            </a:endParaRPr>
          </a:p>
          <a:p>
            <a:pPr marL="0" indent="0">
              <a:buNone/>
            </a:pPr>
            <a:r>
              <a:rPr lang="en-US" altLang="en-US" dirty="0">
                <a:effectLst>
                  <a:outerShdw blurRad="38100" dist="19050" dir="2700000" algn="tl" rotWithShape="0">
                    <a:schemeClr val="dk1">
                      <a:alpha val="40000"/>
                    </a:schemeClr>
                  </a:outerShdw>
                </a:effectLst>
                <a:latin typeface="+mn-ea"/>
                <a:cs typeface="+mn-ea"/>
              </a:rPr>
              <a:t>population= [</a:t>
            </a:r>
            <a:r>
              <a:rPr lang="en-US" altLang="en-US" dirty="0" err="1">
                <a:effectLst>
                  <a:outerShdw blurRad="38100" dist="19050" dir="2700000" algn="tl" rotWithShape="0">
                    <a:schemeClr val="dk1">
                      <a:alpha val="40000"/>
                    </a:schemeClr>
                  </a:outerShdw>
                </a:effectLst>
                <a:latin typeface="+mn-ea"/>
                <a:cs typeface="+mn-ea"/>
                <a:sym typeface="+mn-ea"/>
              </a:rPr>
              <a:t>generatePath</a:t>
            </a:r>
            <a:r>
              <a:rPr lang="en-US" altLang="en-US" dirty="0">
                <a:effectLst>
                  <a:outerShdw blurRad="38100" dist="19050" dir="2700000" algn="tl" rotWithShape="0">
                    <a:schemeClr val="dk1">
                      <a:alpha val="40000"/>
                    </a:schemeClr>
                  </a:outerShdw>
                </a:effectLst>
                <a:latin typeface="+mn-ea"/>
                <a:cs typeface="+mn-ea"/>
                <a:sym typeface="+mn-ea"/>
              </a:rPr>
              <a:t>(</a:t>
            </a:r>
            <a:r>
              <a:rPr lang="en-US" altLang="en-US" dirty="0" err="1">
                <a:effectLst>
                  <a:outerShdw blurRad="38100" dist="19050" dir="2700000" algn="tl" rotWithShape="0">
                    <a:schemeClr val="dk1">
                      <a:alpha val="40000"/>
                    </a:schemeClr>
                  </a:outerShdw>
                </a:effectLst>
                <a:latin typeface="+mn-ea"/>
                <a:cs typeface="+mn-ea"/>
                <a:sym typeface="+mn-ea"/>
              </a:rPr>
              <a:t>cityList</a:t>
            </a:r>
            <a:r>
              <a:rPr lang="en-US" altLang="en-US" dirty="0">
                <a:effectLst>
                  <a:outerShdw blurRad="38100" dist="19050" dir="2700000" algn="tl" rotWithShape="0">
                    <a:schemeClr val="dk1">
                      <a:alpha val="40000"/>
                    </a:schemeClr>
                  </a:outerShdw>
                </a:effectLst>
                <a:latin typeface="+mn-ea"/>
                <a:cs typeface="+mn-ea"/>
                <a:sym typeface="+mn-ea"/>
              </a:rPr>
              <a:t>) </a:t>
            </a:r>
            <a:r>
              <a:rPr lang="en-US" altLang="en-US" dirty="0">
                <a:effectLst>
                  <a:outerShdw blurRad="38100" dist="19050" dir="2700000" algn="tl" rotWithShape="0">
                    <a:schemeClr val="dk1">
                      <a:alpha val="40000"/>
                    </a:schemeClr>
                  </a:outerShdw>
                </a:effectLst>
                <a:latin typeface="+mn-ea"/>
                <a:cs typeface="+mn-ea"/>
              </a:rPr>
              <a:t>for </a:t>
            </a:r>
            <a:r>
              <a:rPr lang="en-US" altLang="en-US" dirty="0" err="1">
                <a:effectLst>
                  <a:outerShdw blurRad="38100" dist="19050" dir="2700000" algn="tl" rotWithShape="0">
                    <a:schemeClr val="dk1">
                      <a:alpha val="40000"/>
                    </a:schemeClr>
                  </a:outerShdw>
                </a:effectLst>
                <a:latin typeface="+mn-ea"/>
                <a:cs typeface="+mn-ea"/>
              </a:rPr>
              <a:t>i</a:t>
            </a:r>
            <a:r>
              <a:rPr lang="en-US" altLang="en-US" dirty="0">
                <a:effectLst>
                  <a:outerShdw blurRad="38100" dist="19050" dir="2700000" algn="tl" rotWithShape="0">
                    <a:schemeClr val="dk1">
                      <a:alpha val="40000"/>
                    </a:schemeClr>
                  </a:outerShdw>
                </a:effectLst>
                <a:latin typeface="+mn-ea"/>
                <a:cs typeface="+mn-ea"/>
              </a:rPr>
              <a:t> in range(population size)]</a:t>
            </a:r>
            <a:endParaRPr lang="en-US" altLang="en-US" dirty="0">
              <a:effectLst>
                <a:outerShdw blurRad="38100" dist="19050" dir="2700000" algn="tl" rotWithShape="0">
                  <a:prstClr val="black">
                    <a:alpha val="40000"/>
                  </a:prstClr>
                </a:outerShdw>
              </a:effectLst>
              <a:latin typeface="+mn-ea"/>
              <a:cs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en-US" altLang="en-US" sz="3400">
                <a:solidFill>
                  <a:srgbClr val="FFFFFF"/>
                </a:solidFill>
              </a:rPr>
              <a:t>Step2 : </a:t>
            </a:r>
            <a:br>
              <a:rPr lang="en-US" altLang="en-US" sz="3400">
                <a:solidFill>
                  <a:srgbClr val="FFFFFF"/>
                </a:solidFill>
                <a:sym typeface="+mn-ea"/>
              </a:rPr>
            </a:br>
            <a:r>
              <a:rPr lang="en-US" altLang="en-US" sz="3400">
                <a:solidFill>
                  <a:srgbClr val="FFFFFF"/>
                </a:solidFill>
                <a:sym typeface="+mn-ea"/>
              </a:rPr>
              <a:t>Select the elite chromosomes from the population</a:t>
            </a:r>
            <a:endParaRPr lang="en-US" altLang="en-US" sz="3400">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a:bodyPr>
          <a:lstStyle/>
          <a:p>
            <a:pPr marL="0" indent="0">
              <a:buNone/>
            </a:pPr>
            <a:r>
              <a:rPr lang="en-US">
                <a:ln>
                  <a:noFill/>
                </a:ln>
                <a:effectLst>
                  <a:outerShdw blurRad="38100" dist="19050" dir="2700000" algn="tl" rotWithShape="0">
                    <a:schemeClr val="dk1">
                      <a:alpha val="40000"/>
                    </a:schemeClr>
                  </a:outerShdw>
                </a:effectLst>
              </a:rPr>
              <a:t>def path_fitness(cities):</a:t>
            </a:r>
          </a:p>
          <a:p>
            <a:pPr marL="0" indent="0">
              <a:buNone/>
            </a:pPr>
            <a:r>
              <a:rPr lang="en-US">
                <a:ln>
                  <a:noFill/>
                </a:ln>
                <a:effectLst>
                  <a:outerShdw blurRad="38100" dist="19050" dir="2700000" algn="tl" rotWithShape="0">
                    <a:schemeClr val="dk1">
                      <a:alpha val="40000"/>
                    </a:schemeClr>
                  </a:outerShdw>
                </a:effectLst>
              </a:rPr>
              <a:t>    total_dis = total_distance(cities)</a:t>
            </a:r>
          </a:p>
          <a:p>
            <a:pPr marL="0" indent="0">
              <a:buNone/>
            </a:pPr>
            <a:r>
              <a:rPr lang="en-US" altLang="en-US">
                <a:ln>
                  <a:noFill/>
                </a:ln>
                <a:effectLst>
                  <a:outerShdw blurRad="38100" dist="19050" dir="2700000" algn="tl" rotWithShape="0">
                    <a:schemeClr val="dk1">
                      <a:alpha val="40000"/>
                    </a:schemeClr>
                  </a:outerShdw>
                </a:effectLst>
              </a:rPr>
              <a:t>    </a:t>
            </a:r>
            <a:r>
              <a:rPr lang="en-US">
                <a:ln>
                  <a:noFill/>
                </a:ln>
                <a:effectLst>
                  <a:outerShdw blurRad="38100" dist="19050" dir="2700000" algn="tl" rotWithShape="0">
                    <a:schemeClr val="dk1">
                      <a:alpha val="40000"/>
                    </a:schemeClr>
                  </a:outerShdw>
                </a:effectLst>
              </a:rPr>
              <a:t>fitness = 1 / float(total_dis)</a:t>
            </a:r>
          </a:p>
          <a:p>
            <a:pPr marL="0" indent="0">
              <a:buNone/>
            </a:pPr>
            <a:r>
              <a:rPr lang="en-US">
                <a:ln>
                  <a:noFill/>
                </a:ln>
                <a:effectLst>
                  <a:outerShdw blurRad="38100" dist="19050" dir="2700000" algn="tl" rotWithShape="0">
                    <a:schemeClr val="dk1">
                      <a:alpha val="40000"/>
                    </a:schemeClr>
                  </a:outerShdw>
                </a:effectLst>
              </a:rPr>
              <a:t>    return fitness</a:t>
            </a:r>
          </a:p>
          <a:p>
            <a:pPr marL="0" indent="0">
              <a:buNone/>
            </a:pPr>
            <a:r>
              <a:rPr lang="en-US">
                <a:ln>
                  <a:noFill/>
                </a:ln>
                <a:effectLst>
                  <a:outerShdw blurRad="38100" dist="19050" dir="2700000" algn="tl" rotWithShape="0">
                    <a:schemeClr val="dk1">
                      <a:alpha val="40000"/>
                    </a:schemeClr>
                  </a:outerShdw>
                </a:effectLst>
              </a:rPr>
              <a:t>fitnessResults[i] = </a:t>
            </a:r>
            <a:r>
              <a:rPr lang="en-US" altLang="en-US">
                <a:ln>
                  <a:noFill/>
                </a:ln>
                <a:effectLst>
                  <a:outerShdw blurRad="38100" dist="19050" dir="2700000" algn="tl" rotWithShape="0">
                    <a:schemeClr val="dk1">
                      <a:alpha val="40000"/>
                    </a:schemeClr>
                  </a:outerShdw>
                </a:effectLst>
              </a:rPr>
              <a:t>[</a:t>
            </a:r>
            <a:r>
              <a:rPr lang="en-US">
                <a:ln>
                  <a:noFill/>
                </a:ln>
                <a:effectLst>
                  <a:outerShdw blurRad="38100" dist="19050" dir="2700000" algn="tl" rotWithShape="0">
                    <a:schemeClr val="dk1">
                      <a:alpha val="40000"/>
                    </a:schemeClr>
                  </a:outerShdw>
                </a:effectLst>
              </a:rPr>
              <a:t>path_fitness(population[i])</a:t>
            </a:r>
            <a:r>
              <a:rPr lang="en-US" altLang="en-US">
                <a:ln>
                  <a:noFill/>
                </a:ln>
                <a:effectLst>
                  <a:outerShdw blurRad="38100" dist="19050" dir="2700000" algn="tl" rotWithShape="0">
                    <a:schemeClr val="dk1">
                      <a:alpha val="40000"/>
                    </a:schemeClr>
                  </a:outerShdw>
                </a:effectLst>
              </a:rPr>
              <a:t> for i in range(population size)]</a:t>
            </a:r>
          </a:p>
          <a:p>
            <a:pPr marL="0" indent="0">
              <a:buNone/>
            </a:pPr>
            <a:r>
              <a:rPr lang="en-US" altLang="en-US">
                <a:ln>
                  <a:noFill/>
                </a:ln>
                <a:effectLst>
                  <a:outerShdw blurRad="38100" dist="19050" dir="2700000" algn="tl" rotWithShape="0">
                    <a:schemeClr val="dk1">
                      <a:alpha val="40000"/>
                    </a:schemeClr>
                  </a:outerShdw>
                </a:effectLst>
              </a:rPr>
              <a:t>sorted(fitnessResults)</a:t>
            </a:r>
          </a:p>
          <a:p>
            <a:pPr marL="0" indent="0">
              <a:buNone/>
            </a:pPr>
            <a:r>
              <a:rPr lang="en-US" altLang="en-US">
                <a:ln>
                  <a:noFill/>
                </a:ln>
                <a:effectLst>
                  <a:outerShdw blurRad="38100" dist="19050" dir="2700000" algn="tl" rotWithShape="0">
                    <a:schemeClr val="dk1">
                      <a:alpha val="40000"/>
                    </a:schemeClr>
                  </a:outerShdw>
                </a:effectLst>
              </a:rPr>
              <a:t>return fitnessResults[:elite size]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pPr>
              <a:lnSpc>
                <a:spcPct val="90000"/>
              </a:lnSpc>
            </a:pPr>
            <a:r>
              <a:rPr lang="en-US" altLang="en-US">
                <a:solidFill>
                  <a:srgbClr val="FFFFFF"/>
                </a:solidFill>
                <a:sym typeface="+mn-ea"/>
              </a:rPr>
              <a:t>Step3  : Perform crossover and mutation to generate new generation</a:t>
            </a:r>
            <a:endParaRPr lang="en-US">
              <a:solidFill>
                <a:srgbClr val="FFFFFF"/>
              </a:solidFill>
            </a:endParaRP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fontScale="92500" lnSpcReduction="10000"/>
          </a:bodyPr>
          <a:lstStyle/>
          <a:p>
            <a:pPr marL="0" indent="0">
              <a:lnSpc>
                <a:spcPct val="90000"/>
              </a:lnSpc>
              <a:buNone/>
            </a:pPr>
            <a:endParaRPr lang="en-US" sz="1300">
              <a:ln>
                <a:noFill/>
              </a:ln>
              <a:effectLst>
                <a:outerShdw blurRad="38100" dist="19050" dir="2700000" algn="tl" rotWithShape="0">
                  <a:schemeClr val="dk1">
                    <a:alpha val="40000"/>
                  </a:schemeClr>
                </a:outerShdw>
              </a:effectLst>
            </a:endParaRPr>
          </a:p>
          <a:p>
            <a:pPr marL="0" indent="0">
              <a:lnSpc>
                <a:spcPct val="90000"/>
              </a:lnSpc>
              <a:buNone/>
            </a:pPr>
            <a:endParaRPr lang="en-US" sz="1800" b="1">
              <a:ln>
                <a:noFill/>
              </a:ln>
              <a:effectLst>
                <a:outerShdw blurRad="38100" dist="19050" dir="2700000" algn="tl" rotWithShape="0">
                  <a:prstClr val="black">
                    <a:alpha val="40000"/>
                  </a:prstClr>
                </a:outerShdw>
              </a:effectLst>
            </a:endParaRPr>
          </a:p>
          <a:p>
            <a:pPr marL="0" indent="0">
              <a:lnSpc>
                <a:spcPct val="90000"/>
              </a:lnSpc>
              <a:buNone/>
            </a:pPr>
            <a:endParaRPr lang="en-US" sz="1800" b="1">
              <a:ln>
                <a:noFill/>
              </a:ln>
              <a:effectLst>
                <a:outerShdw blurRad="38100" dist="19050" dir="2700000" algn="tl" rotWithShape="0">
                  <a:prstClr val="black">
                    <a:alpha val="40000"/>
                  </a:prstClr>
                </a:outerShdw>
              </a:effectLst>
            </a:endParaRPr>
          </a:p>
          <a:p>
            <a:pPr marL="0" indent="0">
              <a:lnSpc>
                <a:spcPct val="90000"/>
              </a:lnSpc>
              <a:buNone/>
            </a:pPr>
            <a:r>
              <a:rPr lang="en-US" altLang="en-US" sz="1800" b="1" dirty="0">
                <a:ln>
                  <a:noFill/>
                </a:ln>
                <a:effectLst>
                  <a:outerShdw blurRad="38100" dist="19050" dir="2700000" algn="tl" rotWithShape="0">
                    <a:schemeClr val="dk1">
                      <a:alpha val="40000"/>
                    </a:schemeClr>
                  </a:outerShdw>
                </a:effectLst>
              </a:rPr>
              <a:t>Two Point Crossover :</a:t>
            </a:r>
            <a:endParaRPr lang="en-US" sz="1800" b="1">
              <a:ln>
                <a:noFill/>
              </a:ln>
              <a:effectLst>
                <a:outerShdw blurRad="38100" dist="19050" dir="2700000" algn="tl" rotWithShape="0">
                  <a:prstClr val="black">
                    <a:alpha val="40000"/>
                  </a:prstClr>
                </a:outerShdw>
              </a:effectLst>
            </a:endParaRPr>
          </a:p>
          <a:p>
            <a:pPr marL="0" indent="0">
              <a:lnSpc>
                <a:spcPct val="90000"/>
              </a:lnSpc>
              <a:buNone/>
            </a:pPr>
            <a:r>
              <a:rPr lang="en-US" sz="1800" b="1" dirty="0">
                <a:ln>
                  <a:noFill/>
                </a:ln>
                <a:effectLst>
                  <a:outerShdw blurRad="38100" dist="19050" dir="2700000" algn="tl" rotWithShape="0">
                    <a:schemeClr val="dk1">
                      <a:alpha val="40000"/>
                    </a:schemeClr>
                  </a:outerShdw>
                </a:effectLst>
              </a:rPr>
              <a:t>def </a:t>
            </a:r>
            <a:r>
              <a:rPr lang="en-US" sz="1800" b="1" dirty="0" err="1">
                <a:ln>
                  <a:noFill/>
                </a:ln>
                <a:effectLst>
                  <a:outerShdw blurRad="38100" dist="19050" dir="2700000" algn="tl" rotWithShape="0">
                    <a:schemeClr val="dk1">
                      <a:alpha val="40000"/>
                    </a:schemeClr>
                  </a:outerShdw>
                </a:effectLst>
              </a:rPr>
              <a:t>do_</a:t>
            </a:r>
            <a:r>
              <a:rPr lang="en-US" altLang="en-US" sz="1800" b="1" dirty="0" err="1">
                <a:ln>
                  <a:noFill/>
                </a:ln>
                <a:effectLst>
                  <a:outerShdw blurRad="38100" dist="19050" dir="2700000" algn="tl" rotWithShape="0">
                    <a:schemeClr val="dk1">
                      <a:alpha val="40000"/>
                    </a:schemeClr>
                  </a:outerShdw>
                </a:effectLst>
              </a:rPr>
              <a:t>crossover</a:t>
            </a:r>
            <a:r>
              <a:rPr lang="en-US" sz="1800" b="1" dirty="0">
                <a:ln>
                  <a:noFill/>
                </a:ln>
                <a:effectLst>
                  <a:outerShdw blurRad="38100" dist="19050" dir="2700000" algn="tl" rotWithShape="0">
                    <a:schemeClr val="dk1">
                      <a:alpha val="40000"/>
                    </a:schemeClr>
                  </a:outerShdw>
                </a:effectLst>
              </a:rPr>
              <a:t>(</a:t>
            </a:r>
            <a:r>
              <a:rPr lang="en-US" sz="1800" b="1" dirty="0" err="1">
                <a:ln>
                  <a:noFill/>
                </a:ln>
                <a:effectLst>
                  <a:outerShdw blurRad="38100" dist="19050" dir="2700000" algn="tl" rotWithShape="0">
                    <a:schemeClr val="dk1">
                      <a:alpha val="40000"/>
                    </a:schemeClr>
                  </a:outerShdw>
                </a:effectLst>
              </a:rPr>
              <a:t>first_parent</a:t>
            </a:r>
            <a:r>
              <a:rPr lang="en-US" sz="1800" b="1" dirty="0">
                <a:ln>
                  <a:noFill/>
                </a:ln>
                <a:effectLst>
                  <a:outerShdw blurRad="38100" dist="19050" dir="2700000" algn="tl" rotWithShape="0">
                    <a:schemeClr val="dk1">
                      <a:alpha val="40000"/>
                    </a:schemeClr>
                  </a:outerShdw>
                </a:effectLst>
              </a:rPr>
              <a:t>, </a:t>
            </a:r>
            <a:r>
              <a:rPr lang="en-US" sz="1800" b="1" dirty="0" err="1">
                <a:ln>
                  <a:noFill/>
                </a:ln>
                <a:effectLst>
                  <a:outerShdw blurRad="38100" dist="19050" dir="2700000" algn="tl" rotWithShape="0">
                    <a:schemeClr val="dk1">
                      <a:alpha val="40000"/>
                    </a:schemeClr>
                  </a:outerShdw>
                </a:effectLst>
              </a:rPr>
              <a:t>second_parent</a:t>
            </a:r>
            <a:r>
              <a:rPr lang="en-US" sz="1800" b="1" dirty="0">
                <a:ln>
                  <a:noFill/>
                </a:ln>
                <a:effectLst>
                  <a:outerShdw blurRad="38100" dist="19050" dir="2700000" algn="tl" rotWithShape="0">
                    <a:schemeClr val="dk1">
                      <a:alpha val="40000"/>
                    </a:schemeClr>
                  </a:outerShdw>
                </a:effectLst>
              </a:rPr>
              <a:t>):</a:t>
            </a:r>
            <a:endParaRPr lang="en-US" sz="1800" b="1">
              <a:ln>
                <a:noFill/>
              </a:ln>
              <a:effectLst>
                <a:outerShdw blurRad="38100" dist="19050" dir="2700000" algn="tl" rotWithShape="0">
                  <a:prstClr val="black">
                    <a:alpha val="40000"/>
                  </a:prstClr>
                </a:outerShdw>
              </a:effectLst>
            </a:endParaRPr>
          </a:p>
          <a:p>
            <a:pPr marL="0" indent="0">
              <a:lnSpc>
                <a:spcPct val="90000"/>
              </a:lnSpc>
              <a:buNone/>
            </a:pPr>
            <a:r>
              <a:rPr lang="en-US" sz="1800" b="1" dirty="0">
                <a:effectLst>
                  <a:outerShdw blurRad="38100" dist="19050" dir="2700000" algn="tl" rotWithShape="0">
                    <a:schemeClr val="dk1">
                      <a:alpha val="40000"/>
                    </a:schemeClr>
                  </a:outerShdw>
                </a:effectLst>
              </a:rPr>
              <a:t>    index1</a:t>
            </a:r>
            <a:r>
              <a:rPr lang="en-US" sz="1800" b="1" dirty="0">
                <a:ln>
                  <a:noFill/>
                </a:ln>
                <a:effectLst>
                  <a:outerShdw blurRad="38100" dist="19050" dir="2700000" algn="tl" rotWithShape="0">
                    <a:schemeClr val="dk1">
                      <a:alpha val="40000"/>
                    </a:schemeClr>
                  </a:outerShdw>
                </a:effectLst>
              </a:rPr>
              <a:t>= int(</a:t>
            </a:r>
            <a:r>
              <a:rPr lang="en-US" sz="1800" b="1" dirty="0" err="1">
                <a:ln>
                  <a:noFill/>
                </a:ln>
                <a:effectLst>
                  <a:outerShdw blurRad="38100" dist="19050" dir="2700000" algn="tl" rotWithShape="0">
                    <a:schemeClr val="dk1">
                      <a:alpha val="40000"/>
                    </a:schemeClr>
                  </a:outerShdw>
                </a:effectLst>
              </a:rPr>
              <a:t>random.random</a:t>
            </a:r>
            <a:r>
              <a:rPr lang="en-US" sz="1800" b="1" dirty="0">
                <a:ln>
                  <a:noFill/>
                </a:ln>
                <a:effectLst>
                  <a:outerShdw blurRad="38100" dist="19050" dir="2700000" algn="tl" rotWithShape="0">
                    <a:schemeClr val="dk1">
                      <a:alpha val="40000"/>
                    </a:schemeClr>
                  </a:outerShdw>
                </a:effectLst>
              </a:rPr>
              <a:t>() * </a:t>
            </a:r>
            <a:r>
              <a:rPr lang="en-US" sz="1800" b="1" dirty="0" err="1">
                <a:ln>
                  <a:noFill/>
                </a:ln>
                <a:effectLst>
                  <a:outerShdw blurRad="38100" dist="19050" dir="2700000" algn="tl" rotWithShape="0">
                    <a:schemeClr val="dk1">
                      <a:alpha val="40000"/>
                    </a:schemeClr>
                  </a:outerShdw>
                </a:effectLst>
              </a:rPr>
              <a:t>len</a:t>
            </a:r>
            <a:r>
              <a:rPr lang="en-US" sz="1800" b="1" dirty="0">
                <a:ln>
                  <a:noFill/>
                </a:ln>
                <a:effectLst>
                  <a:outerShdw blurRad="38100" dist="19050" dir="2700000" algn="tl" rotWithShape="0">
                    <a:schemeClr val="dk1">
                      <a:alpha val="40000"/>
                    </a:schemeClr>
                  </a:outerShdw>
                </a:effectLst>
              </a:rPr>
              <a:t>(</a:t>
            </a:r>
            <a:r>
              <a:rPr lang="en-US" sz="1800" b="1" dirty="0" err="1">
                <a:ln>
                  <a:noFill/>
                </a:ln>
                <a:effectLst>
                  <a:outerShdw blurRad="38100" dist="19050" dir="2700000" algn="tl" rotWithShape="0">
                    <a:schemeClr val="dk1">
                      <a:alpha val="40000"/>
                    </a:schemeClr>
                  </a:outerShdw>
                </a:effectLst>
              </a:rPr>
              <a:t>first_parent</a:t>
            </a:r>
            <a:r>
              <a:rPr lang="en-US" sz="1800" b="1" dirty="0">
                <a:ln>
                  <a:noFill/>
                </a:ln>
                <a:effectLst>
                  <a:outerShdw blurRad="38100" dist="19050" dir="2700000" algn="tl" rotWithShape="0">
                    <a:schemeClr val="dk1">
                      <a:alpha val="40000"/>
                    </a:schemeClr>
                  </a:outerShdw>
                </a:effectLst>
              </a:rPr>
              <a:t>))</a:t>
            </a:r>
            <a:r>
              <a:rPr lang="en-US" altLang="en-US" sz="1800" b="1" dirty="0">
                <a:effectLst>
                  <a:outerShdw blurRad="38100" dist="19050" dir="2700000" algn="tl" rotWithShape="0">
                    <a:schemeClr val="dk1">
                      <a:alpha val="40000"/>
                    </a:schemeClr>
                  </a:outerShdw>
                </a:effectLst>
              </a:rPr>
              <a:t>  </a:t>
            </a:r>
            <a:endParaRPr lang="en-US" sz="1800" b="1" dirty="0">
              <a:ln>
                <a:noFill/>
              </a:ln>
              <a:effectLst>
                <a:outerShdw blurRad="38100" dist="19050" dir="2700000" algn="tl" rotWithShape="0">
                  <a:prstClr val="black">
                    <a:alpha val="40000"/>
                  </a:prstClr>
                </a:outerShdw>
              </a:effectLst>
            </a:endParaRPr>
          </a:p>
          <a:p>
            <a:pPr marL="0" indent="0">
              <a:lnSpc>
                <a:spcPct val="90000"/>
              </a:lnSpc>
              <a:buNone/>
            </a:pPr>
            <a:r>
              <a:rPr lang="en-US" sz="1800" b="1" dirty="0">
                <a:effectLst>
                  <a:outerShdw blurRad="38100" dist="19050" dir="2700000" algn="tl" rotWithShape="0">
                    <a:schemeClr val="dk1">
                      <a:alpha val="40000"/>
                    </a:schemeClr>
                  </a:outerShdw>
                </a:effectLst>
              </a:rPr>
              <a:t>    index2 </a:t>
            </a:r>
            <a:r>
              <a:rPr lang="en-US" sz="1800" b="1" dirty="0">
                <a:ln>
                  <a:noFill/>
                </a:ln>
                <a:effectLst>
                  <a:outerShdw blurRad="38100" dist="19050" dir="2700000" algn="tl" rotWithShape="0">
                    <a:schemeClr val="dk1">
                      <a:alpha val="40000"/>
                    </a:schemeClr>
                  </a:outerShdw>
                </a:effectLst>
              </a:rPr>
              <a:t>= int(</a:t>
            </a:r>
            <a:r>
              <a:rPr lang="en-US" sz="1800" b="1" dirty="0" err="1">
                <a:ln>
                  <a:noFill/>
                </a:ln>
                <a:effectLst>
                  <a:outerShdw blurRad="38100" dist="19050" dir="2700000" algn="tl" rotWithShape="0">
                    <a:schemeClr val="dk1">
                      <a:alpha val="40000"/>
                    </a:schemeClr>
                  </a:outerShdw>
                </a:effectLst>
              </a:rPr>
              <a:t>random.random</a:t>
            </a:r>
            <a:r>
              <a:rPr lang="en-US" sz="1800" b="1" dirty="0">
                <a:ln>
                  <a:noFill/>
                </a:ln>
                <a:effectLst>
                  <a:outerShdw blurRad="38100" dist="19050" dir="2700000" algn="tl" rotWithShape="0">
                    <a:schemeClr val="dk1">
                      <a:alpha val="40000"/>
                    </a:schemeClr>
                  </a:outerShdw>
                </a:effectLst>
              </a:rPr>
              <a:t>() * </a:t>
            </a:r>
            <a:r>
              <a:rPr lang="en-US" sz="1800" b="1" dirty="0" err="1">
                <a:ln>
                  <a:noFill/>
                </a:ln>
                <a:effectLst>
                  <a:outerShdw blurRad="38100" dist="19050" dir="2700000" algn="tl" rotWithShape="0">
                    <a:schemeClr val="dk1">
                      <a:alpha val="40000"/>
                    </a:schemeClr>
                  </a:outerShdw>
                </a:effectLst>
              </a:rPr>
              <a:t>len</a:t>
            </a:r>
            <a:r>
              <a:rPr lang="en-US" sz="1800" b="1" dirty="0">
                <a:ln>
                  <a:noFill/>
                </a:ln>
                <a:effectLst>
                  <a:outerShdw blurRad="38100" dist="19050" dir="2700000" algn="tl" rotWithShape="0">
                    <a:schemeClr val="dk1">
                      <a:alpha val="40000"/>
                    </a:schemeClr>
                  </a:outerShdw>
                </a:effectLst>
              </a:rPr>
              <a:t>(</a:t>
            </a:r>
            <a:r>
              <a:rPr lang="en-US" sz="1800" b="1" dirty="0" err="1">
                <a:ln>
                  <a:noFill/>
                </a:ln>
                <a:effectLst>
                  <a:outerShdw blurRad="38100" dist="19050" dir="2700000" algn="tl" rotWithShape="0">
                    <a:schemeClr val="dk1">
                      <a:alpha val="40000"/>
                    </a:schemeClr>
                  </a:outerShdw>
                </a:effectLst>
              </a:rPr>
              <a:t>second_parent</a:t>
            </a:r>
            <a:r>
              <a:rPr lang="en-US" sz="1800" b="1" dirty="0">
                <a:ln>
                  <a:noFill/>
                </a:ln>
                <a:effectLst>
                  <a:outerShdw blurRad="38100" dist="19050" dir="2700000" algn="tl" rotWithShape="0">
                    <a:schemeClr val="dk1">
                      <a:alpha val="40000"/>
                    </a:schemeClr>
                  </a:outerShdw>
                </a:effectLst>
              </a:rPr>
              <a:t>))</a:t>
            </a:r>
            <a:endParaRPr lang="en-US" sz="1800" b="1" dirty="0">
              <a:ln>
                <a:noFill/>
              </a:ln>
              <a:effectLst>
                <a:outerShdw blurRad="38100" dist="19050" dir="2700000" algn="tl" rotWithShape="0">
                  <a:prstClr val="black">
                    <a:alpha val="40000"/>
                  </a:prstClr>
                </a:outerShdw>
              </a:effectLst>
            </a:endParaRPr>
          </a:p>
          <a:p>
            <a:pPr marL="0" indent="0">
              <a:lnSpc>
                <a:spcPct val="90000"/>
              </a:lnSpc>
              <a:buNone/>
            </a:pPr>
            <a:endParaRPr lang="en-US" sz="1800" b="1">
              <a:ln>
                <a:noFill/>
              </a:ln>
              <a:effectLst>
                <a:outerShdw blurRad="38100" dist="19050" dir="2700000" algn="tl" rotWithShape="0">
                  <a:prstClr val="black">
                    <a:alpha val="40000"/>
                  </a:prstClr>
                </a:outerShdw>
              </a:effectLst>
            </a:endParaRPr>
          </a:p>
          <a:p>
            <a:pPr marL="0" indent="0">
              <a:lnSpc>
                <a:spcPct val="90000"/>
              </a:lnSpc>
              <a:buNone/>
            </a:pPr>
            <a:r>
              <a:rPr lang="en-US" sz="1800" b="1" dirty="0">
                <a:effectLst>
                  <a:outerShdw blurRad="38100" dist="19050" dir="2700000" algn="tl" rotWithShape="0">
                    <a:schemeClr val="dk1">
                      <a:alpha val="40000"/>
                    </a:schemeClr>
                  </a:outerShdw>
                </a:effectLst>
              </a:rPr>
              <a:t>   </a:t>
            </a:r>
            <a:r>
              <a:rPr lang="en-US" sz="1800" b="1" dirty="0">
                <a:ln>
                  <a:noFill/>
                </a:ln>
                <a:effectLst>
                  <a:outerShdw blurRad="38100" dist="19050" dir="2700000" algn="tl" rotWithShape="0">
                    <a:schemeClr val="dk1">
                      <a:alpha val="40000"/>
                    </a:schemeClr>
                  </a:outerShdw>
                </a:effectLst>
              </a:rPr>
              <a:t> </a:t>
            </a:r>
            <a:r>
              <a:rPr lang="en-US" sz="1800" b="1" dirty="0" err="1">
                <a:ln>
                  <a:noFill/>
                </a:ln>
                <a:effectLst>
                  <a:outerShdw blurRad="38100" dist="19050" dir="2700000" algn="tl" rotWithShape="0">
                    <a:schemeClr val="dk1">
                      <a:alpha val="40000"/>
                    </a:schemeClr>
                  </a:outerShdw>
                </a:effectLst>
              </a:rPr>
              <a:t>first_</a:t>
            </a:r>
            <a:r>
              <a:rPr lang="en-US" sz="1800" b="1" dirty="0" err="1">
                <a:effectLst>
                  <a:outerShdw blurRad="38100" dist="19050" dir="2700000" algn="tl" rotWithShape="0">
                    <a:schemeClr val="dk1">
                      <a:alpha val="40000"/>
                    </a:schemeClr>
                  </a:outerShdw>
                </a:effectLst>
              </a:rPr>
              <a:t>split</a:t>
            </a:r>
            <a:r>
              <a:rPr lang="en-US" sz="1800" b="1" dirty="0">
                <a:ln>
                  <a:noFill/>
                </a:ln>
                <a:effectLst>
                  <a:outerShdw blurRad="38100" dist="19050" dir="2700000" algn="tl" rotWithShape="0">
                    <a:schemeClr val="dk1">
                      <a:alpha val="40000"/>
                    </a:schemeClr>
                  </a:outerShdw>
                </a:effectLst>
              </a:rPr>
              <a:t> = min(</a:t>
            </a:r>
            <a:r>
              <a:rPr lang="en-US" sz="1800" b="1" dirty="0">
                <a:effectLst>
                  <a:outerShdw blurRad="38100" dist="19050" dir="2700000" algn="tl" rotWithShape="0">
                    <a:schemeClr val="dk1">
                      <a:alpha val="40000"/>
                    </a:schemeClr>
                  </a:outerShdw>
                </a:effectLst>
              </a:rPr>
              <a:t>index1,index2)</a:t>
            </a:r>
            <a:endParaRPr lang="en-US" sz="1800" b="1">
              <a:ln>
                <a:noFill/>
              </a:ln>
              <a:effectLst>
                <a:outerShdw blurRad="38100" dist="19050" dir="2700000" algn="tl" rotWithShape="0">
                  <a:prstClr val="black">
                    <a:alpha val="40000"/>
                  </a:prstClr>
                </a:outerShdw>
              </a:effectLst>
            </a:endParaRPr>
          </a:p>
          <a:p>
            <a:pPr marL="0" indent="0">
              <a:lnSpc>
                <a:spcPct val="90000"/>
              </a:lnSpc>
              <a:buNone/>
            </a:pPr>
            <a:r>
              <a:rPr lang="en-US" sz="1800" b="1" dirty="0">
                <a:effectLst>
                  <a:outerShdw blurRad="38100" dist="19050" dir="2700000" algn="tl" rotWithShape="0">
                    <a:schemeClr val="dk1">
                      <a:alpha val="40000"/>
                    </a:schemeClr>
                  </a:outerShdw>
                </a:effectLst>
              </a:rPr>
              <a:t>   </a:t>
            </a:r>
            <a:r>
              <a:rPr lang="en-US" sz="1800" b="1" dirty="0">
                <a:ln>
                  <a:noFill/>
                </a:ln>
                <a:effectLst>
                  <a:outerShdw blurRad="38100" dist="19050" dir="2700000" algn="tl" rotWithShape="0">
                    <a:schemeClr val="dk1">
                      <a:alpha val="40000"/>
                    </a:schemeClr>
                  </a:outerShdw>
                </a:effectLst>
              </a:rPr>
              <a:t> </a:t>
            </a:r>
            <a:r>
              <a:rPr lang="en-US" sz="1800" b="1" dirty="0" err="1">
                <a:ln>
                  <a:noFill/>
                </a:ln>
                <a:effectLst>
                  <a:outerShdw blurRad="38100" dist="19050" dir="2700000" algn="tl" rotWithShape="0">
                    <a:schemeClr val="dk1">
                      <a:alpha val="40000"/>
                    </a:schemeClr>
                  </a:outerShdw>
                </a:effectLst>
              </a:rPr>
              <a:t>last_</a:t>
            </a:r>
            <a:r>
              <a:rPr lang="en-US" sz="1800" b="1" dirty="0" err="1">
                <a:effectLst>
                  <a:outerShdw blurRad="38100" dist="19050" dir="2700000" algn="tl" rotWithShape="0">
                    <a:schemeClr val="dk1">
                      <a:alpha val="40000"/>
                    </a:schemeClr>
                  </a:outerShdw>
                </a:effectLst>
              </a:rPr>
              <a:t>split</a:t>
            </a:r>
            <a:r>
              <a:rPr lang="en-US" sz="1800" b="1" dirty="0">
                <a:ln>
                  <a:noFill/>
                </a:ln>
                <a:effectLst>
                  <a:outerShdw blurRad="38100" dist="19050" dir="2700000" algn="tl" rotWithShape="0">
                    <a:schemeClr val="dk1">
                      <a:alpha val="40000"/>
                    </a:schemeClr>
                  </a:outerShdw>
                </a:effectLst>
              </a:rPr>
              <a:t> = max</a:t>
            </a:r>
            <a:r>
              <a:rPr lang="en-US" sz="1800" b="1" dirty="0">
                <a:effectLst>
                  <a:outerShdw blurRad="38100" dist="19050" dir="2700000" algn="tl" rotWithShape="0">
                    <a:schemeClr val="dk1">
                      <a:alpha val="40000"/>
                    </a:schemeClr>
                  </a:outerShdw>
                </a:effectLst>
              </a:rPr>
              <a:t>(</a:t>
            </a:r>
            <a:r>
              <a:rPr lang="en-US" sz="1800" b="1" dirty="0">
                <a:effectLst>
                  <a:outerShdw blurRad="38100" dist="19050" dir="2700000" algn="tl" rotWithShape="0">
                    <a:schemeClr val="dk1">
                      <a:alpha val="40000"/>
                    </a:schemeClr>
                  </a:outerShdw>
                </a:effectLst>
                <a:ea typeface="+mn-lt"/>
                <a:cs typeface="+mn-lt"/>
              </a:rPr>
              <a:t>index1,index2</a:t>
            </a:r>
            <a:r>
              <a:rPr lang="en-US" sz="1800" b="1" dirty="0">
                <a:effectLst>
                  <a:outerShdw blurRad="38100" dist="19050" dir="2700000" algn="tl" rotWithShape="0">
                    <a:schemeClr val="dk1">
                      <a:alpha val="40000"/>
                    </a:schemeClr>
                  </a:outerShdw>
                </a:effectLst>
              </a:rPr>
              <a:t>)</a:t>
            </a:r>
            <a:endParaRPr lang="en-US" sz="1800" b="1">
              <a:ln>
                <a:noFill/>
              </a:ln>
              <a:effectLst>
                <a:outerShdw blurRad="38100" dist="19050" dir="2700000" algn="tl" rotWithShape="0">
                  <a:prstClr val="black">
                    <a:alpha val="40000"/>
                  </a:prstClr>
                </a:outerShdw>
              </a:effectLst>
            </a:endParaRPr>
          </a:p>
          <a:p>
            <a:pPr marL="0" indent="0">
              <a:lnSpc>
                <a:spcPct val="90000"/>
              </a:lnSpc>
              <a:buNone/>
            </a:pPr>
            <a:r>
              <a:rPr lang="en-US" sz="1800" b="1" dirty="0">
                <a:effectLst>
                  <a:outerShdw blurRad="38100" dist="19050" dir="2700000" algn="tl" rotWithShape="0">
                    <a:schemeClr val="dk1">
                      <a:alpha val="40000"/>
                    </a:schemeClr>
                  </a:outerShdw>
                </a:effectLst>
              </a:rPr>
              <a:t>    partial</a:t>
            </a:r>
            <a:r>
              <a:rPr lang="en-US" sz="1800" b="1" dirty="0">
                <a:ln>
                  <a:noFill/>
                </a:ln>
                <a:effectLst>
                  <a:outerShdw blurRad="38100" dist="19050" dir="2700000" algn="tl" rotWithShape="0">
                    <a:schemeClr val="dk1">
                      <a:alpha val="40000"/>
                    </a:schemeClr>
                  </a:outerShdw>
                </a:effectLst>
              </a:rPr>
              <a:t>_parent1 = [</a:t>
            </a:r>
            <a:r>
              <a:rPr lang="en-US" sz="1800" b="1" dirty="0" err="1">
                <a:ln>
                  <a:noFill/>
                </a:ln>
                <a:effectLst>
                  <a:outerShdw blurRad="38100" dist="19050" dir="2700000" algn="tl" rotWithShape="0">
                    <a:schemeClr val="dk1">
                      <a:alpha val="40000"/>
                    </a:schemeClr>
                  </a:outerShdw>
                </a:effectLst>
              </a:rPr>
              <a:t>first_parent</a:t>
            </a:r>
            <a:r>
              <a:rPr lang="en-US" sz="1800" b="1" dirty="0">
                <a:ln>
                  <a:noFill/>
                </a:ln>
                <a:effectLst>
                  <a:outerShdw blurRad="38100" dist="19050" dir="2700000" algn="tl" rotWithShape="0">
                    <a:schemeClr val="dk1">
                      <a:alpha val="40000"/>
                    </a:schemeClr>
                  </a:outerShdw>
                </a:effectLst>
              </a:rPr>
              <a:t>[</a:t>
            </a:r>
            <a:r>
              <a:rPr lang="en-US" sz="1800" b="1" dirty="0" err="1">
                <a:ln>
                  <a:noFill/>
                </a:ln>
                <a:effectLst>
                  <a:outerShdw blurRad="38100" dist="19050" dir="2700000" algn="tl" rotWithShape="0">
                    <a:schemeClr val="dk1">
                      <a:alpha val="40000"/>
                    </a:schemeClr>
                  </a:outerShdw>
                </a:effectLst>
              </a:rPr>
              <a:t>i</a:t>
            </a:r>
            <a:r>
              <a:rPr lang="en-US" sz="1800" b="1" dirty="0">
                <a:ln>
                  <a:noFill/>
                </a:ln>
                <a:effectLst>
                  <a:outerShdw blurRad="38100" dist="19050" dir="2700000" algn="tl" rotWithShape="0">
                    <a:schemeClr val="dk1">
                      <a:alpha val="40000"/>
                    </a:schemeClr>
                  </a:outerShdw>
                </a:effectLst>
              </a:rPr>
              <a:t>] for </a:t>
            </a:r>
            <a:r>
              <a:rPr lang="en-US" sz="1800" b="1" dirty="0" err="1">
                <a:ln>
                  <a:noFill/>
                </a:ln>
                <a:effectLst>
                  <a:outerShdw blurRad="38100" dist="19050" dir="2700000" algn="tl" rotWithShape="0">
                    <a:schemeClr val="dk1">
                      <a:alpha val="40000"/>
                    </a:schemeClr>
                  </a:outerShdw>
                </a:effectLst>
              </a:rPr>
              <a:t>i</a:t>
            </a:r>
            <a:r>
              <a:rPr lang="en-US" sz="1800" b="1" dirty="0">
                <a:ln>
                  <a:noFill/>
                </a:ln>
                <a:effectLst>
                  <a:outerShdw blurRad="38100" dist="19050" dir="2700000" algn="tl" rotWithShape="0">
                    <a:schemeClr val="dk1">
                      <a:alpha val="40000"/>
                    </a:schemeClr>
                  </a:outerShdw>
                </a:effectLst>
              </a:rPr>
              <a:t> in range(</a:t>
            </a:r>
            <a:r>
              <a:rPr lang="en-US" sz="1800" b="1" dirty="0" err="1">
                <a:ln>
                  <a:noFill/>
                </a:ln>
                <a:effectLst>
                  <a:outerShdw blurRad="38100" dist="19050" dir="2700000" algn="tl" rotWithShape="0">
                    <a:schemeClr val="dk1">
                      <a:alpha val="40000"/>
                    </a:schemeClr>
                  </a:outerShdw>
                </a:effectLst>
              </a:rPr>
              <a:t>first_</a:t>
            </a:r>
            <a:r>
              <a:rPr lang="en-US" sz="1800" b="1" dirty="0" err="1">
                <a:effectLst>
                  <a:outerShdw blurRad="38100" dist="19050" dir="2700000" algn="tl" rotWithShape="0">
                    <a:schemeClr val="dk1">
                      <a:alpha val="40000"/>
                    </a:schemeClr>
                  </a:outerShdw>
                </a:effectLst>
              </a:rPr>
              <a:t>split</a:t>
            </a:r>
            <a:r>
              <a:rPr lang="en-US" sz="1800" b="1" dirty="0">
                <a:ln>
                  <a:noFill/>
                </a:ln>
                <a:effectLst>
                  <a:outerShdw blurRad="38100" dist="19050" dir="2700000" algn="tl" rotWithShape="0">
                    <a:schemeClr val="dk1">
                      <a:alpha val="40000"/>
                    </a:schemeClr>
                  </a:outerShdw>
                </a:effectLst>
              </a:rPr>
              <a:t>, </a:t>
            </a:r>
            <a:r>
              <a:rPr lang="en-US" sz="1800" b="1" dirty="0" err="1">
                <a:ln>
                  <a:noFill/>
                </a:ln>
                <a:effectLst>
                  <a:outerShdw blurRad="38100" dist="19050" dir="2700000" algn="tl" rotWithShape="0">
                    <a:schemeClr val="dk1">
                      <a:alpha val="40000"/>
                    </a:schemeClr>
                  </a:outerShdw>
                </a:effectLst>
              </a:rPr>
              <a:t>last</a:t>
            </a:r>
            <a:r>
              <a:rPr lang="en-US" sz="1800" b="1" dirty="0" err="1">
                <a:effectLst>
                  <a:outerShdw blurRad="38100" dist="19050" dir="2700000" algn="tl" rotWithShape="0">
                    <a:schemeClr val="dk1">
                      <a:alpha val="40000"/>
                    </a:schemeClr>
                  </a:outerShdw>
                </a:effectLst>
              </a:rPr>
              <a:t>_split</a:t>
            </a:r>
            <a:r>
              <a:rPr lang="en-US" sz="1800" b="1" dirty="0">
                <a:effectLst>
                  <a:outerShdw blurRad="38100" dist="19050" dir="2700000" algn="tl" rotWithShape="0">
                    <a:schemeClr val="dk1">
                      <a:alpha val="40000"/>
                    </a:schemeClr>
                  </a:outerShdw>
                </a:effectLst>
              </a:rPr>
              <a:t>)]</a:t>
            </a:r>
            <a:endParaRPr lang="en-US" sz="1800" b="1" dirty="0">
              <a:ln>
                <a:noFill/>
              </a:ln>
              <a:effectLst>
                <a:outerShdw blurRad="38100" dist="19050" dir="2700000" algn="tl" rotWithShape="0">
                  <a:prstClr val="black">
                    <a:alpha val="40000"/>
                  </a:prstClr>
                </a:outerShdw>
              </a:effectLst>
            </a:endParaRPr>
          </a:p>
          <a:p>
            <a:pPr marL="0" indent="0">
              <a:lnSpc>
                <a:spcPct val="90000"/>
              </a:lnSpc>
              <a:buNone/>
            </a:pPr>
            <a:r>
              <a:rPr lang="en-US" sz="1800" b="1" dirty="0">
                <a:effectLst>
                  <a:outerShdw blurRad="38100" dist="19050" dir="2700000" algn="tl" rotWithShape="0">
                    <a:schemeClr val="dk1">
                      <a:alpha val="40000"/>
                    </a:schemeClr>
                  </a:outerShdw>
                </a:effectLst>
              </a:rPr>
              <a:t>    partial</a:t>
            </a:r>
            <a:r>
              <a:rPr lang="en-US" sz="1800" b="1" dirty="0">
                <a:ln>
                  <a:noFill/>
                </a:ln>
                <a:effectLst>
                  <a:outerShdw blurRad="38100" dist="19050" dir="2700000" algn="tl" rotWithShape="0">
                    <a:schemeClr val="dk1">
                      <a:alpha val="40000"/>
                    </a:schemeClr>
                  </a:outerShdw>
                </a:effectLst>
              </a:rPr>
              <a:t>_parent2 = [</a:t>
            </a:r>
            <a:r>
              <a:rPr lang="en-US" sz="1800" b="1" dirty="0" err="1">
                <a:ln>
                  <a:noFill/>
                </a:ln>
                <a:effectLst>
                  <a:outerShdw blurRad="38100" dist="19050" dir="2700000" algn="tl" rotWithShape="0">
                    <a:schemeClr val="dk1">
                      <a:alpha val="40000"/>
                    </a:schemeClr>
                  </a:outerShdw>
                </a:effectLst>
              </a:rPr>
              <a:t>i</a:t>
            </a:r>
            <a:r>
              <a:rPr lang="en-US" sz="1800" b="1" dirty="0">
                <a:ln>
                  <a:noFill/>
                </a:ln>
                <a:effectLst>
                  <a:outerShdw blurRad="38100" dist="19050" dir="2700000" algn="tl" rotWithShape="0">
                    <a:schemeClr val="dk1">
                      <a:alpha val="40000"/>
                    </a:schemeClr>
                  </a:outerShdw>
                </a:effectLst>
              </a:rPr>
              <a:t> for </a:t>
            </a:r>
            <a:r>
              <a:rPr lang="en-US" sz="1800" b="1" dirty="0" err="1">
                <a:ln>
                  <a:noFill/>
                </a:ln>
                <a:effectLst>
                  <a:outerShdw blurRad="38100" dist="19050" dir="2700000" algn="tl" rotWithShape="0">
                    <a:schemeClr val="dk1">
                      <a:alpha val="40000"/>
                    </a:schemeClr>
                  </a:outerShdw>
                </a:effectLst>
              </a:rPr>
              <a:t>i</a:t>
            </a:r>
            <a:r>
              <a:rPr lang="en-US" sz="1800" b="1" dirty="0">
                <a:ln>
                  <a:noFill/>
                </a:ln>
                <a:effectLst>
                  <a:outerShdw blurRad="38100" dist="19050" dir="2700000" algn="tl" rotWithShape="0">
                    <a:schemeClr val="dk1">
                      <a:alpha val="40000"/>
                    </a:schemeClr>
                  </a:outerShdw>
                </a:effectLst>
              </a:rPr>
              <a:t> in </a:t>
            </a:r>
            <a:r>
              <a:rPr lang="en-US" sz="1800" b="1" dirty="0" err="1">
                <a:ln>
                  <a:noFill/>
                </a:ln>
                <a:effectLst>
                  <a:outerShdw blurRad="38100" dist="19050" dir="2700000" algn="tl" rotWithShape="0">
                    <a:schemeClr val="dk1">
                      <a:alpha val="40000"/>
                    </a:schemeClr>
                  </a:outerShdw>
                </a:effectLst>
              </a:rPr>
              <a:t>second_parent</a:t>
            </a:r>
            <a:r>
              <a:rPr lang="en-US" sz="1800" b="1" dirty="0">
                <a:ln>
                  <a:noFill/>
                </a:ln>
                <a:effectLst>
                  <a:outerShdw blurRad="38100" dist="19050" dir="2700000" algn="tl" rotWithShape="0">
                    <a:schemeClr val="dk1">
                      <a:alpha val="40000"/>
                    </a:schemeClr>
                  </a:outerShdw>
                </a:effectLst>
              </a:rPr>
              <a:t> if </a:t>
            </a:r>
            <a:r>
              <a:rPr lang="en-US" sz="1800" b="1" dirty="0" err="1">
                <a:ln>
                  <a:noFill/>
                </a:ln>
                <a:effectLst>
                  <a:outerShdw blurRad="38100" dist="19050" dir="2700000" algn="tl" rotWithShape="0">
                    <a:schemeClr val="dk1">
                      <a:alpha val="40000"/>
                    </a:schemeClr>
                  </a:outerShdw>
                </a:effectLst>
              </a:rPr>
              <a:t>i</a:t>
            </a:r>
            <a:r>
              <a:rPr lang="en-US" sz="1800" b="1" dirty="0">
                <a:ln>
                  <a:noFill/>
                </a:ln>
                <a:effectLst>
                  <a:outerShdw blurRad="38100" dist="19050" dir="2700000" algn="tl" rotWithShape="0">
                    <a:schemeClr val="dk1">
                      <a:alpha val="40000"/>
                    </a:schemeClr>
                  </a:outerShdw>
                </a:effectLst>
              </a:rPr>
              <a:t> not in tot_parent1]</a:t>
            </a:r>
            <a:endParaRPr lang="en-US" sz="1800" b="1">
              <a:ln>
                <a:noFill/>
              </a:ln>
              <a:effectLst>
                <a:outerShdw blurRad="38100" dist="19050" dir="2700000" algn="tl" rotWithShape="0">
                  <a:prstClr val="black">
                    <a:alpha val="40000"/>
                  </a:prstClr>
                </a:outerShdw>
              </a:effectLst>
            </a:endParaRPr>
          </a:p>
          <a:p>
            <a:pPr marL="0" indent="0">
              <a:lnSpc>
                <a:spcPct val="90000"/>
              </a:lnSpc>
              <a:buNone/>
            </a:pPr>
            <a:endParaRPr lang="en-US" sz="1800" b="1">
              <a:ln>
                <a:noFill/>
              </a:ln>
              <a:effectLst>
                <a:outerShdw blurRad="38100" dist="19050" dir="2700000" algn="tl" rotWithShape="0">
                  <a:prstClr val="black">
                    <a:alpha val="40000"/>
                  </a:prstClr>
                </a:outerShdw>
              </a:effectLst>
            </a:endParaRPr>
          </a:p>
          <a:p>
            <a:pPr marL="0" indent="0">
              <a:lnSpc>
                <a:spcPct val="90000"/>
              </a:lnSpc>
              <a:buNone/>
            </a:pPr>
            <a:r>
              <a:rPr lang="en-US" sz="1800" b="1" dirty="0">
                <a:effectLst>
                  <a:outerShdw blurRad="38100" dist="19050" dir="2700000" algn="tl" rotWithShape="0">
                    <a:schemeClr val="dk1">
                      <a:alpha val="40000"/>
                    </a:schemeClr>
                  </a:outerShdw>
                </a:effectLst>
              </a:rPr>
              <a:t>   </a:t>
            </a:r>
            <a:r>
              <a:rPr lang="en-US" sz="1800" b="1" dirty="0">
                <a:ln>
                  <a:noFill/>
                </a:ln>
                <a:effectLst>
                  <a:outerShdw blurRad="38100" dist="19050" dir="2700000" algn="tl" rotWithShape="0">
                    <a:schemeClr val="dk1">
                      <a:alpha val="40000"/>
                    </a:schemeClr>
                  </a:outerShdw>
                </a:effectLst>
              </a:rPr>
              <a:t> tot = </a:t>
            </a:r>
            <a:r>
              <a:rPr lang="en-US" sz="1800" b="1" dirty="0">
                <a:effectLst>
                  <a:outerShdw blurRad="38100" dist="19050" dir="2700000" algn="tl" rotWithShape="0">
                    <a:schemeClr val="dk1">
                      <a:alpha val="40000"/>
                    </a:schemeClr>
                  </a:outerShdw>
                </a:effectLst>
              </a:rPr>
              <a:t>partial</a:t>
            </a:r>
            <a:r>
              <a:rPr lang="en-US" sz="1800" b="1" dirty="0">
                <a:ln>
                  <a:noFill/>
                </a:ln>
                <a:effectLst>
                  <a:outerShdw blurRad="38100" dist="19050" dir="2700000" algn="tl" rotWithShape="0">
                    <a:schemeClr val="dk1">
                      <a:alpha val="40000"/>
                    </a:schemeClr>
                  </a:outerShdw>
                </a:effectLst>
              </a:rPr>
              <a:t>_parent1 + </a:t>
            </a:r>
            <a:r>
              <a:rPr lang="en-US" sz="1800" b="1" dirty="0">
                <a:effectLst>
                  <a:outerShdw blurRad="38100" dist="19050" dir="2700000" algn="tl" rotWithShape="0">
                    <a:schemeClr val="dk1">
                      <a:alpha val="40000"/>
                    </a:schemeClr>
                  </a:outerShdw>
                </a:effectLst>
              </a:rPr>
              <a:t>partial</a:t>
            </a:r>
            <a:r>
              <a:rPr lang="en-US" sz="1800" b="1" dirty="0">
                <a:ln>
                  <a:noFill/>
                </a:ln>
                <a:effectLst>
                  <a:outerShdw blurRad="38100" dist="19050" dir="2700000" algn="tl" rotWithShape="0">
                    <a:schemeClr val="dk1">
                      <a:alpha val="40000"/>
                    </a:schemeClr>
                  </a:outerShdw>
                </a:effectLst>
              </a:rPr>
              <a:t>_parent2</a:t>
            </a:r>
            <a:endParaRPr lang="en-US" sz="1800" b="1" dirty="0">
              <a:ln>
                <a:noFill/>
              </a:ln>
              <a:effectLst>
                <a:outerShdw blurRad="38100" dist="19050" dir="2700000" algn="tl" rotWithShape="0">
                  <a:prstClr val="black">
                    <a:alpha val="40000"/>
                  </a:prstClr>
                </a:outerShdw>
              </a:effectLst>
            </a:endParaRPr>
          </a:p>
          <a:p>
            <a:pPr marL="0" indent="0">
              <a:lnSpc>
                <a:spcPct val="90000"/>
              </a:lnSpc>
              <a:buNone/>
            </a:pPr>
            <a:r>
              <a:rPr lang="en-US" sz="1800" b="1" dirty="0">
                <a:effectLst>
                  <a:outerShdw blurRad="38100" dist="19050" dir="2700000" algn="tl" rotWithShape="0">
                    <a:schemeClr val="dk1">
                      <a:alpha val="40000"/>
                    </a:schemeClr>
                  </a:outerShdw>
                </a:effectLst>
              </a:rPr>
              <a:t>   </a:t>
            </a:r>
            <a:r>
              <a:rPr lang="en-US" sz="1800" b="1" dirty="0">
                <a:ln>
                  <a:noFill/>
                </a:ln>
                <a:effectLst>
                  <a:outerShdw blurRad="38100" dist="19050" dir="2700000" algn="tl" rotWithShape="0">
                    <a:schemeClr val="dk1">
                      <a:alpha val="40000"/>
                    </a:schemeClr>
                  </a:outerShdw>
                </a:effectLst>
              </a:rPr>
              <a:t> return tot</a:t>
            </a:r>
            <a:endParaRPr lang="en-US" sz="1800" b="1">
              <a:ln>
                <a:noFill/>
              </a:ln>
              <a:effectLst>
                <a:outerShdw blurRad="38100" dist="19050" dir="2700000" algn="tl" rotWithShape="0">
                  <a:prstClr val="black">
                    <a:alpha val="40000"/>
                  </a:prstClr>
                </a:outerShdw>
              </a:effectLst>
            </a:endParaRPr>
          </a:p>
        </p:txBody>
      </p:sp>
      <p:sp>
        <p:nvSpPr>
          <p:cNvPr id="4" name="Text Box 3"/>
          <p:cNvSpPr txBox="1"/>
          <p:nvPr/>
        </p:nvSpPr>
        <p:spPr>
          <a:xfrm>
            <a:off x="5961380" y="1241425"/>
            <a:ext cx="5433060" cy="723275"/>
          </a:xfrm>
          <a:prstGeom prst="rect">
            <a:avLst/>
          </a:prstGeom>
          <a:noFill/>
        </p:spPr>
        <p:txBody>
          <a:bodyPr wrap="square" lIns="91440" tIns="45720" rIns="91440" bIns="45720" rtlCol="0" anchor="t">
            <a:spAutoFit/>
          </a:bodyPr>
          <a:lstStyle/>
          <a:p>
            <a:pPr>
              <a:spcAft>
                <a:spcPts val="600"/>
              </a:spcAft>
            </a:pPr>
            <a:endParaRPr lang="en-US">
              <a:solidFill>
                <a:schemeClr val="accent1">
                  <a:lumMod val="75000"/>
                </a:schemeClr>
              </a:solidFill>
              <a:effectLst>
                <a:outerShdw blurRad="38100" dist="19050" dir="2700000" algn="tl" rotWithShape="0">
                  <a:schemeClr val="dk1">
                    <a:alpha val="40000"/>
                  </a:schemeClr>
                </a:outerShdw>
              </a:effectLst>
            </a:endParaRPr>
          </a:p>
          <a:p>
            <a:pPr>
              <a:spcAft>
                <a:spcPts val="600"/>
              </a:spcAft>
            </a:pPr>
            <a:endParaRPr lang="en-US">
              <a:solidFill>
                <a:schemeClr val="accent1">
                  <a:lumMod val="75000"/>
                </a:schemeClr>
              </a:solidFill>
              <a:effectLst>
                <a:outerShdw blurRad="38100" dist="19050" dir="2700000" algn="tl" rotWithShape="0">
                  <a:prstClr val="black">
                    <a:alpha val="40000"/>
                  </a:prst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Project - 22 Travelling-Salesman-Problem-Using Genetic Algorithm</vt:lpstr>
      <vt:lpstr>Abstract :-</vt:lpstr>
      <vt:lpstr>Problem Definition :-</vt:lpstr>
      <vt:lpstr> Genetic algorithms </vt:lpstr>
      <vt:lpstr>Data set :</vt:lpstr>
      <vt:lpstr>Approach : </vt:lpstr>
      <vt:lpstr>Step1: Create random population </vt:lpstr>
      <vt:lpstr>Step2 :  Select the elite chromosomes from the population</vt:lpstr>
      <vt:lpstr>Step3  : Perform crossover and mutation to generate new generation</vt:lpstr>
      <vt:lpstr>PowerPoint Presentation</vt:lpstr>
      <vt:lpstr>Step 4 : Continue the process until best offspring's generated</vt:lpstr>
      <vt:lpstr>Future Scope :</vt:lpstr>
      <vt:lpstr>Conclusion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- 22 Travelling-SalesMan-Problem-Using GeneticAlgorithm</dc:title>
  <dc:creator>iaml</dc:creator>
  <cp:revision>68</cp:revision>
  <dcterms:created xsi:type="dcterms:W3CDTF">2020-11-09T13:20:56Z</dcterms:created>
  <dcterms:modified xsi:type="dcterms:W3CDTF">2020-11-10T04:28:11Z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