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1" r:id="rId3"/>
    <p:sldId id="295" r:id="rId4"/>
    <p:sldId id="263" r:id="rId5"/>
    <p:sldId id="297" r:id="rId6"/>
    <p:sldId id="265" r:id="rId7"/>
    <p:sldId id="266" r:id="rId8"/>
    <p:sldId id="268" r:id="rId9"/>
    <p:sldId id="264" r:id="rId10"/>
    <p:sldId id="269" r:id="rId11"/>
    <p:sldId id="270" r:id="rId12"/>
    <p:sldId id="271" r:id="rId13"/>
    <p:sldId id="272" r:id="rId14"/>
    <p:sldId id="275" r:id="rId15"/>
    <p:sldId id="281" r:id="rId16"/>
    <p:sldId id="276" r:id="rId17"/>
    <p:sldId id="277" r:id="rId18"/>
    <p:sldId id="278" r:id="rId19"/>
    <p:sldId id="282" r:id="rId20"/>
    <p:sldId id="284" r:id="rId21"/>
    <p:sldId id="290" r:id="rId22"/>
    <p:sldId id="283" r:id="rId23"/>
    <p:sldId id="285" r:id="rId24"/>
    <p:sldId id="289" r:id="rId25"/>
    <p:sldId id="286" r:id="rId26"/>
    <p:sldId id="288" r:id="rId27"/>
    <p:sldId id="294" r:id="rId28"/>
    <p:sldId id="287" r:id="rId29"/>
    <p:sldId id="279" r:id="rId30"/>
    <p:sldId id="296" r:id="rId31"/>
    <p:sldId id="293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64" y="-8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01DE0-6D69-4122-BF97-8FDB1FFE7262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3DD7D-B431-44AF-B017-C0739F6CE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37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7F97C4-56D9-4374-BBDC-20C57257CF5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Say invoke</a:t>
            </a:r>
          </a:p>
          <a:p>
            <a:pPr>
              <a:spcBef>
                <a:spcPct val="0"/>
              </a:spcBef>
            </a:pPr>
            <a:endParaRPr lang="en-US" smtClean="0"/>
          </a:p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80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85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55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71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3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6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0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5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52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2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512B-0572-4BE3-B891-0D5BC1BB4A15}" type="datetimeFigureOut">
              <a:rPr lang="ru-RU" smtClean="0"/>
              <a:t>16.02.2021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5FE63-3C7A-4975-B523-3D4E54E2D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50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Среда статистического программирования </a:t>
            </a:r>
            <a:r>
              <a:rPr lang="en-US" dirty="0">
                <a:solidFill>
                  <a:srgbClr val="0070C0"/>
                </a:solidFill>
              </a:rPr>
              <a:t>R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1"/>
                </a:solidFill>
                <a:latin typeface="Cambria" pitchFamily="18" charset="0"/>
              </a:rPr>
              <a:t>Упорядоченье данных</a:t>
            </a:r>
            <a:endParaRPr lang="ru-RU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125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sort</a:t>
            </a:r>
            <a:r>
              <a:rPr lang="ru-RU" dirty="0">
                <a:solidFill>
                  <a:srgbClr val="FF0000"/>
                </a:solidFill>
              </a:rPr>
              <a:t>(x)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#ранжирование по возрастанию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sort</a:t>
            </a:r>
            <a:r>
              <a:rPr lang="ru-RU" dirty="0">
                <a:solidFill>
                  <a:srgbClr val="FF0000"/>
                </a:solidFill>
              </a:rPr>
              <a:t>(</a:t>
            </a:r>
            <a:r>
              <a:rPr lang="ru-RU" dirty="0" err="1">
                <a:solidFill>
                  <a:srgbClr val="FF0000"/>
                </a:solidFill>
              </a:rPr>
              <a:t>x,d</a:t>
            </a:r>
            <a:r>
              <a:rPr lang="ru-RU" dirty="0">
                <a:solidFill>
                  <a:srgbClr val="FF0000"/>
                </a:solidFill>
              </a:rPr>
              <a:t>=T)</a:t>
            </a:r>
            <a:r>
              <a:rPr lang="ru-RU" dirty="0"/>
              <a:t> </a:t>
            </a:r>
            <a:r>
              <a:rPr lang="ru-RU" dirty="0">
                <a:solidFill>
                  <a:srgbClr val="0070C0"/>
                </a:solidFill>
              </a:rPr>
              <a:t>#ранжирование по убыванию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#Создание </a:t>
            </a:r>
            <a:r>
              <a:rPr lang="ru-RU" dirty="0" err="1" smtClean="0">
                <a:solidFill>
                  <a:srgbClr val="0070C0"/>
                </a:solidFill>
              </a:rPr>
              <a:t>без</a:t>
            </a:r>
            <a:r>
              <a:rPr lang="ru-RU" dirty="0" err="1">
                <a:solidFill>
                  <a:srgbClr val="0070C0"/>
                </a:solidFill>
              </a:rPr>
              <a:t>ы</a:t>
            </a:r>
            <a:r>
              <a:rPr lang="ru-RU" dirty="0" err="1" smtClean="0">
                <a:solidFill>
                  <a:srgbClr val="0070C0"/>
                </a:solidFill>
              </a:rPr>
              <a:t>нтервального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вариационного ряда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FF0000"/>
                </a:solidFill>
              </a:rPr>
              <a:t>table</a:t>
            </a:r>
            <a:r>
              <a:rPr lang="ru-RU" dirty="0">
                <a:solidFill>
                  <a:srgbClr val="FF0000"/>
                </a:solidFill>
              </a:rPr>
              <a:t>(x)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#Интервальный вариационный ряд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table</a:t>
            </a:r>
            <a:r>
              <a:rPr lang="ru-RU" dirty="0" smtClean="0">
                <a:solidFill>
                  <a:srgbClr val="FF0000"/>
                </a:solidFill>
              </a:rPr>
              <a:t>(</a:t>
            </a:r>
            <a:r>
              <a:rPr lang="ru-RU" dirty="0" err="1" smtClean="0">
                <a:solidFill>
                  <a:srgbClr val="FF0000"/>
                </a:solidFill>
              </a:rPr>
              <a:t>cut</a:t>
            </a:r>
            <a:r>
              <a:rPr lang="ru-RU" dirty="0" smtClean="0">
                <a:solidFill>
                  <a:srgbClr val="FF0000"/>
                </a:solidFill>
              </a:rPr>
              <a:t>(x,6))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>
                <a:solidFill>
                  <a:srgbClr val="0070C0"/>
                </a:solidFill>
              </a:rPr>
              <a:t>#</a:t>
            </a:r>
            <a:r>
              <a:rPr lang="ru-RU" dirty="0">
                <a:solidFill>
                  <a:srgbClr val="0070C0"/>
                </a:solidFill>
              </a:rPr>
              <a:t>функция </a:t>
            </a:r>
            <a:r>
              <a:rPr lang="ru-RU" dirty="0" err="1">
                <a:solidFill>
                  <a:srgbClr val="0070C0"/>
                </a:solidFill>
              </a:rPr>
              <a:t>cut</a:t>
            </a:r>
            <a:r>
              <a:rPr lang="ru-RU" dirty="0">
                <a:solidFill>
                  <a:srgbClr val="0070C0"/>
                </a:solidFill>
              </a:rPr>
              <a:t>() делит </a:t>
            </a:r>
            <a:r>
              <a:rPr lang="en-US" dirty="0" smtClean="0">
                <a:solidFill>
                  <a:srgbClr val="0070C0"/>
                </a:solidFill>
              </a:rPr>
              <a:t>‘</a:t>
            </a:r>
            <a:r>
              <a:rPr lang="ru-RU" dirty="0" smtClean="0">
                <a:solidFill>
                  <a:srgbClr val="0070C0"/>
                </a:solidFill>
              </a:rPr>
              <a:t>x</a:t>
            </a:r>
            <a:r>
              <a:rPr lang="en-US" dirty="0" smtClean="0">
                <a:solidFill>
                  <a:srgbClr val="0070C0"/>
                </a:solidFill>
              </a:rPr>
              <a:t>’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на заданное количество </a:t>
            </a:r>
            <a:r>
              <a:rPr lang="ru-RU" dirty="0" smtClean="0">
                <a:solidFill>
                  <a:srgbClr val="0070C0"/>
                </a:solidFill>
              </a:rPr>
              <a:t>интервалов</a:t>
            </a:r>
          </a:p>
          <a:p>
            <a:pPr marL="0" indent="0">
              <a:buNone/>
            </a:pPr>
            <a:r>
              <a:rPr lang="ru-RU" dirty="0" err="1" smtClean="0">
                <a:solidFill>
                  <a:srgbClr val="FF0000"/>
                </a:solidFill>
              </a:rPr>
              <a:t>hist</a:t>
            </a:r>
            <a:r>
              <a:rPr lang="ru-RU" dirty="0" smtClean="0">
                <a:solidFill>
                  <a:srgbClr val="FF0000"/>
                </a:solidFill>
              </a:rPr>
              <a:t>(x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 err="1">
                <a:solidFill>
                  <a:srgbClr val="FF0000"/>
                </a:solidFill>
              </a:rPr>
              <a:t>plot</a:t>
            </a:r>
            <a:r>
              <a:rPr lang="ru-RU" dirty="0">
                <a:solidFill>
                  <a:srgbClr val="FF0000"/>
                </a:solidFill>
              </a:rPr>
              <a:t> = </a:t>
            </a:r>
            <a:r>
              <a:rPr lang="ru-RU" dirty="0" smtClean="0">
                <a:solidFill>
                  <a:srgbClr val="FF0000"/>
                </a:solidFill>
              </a:rPr>
              <a:t>F)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9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  <a:latin typeface="Cambria" pitchFamily="18" charset="0"/>
              </a:rPr>
              <a:t>Графическое представление данных</a:t>
            </a:r>
            <a:endParaRPr lang="ru-RU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79000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rgbClr val="0070C0"/>
                </a:solidFill>
              </a:rPr>
              <a:t>#Полигон </a:t>
            </a:r>
            <a:r>
              <a:rPr lang="ru-RU" sz="2800" dirty="0" smtClean="0">
                <a:solidFill>
                  <a:srgbClr val="0070C0"/>
                </a:solidFill>
              </a:rPr>
              <a:t>распределения 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 smtClean="0">
                <a:solidFill>
                  <a:srgbClr val="0070C0"/>
                </a:solidFill>
              </a:rPr>
              <a:t>Для </a:t>
            </a:r>
            <a:r>
              <a:rPr lang="ru-RU" sz="2800" dirty="0" err="1" smtClean="0">
                <a:solidFill>
                  <a:srgbClr val="0070C0"/>
                </a:solidFill>
              </a:rPr>
              <a:t>безынтервального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>
                <a:solidFill>
                  <a:srgbClr val="0070C0"/>
                </a:solidFill>
              </a:rPr>
              <a:t>ряда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plot(table(x), type="l")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 smtClean="0">
                <a:solidFill>
                  <a:srgbClr val="0070C0"/>
                </a:solidFill>
              </a:rPr>
              <a:t>Для интервального </a:t>
            </a:r>
            <a:r>
              <a:rPr lang="ru-RU" sz="2800" dirty="0">
                <a:solidFill>
                  <a:srgbClr val="0070C0"/>
                </a:solidFill>
              </a:rPr>
              <a:t>ряда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plot(table(cut(x,5)), type="l")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#</a:t>
            </a:r>
            <a:r>
              <a:rPr lang="ru-RU" sz="2800" dirty="0">
                <a:solidFill>
                  <a:srgbClr val="0070C0"/>
                </a:solidFill>
              </a:rPr>
              <a:t>Гистограмма распределения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hist</a:t>
            </a:r>
            <a:r>
              <a:rPr lang="en-US" sz="2800" dirty="0">
                <a:solidFill>
                  <a:srgbClr val="FF0000"/>
                </a:solidFill>
              </a:rPr>
              <a:t>(x)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 smtClean="0">
                <a:solidFill>
                  <a:srgbClr val="0070C0"/>
                </a:solidFill>
              </a:rPr>
              <a:t>Для </a:t>
            </a:r>
            <a:r>
              <a:rPr lang="ru-RU" sz="2800" dirty="0" err="1" smtClean="0">
                <a:solidFill>
                  <a:srgbClr val="0070C0"/>
                </a:solidFill>
              </a:rPr>
              <a:t>безынтервального</a:t>
            </a:r>
            <a:r>
              <a:rPr lang="ru-RU" sz="2800" dirty="0" smtClean="0">
                <a:solidFill>
                  <a:srgbClr val="0070C0"/>
                </a:solidFill>
              </a:rPr>
              <a:t> </a:t>
            </a:r>
            <a:r>
              <a:rPr lang="ru-RU" sz="2800" dirty="0">
                <a:solidFill>
                  <a:srgbClr val="0070C0"/>
                </a:solidFill>
              </a:rPr>
              <a:t>ряда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barplot</a:t>
            </a:r>
            <a:r>
              <a:rPr lang="en-US" sz="2800" dirty="0">
                <a:solidFill>
                  <a:srgbClr val="FF0000"/>
                </a:solidFill>
              </a:rPr>
              <a:t>(table(x))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 smtClean="0">
                <a:solidFill>
                  <a:srgbClr val="0070C0"/>
                </a:solidFill>
              </a:rPr>
              <a:t>Для интервального </a:t>
            </a:r>
            <a:r>
              <a:rPr lang="ru-RU" sz="2800" dirty="0">
                <a:solidFill>
                  <a:srgbClr val="0070C0"/>
                </a:solidFill>
              </a:rPr>
              <a:t>ряда 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barplot</a:t>
            </a:r>
            <a:r>
              <a:rPr lang="en-US" sz="2800" dirty="0">
                <a:solidFill>
                  <a:srgbClr val="FF0000"/>
                </a:solidFill>
              </a:rPr>
              <a:t>(table(cut(x,5)))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1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  <a:latin typeface="Cambria" pitchFamily="18" charset="0"/>
              </a:rPr>
              <a:t>Графическое представление данных</a:t>
            </a:r>
            <a:endParaRPr lang="ru-RU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544" y="1479000"/>
            <a:ext cx="82089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#Ящик с усами (параметры распределения по </a:t>
            </a:r>
            <a:r>
              <a:rPr lang="ru-RU" sz="2400" dirty="0" err="1">
                <a:solidFill>
                  <a:srgbClr val="0070C0"/>
                </a:solidFill>
              </a:rPr>
              <a:t>Тьюки</a:t>
            </a:r>
            <a:r>
              <a:rPr lang="ru-RU" sz="2400" dirty="0">
                <a:solidFill>
                  <a:srgbClr val="0070C0"/>
                </a:solidFill>
              </a:rPr>
              <a:t>)</a:t>
            </a:r>
          </a:p>
          <a:p>
            <a:r>
              <a:rPr lang="ru-RU" sz="2400" dirty="0" err="1">
                <a:solidFill>
                  <a:srgbClr val="FF0000"/>
                </a:solidFill>
              </a:rPr>
              <a:t>boxplot</a:t>
            </a:r>
            <a:r>
              <a:rPr lang="ru-RU" sz="2400" dirty="0">
                <a:solidFill>
                  <a:srgbClr val="FF0000"/>
                </a:solidFill>
              </a:rPr>
              <a:t>(x)</a:t>
            </a:r>
          </a:p>
          <a:p>
            <a:endParaRPr lang="ru-RU" sz="2400" dirty="0" smtClean="0"/>
          </a:p>
          <a:p>
            <a:r>
              <a:rPr lang="ru-RU" sz="2400" dirty="0" smtClean="0"/>
              <a:t>Главный </a:t>
            </a:r>
            <a:r>
              <a:rPr lang="ru-RU" sz="2400" dirty="0"/>
              <a:t>прямоугольник ограничен квартилями (его высота - IQR). </a:t>
            </a:r>
            <a:r>
              <a:rPr lang="ru-RU" sz="2400" dirty="0" smtClean="0"/>
              <a:t>Линия </a:t>
            </a:r>
            <a:r>
              <a:rPr lang="ru-RU" sz="2400" dirty="0"/>
              <a:t>посередине прямоугольника – медиана. </a:t>
            </a:r>
            <a:r>
              <a:rPr lang="ru-RU" sz="2400" dirty="0" err="1" smtClean="0"/>
              <a:t>Межквартильный</a:t>
            </a:r>
            <a:r>
              <a:rPr lang="ru-RU" sz="2400" dirty="0" smtClean="0"/>
              <a:t> </a:t>
            </a:r>
            <a:r>
              <a:rPr lang="ru-RU" sz="2400" dirty="0"/>
              <a:t>размах (</a:t>
            </a:r>
            <a:r>
              <a:rPr lang="ru-RU" sz="2400" dirty="0" err="1"/>
              <a:t>Interquartile</a:t>
            </a:r>
            <a:r>
              <a:rPr lang="ru-RU" sz="2400" dirty="0"/>
              <a:t> </a:t>
            </a:r>
            <a:r>
              <a:rPr lang="ru-RU" sz="2400" dirty="0" err="1"/>
              <a:t>range</a:t>
            </a:r>
            <a:r>
              <a:rPr lang="ru-RU" sz="2400" dirty="0"/>
              <a:t>) — это разность между </a:t>
            </a:r>
            <a:r>
              <a:rPr lang="ru-RU" sz="2400" dirty="0" smtClean="0"/>
              <a:t>75-м </a:t>
            </a:r>
            <a:r>
              <a:rPr lang="ru-RU" sz="2400" dirty="0"/>
              <a:t>и 25-м </a:t>
            </a:r>
            <a:r>
              <a:rPr lang="ru-RU" sz="2400" dirty="0" err="1"/>
              <a:t>процентилями</a:t>
            </a:r>
            <a:r>
              <a:rPr lang="ru-RU" sz="2400" dirty="0"/>
              <a:t> упорядоченного вариационного ряда. </a:t>
            </a:r>
            <a:r>
              <a:rPr lang="ru-RU" sz="2400" dirty="0" err="1" smtClean="0"/>
              <a:t>Межквартильный</a:t>
            </a:r>
            <a:r>
              <a:rPr lang="ru-RU" sz="2400" dirty="0" smtClean="0"/>
              <a:t> </a:t>
            </a:r>
            <a:r>
              <a:rPr lang="ru-RU" sz="2400" dirty="0"/>
              <a:t>размах охватывает центральные 50% всех наблюдений выборки.</a:t>
            </a:r>
          </a:p>
          <a:p>
            <a:endParaRPr lang="ru-RU" sz="2400" dirty="0"/>
          </a:p>
          <a:p>
            <a:r>
              <a:rPr lang="en-US" sz="2400" dirty="0">
                <a:solidFill>
                  <a:srgbClr val="0070C0"/>
                </a:solidFill>
              </a:rPr>
              <a:t>#</a:t>
            </a:r>
            <a:r>
              <a:rPr lang="ru-RU" sz="2400" dirty="0" smtClean="0">
                <a:solidFill>
                  <a:srgbClr val="0070C0"/>
                </a:solidFill>
              </a:rPr>
              <a:t>Можно сравнить сразу несколько выборок:</a:t>
            </a:r>
            <a:endParaRPr lang="ru-RU" sz="2400" dirty="0">
              <a:solidFill>
                <a:srgbClr val="0070C0"/>
              </a:solidFill>
            </a:endParaRPr>
          </a:p>
          <a:p>
            <a:r>
              <a:rPr lang="ru-RU" sz="2400" dirty="0" err="1">
                <a:solidFill>
                  <a:srgbClr val="FF0000"/>
                </a:solidFill>
              </a:rPr>
              <a:t>boxplot</a:t>
            </a:r>
            <a:r>
              <a:rPr lang="ru-RU" sz="2400" dirty="0">
                <a:solidFill>
                  <a:srgbClr val="FF0000"/>
                </a:solidFill>
              </a:rPr>
              <a:t>(x,x1,x2)</a:t>
            </a:r>
          </a:p>
        </p:txBody>
      </p:sp>
    </p:spTree>
    <p:extLst>
      <p:ext uri="{BB962C8B-B14F-4D97-AF65-F5344CB8AC3E}">
        <p14:creationId xmlns:p14="http://schemas.microsoft.com/office/powerpoint/2010/main" val="7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Описательные статистики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7584" y="1272817"/>
            <a:ext cx="334888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#</a:t>
            </a:r>
            <a:r>
              <a:rPr lang="ru-RU" sz="2000" dirty="0" smtClean="0">
                <a:solidFill>
                  <a:srgbClr val="0070C0"/>
                </a:solidFill>
              </a:rPr>
              <a:t>Объем выборки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length(x)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#</a:t>
            </a:r>
            <a:r>
              <a:rPr lang="ru-RU" sz="2000" dirty="0" smtClean="0">
                <a:solidFill>
                  <a:srgbClr val="0070C0"/>
                </a:solidFill>
              </a:rPr>
              <a:t>Минимум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min(x)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#</a:t>
            </a:r>
            <a:r>
              <a:rPr lang="ru-RU" sz="2000" dirty="0" smtClean="0">
                <a:solidFill>
                  <a:srgbClr val="0070C0"/>
                </a:solidFill>
              </a:rPr>
              <a:t>Максимум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max(x)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rgbClr val="0070C0"/>
                </a:solidFill>
              </a:rPr>
              <a:t>#</a:t>
            </a:r>
            <a:r>
              <a:rPr lang="ru-RU" sz="2000" dirty="0" smtClean="0">
                <a:solidFill>
                  <a:srgbClr val="0070C0"/>
                </a:solidFill>
              </a:rPr>
              <a:t>Медиана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median(x)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#</a:t>
            </a:r>
            <a:r>
              <a:rPr lang="ru-RU" sz="2000" dirty="0">
                <a:solidFill>
                  <a:srgbClr val="0070C0"/>
                </a:solidFill>
              </a:rPr>
              <a:t>Мода</a:t>
            </a:r>
          </a:p>
          <a:p>
            <a:r>
              <a:rPr lang="en-US" sz="2000" dirty="0">
                <a:solidFill>
                  <a:srgbClr val="FF0000"/>
                </a:solidFill>
              </a:rPr>
              <a:t>table(x)[</a:t>
            </a:r>
            <a:r>
              <a:rPr lang="en-US" sz="2000" dirty="0" err="1">
                <a:solidFill>
                  <a:srgbClr val="FF0000"/>
                </a:solidFill>
              </a:rPr>
              <a:t>which.max</a:t>
            </a:r>
            <a:r>
              <a:rPr lang="en-US" sz="2000" dirty="0">
                <a:solidFill>
                  <a:srgbClr val="FF0000"/>
                </a:solidFill>
              </a:rPr>
              <a:t>(table(x</a:t>
            </a:r>
            <a:r>
              <a:rPr lang="en-US" sz="2000" dirty="0" smtClean="0">
                <a:solidFill>
                  <a:srgbClr val="FF0000"/>
                </a:solidFill>
              </a:rPr>
              <a:t>))]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#</a:t>
            </a:r>
            <a:r>
              <a:rPr lang="ru-RU" sz="2000" dirty="0">
                <a:solidFill>
                  <a:srgbClr val="0070C0"/>
                </a:solidFill>
              </a:rPr>
              <a:t>Квартили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quantile</a:t>
            </a:r>
            <a:r>
              <a:rPr lang="en-US" sz="2000" dirty="0">
                <a:solidFill>
                  <a:srgbClr val="FF0000"/>
                </a:solidFill>
              </a:rPr>
              <a:t>(x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64496" y="1306503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#</a:t>
            </a:r>
            <a:r>
              <a:rPr lang="ru-RU" sz="2000" dirty="0">
                <a:solidFill>
                  <a:srgbClr val="0070C0"/>
                </a:solidFill>
              </a:rPr>
              <a:t>Средняя арифметическая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mean(x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#</a:t>
            </a:r>
            <a:r>
              <a:rPr lang="ru-RU" sz="2000" dirty="0" err="1">
                <a:solidFill>
                  <a:srgbClr val="0070C0"/>
                </a:solidFill>
              </a:rPr>
              <a:t>Варианса</a:t>
            </a:r>
            <a:endParaRPr lang="ru-RU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var</a:t>
            </a:r>
            <a:r>
              <a:rPr lang="en-US" sz="2000" dirty="0">
                <a:solidFill>
                  <a:srgbClr val="FF0000"/>
                </a:solidFill>
              </a:rPr>
              <a:t>(x)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#</a:t>
            </a:r>
            <a:r>
              <a:rPr lang="ru-RU" sz="2000" dirty="0">
                <a:solidFill>
                  <a:srgbClr val="0070C0"/>
                </a:solidFill>
              </a:rPr>
              <a:t>Стандартное отклонение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sd</a:t>
            </a:r>
            <a:r>
              <a:rPr lang="en-US" sz="2000" dirty="0">
                <a:solidFill>
                  <a:srgbClr val="FF0000"/>
                </a:solidFill>
              </a:rPr>
              <a:t>(x)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#</a:t>
            </a:r>
            <a:r>
              <a:rPr lang="ru-RU" sz="2000" dirty="0">
                <a:solidFill>
                  <a:srgbClr val="0070C0"/>
                </a:solidFill>
              </a:rPr>
              <a:t>Абсолютное медианное отклонение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mad(x)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#</a:t>
            </a:r>
            <a:r>
              <a:rPr lang="ru-RU" sz="2000" dirty="0">
                <a:solidFill>
                  <a:srgbClr val="0070C0"/>
                </a:solidFill>
              </a:rPr>
              <a:t>Описательная статистика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summary(x)</a:t>
            </a:r>
            <a:endParaRPr lang="ru-RU" sz="2000" dirty="0">
              <a:solidFill>
                <a:srgbClr val="FF0000"/>
              </a:solidFill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7663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Ошибка репрезентативности</a:t>
            </a:r>
            <a:r>
              <a:rPr lang="en-US" sz="4000" b="1" dirty="0" smtClean="0">
                <a:solidFill>
                  <a:schemeClr val="accent1"/>
                </a:solidFill>
                <a:latin typeface="Cambria" pitchFamily="18" charset="0"/>
              </a:rPr>
              <a:t> </a:t>
            </a:r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среднего арифметического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2132856"/>
            <a:ext cx="75608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 smtClean="0">
                <a:solidFill>
                  <a:srgbClr val="FF0000"/>
                </a:solidFill>
              </a:rPr>
              <a:t>stderr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&lt;- function(x) </a:t>
            </a:r>
            <a:r>
              <a:rPr lang="en-US" sz="3200" dirty="0" err="1">
                <a:solidFill>
                  <a:srgbClr val="FF0000"/>
                </a:solidFill>
              </a:rPr>
              <a:t>sqrt</a:t>
            </a:r>
            <a:r>
              <a:rPr lang="en-US" sz="3200" dirty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var</a:t>
            </a:r>
            <a:r>
              <a:rPr lang="en-US" sz="3200" dirty="0">
                <a:solidFill>
                  <a:srgbClr val="FF0000"/>
                </a:solidFill>
              </a:rPr>
              <a:t>(x)/length(x))</a:t>
            </a: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US" sz="3200" dirty="0" err="1" smtClean="0">
                <a:solidFill>
                  <a:srgbClr val="FF0000"/>
                </a:solidFill>
              </a:rPr>
              <a:t>stderr</a:t>
            </a:r>
            <a:r>
              <a:rPr lang="en-US" sz="3200" dirty="0" smtClean="0">
                <a:solidFill>
                  <a:srgbClr val="FF0000"/>
                </a:solidFill>
              </a:rPr>
              <a:t>(x</a:t>
            </a:r>
            <a:r>
              <a:rPr lang="ru-RU" sz="3200" dirty="0" smtClean="0">
                <a:solidFill>
                  <a:srgbClr val="FF0000"/>
                </a:solidFill>
              </a:rPr>
              <a:t>1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5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Отображение ошибок на гистограмме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060848"/>
            <a:ext cx="4436321" cy="196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18630" y="4581128"/>
            <a:ext cx="26655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e</a:t>
            </a:r>
            <a:r>
              <a:rPr lang="en-US" sz="8000" dirty="0" smtClean="0"/>
              <a:t>x.csv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7222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Отображение ошибок на гистограмме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3500" y="2082328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ex&lt;-</a:t>
            </a:r>
            <a:r>
              <a:rPr lang="en-US" sz="2400" dirty="0" err="1">
                <a:solidFill>
                  <a:srgbClr val="FF0000"/>
                </a:solidFill>
              </a:rPr>
              <a:t>read.table</a:t>
            </a:r>
            <a:r>
              <a:rPr lang="en-US" sz="2400" dirty="0">
                <a:solidFill>
                  <a:srgbClr val="FF0000"/>
                </a:solidFill>
              </a:rPr>
              <a:t>(file="ex.csv", </a:t>
            </a:r>
            <a:r>
              <a:rPr lang="en-US" sz="2400" dirty="0" err="1">
                <a:solidFill>
                  <a:srgbClr val="FF0000"/>
                </a:solidFill>
              </a:rPr>
              <a:t>sep</a:t>
            </a:r>
            <a:r>
              <a:rPr lang="en-US" sz="2400" dirty="0">
                <a:solidFill>
                  <a:srgbClr val="FF0000"/>
                </a:solidFill>
              </a:rPr>
              <a:t>=";", header=F)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attach(ex</a:t>
            </a:r>
            <a:r>
              <a:rPr lang="en-US" sz="2400" dirty="0" smtClean="0">
                <a:solidFill>
                  <a:srgbClr val="FF0000"/>
                </a:solidFill>
              </a:rPr>
              <a:t>)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means&lt;-apply(ex, MARGIN=2, mean)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sde</a:t>
            </a:r>
            <a:r>
              <a:rPr lang="en-US" sz="2400" dirty="0">
                <a:solidFill>
                  <a:srgbClr val="FF0000"/>
                </a:solidFill>
              </a:rPr>
              <a:t>&lt;-apply(ex, MARGIN=2, </a:t>
            </a:r>
            <a:r>
              <a:rPr lang="en-US" sz="2400" dirty="0" err="1">
                <a:solidFill>
                  <a:srgbClr val="FF0000"/>
                </a:solidFill>
              </a:rPr>
              <a:t>stderr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b &lt;- </a:t>
            </a:r>
            <a:r>
              <a:rPr lang="en-US" sz="2400" dirty="0" err="1">
                <a:solidFill>
                  <a:srgbClr val="FF0000"/>
                </a:solidFill>
              </a:rPr>
              <a:t>barplot</a:t>
            </a:r>
            <a:r>
              <a:rPr lang="en-US" sz="2400" dirty="0">
                <a:solidFill>
                  <a:srgbClr val="FF0000"/>
                </a:solidFill>
              </a:rPr>
              <a:t>(means, </a:t>
            </a:r>
            <a:r>
              <a:rPr lang="en-US" sz="2400" dirty="0" err="1">
                <a:solidFill>
                  <a:srgbClr val="FF0000"/>
                </a:solidFill>
              </a:rPr>
              <a:t>ylim</a:t>
            </a:r>
            <a:r>
              <a:rPr lang="en-US" sz="2400" dirty="0">
                <a:solidFill>
                  <a:srgbClr val="FF0000"/>
                </a:solidFill>
              </a:rPr>
              <a:t> = c(min(pretty(means-</a:t>
            </a:r>
            <a:r>
              <a:rPr lang="en-US" sz="2400" dirty="0" err="1">
                <a:solidFill>
                  <a:srgbClr val="FF0000"/>
                </a:solidFill>
              </a:rPr>
              <a:t>sde</a:t>
            </a:r>
            <a:r>
              <a:rPr lang="en-US" sz="2400" dirty="0">
                <a:solidFill>
                  <a:srgbClr val="FF0000"/>
                </a:solidFill>
              </a:rPr>
              <a:t>)),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            max(pretty(</a:t>
            </a:r>
            <a:r>
              <a:rPr lang="en-US" sz="2400" dirty="0" err="1">
                <a:solidFill>
                  <a:srgbClr val="FF0000"/>
                </a:solidFill>
              </a:rPr>
              <a:t>means+sde</a:t>
            </a:r>
            <a:r>
              <a:rPr lang="en-US" sz="2400" dirty="0">
                <a:solidFill>
                  <a:srgbClr val="FF0000"/>
                </a:solidFill>
              </a:rPr>
              <a:t>))),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col = </a:t>
            </a:r>
            <a:r>
              <a:rPr lang="en-US" sz="2400" dirty="0" err="1">
                <a:solidFill>
                  <a:srgbClr val="FF0000"/>
                </a:solidFill>
              </a:rPr>
              <a:t>topo.colors</a:t>
            </a:r>
            <a:r>
              <a:rPr lang="en-US" sz="2400" dirty="0">
                <a:solidFill>
                  <a:srgbClr val="FF0000"/>
                </a:solidFill>
              </a:rPr>
              <a:t>(4),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beside = </a:t>
            </a:r>
            <a:r>
              <a:rPr lang="en-US" sz="2400" dirty="0" smtClean="0">
                <a:solidFill>
                  <a:srgbClr val="FF0000"/>
                </a:solidFill>
              </a:rPr>
              <a:t>T, </a:t>
            </a:r>
            <a:r>
              <a:rPr lang="en-US" sz="2400" dirty="0" err="1">
                <a:solidFill>
                  <a:srgbClr val="FF0000"/>
                </a:solidFill>
              </a:rPr>
              <a:t>xpd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smtClean="0">
                <a:solidFill>
                  <a:srgbClr val="FF0000"/>
                </a:solidFill>
              </a:rPr>
              <a:t>F,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            </a:t>
            </a:r>
            <a:r>
              <a:rPr lang="en-US" sz="2400" dirty="0" err="1">
                <a:solidFill>
                  <a:srgbClr val="FF0000"/>
                </a:solidFill>
              </a:rPr>
              <a:t>ylab</a:t>
            </a:r>
            <a:r>
              <a:rPr lang="en-US" sz="2400" dirty="0">
                <a:solidFill>
                  <a:srgbClr val="FF0000"/>
                </a:solidFill>
              </a:rPr>
              <a:t> = "</a:t>
            </a:r>
            <a:r>
              <a:rPr lang="ru-RU" sz="2400" dirty="0">
                <a:solidFill>
                  <a:srgbClr val="FF0000"/>
                </a:solidFill>
              </a:rPr>
              <a:t>Вес, г", </a:t>
            </a:r>
            <a:r>
              <a:rPr lang="en-US" sz="2400" dirty="0" err="1">
                <a:solidFill>
                  <a:srgbClr val="FF0000"/>
                </a:solidFill>
              </a:rPr>
              <a:t>xlab</a:t>
            </a:r>
            <a:r>
              <a:rPr lang="en-US" sz="2400" dirty="0">
                <a:solidFill>
                  <a:srgbClr val="FF0000"/>
                </a:solidFill>
              </a:rPr>
              <a:t> = "</a:t>
            </a:r>
            <a:r>
              <a:rPr lang="ru-RU" sz="2400" dirty="0">
                <a:solidFill>
                  <a:srgbClr val="FF0000"/>
                </a:solidFill>
              </a:rPr>
              <a:t>Выводок",</a:t>
            </a:r>
          </a:p>
          <a:p>
            <a:r>
              <a:rPr lang="ru-RU" sz="2400" dirty="0">
                <a:solidFill>
                  <a:srgbClr val="FF0000"/>
                </a:solidFill>
              </a:rPr>
              <a:t>             </a:t>
            </a:r>
            <a:r>
              <a:rPr lang="en-US" sz="2400" dirty="0" err="1">
                <a:solidFill>
                  <a:srgbClr val="FF0000"/>
                </a:solidFill>
              </a:rPr>
              <a:t>legend.text</a:t>
            </a:r>
            <a:r>
              <a:rPr lang="en-US" sz="2400" dirty="0">
                <a:solidFill>
                  <a:srgbClr val="FF0000"/>
                </a:solidFill>
              </a:rPr>
              <a:t>=</a:t>
            </a:r>
            <a:r>
              <a:rPr lang="en-US" sz="2400" dirty="0" err="1">
                <a:solidFill>
                  <a:srgbClr val="FF0000"/>
                </a:solidFill>
              </a:rPr>
              <a:t>rownames</a:t>
            </a:r>
            <a:r>
              <a:rPr lang="en-US" sz="2400" dirty="0">
                <a:solidFill>
                  <a:srgbClr val="FF0000"/>
                </a:solidFill>
              </a:rPr>
              <a:t>(means))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arrows(b, </a:t>
            </a:r>
            <a:r>
              <a:rPr lang="en-US" sz="2400" dirty="0" err="1">
                <a:solidFill>
                  <a:srgbClr val="FF0000"/>
                </a:solidFill>
              </a:rPr>
              <a:t>means+sde</a:t>
            </a:r>
            <a:r>
              <a:rPr lang="en-US" sz="2400" dirty="0">
                <a:solidFill>
                  <a:srgbClr val="FF0000"/>
                </a:solidFill>
              </a:rPr>
              <a:t>, b, means-</a:t>
            </a:r>
            <a:r>
              <a:rPr lang="en-US" sz="2400" dirty="0" err="1">
                <a:solidFill>
                  <a:srgbClr val="FF0000"/>
                </a:solidFill>
              </a:rPr>
              <a:t>sde</a:t>
            </a:r>
            <a:r>
              <a:rPr lang="en-US" sz="2400" dirty="0">
                <a:solidFill>
                  <a:srgbClr val="FF0000"/>
                </a:solidFill>
              </a:rPr>
              <a:t>, angle = 90, code = 3, length = 0.05)</a:t>
            </a:r>
            <a:endParaRPr lang="ru-R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Показатель точности опыта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2276872"/>
            <a:ext cx="8532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t.test</a:t>
            </a:r>
            <a:r>
              <a:rPr lang="en-US" sz="3600" dirty="0">
                <a:solidFill>
                  <a:srgbClr val="FF0000"/>
                </a:solidFill>
              </a:rPr>
              <a:t>(x1, mu=mean(x1))</a:t>
            </a:r>
          </a:p>
          <a:p>
            <a:endParaRPr lang="en-US" sz="3600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FF0000"/>
                </a:solidFill>
              </a:rPr>
              <a:t>wilcox.test</a:t>
            </a:r>
            <a:r>
              <a:rPr lang="en-US" sz="3600" dirty="0">
                <a:solidFill>
                  <a:srgbClr val="FF0000"/>
                </a:solidFill>
              </a:rPr>
              <a:t>(x1, mu=median(x1), conf.int=T)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Оценка нормальности распределения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6184" y="2492896"/>
            <a:ext cx="52200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70C0"/>
                </a:solidFill>
              </a:rPr>
              <a:t>#Тест </a:t>
            </a:r>
            <a:r>
              <a:rPr lang="ru-RU" sz="4000" dirty="0" smtClean="0">
                <a:solidFill>
                  <a:srgbClr val="0070C0"/>
                </a:solidFill>
              </a:rPr>
              <a:t>Шапиро-</a:t>
            </a:r>
            <a:r>
              <a:rPr lang="ru-RU" sz="4000" dirty="0" err="1" smtClean="0">
                <a:solidFill>
                  <a:srgbClr val="0070C0"/>
                </a:solidFill>
              </a:rPr>
              <a:t>Уилкcа</a:t>
            </a:r>
            <a:endParaRPr lang="ru-RU" sz="4000" dirty="0">
              <a:solidFill>
                <a:srgbClr val="0070C0"/>
              </a:solidFill>
            </a:endParaRPr>
          </a:p>
          <a:p>
            <a:r>
              <a:rPr lang="ru-RU" sz="4000" dirty="0" err="1">
                <a:solidFill>
                  <a:srgbClr val="FF0000"/>
                </a:solidFill>
              </a:rPr>
              <a:t>shapiro.test</a:t>
            </a:r>
            <a:r>
              <a:rPr lang="ru-RU" sz="4000" dirty="0">
                <a:solidFill>
                  <a:srgbClr val="FF0000"/>
                </a:solidFill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301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Параметрические критерии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2132856"/>
            <a:ext cx="70385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70C0"/>
                </a:solidFill>
              </a:rPr>
              <a:t>#Тест Фишера</a:t>
            </a:r>
          </a:p>
          <a:p>
            <a:endParaRPr lang="en-US" sz="3200" dirty="0" smtClean="0"/>
          </a:p>
          <a:p>
            <a:r>
              <a:rPr lang="ru-RU" sz="3200" dirty="0" err="1" smtClean="0">
                <a:solidFill>
                  <a:srgbClr val="FF0000"/>
                </a:solidFill>
              </a:rPr>
              <a:t>var.test</a:t>
            </a:r>
            <a:r>
              <a:rPr lang="ru-RU" sz="3200" dirty="0" smtClean="0">
                <a:solidFill>
                  <a:srgbClr val="FF0000"/>
                </a:solidFill>
              </a:rPr>
              <a:t>(V1,V2</a:t>
            </a:r>
            <a:r>
              <a:rPr lang="ru-RU" sz="3200" dirty="0">
                <a:solidFill>
                  <a:srgbClr val="FF0000"/>
                </a:solidFill>
              </a:rPr>
              <a:t>)</a:t>
            </a:r>
          </a:p>
          <a:p>
            <a:endParaRPr lang="ru-RU" sz="3200" dirty="0"/>
          </a:p>
          <a:p>
            <a:r>
              <a:rPr lang="ru-RU" sz="3200" dirty="0">
                <a:solidFill>
                  <a:srgbClr val="0070C0"/>
                </a:solidFill>
              </a:rPr>
              <a:t>#</a:t>
            </a:r>
            <a:r>
              <a:rPr lang="ru-RU" sz="3200" dirty="0" smtClean="0">
                <a:solidFill>
                  <a:srgbClr val="0070C0"/>
                </a:solidFill>
              </a:rPr>
              <a:t>t</a:t>
            </a:r>
            <a:r>
              <a:rPr lang="en-US" sz="3200" dirty="0" smtClean="0">
                <a:solidFill>
                  <a:srgbClr val="0070C0"/>
                </a:solidFill>
              </a:rPr>
              <a:t>-</a:t>
            </a:r>
            <a:r>
              <a:rPr lang="ru-RU" sz="3200" dirty="0" smtClean="0">
                <a:solidFill>
                  <a:srgbClr val="0070C0"/>
                </a:solidFill>
              </a:rPr>
              <a:t>критерий </a:t>
            </a:r>
            <a:r>
              <a:rPr lang="ru-RU" sz="3200" dirty="0">
                <a:solidFill>
                  <a:srgbClr val="0070C0"/>
                </a:solidFill>
              </a:rPr>
              <a:t>для независимых выборок </a:t>
            </a:r>
            <a:r>
              <a:rPr lang="en-US" sz="3200" dirty="0">
                <a:solidFill>
                  <a:srgbClr val="0070C0"/>
                </a:solidFill>
              </a:rPr>
              <a:t>#</a:t>
            </a:r>
            <a:r>
              <a:rPr lang="ru-RU" sz="3200" dirty="0" smtClean="0">
                <a:solidFill>
                  <a:srgbClr val="0070C0"/>
                </a:solidFill>
              </a:rPr>
              <a:t>с </a:t>
            </a:r>
            <a:r>
              <a:rPr lang="ru-RU" sz="3200" dirty="0">
                <a:solidFill>
                  <a:srgbClr val="0070C0"/>
                </a:solidFill>
              </a:rPr>
              <a:t>разной дисперсией (метод </a:t>
            </a:r>
            <a:r>
              <a:rPr lang="ru-RU" sz="3200" dirty="0" err="1">
                <a:solidFill>
                  <a:srgbClr val="0070C0"/>
                </a:solidFill>
              </a:rPr>
              <a:t>Уэлша</a:t>
            </a:r>
            <a:r>
              <a:rPr lang="ru-RU" sz="3200" dirty="0">
                <a:solidFill>
                  <a:srgbClr val="0070C0"/>
                </a:solidFill>
              </a:rPr>
              <a:t>)</a:t>
            </a:r>
          </a:p>
          <a:p>
            <a:endParaRPr lang="en-US" sz="3200" dirty="0" smtClean="0"/>
          </a:p>
          <a:p>
            <a:r>
              <a:rPr lang="ru-RU" sz="3200" dirty="0" err="1" smtClean="0">
                <a:solidFill>
                  <a:srgbClr val="FF0000"/>
                </a:solidFill>
              </a:rPr>
              <a:t>t.test</a:t>
            </a:r>
            <a:r>
              <a:rPr lang="ru-RU" sz="3200" dirty="0" smtClean="0">
                <a:solidFill>
                  <a:srgbClr val="FF0000"/>
                </a:solidFill>
              </a:rPr>
              <a:t>(V3,V4</a:t>
            </a:r>
            <a:r>
              <a:rPr lang="ru-RU" sz="320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72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>
                <a:solidFill>
                  <a:schemeClr val="accent1"/>
                </a:solidFill>
                <a:latin typeface="Cambria" pitchFamily="18" charset="0"/>
              </a:rPr>
              <a:t>Что такое </a:t>
            </a:r>
            <a:r>
              <a:rPr lang="en-US" sz="4400" b="1" dirty="0" smtClean="0">
                <a:solidFill>
                  <a:schemeClr val="accent1"/>
                </a:solidFill>
                <a:latin typeface="Cambria" pitchFamily="18" charset="0"/>
              </a:rPr>
              <a:t>R?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4"/>
            <a:ext cx="8504238" cy="50701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 smtClean="0"/>
              <a:t>Интерпретируемый язык статистического программирования (не компилируется в </a:t>
            </a:r>
            <a:r>
              <a:rPr lang="en-US" dirty="0" smtClean="0"/>
              <a:t>*.exe</a:t>
            </a:r>
            <a:r>
              <a:rPr lang="ru-RU" dirty="0" smtClean="0"/>
              <a:t>, а исполняется построчно, что позволяет легко дорабатывать, переделывать и адаптировать программы-«</a:t>
            </a:r>
            <a:r>
              <a:rPr lang="ru-RU" dirty="0" smtClean="0">
                <a:solidFill>
                  <a:srgbClr val="FF0000"/>
                </a:solidFill>
              </a:rPr>
              <a:t>скрипты</a:t>
            </a:r>
            <a:r>
              <a:rPr lang="ru-RU" dirty="0" smtClean="0"/>
              <a:t>», как свои так и чужие)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ru-RU" dirty="0" smtClean="0"/>
              <a:t>это</a:t>
            </a:r>
            <a:r>
              <a:rPr lang="en-US" dirty="0" smtClean="0"/>
              <a:t> </a:t>
            </a:r>
            <a:r>
              <a:rPr lang="ru-RU" dirty="0" smtClean="0"/>
              <a:t>бесплатная</a:t>
            </a:r>
            <a:r>
              <a:rPr lang="en-US" dirty="0" smtClean="0"/>
              <a:t> </a:t>
            </a:r>
            <a:r>
              <a:rPr lang="ru-RU" dirty="0" smtClean="0"/>
              <a:t>версия языка статистического программирования </a:t>
            </a:r>
            <a:r>
              <a:rPr lang="en-US" dirty="0" smtClean="0"/>
              <a:t>S.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ru-RU" dirty="0" smtClean="0"/>
              <a:t>доступен для операционных систем </a:t>
            </a:r>
            <a:r>
              <a:rPr lang="en-US" dirty="0" smtClean="0"/>
              <a:t>Windows, Mac, Unix </a:t>
            </a:r>
            <a:r>
              <a:rPr lang="ru-RU" dirty="0" smtClean="0"/>
              <a:t>и</a:t>
            </a:r>
            <a:r>
              <a:rPr lang="en-US" dirty="0" smtClean="0"/>
              <a:t> Linux.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 </a:t>
            </a:r>
            <a:r>
              <a:rPr lang="ru-RU" dirty="0" smtClean="0"/>
              <a:t>предоставляет инструментарий и компоненты для создания собственных статистических программ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679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Непараметрический критерий </a:t>
            </a:r>
            <a:r>
              <a:rPr lang="ru-RU" sz="4000" b="1" dirty="0" err="1">
                <a:solidFill>
                  <a:schemeClr val="accent1"/>
                </a:solidFill>
                <a:latin typeface="Cambria" pitchFamily="18" charset="0"/>
              </a:rPr>
              <a:t>Вилкоксона</a:t>
            </a:r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-Манна-Уитни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699792" y="3068960"/>
            <a:ext cx="3657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wilcox.test</a:t>
            </a:r>
            <a:r>
              <a:rPr lang="en-US" sz="3600" dirty="0">
                <a:solidFill>
                  <a:srgbClr val="FF0000"/>
                </a:solidFill>
              </a:rPr>
              <a:t>(V3, V4)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Сравнение распределений методом Хи-квадрат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1582341"/>
            <a:ext cx="85689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Определяли </a:t>
            </a:r>
            <a:r>
              <a:rPr lang="ru-RU" sz="2800" dirty="0"/>
              <a:t>соответствие закону Менделя </a:t>
            </a:r>
            <a:r>
              <a:rPr lang="ru-RU" sz="2800" dirty="0" smtClean="0"/>
              <a:t>расщепления </a:t>
            </a:r>
            <a:r>
              <a:rPr lang="ru-RU" sz="2800" dirty="0"/>
              <a:t>в F2 формы и цвета зерен гороха</a:t>
            </a:r>
          </a:p>
          <a:p>
            <a:r>
              <a:rPr lang="ru-RU" sz="2800" dirty="0" err="1">
                <a:solidFill>
                  <a:srgbClr val="FF0000"/>
                </a:solidFill>
              </a:rPr>
              <a:t>fф</a:t>
            </a:r>
            <a:r>
              <a:rPr lang="ru-RU" sz="2800" dirty="0">
                <a:solidFill>
                  <a:srgbClr val="FF0000"/>
                </a:solidFill>
              </a:rPr>
              <a:t>&lt;-c(345,90,142,40)</a:t>
            </a:r>
          </a:p>
          <a:p>
            <a:r>
              <a:rPr lang="ru-RU" sz="2800" dirty="0" smtClean="0"/>
              <a:t>Согласно </a:t>
            </a:r>
            <a:r>
              <a:rPr lang="ru-RU" sz="2800" dirty="0"/>
              <a:t>закону расщепления при </a:t>
            </a:r>
            <a:r>
              <a:rPr lang="ru-RU" sz="2800" dirty="0" err="1"/>
              <a:t>дигибридном</a:t>
            </a:r>
            <a:r>
              <a:rPr lang="ru-RU" sz="2800" dirty="0"/>
              <a:t> </a:t>
            </a:r>
            <a:r>
              <a:rPr lang="ru-RU" sz="2800" dirty="0" smtClean="0"/>
              <a:t>скрещивании 16 </a:t>
            </a:r>
            <a:r>
              <a:rPr lang="ru-RU" sz="2800" dirty="0"/>
              <a:t>частей должны быть </a:t>
            </a:r>
            <a:endParaRPr lang="en-US" sz="2800" dirty="0" smtClean="0"/>
          </a:p>
          <a:p>
            <a:r>
              <a:rPr lang="ru-RU" sz="2800" dirty="0" smtClean="0"/>
              <a:t>распределены </a:t>
            </a:r>
            <a:r>
              <a:rPr lang="ru-RU" sz="2800" dirty="0"/>
              <a:t>как 9:3:3:1</a:t>
            </a:r>
          </a:p>
          <a:p>
            <a:r>
              <a:rPr lang="ru-RU" sz="2800" dirty="0">
                <a:solidFill>
                  <a:srgbClr val="FF0000"/>
                </a:solidFill>
              </a:rPr>
              <a:t>s&lt;-</a:t>
            </a:r>
            <a:r>
              <a:rPr lang="ru-RU" sz="2800" dirty="0" err="1">
                <a:solidFill>
                  <a:srgbClr val="FF0000"/>
                </a:solidFill>
              </a:rPr>
              <a:t>sum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fф</a:t>
            </a:r>
            <a:r>
              <a:rPr lang="ru-RU" sz="2800" dirty="0">
                <a:solidFill>
                  <a:srgbClr val="FF0000"/>
                </a:solidFill>
              </a:rPr>
              <a:t>)</a:t>
            </a:r>
          </a:p>
          <a:p>
            <a:r>
              <a:rPr lang="ru-RU" sz="2800" dirty="0" err="1">
                <a:solidFill>
                  <a:srgbClr val="FF0000"/>
                </a:solidFill>
              </a:rPr>
              <a:t>fт</a:t>
            </a:r>
            <a:r>
              <a:rPr lang="ru-RU" sz="2800" dirty="0">
                <a:solidFill>
                  <a:srgbClr val="FF0000"/>
                </a:solidFill>
              </a:rPr>
              <a:t>&lt;-c(9*s/16,3*s/16,3*s/16,s/16)</a:t>
            </a:r>
          </a:p>
          <a:p>
            <a:r>
              <a:rPr lang="ru-RU" sz="2800" dirty="0">
                <a:solidFill>
                  <a:srgbClr val="FF0000"/>
                </a:solidFill>
              </a:rPr>
              <a:t>M&lt;-</a:t>
            </a:r>
            <a:r>
              <a:rPr lang="ru-RU" sz="2800" dirty="0" err="1">
                <a:solidFill>
                  <a:srgbClr val="FF0000"/>
                </a:solidFill>
              </a:rPr>
              <a:t>as.table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cbind</a:t>
            </a:r>
            <a:r>
              <a:rPr lang="ru-RU" sz="2800" dirty="0">
                <a:solidFill>
                  <a:srgbClr val="FF0000"/>
                </a:solidFill>
              </a:rPr>
              <a:t>(</a:t>
            </a:r>
            <a:r>
              <a:rPr lang="ru-RU" sz="2800" dirty="0" err="1">
                <a:solidFill>
                  <a:srgbClr val="FF0000"/>
                </a:solidFill>
              </a:rPr>
              <a:t>fф,fт</a:t>
            </a:r>
            <a:r>
              <a:rPr lang="ru-RU" sz="2800" dirty="0">
                <a:solidFill>
                  <a:srgbClr val="FF0000"/>
                </a:solidFill>
              </a:rPr>
              <a:t>))</a:t>
            </a:r>
          </a:p>
          <a:p>
            <a:r>
              <a:rPr lang="ru-RU" sz="2800" dirty="0">
                <a:solidFill>
                  <a:srgbClr val="FF0000"/>
                </a:solidFill>
              </a:rPr>
              <a:t>M</a:t>
            </a:r>
          </a:p>
          <a:p>
            <a:r>
              <a:rPr lang="ru-RU" sz="2800" dirty="0" err="1">
                <a:solidFill>
                  <a:srgbClr val="FF0000"/>
                </a:solidFill>
              </a:rPr>
              <a:t>chisq.test</a:t>
            </a:r>
            <a:r>
              <a:rPr lang="ru-RU" sz="2800" dirty="0">
                <a:solidFill>
                  <a:srgbClr val="FF0000"/>
                </a:solidFill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406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Корреляция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2967335"/>
            <a:ext cx="871296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rgbClr val="0070C0"/>
                </a:solidFill>
              </a:rPr>
              <a:t>#Корреляция по Пирсону и </a:t>
            </a:r>
            <a:r>
              <a:rPr lang="ru-RU" sz="4000" dirty="0" err="1" smtClean="0">
                <a:solidFill>
                  <a:srgbClr val="0070C0"/>
                </a:solidFill>
              </a:rPr>
              <a:t>Спирмену</a:t>
            </a:r>
            <a:endParaRPr lang="ru-RU" sz="4000" dirty="0" smtClean="0">
              <a:solidFill>
                <a:srgbClr val="0070C0"/>
              </a:solidFill>
            </a:endParaRPr>
          </a:p>
          <a:p>
            <a:endParaRPr lang="ru-RU" sz="4000" dirty="0"/>
          </a:p>
          <a:p>
            <a:r>
              <a:rPr lang="en-US" sz="3600" dirty="0" err="1">
                <a:solidFill>
                  <a:srgbClr val="FF0000"/>
                </a:solidFill>
              </a:rPr>
              <a:t>cor.test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Girth,Volume</a:t>
            </a:r>
            <a:r>
              <a:rPr lang="en-US" sz="3600" dirty="0">
                <a:solidFill>
                  <a:srgbClr val="FF0000"/>
                </a:solidFill>
              </a:rPr>
              <a:t>)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cor.test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Girth,Volume</a:t>
            </a:r>
            <a:r>
              <a:rPr lang="en-US" sz="3600" dirty="0">
                <a:solidFill>
                  <a:srgbClr val="FF0000"/>
                </a:solidFill>
              </a:rPr>
              <a:t>, method = "spearman")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Линейная регрессия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9512" y="1700808"/>
            <a:ext cx="89644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rgbClr val="FF0000"/>
                </a:solidFill>
              </a:rPr>
              <a:t>treeLM</a:t>
            </a:r>
            <a:r>
              <a:rPr lang="en-US" sz="4000" dirty="0">
                <a:solidFill>
                  <a:srgbClr val="FF0000"/>
                </a:solidFill>
              </a:rPr>
              <a:t>&lt;-lm(Volume ~ Girth, data = tree)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summary(</a:t>
            </a:r>
            <a:r>
              <a:rPr lang="en-US" sz="4000" dirty="0" err="1">
                <a:solidFill>
                  <a:srgbClr val="FF0000"/>
                </a:solidFill>
              </a:rPr>
              <a:t>treeLM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</a:p>
          <a:p>
            <a:r>
              <a:rPr lang="en-US" sz="4000" dirty="0">
                <a:solidFill>
                  <a:srgbClr val="FF0000"/>
                </a:solidFill>
              </a:rPr>
              <a:t>plot(Girth, Volume)</a:t>
            </a:r>
          </a:p>
          <a:p>
            <a:r>
              <a:rPr lang="en-US" sz="4000" dirty="0" err="1">
                <a:solidFill>
                  <a:srgbClr val="FF0000"/>
                </a:solidFill>
              </a:rPr>
              <a:t>abline</a:t>
            </a:r>
            <a:r>
              <a:rPr lang="en-US" sz="4000" dirty="0">
                <a:solidFill>
                  <a:srgbClr val="FF0000"/>
                </a:solidFill>
              </a:rPr>
              <a:t>(</a:t>
            </a:r>
            <a:r>
              <a:rPr lang="en-US" sz="4000" dirty="0" err="1">
                <a:solidFill>
                  <a:srgbClr val="FF0000"/>
                </a:solidFill>
              </a:rPr>
              <a:t>treeLM</a:t>
            </a:r>
            <a:r>
              <a:rPr lang="en-US" sz="4000" dirty="0">
                <a:solidFill>
                  <a:srgbClr val="FF0000"/>
                </a:solidFill>
              </a:rPr>
              <a:t>)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12023"/>
              </p:ext>
            </p:extLst>
          </p:nvPr>
        </p:nvGraphicFramePr>
        <p:xfrm>
          <a:off x="7452320" y="116617"/>
          <a:ext cx="1691680" cy="6624762"/>
        </p:xfrm>
        <a:graphic>
          <a:graphicData uri="http://schemas.openxmlformats.org/drawingml/2006/table">
            <a:tbl>
              <a:tblPr/>
              <a:tblGrid>
                <a:gridCol w="845840"/>
                <a:gridCol w="845840"/>
              </a:tblGrid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5,58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5,18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4,61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4,53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5,33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5,14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ctrl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4,17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4,41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3,59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3,83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6,03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4,89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4,32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4,69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6,31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5,12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5,54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5,5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5,37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5,29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6,15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5,8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13702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5,26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trt2</a:t>
                      </a:r>
                    </a:p>
                  </a:txBody>
                  <a:tcPr marL="7300" marR="7300" marT="73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60648"/>
            <a:ext cx="1466850" cy="614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79912" y="2534692"/>
            <a:ext cx="26130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anova.csv</a:t>
            </a:r>
            <a:endParaRPr lang="ru-RU" sz="4800" dirty="0"/>
          </a:p>
        </p:txBody>
      </p:sp>
      <p:sp>
        <p:nvSpPr>
          <p:cNvPr id="2" name="TextBox 1"/>
          <p:cNvSpPr txBox="1"/>
          <p:nvPr/>
        </p:nvSpPr>
        <p:spPr>
          <a:xfrm>
            <a:off x="2915816" y="1052736"/>
            <a:ext cx="4094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Влияние диеты на вес цыплят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38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Однофакторный дисперсионный анализ (проверить нормальность!)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88032" y="1484784"/>
            <a:ext cx="874846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plants&lt;-</a:t>
            </a:r>
            <a:r>
              <a:rPr lang="en-US" sz="2800" dirty="0" err="1">
                <a:solidFill>
                  <a:srgbClr val="FF0000"/>
                </a:solidFill>
              </a:rPr>
              <a:t>read.table</a:t>
            </a:r>
            <a:r>
              <a:rPr lang="en-US" sz="2800" dirty="0">
                <a:solidFill>
                  <a:srgbClr val="FF0000"/>
                </a:solidFill>
              </a:rPr>
              <a:t>(file="anova.csv", </a:t>
            </a:r>
            <a:r>
              <a:rPr lang="en-US" sz="2800" dirty="0" err="1">
                <a:solidFill>
                  <a:srgbClr val="FF0000"/>
                </a:solidFill>
              </a:rPr>
              <a:t>sep</a:t>
            </a:r>
            <a:r>
              <a:rPr lang="en-US" sz="2800" dirty="0">
                <a:solidFill>
                  <a:srgbClr val="FF0000"/>
                </a:solidFill>
              </a:rPr>
              <a:t>=";", header=T, </a:t>
            </a:r>
            <a:r>
              <a:rPr lang="en-US" sz="2800" dirty="0" err="1">
                <a:solidFill>
                  <a:srgbClr val="FF0000"/>
                </a:solidFill>
              </a:rPr>
              <a:t>dec</a:t>
            </a:r>
            <a:r>
              <a:rPr lang="en-US" sz="2800" dirty="0">
                <a:solidFill>
                  <a:srgbClr val="FF0000"/>
                </a:solidFill>
              </a:rPr>
              <a:t>=",")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attach(plants)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plants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 smtClean="0">
                <a:solidFill>
                  <a:srgbClr val="0070C0"/>
                </a:solidFill>
              </a:rPr>
              <a:t>Тест на однородность дисперсий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bartlett.test</a:t>
            </a:r>
            <a:r>
              <a:rPr lang="en-US" sz="2800" dirty="0">
                <a:solidFill>
                  <a:srgbClr val="FF0000"/>
                </a:solidFill>
              </a:rPr>
              <a:t>(weight ~ group)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boxplot(weight ~ group)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>
                <a:solidFill>
                  <a:srgbClr val="0070C0"/>
                </a:solidFill>
              </a:rPr>
              <a:t>Однофакторный </a:t>
            </a:r>
            <a:r>
              <a:rPr lang="ru-RU" sz="2800" dirty="0" smtClean="0">
                <a:solidFill>
                  <a:srgbClr val="0070C0"/>
                </a:solidFill>
              </a:rPr>
              <a:t>анализ (если дисперсии однородны)</a:t>
            </a:r>
            <a:endParaRPr lang="ru-RU" sz="2800" dirty="0">
              <a:solidFill>
                <a:srgbClr val="0070C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anova</a:t>
            </a:r>
            <a:r>
              <a:rPr lang="en-US" sz="2800" dirty="0">
                <a:solidFill>
                  <a:srgbClr val="FF0000"/>
                </a:solidFill>
              </a:rPr>
              <a:t>(lm(weight ~ group))</a:t>
            </a:r>
          </a:p>
          <a:p>
            <a:r>
              <a:rPr lang="ru-RU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>
                <a:solidFill>
                  <a:srgbClr val="0070C0"/>
                </a:solidFill>
              </a:rPr>
              <a:t>Если дисперсии неоднородны</a:t>
            </a:r>
          </a:p>
          <a:p>
            <a:r>
              <a:rPr lang="en-US" sz="2800" dirty="0" err="1" smtClean="0">
                <a:solidFill>
                  <a:srgbClr val="FF0000"/>
                </a:solidFill>
              </a:rPr>
              <a:t>oneway.test</a:t>
            </a:r>
            <a:r>
              <a:rPr lang="en-US" sz="2800" dirty="0" smtClean="0">
                <a:solidFill>
                  <a:srgbClr val="FF0000"/>
                </a:solidFill>
              </a:rPr>
              <a:t>(weight </a:t>
            </a:r>
            <a:r>
              <a:rPr lang="en-US" sz="2800" dirty="0">
                <a:solidFill>
                  <a:srgbClr val="FF0000"/>
                </a:solidFill>
              </a:rPr>
              <a:t>~ group, </a:t>
            </a:r>
            <a:r>
              <a:rPr lang="en-US" sz="2800" dirty="0" smtClean="0">
                <a:solidFill>
                  <a:srgbClr val="FF0000"/>
                </a:solidFill>
              </a:rPr>
              <a:t>plants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dirty="0" err="1">
                <a:solidFill>
                  <a:srgbClr val="FF0000"/>
                </a:solidFill>
              </a:rPr>
              <a:t>var.equal</a:t>
            </a:r>
            <a:r>
              <a:rPr lang="en-US" sz="2800" dirty="0">
                <a:solidFill>
                  <a:srgbClr val="FF0000"/>
                </a:solidFill>
              </a:rPr>
              <a:t> = F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Апостериорный анализ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7504" y="1772816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#</a:t>
            </a:r>
            <a:r>
              <a:rPr lang="ru-RU" sz="3600" dirty="0">
                <a:solidFill>
                  <a:srgbClr val="0070C0"/>
                </a:solidFill>
              </a:rPr>
              <a:t>Какие группы достоверно различаются?</a:t>
            </a:r>
          </a:p>
          <a:p>
            <a:r>
              <a:rPr lang="en-US" sz="3600" dirty="0" err="1">
                <a:solidFill>
                  <a:srgbClr val="FF0000"/>
                </a:solidFill>
              </a:rPr>
              <a:t>pairwise.t.test</a:t>
            </a:r>
            <a:r>
              <a:rPr lang="en-US" sz="3600" dirty="0">
                <a:solidFill>
                  <a:srgbClr val="FF0000"/>
                </a:solidFill>
              </a:rPr>
              <a:t>(weight, group, </a:t>
            </a:r>
            <a:r>
              <a:rPr lang="en-US" sz="3600" dirty="0" err="1">
                <a:solidFill>
                  <a:srgbClr val="FF0000"/>
                </a:solidFill>
              </a:rPr>
              <a:t>p.adj</a:t>
            </a:r>
            <a:r>
              <a:rPr lang="en-US" sz="3600" dirty="0">
                <a:solidFill>
                  <a:srgbClr val="FF0000"/>
                </a:solidFill>
              </a:rPr>
              <a:t>="</a:t>
            </a:r>
            <a:r>
              <a:rPr lang="en-US" sz="3600" dirty="0" err="1">
                <a:solidFill>
                  <a:srgbClr val="FF0000"/>
                </a:solidFill>
              </a:rPr>
              <a:t>bonf</a:t>
            </a:r>
            <a:r>
              <a:rPr lang="en-US" sz="3600" dirty="0" smtClean="0">
                <a:solidFill>
                  <a:srgbClr val="FF0000"/>
                </a:solidFill>
              </a:rPr>
              <a:t>")</a:t>
            </a:r>
            <a:endParaRPr lang="ru-RU" sz="3600" dirty="0" smtClean="0">
              <a:solidFill>
                <a:srgbClr val="FF0000"/>
              </a:solidFill>
            </a:endParaRPr>
          </a:p>
          <a:p>
            <a:endParaRPr lang="ru-RU" sz="3600" dirty="0">
              <a:solidFill>
                <a:srgbClr val="FF0000"/>
              </a:solidFill>
            </a:endParaRPr>
          </a:p>
          <a:p>
            <a:r>
              <a:rPr lang="en-US" sz="3600" dirty="0" smtClean="0">
                <a:solidFill>
                  <a:srgbClr val="0070C0"/>
                </a:solidFill>
              </a:rPr>
              <a:t>#</a:t>
            </a:r>
            <a:r>
              <a:rPr lang="ru-RU" sz="3600" dirty="0" smtClean="0">
                <a:solidFill>
                  <a:srgbClr val="0070C0"/>
                </a:solidFill>
              </a:rPr>
              <a:t>Тест </a:t>
            </a:r>
            <a:r>
              <a:rPr lang="ru-RU" sz="3600" dirty="0" err="1" smtClean="0">
                <a:solidFill>
                  <a:srgbClr val="0070C0"/>
                </a:solidFill>
              </a:rPr>
              <a:t>Тьюки</a:t>
            </a:r>
            <a:endParaRPr lang="ru-RU" sz="3600" dirty="0" smtClean="0">
              <a:solidFill>
                <a:srgbClr val="0070C0"/>
              </a:solidFill>
            </a:endParaRPr>
          </a:p>
          <a:p>
            <a:r>
              <a:rPr lang="en-US" sz="3600" dirty="0" err="1">
                <a:solidFill>
                  <a:srgbClr val="FF0000"/>
                </a:solidFill>
              </a:rPr>
              <a:t>w.g</a:t>
            </a:r>
            <a:r>
              <a:rPr lang="en-US" sz="3600" dirty="0">
                <a:solidFill>
                  <a:srgbClr val="FF0000"/>
                </a:solidFill>
              </a:rPr>
              <a:t>&lt;-</a:t>
            </a:r>
            <a:r>
              <a:rPr lang="en-US" sz="3600" dirty="0" err="1">
                <a:solidFill>
                  <a:srgbClr val="FF0000"/>
                </a:solidFill>
              </a:rPr>
              <a:t>aov</a:t>
            </a:r>
            <a:r>
              <a:rPr lang="en-US" sz="3600" dirty="0">
                <a:solidFill>
                  <a:srgbClr val="FF0000"/>
                </a:solidFill>
              </a:rPr>
              <a:t>(lm(weight ~ group))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w.g.hsd</a:t>
            </a:r>
            <a:r>
              <a:rPr lang="en-US" sz="3600" dirty="0">
                <a:solidFill>
                  <a:srgbClr val="FF0000"/>
                </a:solidFill>
              </a:rPr>
              <a:t>&lt;- </a:t>
            </a:r>
            <a:r>
              <a:rPr lang="en-US" sz="3600" dirty="0" err="1">
                <a:solidFill>
                  <a:srgbClr val="FF0000"/>
                </a:solidFill>
              </a:rPr>
              <a:t>TukeyHSD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dirty="0" err="1">
                <a:solidFill>
                  <a:srgbClr val="FF0000"/>
                </a:solidFill>
              </a:rPr>
              <a:t>w.g</a:t>
            </a:r>
            <a:r>
              <a:rPr lang="en-US" sz="3600" dirty="0">
                <a:solidFill>
                  <a:srgbClr val="FF0000"/>
                </a:solidFill>
              </a:rPr>
              <a:t>))</a:t>
            </a:r>
          </a:p>
          <a:p>
            <a:r>
              <a:rPr lang="en-US" sz="3600" dirty="0">
                <a:solidFill>
                  <a:srgbClr val="FF0000"/>
                </a:solidFill>
              </a:rPr>
              <a:t>plot(</a:t>
            </a:r>
            <a:r>
              <a:rPr lang="en-US" sz="3600" dirty="0" err="1">
                <a:solidFill>
                  <a:srgbClr val="FF0000"/>
                </a:solidFill>
              </a:rPr>
              <a:t>w.g.hsd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7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Аналог однофакторного анализа при распределении</a:t>
            </a:r>
            <a:r>
              <a:rPr lang="en-US" sz="4000" b="1" dirty="0" smtClean="0">
                <a:solidFill>
                  <a:schemeClr val="accent1"/>
                </a:solidFill>
                <a:latin typeface="Cambria" pitchFamily="18" charset="0"/>
              </a:rPr>
              <a:t>, </a:t>
            </a:r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отличном от нормального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1600" y="2060848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#</a:t>
            </a:r>
            <a:r>
              <a:rPr lang="ru-RU" sz="3600" dirty="0" smtClean="0">
                <a:solidFill>
                  <a:srgbClr val="0070C0"/>
                </a:solidFill>
              </a:rPr>
              <a:t>Тест </a:t>
            </a:r>
            <a:r>
              <a:rPr lang="ru-RU" sz="3600" dirty="0" err="1" smtClean="0">
                <a:solidFill>
                  <a:srgbClr val="0070C0"/>
                </a:solidFill>
              </a:rPr>
              <a:t>Краскала</a:t>
            </a:r>
            <a:r>
              <a:rPr lang="ru-RU" sz="3600" dirty="0" smtClean="0">
                <a:solidFill>
                  <a:srgbClr val="0070C0"/>
                </a:solidFill>
              </a:rPr>
              <a:t>-Уоллеса</a:t>
            </a:r>
          </a:p>
          <a:p>
            <a:r>
              <a:rPr lang="en-US" sz="3600" dirty="0" err="1" smtClean="0">
                <a:solidFill>
                  <a:srgbClr val="FF0000"/>
                </a:solidFill>
              </a:rPr>
              <a:t>kruskal.test</a:t>
            </a:r>
            <a:r>
              <a:rPr lang="en-US" sz="3600" dirty="0" smtClean="0">
                <a:solidFill>
                  <a:srgbClr val="FF0000"/>
                </a:solidFill>
              </a:rPr>
              <a:t>(</a:t>
            </a:r>
            <a:r>
              <a:rPr lang="en-US" sz="3600" dirty="0">
                <a:solidFill>
                  <a:srgbClr val="FF0000"/>
                </a:solidFill>
              </a:rPr>
              <a:t>weight ~ group</a:t>
            </a:r>
            <a:r>
              <a:rPr lang="en-US" sz="3600" dirty="0" smtClean="0">
                <a:solidFill>
                  <a:srgbClr val="FF0000"/>
                </a:solidFill>
              </a:rPr>
              <a:t>)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66700"/>
            <a:ext cx="2486025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707904" y="2780928"/>
            <a:ext cx="198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r>
              <a:rPr lang="en-US" sz="4000" dirty="0" smtClean="0"/>
              <a:t>irds.csv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3419872" y="1412776"/>
            <a:ext cx="4626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Масса тела птиц в зависимости от</a:t>
            </a:r>
          </a:p>
          <a:p>
            <a:r>
              <a:rPr lang="ru-RU" sz="2400" dirty="0" smtClean="0"/>
              <a:t>места гнездовья и времени года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72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Двухфакторный дисперсионный анализ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3568" y="2348880"/>
            <a:ext cx="793473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birds&lt;-</a:t>
            </a:r>
            <a:r>
              <a:rPr lang="en-US" sz="2800" dirty="0" err="1">
                <a:solidFill>
                  <a:srgbClr val="FF0000"/>
                </a:solidFill>
              </a:rPr>
              <a:t>read.table</a:t>
            </a:r>
            <a:r>
              <a:rPr lang="en-US" sz="2800" dirty="0">
                <a:solidFill>
                  <a:srgbClr val="FF0000"/>
                </a:solidFill>
              </a:rPr>
              <a:t>(file="birds.csv", </a:t>
            </a:r>
            <a:r>
              <a:rPr lang="en-US" sz="2800" dirty="0" err="1">
                <a:solidFill>
                  <a:srgbClr val="FF0000"/>
                </a:solidFill>
              </a:rPr>
              <a:t>sep</a:t>
            </a:r>
            <a:r>
              <a:rPr lang="en-US" sz="2800" dirty="0">
                <a:solidFill>
                  <a:srgbClr val="FF0000"/>
                </a:solidFill>
              </a:rPr>
              <a:t>=";", header=T)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attach(birds)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birds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 smtClean="0">
                <a:solidFill>
                  <a:srgbClr val="0070C0"/>
                </a:solidFill>
              </a:rPr>
              <a:t>Двухфакторный анализ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err="1">
                <a:solidFill>
                  <a:srgbClr val="FF0000"/>
                </a:solidFill>
              </a:rPr>
              <a:t>anova</a:t>
            </a:r>
            <a:r>
              <a:rPr lang="en-US" sz="2800" dirty="0">
                <a:solidFill>
                  <a:srgbClr val="FF0000"/>
                </a:solidFill>
              </a:rPr>
              <a:t>(lm(W ~ Place * Month, birds</a:t>
            </a:r>
            <a:r>
              <a:rPr lang="en-US" sz="2800" dirty="0" smtClean="0">
                <a:solidFill>
                  <a:srgbClr val="FF0000"/>
                </a:solidFill>
              </a:rPr>
              <a:t>))</a:t>
            </a:r>
            <a:endParaRPr lang="ru-RU" sz="2800" dirty="0" smtClean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#</a:t>
            </a:r>
            <a:r>
              <a:rPr lang="ru-RU" sz="2800" dirty="0">
                <a:solidFill>
                  <a:srgbClr val="0070C0"/>
                </a:solidFill>
              </a:rPr>
              <a:t>Какие группы достоверно различаются</a:t>
            </a:r>
            <a:r>
              <a:rPr lang="ru-RU" sz="2800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tapply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W,list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Place,Month</a:t>
            </a:r>
            <a:r>
              <a:rPr lang="en-US" sz="2800" dirty="0">
                <a:solidFill>
                  <a:srgbClr val="FF0000"/>
                </a:solidFill>
              </a:rPr>
              <a:t>),mean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#</a:t>
            </a:r>
            <a:r>
              <a:rPr lang="ru-RU" sz="2800" dirty="0" smtClean="0">
                <a:solidFill>
                  <a:srgbClr val="0070C0"/>
                </a:solidFill>
              </a:rPr>
              <a:t>Таблица средних</a:t>
            </a:r>
            <a:endParaRPr lang="en-US" sz="2800" dirty="0">
              <a:solidFill>
                <a:srgbClr val="0070C0"/>
              </a:solidFill>
            </a:endParaRPr>
          </a:p>
          <a:p>
            <a:r>
              <a:rPr lang="en-US" sz="2800" dirty="0" err="1" smtClean="0">
                <a:solidFill>
                  <a:srgbClr val="FF0000"/>
                </a:solidFill>
              </a:rPr>
              <a:t>pairwise.t.test</a:t>
            </a:r>
            <a:r>
              <a:rPr lang="en-US" sz="2800" dirty="0" smtClean="0">
                <a:solidFill>
                  <a:srgbClr val="FF0000"/>
                </a:solidFill>
              </a:rPr>
              <a:t>(W</a:t>
            </a:r>
            <a:r>
              <a:rPr lang="en-US" sz="2800" dirty="0">
                <a:solidFill>
                  <a:srgbClr val="FF0000"/>
                </a:solidFill>
              </a:rPr>
              <a:t>, Place, </a:t>
            </a:r>
            <a:r>
              <a:rPr lang="en-US" sz="2800" dirty="0" err="1">
                <a:solidFill>
                  <a:srgbClr val="FF0000"/>
                </a:solidFill>
              </a:rPr>
              <a:t>p.adj</a:t>
            </a:r>
            <a:r>
              <a:rPr lang="en-US" sz="2800" dirty="0">
                <a:solidFill>
                  <a:srgbClr val="FF0000"/>
                </a:solidFill>
              </a:rPr>
              <a:t>="</a:t>
            </a:r>
            <a:r>
              <a:rPr lang="en-US" sz="2800" dirty="0" err="1">
                <a:solidFill>
                  <a:srgbClr val="FF0000"/>
                </a:solidFill>
              </a:rPr>
              <a:t>bonf</a:t>
            </a:r>
            <a:r>
              <a:rPr lang="en-US" sz="2800" dirty="0">
                <a:solidFill>
                  <a:srgbClr val="FF0000"/>
                </a:solidFill>
              </a:rPr>
              <a:t>")</a:t>
            </a:r>
          </a:p>
          <a:p>
            <a:r>
              <a:rPr lang="en-US" sz="2800" dirty="0" err="1">
                <a:solidFill>
                  <a:srgbClr val="FF0000"/>
                </a:solidFill>
              </a:rPr>
              <a:t>pairwise.t.test</a:t>
            </a:r>
            <a:r>
              <a:rPr lang="en-US" sz="2800" dirty="0">
                <a:solidFill>
                  <a:srgbClr val="FF0000"/>
                </a:solidFill>
              </a:rPr>
              <a:t>(W, Month, </a:t>
            </a:r>
            <a:r>
              <a:rPr lang="en-US" sz="2800" dirty="0" err="1">
                <a:solidFill>
                  <a:srgbClr val="FF0000"/>
                </a:solidFill>
              </a:rPr>
              <a:t>p.adj</a:t>
            </a:r>
            <a:r>
              <a:rPr lang="en-US" sz="2800" dirty="0">
                <a:solidFill>
                  <a:srgbClr val="FF0000"/>
                </a:solidFill>
              </a:rPr>
              <a:t>="</a:t>
            </a:r>
            <a:r>
              <a:rPr lang="en-US" sz="2800" dirty="0" err="1">
                <a:solidFill>
                  <a:srgbClr val="FF0000"/>
                </a:solidFill>
              </a:rPr>
              <a:t>bonf</a:t>
            </a:r>
            <a:r>
              <a:rPr lang="en-US" sz="2800" dirty="0" smtClean="0">
                <a:solidFill>
                  <a:srgbClr val="FF0000"/>
                </a:solidFill>
              </a:rPr>
              <a:t>")</a:t>
            </a:r>
            <a:endParaRPr lang="en-US" sz="2800" dirty="0">
              <a:solidFill>
                <a:srgbClr val="FF0000"/>
              </a:solidFill>
            </a:endParaRPr>
          </a:p>
          <a:p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/>
                </a:solidFill>
                <a:latin typeface="Cambria" pitchFamily="18" charset="0"/>
              </a:rPr>
              <a:t>Отличие</a:t>
            </a:r>
            <a:r>
              <a:rPr lang="ru-RU" sz="4400" b="1" dirty="0" smtClean="0">
                <a:solidFill>
                  <a:schemeClr val="accent1"/>
                </a:solidFill>
                <a:latin typeface="Cambria" pitchFamily="18" charset="0"/>
              </a:rPr>
              <a:t> </a:t>
            </a:r>
            <a:r>
              <a:rPr lang="en-US" sz="4400" b="1" dirty="0" smtClean="0">
                <a:solidFill>
                  <a:schemeClr val="accent1"/>
                </a:solidFill>
                <a:latin typeface="Cambria" pitchFamily="18" charset="0"/>
              </a:rPr>
              <a:t>R</a:t>
            </a:r>
            <a:r>
              <a:rPr lang="ru-RU" sz="4400" b="1" dirty="0" smtClean="0">
                <a:solidFill>
                  <a:schemeClr val="accent1"/>
                </a:solidFill>
                <a:latin typeface="Cambria" pitchFamily="18" charset="0"/>
              </a:rPr>
              <a:t> от </a:t>
            </a:r>
            <a:r>
              <a:rPr lang="en-US" sz="4400" b="1" dirty="0" smtClean="0">
                <a:solidFill>
                  <a:schemeClr val="accent1"/>
                </a:solidFill>
                <a:latin typeface="Cambria" pitchFamily="18" charset="0"/>
              </a:rPr>
              <a:t>STATISTICA </a:t>
            </a:r>
            <a:br>
              <a:rPr lang="en-US" sz="4400" b="1" dirty="0" smtClean="0">
                <a:solidFill>
                  <a:schemeClr val="accent1"/>
                </a:solidFill>
                <a:latin typeface="Cambria" pitchFamily="18" charset="0"/>
              </a:rPr>
            </a:br>
            <a:r>
              <a:rPr lang="ru-RU" sz="4400" b="1" dirty="0" smtClean="0">
                <a:solidFill>
                  <a:schemeClr val="accent1"/>
                </a:solidFill>
                <a:latin typeface="Cambria" pitchFamily="18" charset="0"/>
              </a:rPr>
              <a:t>или </a:t>
            </a:r>
            <a:r>
              <a:rPr lang="en-US" sz="4400" b="1" dirty="0" smtClean="0">
                <a:solidFill>
                  <a:schemeClr val="accent1"/>
                </a:solidFill>
                <a:latin typeface="Cambria" pitchFamily="18" charset="0"/>
              </a:rPr>
              <a:t>SPSS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1625" y="1527174"/>
            <a:ext cx="8504238" cy="521419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R </a:t>
            </a:r>
            <a:r>
              <a:rPr lang="ru-RU" sz="2800" dirty="0" smtClean="0">
                <a:solidFill>
                  <a:srgbClr val="FF0000"/>
                </a:solidFill>
              </a:rPr>
              <a:t>бесплатен</a:t>
            </a:r>
            <a:r>
              <a:rPr lang="ru-RU" sz="2800" dirty="0" smtClean="0"/>
              <a:t>, постоянно обновляется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В виде бесплатных модулей под </a:t>
            </a:r>
            <a:r>
              <a:rPr lang="en-US" sz="2800" dirty="0" smtClean="0"/>
              <a:t>R</a:t>
            </a:r>
            <a:r>
              <a:rPr lang="ru-RU" sz="2800" dirty="0" smtClean="0"/>
              <a:t> реализованы практически все виды графиков и статистических задач, как общего характера (дискриминантный, кластерный анализ), так и частного (эволюционная </a:t>
            </a:r>
            <a:r>
              <a:rPr lang="ru-RU" sz="2800" dirty="0" err="1" smtClean="0"/>
              <a:t>геномика</a:t>
            </a:r>
            <a:r>
              <a:rPr lang="ru-RU" sz="2800" dirty="0" smtClean="0"/>
              <a:t>, анализ экспрессии генов, ГИС технологии) – </a:t>
            </a:r>
            <a:r>
              <a:rPr lang="ru-RU" sz="2800" dirty="0" smtClean="0">
                <a:solidFill>
                  <a:srgbClr val="FF0000"/>
                </a:solidFill>
              </a:rPr>
              <a:t>более 2000 </a:t>
            </a:r>
            <a:r>
              <a:rPr lang="ru-RU" sz="2800" dirty="0" err="1" smtClean="0">
                <a:solidFill>
                  <a:srgbClr val="FF0000"/>
                </a:solidFill>
              </a:rPr>
              <a:t>аддонов</a:t>
            </a:r>
            <a:r>
              <a:rPr lang="en-US" sz="2800" dirty="0" smtClean="0"/>
              <a:t>.</a:t>
            </a:r>
          </a:p>
          <a:p>
            <a:pPr>
              <a:lnSpc>
                <a:spcPct val="90000"/>
              </a:lnSpc>
            </a:pPr>
            <a:r>
              <a:rPr lang="ru-RU" sz="2800" dirty="0" smtClean="0"/>
              <a:t>Однажды реализовав в виде скрипта </a:t>
            </a:r>
            <a:r>
              <a:rPr lang="en-US" sz="2800" dirty="0" smtClean="0"/>
              <a:t>R </a:t>
            </a:r>
            <a:r>
              <a:rPr lang="ru-RU" sz="2800" dirty="0" smtClean="0"/>
              <a:t>свои рутинные задачи, в последствии вы тратите на них всего лишь несколько минут, </a:t>
            </a:r>
            <a:r>
              <a:rPr lang="ru-RU" sz="2800" dirty="0" smtClean="0">
                <a:solidFill>
                  <a:srgbClr val="FF0000"/>
                </a:solidFill>
              </a:rPr>
              <a:t>повторно </a:t>
            </a:r>
            <a:r>
              <a:rPr lang="ru-RU" sz="2800" dirty="0" smtClean="0"/>
              <a:t>используя уже </a:t>
            </a:r>
            <a:r>
              <a:rPr lang="ru-RU" sz="2800" dirty="0" smtClean="0">
                <a:solidFill>
                  <a:srgbClr val="FF0000"/>
                </a:solidFill>
              </a:rPr>
              <a:t>готовый программный код</a:t>
            </a:r>
            <a:r>
              <a:rPr lang="ru-RU" sz="2800" dirty="0" smtClean="0"/>
              <a:t> (так вы избегаете «</a:t>
            </a:r>
            <a:r>
              <a:rPr lang="ru-RU" sz="2800" dirty="0" err="1" smtClean="0"/>
              <a:t>мышекликанья</a:t>
            </a:r>
            <a:r>
              <a:rPr lang="ru-RU" sz="2800" dirty="0" smtClean="0"/>
              <a:t>», свойственного другим </a:t>
            </a:r>
            <a:r>
              <a:rPr lang="ru-RU" sz="2800" dirty="0" err="1" smtClean="0"/>
              <a:t>статпакетам</a:t>
            </a:r>
            <a:r>
              <a:rPr lang="ru-RU" sz="2800" dirty="0" smtClean="0"/>
              <a:t>)</a:t>
            </a:r>
          </a:p>
          <a:p>
            <a:pPr>
              <a:lnSpc>
                <a:spcPct val="90000"/>
              </a:lnSpc>
            </a:pPr>
            <a:r>
              <a:rPr lang="ru-RU" sz="2800" dirty="0" smtClean="0">
                <a:solidFill>
                  <a:srgbClr val="FF0000"/>
                </a:solidFill>
              </a:rPr>
              <a:t>Большое количество уже готовых скриптов </a:t>
            </a:r>
            <a:r>
              <a:rPr lang="ru-RU" sz="2800" dirty="0" smtClean="0"/>
              <a:t>на все случаи жизни и доброжелательное сообщество пользователей, всегда готовое помочь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43323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4624"/>
            <a:ext cx="5040560" cy="670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53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755576" y="1988840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dirty="0" smtClean="0">
                <a:solidFill>
                  <a:srgbClr val="0070C0"/>
                </a:solidFill>
              </a:rPr>
              <a:t>Спасибо за внимание!</a:t>
            </a:r>
            <a:endParaRPr lang="ru-RU" sz="5400" dirty="0">
              <a:solidFill>
                <a:srgbClr val="0070C0"/>
              </a:solidFill>
            </a:endParaRPr>
          </a:p>
        </p:txBody>
      </p:sp>
      <p:sp>
        <p:nvSpPr>
          <p:cNvPr id="5" name="AutoShape 2" descr="data:image/jpeg;base64,/9j/4AAQSkZJRgABAQAAAQABAAD/2wCEAAkGBhQREBUQEhQVFRUWFBYVFxQYFBUUFBcWFRUXFBcXFBUXGyYeGBkjGRUVHy8gJCcqLCwsFR4yNTAqNSYrLCkBCQoKDgwOFw8PFykcHBwpKSkpKSkpKSkpKSwpNSkpKSkpKSkpLCwpKSkpKSwpKSksKSkpKSkpLikpLCkpKSk2Kf/AABEIAMMBAgMBIgACEQEDEQH/xAAcAAACAgMBAQAAAAAAAAAAAAAABgUHAgMECAH/xABLEAABAwEDBQkMBwYHAQEAAAABAAIDBAURIQYSMUFRBxMiMmFxgZGhFDM0QlJyc5KxssHRFRYjU1RikxdDgqLC0iQ1RGN04fCjg//EABgBAQEBAQEAAAAAAAAAAAAAAAABAwIE/8QAJBEBAQACAAQHAQEAAAAAAAAAAAECEQMSITETMjNBUWGBUiL/2gAMAwEAAhEDEQA/ALxQhCAQhCAQhCAQhRtp5RQU+D3jO8hvCd1DR03IJJfCUi2hugSOwhYGDyncJ3UMB2pcrbSmm77I93Jfc31Rh2KbTay6zKamiwfMy/Y0556m3qFqt0aEd7jkfz3MHtJ7EiCFZiFTYZKjdHmPEijb5xc/2Zq4Jcuat2h7W8zG/wBV6jBTnYjudB0SZU1btM7+gNHsC0m3qojwiX1yPYvnc6BT6UGDreqvxE36jvmtjcpqsaKiTpIPtCwdTLE0yDsjy4rW/vQ7njZ8AF2w7pdS3jRxO6HNPvEdig3U3ItbqdA5026oz97A9vKxwf2HNU1RZeUcuG+5h2PBZ/MeD2qrXU60vpk2L0hna8ZzHBw2tII6wtioWCSSJ2dE9zDta4tPYmGzd0iqiwkzZm/mGa/oc34gq7NrZQlax90Wlnua5xhfskuDb+R4w67k0NcCLxiDrVV9QhCAQhCAQhCAQhCAQhCAQhfHvABJNwGJJwAHKg+qNta34qYcN17tTBi49GocpS/buWpN8dNzGX+wH2n/ALSkQXEkkkk3kk3knlKmxMWrlfPPe1p3pmxp4R536eq5QYiXdFZ5uznXNbtOAXFV23FHhGM9208VRG1lITqWEskbOM4X7Bioma0JZdJuGwYBbKWynPOAJUHU61G+K3pKBWvPJzKSpclzpeQ1dgoIoxtVEMzOO1b2wO2LpqLTa3igKKqbbO25B3b1csXSAaSEvz20Nbu1cMltt2qIaXVrBrWBtFqUXW2Fr+mggcPpNqPpJuxJ4toLNtsNQNndbDqXwlh0OuSy21G7VubaHKgnnUt+gg8xXNLS7Qo9lcuqK0ztv5DiO1BplpF12RlJU0Z+yec3XG7hRn+HVzi4rIVLXaRdyj5FYyUt+LbjzaepBYuTm6TBUXRy/YyHC5x+zcfyv1cxu6U3rz1UUincmcv5qIiOS+WHRmk8Ng/23HV+U4cy62u10IXFZFsxVUQlheHNPW0+S4aQeRdqqhCEIBCEIBCFi94AJJuAF5J0ADWUGNRUNjaXvIa0C8k6lX2UGUjqk5jb2xA4N1u5XfJGUdvmpfmtvETTwR5R8o/AalzWZZTpnXNGGs6gFEc1LRueQGi8rotGthoxc66SW7iDQ0/mWjKDKllODT0mLtD5fg35pTgpnPdnOvJOtQdNdaktS695w1NGAHQt9n2M55uaL1OWDks6TEi5u1N0VPHA25oF+1BA2fkm1gDpD0KRdMyMXMAC0WlaoaCXG4JEtzLUYiPrQNNo22G4lwCU7Sytbjm4pNtC3XPOLiUw5Obl1fXXPc3ueI458oIcRtbHxj03DlQRtZlM467lyUz56l2ZDHJK7YxjnnpzRgrqsDcYoae50odUv2yG5l/JG3C7zs5PFLSMiaGRsaxo0Na0NaOYDBXQoOztyi0p7i6NkIOuWQA+qzOPWEx0O4O44zVYHJHFf/M53wVvoTSq7ptw+ibx5Kh55XsaOprL+1ScO5HZrf3DnedNL8HBOKFQqjcvs0f6Vvryn+tB3L7NP+mb0SSj2PTUhAmTbkdnO0RPb5s0n9RKj6ncUpT3uadh5Sx46s0HtVhoTQqWr3GJ295qWO5HscztaXexQVdkLaEGLoDINsZEn8o4XYr3QppNPN/dJY7NcC1w0tcCCOcHFdcNar6tCyYahubNEyQfmaHXcxOI6El2xuRwvvdTPdC7yXXyR9vCHWeZTRojsqg7jY8uv/tc9VRYXjEbfnsW+2MmaqiN80ZzPvG8KM858XpAXNTViiMLItqahm36F13lNOLHjY4a+fSNSurJbKqKvh3yPBwuEkZPCYT7WnUdfIbwKcnpg8Xt0+T8vko+zbVlop21EJucNI8VzdbXDWD8jpCsV6NQorJrKKOup2zxa8HNPGY8aWu+esEFSq6UIQhAJPy0trHuZh2GQ9ob8T0cqZbUrxBC+U+KMBtJwA67lWJeXuLnG9ziSTtJxKlHRZtnuleGNGlGWWUjaZncNMeEcJXjT5oKkrRrxZ1EZP30ouZtA2qtaWIyOL3Ykm8lRG6goiTedafMmsmM657xwVzZLWDnuBIwCe5iI25owuSQc1RKI25rcAErW/lC2FpLjjqC25SW6IGFxOOoKnret10ji5xxQdVv5TulJvOGoalyZM5K1VqSllO25gPDmdeI2c51u/KMejFSu53ucSWq/f5s6Oka64u0OlI0sj2Da7VoGOj0LZtmRU8TYYWNjjYLmtaLgPmdpOJV0FjI7ctpLPufm79OP30gBIP+23QztPKnFCFVJeXFpyRzRxskfGHMJvaSMc6683aQl+WorWm4zTbQQ9xBG0G/QpPdF8Ii9GfeKh8rbfnpaCF0Dmtc6XMvcwPFxaToPKF7MNckumF3tl3bWffTeu75o7trPvpvXd80sMyhtggEPiuOI+xYvv09bPlRfosXW5/J+mbu2s++m9d3zR3bWffTeu75pZ+nrZ8qL9FiPp62fKi/RYm5/J+mbu2s++m9d3zR3bWffTeu75pZ+nrZ8qL9FiPp62fKi/RYm5/J+mbu2s++m9d3zR3bWffTeu75pZ+nrZ8qL9FiPp62fKi/RYm5/J+mbu2s++m9d3zWs2zWsN+/S9Jzux16Xfp62fKi/RYvhyrtNvfIoZB6ItPW0qbnwdfk2Um6LVR98DJBytzXdbcOxM9kbo9NMQ2S+Fx8rFnQ8aOm5VfHlpC/g1FO+E+U3ht6RgR2rfPQskZvkL2yM2tOjnGkHnXNwxy7LzWLywcNRBHOCD7QkrKTcyilvkproZNOZ+6ceYcTow5El5N5bTUDwx18kF+MZ0t5YydB5NB7VcVnWjHURNmicHMcLwR7DsI0XLzZ4aaS7UbU0slPIYpmljxqOvlB0EcoWqtpd8beONrHlf8Aau23cn4qyPe5RiOK8cdh2tPw0FVNbFhy0cu9SY62PHFe3aNh2jV1E52Kici8qnWdVhzid5kubK3k1PA2tvv5rxrXoCN4cA4EEEXgjEEHEEHYvOdvUN43xo08YbDt5irM3HMpt/pXUjze+nuDb9JidxfVILebNVhFhIQhVShl7Xd7hHK93ut/q6lCWDRb5M1uq+88wWWVdRn1kn5c1o6Gi/tJWVl1O8wTza2xm7nOAXKFPLq2O6q1zQeBHwGjVhp7VssOgziAoChGc8uOs3qw8kaG9wQONkUQiiG0hcNrVgaC4nAC9S9W65tyr3Ly08yLMBxd7FapByst0yyOdfhqHIuDIPI99rVu9m8QR3OmePJvwY0+U64jkAJ1KGtmq0r0duaZJiz7PjiIuleN9mOvfHgcH+EXN/h5VIhkoqJkMbYomhjGNDWtAuAAwAAW5CF0oQhCCvt0XwiL0Z94pY3QPAKf049xyZ90XwiL0Z94pY3QPAKf049xy9mPpsb5myh72zzR7FvWih72zzR7FvXojNupKN0rgxgvJ7OUnUFJzWJHGPtJcdYa28DpK5fpQU1OSOM4Ek67hoHWqqtvLJ5l4bjiegc2xZ5Z6dTHa2e44PvXeqEdxwfeu9UKm/rQfK7UfWg+V2rjxYvIuUUUH3j/AFQtclNBqkf6oPsVOnKg+V2roospHEi5x608SHKtF1Lfixwd2HqK0EJdsy28/B2vWNIUqa0scGyG8O4r9oWkyc2N1RQskFzmg9GPWoSewnQO32mcWnWNo2EaCEwr6rcZUl0Wqh4nYXgZrxx2/EciltzHKs0tWKWQ/ZTuuF+hsuhp5L+KejYtFoUOa7fW6Dg4ch0pRtxhY+8YEG8HYRiCsM506tMa9QqPtyxWVUJifztdra7U4fLWFryXtbuqigqNckTXHzrrnfzAqUXkbKQr7NdE99PKLiL2u2XaiOTQQofIa0jQ2vEHG5r3mB+wiQgNPNn5h6Fau6JY2dG2paOEy5ruVhOBPM4/zKmMsYix7Jm4EjT+ZhwPsXKPTKFy2bViaGOYaJI2P9dod8ULpVaWw++qm9K/scQtVpz5tBMNZzR2rZbrc2rmH+44+sc74rgtM300jeQHqXKF6yGaFaeR8WhVdZB0K0sj34dCQTdpPwVSbodTfLm7Gq2LTKp/L5v2x5laUrZGWWKq1qWFwvbvoe4ai2IGUg8hzLuleo1523IGj6ajv+7mu58z5Xr0SkUIQhUCEIQV9ui+ERejPvFLG6B4BT+nHuOTPui+ERejPvFLG6B4BT+nHuOXsx9NjfM2UPe2eaPYt60UPe2eaPYt69E7M3Lbp+zHo/ikCwYGvteja5ocDVRAggEEZwwIOkJ+t3vY9H8UiZN/5xRf8qL3wvNxWmD0n9X6b8PB+jH8kfV6m/DwfpR/JSCF5GyP+r1N+Hg/Rj+S1VeS1JK3NkpoXD0TAeggXhSqEFQ5Z7n7aIienv3lzriwm8sJ0XHSWnl0dK4u5N+o5B40Y3xu3g4kdIvVoZaMBoZgdjevPbcknJ2HgSXjDe3+6V6+Fd4sc+lQVh1m+Qg6xgpFLeRT74nc4TIt8LuM73Yyx5zHD8t/UkTKlvsHsVh07bw87GFV3llJcSNg+Cz4nZ1iuDcUq8+yIwfEklZ/OXf1J7Vd7g0ZFjtJ8aeZw5s4N/pViLxV6HPaFKJYnxnQ5pb1i4Lz9lrD/hgTpbIO0G/2L0SvP+6M4Np5PT3DoL1zUqwslLbcKClF5wpoB/8AJqFKZJ2APo+kv09ywX8+9NvQioDLumzKzO1SMa7pHAPujrUG7hMc3aCE97oVm59OJhpidefMdcD25p61X0UilRB0PBddsKsTJCsucAkOthzZM4aCpyw67NcCgsm0hgqvy/pL7n9Cs0TiSIOGxKuUdn77G5uvSOdWis8gqzue16aQ6DIYz/8Aq0xjtcF6TXlu0qUsdfoLTeDrBBwIXorI/KAV1HFUC7OLc2QeTI3B468RyEJBNIQhVQhCEFfbovhEXoz7xSxugeAU/px7jkz7ovhEXoz7xSxugeAU/px7jl7MfTY3zNlD3tnmj2LetFD3tnmj2LevROzNyW73sej+KRMm/wDOKL/lRe+E7Wy/igm4EZt6hqHJtzKhswBD2ODmuGkEYghefPG5dHeN09DIVTttqtH76T2+0LL6crfvpOz5LLwL8u/Ei1kKqfpyt++k7Pksm1dXNwXSSEbLyB03K+Bfk8SGLLS2WvApoznYgvIxAu0N578TzKEtupFBZU87sHPZvbBrL5OCLusnoXdS2XHTRmoqntjjaLy5xAH/AGeRVtlFlE+26xjYgWUcB4AIuzjoMjh7AtOmM5cXHe7rtyNpSymBPjY9SnlhDEGNDRoAuCmLMsIv+0k4Ee06XcjR8VtP8xxetaWxZlM57sM83DzW4kqmssbQznO5SVZG6BlU0AxR3AAXYaAB4vPtVe5EZPOta044br4mHfJjqEbSLxzuNzR5y8/Fy9muEehtzOyTTWTSREXO3oPcPzSkyEHl4V3QmdfGi4XBfV5WrVUzhjHPOhrS49AvXn3LaIzvpaNvHnm95wjB6y/qVy5Z2hmxCBvGlN135Qces3DrVabn1F3fbklVpho2ZrDqLyCxnX9o/qURdUUQa0NaLg0AAcgFwXxbEKqwmhD2ljhe1wLSNoIuIVN2xZrqWodC7Ub2nymHin/2sFXOl3LTJruuHOYPtY7yz8w1sPPq5ecqUVhOzPbctFJIWm5fY5SDccCDcQcCCNRCykZfiNK5Q55NWxdwHHAqStGHWkKjqCCm+zLWEjcx2nUVQmZV2HffI0c4+K07nWVn0fUmOQ/4eUgP/I7Q2Tm1Hk5gnSvptKR7dyfuvewYaxsQX01wIBBvBxBGgjkX1VBkBugGlupKonedDJDiY/yu/J7vNot2OQOAcCCCLwQbwQdBB1hdKyQhCCvt0XwiL0Z94pY3QPAKf049xyZ90XwiL0Z94pY3QPAKf049xy9mPpsb5myh72zzR7FvWih72zzR7FvXojNzV9EJWFp6DsUIyttGl4MOZI0aM9mfcOQ3gpop6d0jgxgJJ0AKTksAMH2krWnYAXXc5XGUlWUj/XS1B/p6c8u9P/uX367Wp+Hp/wBN/wDcnP6Lj++HqH5rXLZ8Y0TDpaQueX7Xf0UPrtan4en/AE3/ANy+Oy1tcjNZFBGT4wiJP8ziEzSUpAvwI2g3rGCPOcG7SAnJ9nN9FqiyArbSfv8AX1DnMafHNzByNYMOpOdFk7SUzcwPdcNNwDb+kqLyyytMUe9xcEDAXagNnKdqqybK8uJvcb+UrjcwdauS6pcoaOmxaGlw1k747q0BJ2VG6Y54Iac0bb8ejZ0JCpjV1ZzaeCaUnyGOcOkgXBOWTu4LWVJD66QU8eksBEkx5LhwW85J5lnlxfh1MCNCyotKobTUzHSPedA0Aa3OOhrRrJXpLc5yBjsml3oXPmfc6aW7jO1NbsY28gdJ1qRyWyNpbOi3qljDb+M88KR52vfpPNoGoKbWFu2gWitrGxMMjzc1o/8AAcpX2rrGRML3kNaNfwG08irLLLLIFpmkvbE03Mjv4T3bPO2nQ0dvIg90LKxwa5wv36f7OJgxLWHgkgbcc0bSXHUrG3Nskfo6gZC4DfX/AGkx/wBxwHBv2NADf4SdaQdynJSSuqTbNWOC0/4ZhGBLcM8A+IzQ3lx1Y3OgEIQqBCEIEbLrIsyX1VOPtNMkY8ceU0eXya+fTXcNQr9STllkAJyaimubLpczQ2Tl/K/l0HXtUsQgtdrC7KaouUM5zo3FjwWuabi0i4g8oK6IqhchupLTDhmv61rrINY0KChqtqk6et6QqIW0rHa/EYFb8mssKizzvZBkhv72Txdpjd4vNo5tKlZYg7EdSjKql1EILWsLKWCsZnQvvI4zDg9vnN+IvHKpRUIKMxuD43OY4G8OBIIPIRiE1WNumTxXMqWb63y23Nk6fFd2c6uzaQ3RfCIvRn3iljdA8Ap/Tj3HKXyqt6KrkikhJIDCCCC0tOdfcQfheojdA8Ap/Tj3HL24+myvmbKHvbPNHsW9aKHvbPNHsW9eidmaSitIUsBf47gTfrDRqHOVWFt5cyOluc8jHAA3AJzt4/Zgf7fxVe2NRsltWkjkaHsdUxtc1wva4FwvBGsLz8TKzs0xjP62u8s9ZXXQ5UvJ4x61fn1Cs/8ABU36LPkuau3NLPlaW9zRxnU6Mb24cozcD0grCcSu+VWdn2nvgABzXajqPOF30lfe7NcM14OjbzKPygyUks6YNJzo3YxyXXXganbHBbZYzNDvje+RC/lc0aR0aV6cctzbOxwV9Dv5dHpc0k3ayD/7tXyx7NNGc+NrQ46S6Nj7+hwKzmpTUNE0LsyQawbsdoKwGU1XDwamFszfKuzH9YwPUpde8DzZG6eWXMqIhdozo8Ludhw6iE82VbUNSzPheHjWBxhyOacQqYgr6aqwjcY5Pu38E/wnQVHutKWimEkLi17T0Eaw4awdizy4cs3HUyvu9CqHtjKeKnvbfnv8gHR5x1e3kSU/LuWriDmkRsI4QabiDrDnnH2JIt3LWOEFsVz3+V4jf7j2c68tabMuVWV9w32odtzIhhf5o1Da49uhL2R2SM1uVIqqkFlHGbgBeBJce9x8nlP6NOjoyH3Lp7RkFbaGe2A3OawkiSYauVkfLpI0XaVedLSsiY2ONoYxoDWtaAGtAwAAGgIPsEDWNaxgDWtAa1oFwAAuAAGgALYhCqhCEIBCEIBCEIIPKTJCCtbwxmyAcGVvGHIfKbyHouVUZQZKVFCb3tzo78JW3ln8Wtp5+glXmvj2Aggi8HAg4gjYVNDz3FWrshreVWFlDuWwTXvpzvD9NwF8RPm+L0Yciru2slaujvMsZLB+8Zw2dJGLf4gFESMNoLrbUhyUIq/lXXHaKgYZKcFcslEuSK1OVdTLSB03exUYRRZpu5V0boHgFP6ce45YOlDiCFnugeAU/px7jl7sPTjG+Zsoe9s80exb1ooe9s80exb16J2cOS3e9j0fxSFk/IG2vRucQAKqMkk3AAOGJJ0J9t3vY9H8VWsTb66EbZW+1ebitMHqYWzB99F+oz5r4bagGmaL9RnzVRizm7VkKBvKvHtqf8qq6jqaZ8Lp4s669hDg4h44pw6uYlVnZFbvbx1FSApGjUoq0Wta8FpGOkAgkFb8HPrpxnPduMfc1SWDvcnCZzHV0HBSpbfpXBLF3RT5o75Hw2bTtHSPYs7KrN8jB1jAr14/DKuavyejkxAudpwUbUR74wg8dmB2kaj8E0KItWDMcJmjDQ4bQdKmWPuSk+SCV11PG67Pe0BpcGsLic0ZxJuGnSVbeQ241DSFtRVls84xDbr4Yz+UHjuG04bBrVa2vRjjN0HEFXHuZ5Wd20uZIftobmP2uHiv6QLjyg7V5OJjq7bY04IQhZOwhCEAhCEAhCEAhCEAhCEAhCEC5bO5/R1N5dEGPPjx/Zu5yBwT0gpKtTcblbeaadrx5MgLHes28HqCthCmh59tDJKup++U8hA8Zg3xvWy+7pUR3cQbjgdhwPUvTK5ayy4ZhdLFHJ57Gv8AeCaTSi7Enz2k/m+AUtugeAU/px7jlNZY2LDTTsbBG2MObnODRcCc66+7VgoXdA8Ap/Tj3HL24+mxvmbKHvbPNHsW9aKHvbPNHsW9eidnDkt3vY9H8VWMk2ZVxOGqQHqVnW73sej+Krmjs4VFoU9OSWiWZjC4YkZxuvAPOvNxWmBhflQ/yuwLlmymkPjnruVnwbhlIOPNUO5jG0e4VKUm5DZrNMLpDtfLIexpA7F4tNdKMnttx0uJ5yuuyLNrJ3h0FPNIL9IY7Nu888Eda9D2fkrSQXb1TQsI1iNud611/apVWdDSiqKR0EpY8FrmuzXNOkEG4grKpZ3PU5w73LwhsB1joPtTXunWFmvbWMGDrmSecOK7pGHQNqW2R90U5i8dvCYfzDV0jBe7HLmm2Nmq7ljJGHAtOgrisesz2XHjNwO1SC2nWOC5JT3F0JG0s+IXLk9bbrPrGVAvzb82RvlRnjDn1jlAU7a1JnNz28ZuIUDaUAkZvgGnAjY7WscsfZ3K9DUtS2RjZGEOa5oc1w0EEXgraqt3H8qtNnSnEXvhJ2aXM6OMOnYrSXjs1W0oQhCihCEIBCEIBCEIBCEIBCEIBCEIBCEIK+3RfCIvRn3ilzLindJRUzGC8mcXD+Bynd1CrbFNG95uAjPvFVpaGXz3kBpzWt4oHt5168bOSSsbOqwaSxLo2gyxghoBGOxbvocffR9qq365v8s9aPrm/wAs9a78SOeU/wCU9CWRhwIe3MILm6Ab9B2Kusm/84ov+VF74W1+WD3AtLyQdIvwPOFoyXkDrXoiPxUXvhZcTKWO8Zp6lQhC8zUIQhBy2nZ7Z4Xwv4r2kHk2EcoNx6FS29vpah0T8HMdcejQRyEXHpV5qv8AdPsLBtYwYtuZJzeK7oOHSFtwstXTjObKc1IW1TJI+JNp2B3jX+1MP0Q375nUVWldleWne2uIDdh1rl+uL/Ld1lejnkZ8tq1fohv3zOoqDrsmXRuLoyJY3cYNxc06jm6buUJG+uL/AC3dZX1uWcgxEjh/EVLnKctdc+fTTNljOa+Nwc07CDer/wAl7fZW0rKhmGcLnN8l4wc3r7CF5wnymEnfDnE69fSdabdyvLFtNVby532M5AOPEk0NdyA8U842LHOS9nePRe6EIWDQIQhAIQhAIQhAIQhAIQhAIQhAIQhBFW1ktS1hBqYWS5ouGdfhr1FRB3KbL/Bx+tJ/cviE2D9lFl/g4/Wk/uR+yiy/wcfrSf3IQmwfsosv8Gz1pP7kWfuZ2dDKyaOma17HB7XZ8pucMQbi+5CFdhtQhCgEIQgFqqaZsjHRvaHNcC1zToIOkFCEC4dzCzPwcXU75r5+y+zPwcPUfmhCbB+y+zPwcPUfmj9l9mfg4eo/NCE2D9l9mfg4eo/NZM3MrNBvFHEDzO+aEJsMrGAAAaALh0LJCEAhC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212976"/>
            <a:ext cx="3454893" cy="361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30861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29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accent1"/>
                </a:solidFill>
                <a:latin typeface="Cambria" pitchFamily="18" charset="0"/>
              </a:rPr>
              <a:t>Установка и вызов </a:t>
            </a:r>
            <a:r>
              <a:rPr lang="en-US" sz="4400" b="1" dirty="0" smtClean="0">
                <a:solidFill>
                  <a:schemeClr val="accent1"/>
                </a:solidFill>
                <a:latin typeface="Cambria" pitchFamily="18" charset="0"/>
              </a:rPr>
              <a:t>R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981200"/>
            <a:ext cx="8504238" cy="3657600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Необходимо установить </a:t>
            </a:r>
            <a:r>
              <a:rPr lang="en-US" dirty="0" smtClean="0"/>
              <a:t>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http://cran.r-project.org/bin/windows/base/</a:t>
            </a:r>
          </a:p>
          <a:p>
            <a:r>
              <a:rPr lang="ru-RU" dirty="0" smtClean="0"/>
              <a:t>Желательно установить </a:t>
            </a:r>
            <a:r>
              <a:rPr lang="en-US" dirty="0" smtClean="0"/>
              <a:t>R</a:t>
            </a:r>
            <a:r>
              <a:rPr lang="ru-RU" dirty="0" smtClean="0"/>
              <a:t>-</a:t>
            </a:r>
            <a:r>
              <a:rPr lang="en-US" dirty="0" smtClean="0"/>
              <a:t>Studio (</a:t>
            </a:r>
            <a:r>
              <a:rPr lang="ru-RU" dirty="0" smtClean="0"/>
              <a:t>удобная оболочка</a:t>
            </a:r>
            <a:r>
              <a:rPr lang="en-US" dirty="0" smtClean="0"/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http://www.rstudio.com/ide/download/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dirty="0" smtClean="0"/>
              <a:t>	</a:t>
            </a:r>
            <a:r>
              <a:rPr lang="ru-RU" dirty="0" smtClean="0"/>
              <a:t>После установки обоих приложений кликните по иконке </a:t>
            </a:r>
            <a:r>
              <a:rPr lang="en-US" dirty="0" smtClean="0"/>
              <a:t>R</a:t>
            </a:r>
            <a:r>
              <a:rPr lang="ru-RU" dirty="0" smtClean="0"/>
              <a:t>-</a:t>
            </a:r>
            <a:r>
              <a:rPr lang="en-US" dirty="0" smtClean="0"/>
              <a:t>Studio</a:t>
            </a:r>
          </a:p>
        </p:txBody>
      </p:sp>
    </p:spTree>
    <p:extLst>
      <p:ext uri="{BB962C8B-B14F-4D97-AF65-F5344CB8AC3E}">
        <p14:creationId xmlns:p14="http://schemas.microsoft.com/office/powerpoint/2010/main" val="111809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476672"/>
            <a:ext cx="9036496" cy="1143000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Установка</a:t>
            </a:r>
            <a:r>
              <a:rPr lang="ru-RU" sz="3600" b="1" dirty="0" smtClean="0">
                <a:solidFill>
                  <a:srgbClr val="0070C0"/>
                </a:solidFill>
              </a:rPr>
              <a:t> </a:t>
            </a:r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и использование </a:t>
            </a:r>
            <a:r>
              <a:rPr lang="ru-RU" sz="4000" b="1" dirty="0" smtClean="0">
                <a:solidFill>
                  <a:schemeClr val="accent1"/>
                </a:solidFill>
                <a:latin typeface="Cambria" pitchFamily="18" charset="0"/>
              </a:rPr>
              <a:t>дополнительных </a:t>
            </a:r>
            <a:r>
              <a:rPr lang="en-US" sz="4000" b="1" dirty="0">
                <a:solidFill>
                  <a:schemeClr val="accent1"/>
                </a:solidFill>
                <a:latin typeface="Cambria" pitchFamily="18" charset="0"/>
              </a:rPr>
              <a:t/>
            </a:r>
            <a:br>
              <a:rPr lang="en-US" sz="4000" b="1" dirty="0">
                <a:solidFill>
                  <a:schemeClr val="accent1"/>
                </a:solidFill>
                <a:latin typeface="Cambria" pitchFamily="18" charset="0"/>
              </a:rPr>
            </a:br>
            <a:r>
              <a:rPr lang="ru-RU" sz="4000" b="1" dirty="0">
                <a:solidFill>
                  <a:schemeClr val="accent1"/>
                </a:solidFill>
                <a:latin typeface="Cambria" pitchFamily="18" charset="0"/>
              </a:rPr>
              <a:t>пакетов в </a:t>
            </a:r>
            <a:r>
              <a:rPr lang="en-US" sz="4000" b="1" dirty="0">
                <a:solidFill>
                  <a:schemeClr val="accent1"/>
                </a:solidFill>
                <a:latin typeface="Cambria" pitchFamily="18" charset="0"/>
              </a:rPr>
              <a:t>R</a:t>
            </a:r>
            <a:endParaRPr lang="ru-RU" sz="4000" b="1" dirty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CRAN.R-project.org</a:t>
            </a:r>
            <a:endParaRPr lang="ru-RU" dirty="0" smtClean="0"/>
          </a:p>
          <a:p>
            <a:pPr marL="0" indent="0" algn="ctr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en-US" dirty="0" err="1">
                <a:solidFill>
                  <a:srgbClr val="FF0000"/>
                </a:solidFill>
              </a:rPr>
              <a:t>install.packages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ru-RU" dirty="0" smtClean="0">
                <a:solidFill>
                  <a:srgbClr val="FF0000"/>
                </a:solidFill>
              </a:rPr>
              <a:t>имя пакета</a:t>
            </a:r>
            <a:r>
              <a:rPr lang="en-US" dirty="0" smtClean="0">
                <a:solidFill>
                  <a:srgbClr val="FF0000"/>
                </a:solidFill>
              </a:rPr>
              <a:t>")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установка (на данном компьютере требуется один раз)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library</a:t>
            </a:r>
            <a:r>
              <a:rPr lang="en-US" dirty="0" smtClean="0">
                <a:solidFill>
                  <a:srgbClr val="FF0000"/>
                </a:solidFill>
              </a:rPr>
              <a:t>("</a:t>
            </a:r>
            <a:r>
              <a:rPr lang="ru-RU" dirty="0" smtClean="0">
                <a:solidFill>
                  <a:srgbClr val="FF0000"/>
                </a:solidFill>
              </a:rPr>
              <a:t>имя пакета</a:t>
            </a:r>
            <a:r>
              <a:rPr lang="en-US" dirty="0" smtClean="0">
                <a:solidFill>
                  <a:srgbClr val="FF0000"/>
                </a:solidFill>
              </a:rPr>
              <a:t>")</a:t>
            </a:r>
            <a:r>
              <a:rPr lang="ru-RU" dirty="0" smtClean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использование в своей программе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0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 smtClean="0">
                <a:solidFill>
                  <a:schemeClr val="accent1"/>
                </a:solidFill>
                <a:latin typeface="Cambria" pitchFamily="18" charset="0"/>
              </a:rPr>
              <a:t>Начало работы</a:t>
            </a:r>
            <a:endParaRPr lang="en-US" sz="4400" b="1" dirty="0" smtClean="0">
              <a:solidFill>
                <a:schemeClr val="accent1"/>
              </a:solidFill>
              <a:latin typeface="Cambria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527175"/>
            <a:ext cx="8610600" cy="4572000"/>
          </a:xfrm>
        </p:spPr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800" dirty="0"/>
              <a:t>R </a:t>
            </a:r>
            <a:r>
              <a:rPr lang="ru-RU" sz="2800" dirty="0" smtClean="0"/>
              <a:t>команды реализуются в виде выражений или через назначение переменных</a:t>
            </a:r>
            <a:endParaRPr lang="en-US" sz="28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800" dirty="0" smtClean="0"/>
          </a:p>
          <a:p>
            <a:pPr marL="27432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Выражение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 smtClean="0"/>
              <a:t>	</a:t>
            </a:r>
            <a:r>
              <a:rPr lang="ru-RU" sz="2400" dirty="0" smtClean="0">
                <a:solidFill>
                  <a:srgbClr val="FF0000"/>
                </a:solidFill>
              </a:rPr>
              <a:t>2+3		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выводит результат на экран</a:t>
            </a:r>
            <a:endParaRPr lang="en-US" sz="2400" dirty="0">
              <a:solidFill>
                <a:srgbClr val="FF0000"/>
              </a:solidFill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/>
              <a:t>      </a:t>
            </a:r>
            <a:r>
              <a:rPr lang="en-US" sz="2800" dirty="0" smtClean="0"/>
              <a:t> 	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(pi)+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(1.5)+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/>
              <a:t>	</a:t>
            </a:r>
            <a:endParaRPr lang="ru-RU" sz="24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400" i="1" dirty="0" smtClean="0">
              <a:solidFill>
                <a:schemeClr val="accent1"/>
              </a:solidFill>
            </a:endParaRPr>
          </a:p>
          <a:p>
            <a:pPr marL="274320" lvl="1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ru-RU" sz="2400" dirty="0" smtClean="0">
                <a:solidFill>
                  <a:schemeClr val="tx1"/>
                </a:solidFill>
              </a:rPr>
              <a:t>Назначение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endParaRPr lang="en-US" sz="2400" dirty="0">
              <a:solidFill>
                <a:schemeClr val="tx1"/>
              </a:solidFill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400" dirty="0"/>
              <a:t>       </a:t>
            </a: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a&lt;-6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800" dirty="0" smtClean="0"/>
              <a:t>	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назначает значение </a:t>
            </a:r>
            <a:r>
              <a:rPr lang="en-US" sz="2200" i="1" dirty="0" smtClean="0">
                <a:solidFill>
                  <a:schemeClr val="accent1">
                    <a:lumMod val="75000"/>
                  </a:schemeClr>
                </a:solidFill>
              </a:rPr>
              <a:t>6 </a:t>
            </a:r>
            <a:r>
              <a:rPr lang="ru-RU" sz="2600" dirty="0" smtClean="0">
                <a:solidFill>
                  <a:schemeClr val="accent1">
                    <a:lumMod val="75000"/>
                  </a:schemeClr>
                </a:solidFill>
              </a:rPr>
              <a:t>переменной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‘a’ </a:t>
            </a:r>
            <a:endParaRPr lang="ru-RU" sz="2600" dirty="0">
              <a:solidFill>
                <a:schemeClr val="accent1">
                  <a:lumMod val="75000"/>
                </a:schemeClr>
              </a:solidFill>
            </a:endParaRP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800" i="1" dirty="0" smtClean="0">
                <a:solidFill>
                  <a:schemeClr val="tx2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0877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900" b="1" dirty="0" smtClean="0">
                <a:solidFill>
                  <a:schemeClr val="accent1"/>
                </a:solidFill>
                <a:latin typeface="Cambria" pitchFamily="18" charset="0"/>
              </a:rPr>
              <a:t>Вектора</a:t>
            </a:r>
            <a:endParaRPr lang="en-US" sz="36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34400" cy="5293568"/>
          </a:xfrm>
        </p:spPr>
        <p:txBody>
          <a:bodyPr>
            <a:normAutofit fontScale="850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ru-RU" dirty="0" smtClean="0"/>
              <a:t>Вектор – это одномерный </a:t>
            </a:r>
            <a:r>
              <a:rPr lang="ru-RU" dirty="0"/>
              <a:t>массив (то есть перечисление) </a:t>
            </a:r>
            <a:r>
              <a:rPr lang="ru-RU" dirty="0" smtClean="0"/>
              <a:t>данных</a:t>
            </a:r>
            <a:r>
              <a:rPr lang="en-US" dirty="0" smtClean="0"/>
              <a:t>.</a:t>
            </a:r>
          </a:p>
          <a:p>
            <a:pPr marL="274320" indent="-274320" fontAlgn="auto">
              <a:lnSpc>
                <a:spcPct val="90000"/>
              </a:lnSpc>
              <a:spcAft>
                <a:spcPts val="1200"/>
              </a:spcAft>
              <a:buFont typeface="Wingdings 2"/>
              <a:buNone/>
              <a:defRPr/>
            </a:pPr>
            <a:r>
              <a:rPr lang="en-US" dirty="0" smtClean="0"/>
              <a:t>	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b&lt;-c(1,3,5,1)</a:t>
            </a:r>
            <a:r>
              <a:rPr lang="en-US" sz="2200" dirty="0" smtClean="0"/>
              <a:t>				</a:t>
            </a:r>
            <a:endParaRPr lang="en-US" sz="2200" i="1" dirty="0" smtClean="0">
              <a:solidFill>
                <a:schemeClr val="accent1"/>
              </a:solidFill>
            </a:endParaRPr>
          </a:p>
          <a:p>
            <a:pPr marL="274320" indent="-274320" fontAlgn="auto">
              <a:lnSpc>
                <a:spcPct val="90000"/>
              </a:lnSpc>
              <a:spcAft>
                <a:spcPts val="1200"/>
              </a:spcAft>
              <a:buFont typeface="Wingdings 2"/>
              <a:buNone/>
              <a:defRPr/>
            </a:pPr>
            <a:r>
              <a:rPr lang="en-US" dirty="0" smtClean="0"/>
              <a:t>		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c(1:20)</a:t>
            </a:r>
          </a:p>
          <a:p>
            <a:pPr marL="274320" indent="-274320" fontAlgn="auto">
              <a:lnSpc>
                <a:spcPct val="90000"/>
              </a:lnSpc>
              <a:spcAft>
                <a:spcPts val="1200"/>
              </a:spcAft>
              <a:buFont typeface="Wingdings 2"/>
              <a:buChar char=""/>
              <a:defRPr/>
            </a:pPr>
            <a:r>
              <a:rPr lang="ru-RU" dirty="0" smtClean="0"/>
              <a:t>Вектора могут </a:t>
            </a:r>
            <a:r>
              <a:rPr lang="ru-RU" dirty="0"/>
              <a:t>быть образованы </a:t>
            </a:r>
            <a:r>
              <a:rPr lang="ru-RU" dirty="0" smtClean="0"/>
              <a:t>цифровыми, символьными </a:t>
            </a:r>
            <a:r>
              <a:rPr lang="ru-RU" dirty="0"/>
              <a:t>или </a:t>
            </a:r>
            <a:r>
              <a:rPr lang="ru-RU" dirty="0" smtClean="0"/>
              <a:t>логическими значениями</a:t>
            </a:r>
            <a:r>
              <a:rPr lang="en-US" dirty="0" smtClean="0"/>
              <a:t>. </a:t>
            </a:r>
            <a:r>
              <a:rPr lang="ru-RU" dirty="0" smtClean="0"/>
              <a:t>Однако вы не можете смешивать разные типы данных</a:t>
            </a:r>
            <a:r>
              <a:rPr lang="en-US" dirty="0" smtClean="0"/>
              <a:t>.</a:t>
            </a:r>
          </a:p>
          <a:p>
            <a:pPr marL="274320" indent="-274320" fontAlgn="auto">
              <a:lnSpc>
                <a:spcPct val="90000"/>
              </a:lnSpc>
              <a:spcAft>
                <a:spcPts val="120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y&lt;-c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ru-RU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хорошее</a:t>
            </a:r>
            <a:r>
              <a:rPr lang="en-US" sz="2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ru-RU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начало</a:t>
            </a:r>
            <a:r>
              <a:rPr lang="en-US" sz="2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 smtClean="0"/>
              <a:t> </a:t>
            </a:r>
            <a:endParaRPr lang="en-US" sz="2200" i="1" dirty="0" smtClean="0">
              <a:solidFill>
                <a:schemeClr val="accent1"/>
              </a:solidFill>
            </a:endParaRPr>
          </a:p>
          <a:p>
            <a:pPr marL="274320" indent="-274320" fontAlgn="auto">
              <a:lnSpc>
                <a:spcPct val="90000"/>
              </a:lnSpc>
              <a:spcAft>
                <a:spcPts val="1200"/>
              </a:spcAft>
              <a:buFont typeface="Wingdings 2"/>
              <a:buNone/>
              <a:defRPr/>
            </a:pPr>
            <a:r>
              <a:rPr lang="en-US" dirty="0" smtClean="0"/>
              <a:t>	</a:t>
            </a:r>
            <a:r>
              <a:rPr lang="ru-RU" dirty="0" smtClean="0"/>
              <a:t>Символьные строки могут вводиться в двойных или одиночных кавычках</a:t>
            </a:r>
            <a:r>
              <a:rPr lang="en-US" dirty="0" smtClean="0"/>
              <a:t>.</a:t>
            </a:r>
          </a:p>
          <a:p>
            <a:pPr marL="274320" indent="-274320" fontAlgn="auto">
              <a:lnSpc>
                <a:spcPct val="90000"/>
              </a:lnSpc>
              <a:spcAft>
                <a:spcPts val="1200"/>
              </a:spcAft>
              <a:buFont typeface="Wingdings 2"/>
              <a:buNone/>
              <a:defRPr/>
            </a:pPr>
            <a:r>
              <a:rPr lang="ru-RU" dirty="0" smtClean="0"/>
              <a:t>Вектор или сразу группа векторов (матрица, таблица) могут быть загружены из файла, созданного в </a:t>
            </a:r>
            <a:r>
              <a:rPr lang="en-US" dirty="0" smtClean="0"/>
              <a:t>Excel</a:t>
            </a:r>
            <a:endParaRPr lang="en-US" dirty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4283968" y="2204864"/>
            <a:ext cx="396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i="1" dirty="0" smtClean="0">
                <a:solidFill>
                  <a:schemeClr val="accent1"/>
                </a:solidFill>
                <a:latin typeface="Georgia" pitchFamily="18" charset="0"/>
              </a:rPr>
              <a:t>#</a:t>
            </a:r>
            <a:r>
              <a:rPr lang="ru-RU" sz="2000" i="1" dirty="0" smtClean="0">
                <a:solidFill>
                  <a:schemeClr val="accent1"/>
                </a:solidFill>
                <a:latin typeface="Georgia" pitchFamily="18" charset="0"/>
              </a:rPr>
              <a:t>вектор </a:t>
            </a:r>
            <a:r>
              <a:rPr lang="en-US" sz="2000" i="1" dirty="0" smtClean="0">
                <a:solidFill>
                  <a:schemeClr val="accent1"/>
                </a:solidFill>
                <a:latin typeface="Georgia" pitchFamily="18" charset="0"/>
              </a:rPr>
              <a:t>‘b’ </a:t>
            </a:r>
            <a:r>
              <a:rPr lang="ru-RU" sz="2000" i="1" dirty="0" smtClean="0">
                <a:solidFill>
                  <a:schemeClr val="accent1"/>
                </a:solidFill>
                <a:latin typeface="Georgia" pitchFamily="18" charset="0"/>
              </a:rPr>
              <a:t> длиной </a:t>
            </a:r>
            <a:r>
              <a:rPr lang="en-US" sz="2000" i="1" dirty="0" smtClean="0">
                <a:solidFill>
                  <a:schemeClr val="accent1"/>
                </a:solidFill>
                <a:latin typeface="Georgia" pitchFamily="18" charset="0"/>
              </a:rPr>
              <a:t>4</a:t>
            </a:r>
            <a:r>
              <a:rPr lang="ru-RU" sz="2000" i="1" dirty="0" smtClean="0">
                <a:solidFill>
                  <a:schemeClr val="accent1"/>
                </a:solidFill>
                <a:latin typeface="Georgia" pitchFamily="18" charset="0"/>
              </a:rPr>
              <a:t> значения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4765104" y="4397042"/>
            <a:ext cx="45594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accent1"/>
                </a:solidFill>
                <a:latin typeface="Georgia" pitchFamily="18" charset="0"/>
              </a:rPr>
              <a:t>#‘y’ - </a:t>
            </a:r>
            <a:r>
              <a:rPr lang="ru-RU" sz="2000" i="1" dirty="0" smtClean="0">
                <a:solidFill>
                  <a:schemeClr val="accent1"/>
                </a:solidFill>
                <a:latin typeface="Georgia" pitchFamily="18" charset="0"/>
              </a:rPr>
              <a:t>вектор из символьных строк</a:t>
            </a:r>
            <a:endParaRPr lang="en-US" sz="2000" dirty="0">
              <a:latin typeface="Georgia" pitchFamily="18" charset="0"/>
            </a:endParaRP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4283968" y="2649106"/>
            <a:ext cx="47076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chemeClr val="accent1"/>
                </a:solidFill>
                <a:latin typeface="Georgia" pitchFamily="18" charset="0"/>
              </a:rPr>
              <a:t>#</a:t>
            </a:r>
            <a:r>
              <a:rPr lang="ru-RU" sz="2000" i="1" dirty="0" smtClean="0">
                <a:solidFill>
                  <a:schemeClr val="accent1"/>
                </a:solidFill>
                <a:latin typeface="Georgia" pitchFamily="18" charset="0"/>
              </a:rPr>
              <a:t>вектор </a:t>
            </a:r>
            <a:r>
              <a:rPr lang="en-US" sz="2000" i="1" dirty="0" smtClean="0">
                <a:solidFill>
                  <a:schemeClr val="accent1"/>
                </a:solidFill>
                <a:latin typeface="Georgia" pitchFamily="18" charset="0"/>
              </a:rPr>
              <a:t>‘</a:t>
            </a:r>
            <a:r>
              <a:rPr lang="en-US" sz="2000" i="1" dirty="0">
                <a:solidFill>
                  <a:schemeClr val="accent1"/>
                </a:solidFill>
                <a:latin typeface="Georgia" pitchFamily="18" charset="0"/>
              </a:rPr>
              <a:t>c</a:t>
            </a:r>
            <a:r>
              <a:rPr lang="en-US" sz="2000" i="1" dirty="0" smtClean="0">
                <a:solidFill>
                  <a:schemeClr val="accent1"/>
                </a:solidFill>
                <a:latin typeface="Georgia" pitchFamily="18" charset="0"/>
              </a:rPr>
              <a:t>’ </a:t>
            </a:r>
            <a:r>
              <a:rPr lang="ru-RU" sz="2000" i="1" dirty="0" smtClean="0">
                <a:solidFill>
                  <a:schemeClr val="accent1"/>
                </a:solidFill>
                <a:latin typeface="Georgia" pitchFamily="18" charset="0"/>
              </a:rPr>
              <a:t> из последовательности длиной 20 значений</a:t>
            </a:r>
            <a:endParaRPr lang="en-US" sz="2000" dirty="0"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36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041" y="37119"/>
            <a:ext cx="2066925" cy="797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25590"/>
              </p:ext>
            </p:extLst>
          </p:nvPr>
        </p:nvGraphicFramePr>
        <p:xfrm>
          <a:off x="395536" y="37119"/>
          <a:ext cx="2808312" cy="6669376"/>
        </p:xfrm>
        <a:graphic>
          <a:graphicData uri="http://schemas.openxmlformats.org/drawingml/2006/table">
            <a:tbl>
              <a:tblPr/>
              <a:tblGrid>
                <a:gridCol w="936104"/>
                <a:gridCol w="936104"/>
                <a:gridCol w="936104"/>
              </a:tblGrid>
              <a:tr h="2084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Girth</a:t>
                      </a:r>
                    </a:p>
                  </a:txBody>
                  <a:tcPr marL="5657" marR="5657" marT="565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Height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Volume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70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8,8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16,4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18,8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10,8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19,7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15,6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18,2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11,1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22,6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11,2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19,9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79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24,2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11,4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11,4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21,4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11,7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69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19,1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12,9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22,2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12,9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33,8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27,4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13,7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25,7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13,8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24,9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34,5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14,2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31,7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14,5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36,3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38,3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16,3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42,6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55,4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17,5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82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55,7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17,9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58,3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51,5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18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80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51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8418"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20,6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87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77</a:t>
                      </a:r>
                    </a:p>
                  </a:txBody>
                  <a:tcPr marL="5657" marR="5657" marT="56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65342" y="3638610"/>
            <a:ext cx="23558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trees.CSV</a:t>
            </a:r>
            <a:endParaRPr lang="ru-RU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264091" y="1340768"/>
            <a:ext cx="2571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Создадим в </a:t>
            </a:r>
            <a:r>
              <a:rPr lang="en-US" sz="2400" dirty="0" smtClean="0"/>
              <a:t>Excel </a:t>
            </a:r>
            <a:r>
              <a:rPr lang="ru-RU" sz="2400" dirty="0" smtClean="0"/>
              <a:t>файл с примером (обхват, высота и объем деревьев), сохраним файл как 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205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0040" y="1484784"/>
            <a:ext cx="8676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tree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sz="2400" dirty="0" smtClean="0">
                <a:solidFill>
                  <a:srgbClr val="FF0000"/>
                </a:solidFill>
              </a:rPr>
              <a:t>&lt;-</a:t>
            </a:r>
            <a:r>
              <a:rPr lang="en-US" sz="2400" dirty="0" err="1">
                <a:solidFill>
                  <a:srgbClr val="FF0000"/>
                </a:solidFill>
              </a:rPr>
              <a:t>read.table</a:t>
            </a:r>
            <a:r>
              <a:rPr lang="en-US" sz="2400" dirty="0">
                <a:solidFill>
                  <a:srgbClr val="FF0000"/>
                </a:solidFill>
              </a:rPr>
              <a:t>(file="trees.csv", </a:t>
            </a:r>
            <a:r>
              <a:rPr lang="en-US" sz="2400" dirty="0" err="1">
                <a:solidFill>
                  <a:srgbClr val="FF0000"/>
                </a:solidFill>
              </a:rPr>
              <a:t>sep</a:t>
            </a:r>
            <a:r>
              <a:rPr lang="en-US" sz="2400" dirty="0">
                <a:solidFill>
                  <a:srgbClr val="FF0000"/>
                </a:solidFill>
              </a:rPr>
              <a:t>=";", header=T, </a:t>
            </a:r>
            <a:r>
              <a:rPr lang="en-US" sz="2400" dirty="0" err="1">
                <a:solidFill>
                  <a:srgbClr val="FF0000"/>
                </a:solidFill>
              </a:rPr>
              <a:t>dec</a:t>
            </a:r>
            <a:r>
              <a:rPr lang="en-US" sz="2400" dirty="0" smtClean="0">
                <a:solidFill>
                  <a:srgbClr val="FF0000"/>
                </a:solidFill>
              </a:rPr>
              <a:t>=",")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trees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Встроенные функции состоят из названия функции и ее  </a:t>
            </a:r>
            <a:b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атрибутов (в скобочках), при наведении курсора на         </a:t>
            </a:r>
            <a:b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названии функции нажимайте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F1 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для получения справки</a:t>
            </a:r>
            <a:endParaRPr lang="ru-RU" sz="2400" dirty="0" smtClean="0">
              <a:solidFill>
                <a:srgbClr val="FF0000"/>
              </a:solidFill>
            </a:endParaRPr>
          </a:p>
          <a:p>
            <a:endParaRPr lang="ru-RU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x&lt;-</a:t>
            </a:r>
            <a:r>
              <a:rPr lang="en-US" sz="2400" dirty="0" err="1" smtClean="0">
                <a:solidFill>
                  <a:srgbClr val="FF0000"/>
                </a:solidFill>
              </a:rPr>
              <a:t>trees$Height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Высота деревьев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x</a:t>
            </a:r>
            <a:endParaRPr lang="ru-RU" sz="2400" dirty="0" smtClean="0">
              <a:solidFill>
                <a:srgbClr val="FF0000"/>
              </a:solidFill>
            </a:endParaRPr>
          </a:p>
          <a:p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x1&lt;-trees[,3</a:t>
            </a:r>
            <a:r>
              <a:rPr lang="en-US" sz="2400" dirty="0" smtClean="0">
                <a:solidFill>
                  <a:srgbClr val="FF0000"/>
                </a:solidFill>
              </a:rPr>
              <a:t>]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Объем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деревьев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x1</a:t>
            </a:r>
            <a:endParaRPr lang="ru-RU" sz="2400" dirty="0" smtClean="0">
              <a:solidFill>
                <a:srgbClr val="FF0000"/>
              </a:solidFill>
            </a:endParaRPr>
          </a:p>
          <a:p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FF0000"/>
                </a:solidFill>
              </a:rPr>
              <a:t>attach(trees)</a:t>
            </a:r>
            <a:endParaRPr lang="ru-RU" sz="2400" dirty="0" smtClean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rgbClr val="FF0000"/>
                </a:solidFill>
              </a:rPr>
              <a:t>2&lt;-Girth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#</a:t>
            </a:r>
            <a:r>
              <a:rPr lang="ru-RU" sz="2400" dirty="0" smtClean="0">
                <a:solidFill>
                  <a:schemeClr val="accent1">
                    <a:lumMod val="75000"/>
                  </a:schemeClr>
                </a:solidFill>
              </a:rPr>
              <a:t>Обхват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</a:rPr>
              <a:t>деревьев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73630" y="4766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  <a:latin typeface="Cambria" pitchFamily="18" charset="0"/>
              </a:rPr>
              <a:t>Чтение данных из файла</a:t>
            </a:r>
            <a:endParaRPr lang="en-US" b="1" dirty="0" smtClean="0">
              <a:solidFill>
                <a:schemeClr val="accent1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</TotalTime>
  <Words>1124</Words>
  <Application>Microsoft Office PowerPoint</Application>
  <PresentationFormat>Экран (4:3)</PresentationFormat>
  <Paragraphs>377</Paragraphs>
  <Slides>31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2" baseType="lpstr">
      <vt:lpstr>Тема Office</vt:lpstr>
      <vt:lpstr>Среда статистического программирования R</vt:lpstr>
      <vt:lpstr>Что такое R?</vt:lpstr>
      <vt:lpstr>Отличие R от STATISTICA  или SPSS</vt:lpstr>
      <vt:lpstr>Установка и вызов R </vt:lpstr>
      <vt:lpstr>Установка и использование дополнительных  пакетов в R</vt:lpstr>
      <vt:lpstr>Начало работы</vt:lpstr>
      <vt:lpstr>Вектора</vt:lpstr>
      <vt:lpstr>Презентация PowerPoint</vt:lpstr>
      <vt:lpstr>Презентация PowerPoint</vt:lpstr>
      <vt:lpstr>Упорядоченье данных</vt:lpstr>
      <vt:lpstr>Графическое представление данных</vt:lpstr>
      <vt:lpstr>Графическое представление данных</vt:lpstr>
      <vt:lpstr>Описательные статистики</vt:lpstr>
      <vt:lpstr>Ошибка репрезентативности среднего арифметического</vt:lpstr>
      <vt:lpstr>Отображение ошибок на гистограмме</vt:lpstr>
      <vt:lpstr>Отображение ошибок на гистограмме</vt:lpstr>
      <vt:lpstr>Показатель точности опыта</vt:lpstr>
      <vt:lpstr>Оценка нормальности распределения</vt:lpstr>
      <vt:lpstr>Параметрические критерии</vt:lpstr>
      <vt:lpstr>Непараметрический критерий Вилкоксона-Манна-Уитни</vt:lpstr>
      <vt:lpstr>Сравнение распределений методом Хи-квадрат</vt:lpstr>
      <vt:lpstr>Корреляция</vt:lpstr>
      <vt:lpstr>Линейная регрессия</vt:lpstr>
      <vt:lpstr>Презентация PowerPoint</vt:lpstr>
      <vt:lpstr>Однофакторный дисперсионный анализ (проверить нормальность!)</vt:lpstr>
      <vt:lpstr>Апостериорный анализ</vt:lpstr>
      <vt:lpstr>Аналог однофакторного анализа при распределении, отличном от нормального</vt:lpstr>
      <vt:lpstr>Презентация PowerPoint</vt:lpstr>
      <vt:lpstr>Двухфакторный дисперсионный анализ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Статистика в R</dc:title>
  <dc:creator>Sony</dc:creator>
  <cp:lastModifiedBy>User</cp:lastModifiedBy>
  <cp:revision>133</cp:revision>
  <dcterms:created xsi:type="dcterms:W3CDTF">2012-09-26T14:17:20Z</dcterms:created>
  <dcterms:modified xsi:type="dcterms:W3CDTF">2021-02-16T05:29:00Z</dcterms:modified>
</cp:coreProperties>
</file>