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9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4328" y="1734671"/>
            <a:ext cx="8673353" cy="1829280"/>
          </a:xfrm>
        </p:spPr>
        <p:txBody>
          <a:bodyPr/>
          <a:lstStyle/>
          <a:p>
            <a:r>
              <a:rPr lang="ru-RU" sz="5400" dirty="0"/>
              <a:t>ПАРНАЯ ЛИНЕЙНАЯ </a:t>
            </a:r>
            <a:r>
              <a:rPr lang="ru-RU" sz="5400" dirty="0" smtClean="0"/>
              <a:t>КОРРЕЛЯЦИЯ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58353" y="4531657"/>
            <a:ext cx="6674250" cy="1048871"/>
          </a:xfrm>
        </p:spPr>
        <p:txBody>
          <a:bodyPr>
            <a:normAutofit/>
          </a:bodyPr>
          <a:lstStyle/>
          <a:p>
            <a:r>
              <a:rPr lang="ru-RU" sz="4400" dirty="0"/>
              <a:t>ГЛАВА </a:t>
            </a:r>
            <a:r>
              <a:rPr lang="ru-RU" sz="4400" dirty="0" smtClean="0"/>
              <a:t>3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04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Предположим</a:t>
            </a:r>
            <a:r>
              <a:rPr lang="ru-RU" sz="2400" dirty="0"/>
              <a:t>, что на основе геометрических, физических или других соображений установлено, что между двумя количественными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существует линейная корреляционная </a:t>
            </a:r>
            <a:r>
              <a:rPr lang="ru-RU" sz="2400" dirty="0" smtClean="0"/>
              <a:t>зависимость. Тогда уравнение </a:t>
            </a:r>
            <a:r>
              <a:rPr lang="ru-RU" sz="2400" dirty="0"/>
              <a:t>регрессии записывают в виде</a:t>
            </a:r>
            <a:r>
              <a:rPr lang="ru-RU" sz="2400" dirty="0" smtClean="0"/>
              <a:t>: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40" y="3353080"/>
            <a:ext cx="2684568" cy="6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Пусть опытные данные не сгруппированы в корреляционную таблицу, т. е. заданы в виде табл. 18</a:t>
            </a:r>
            <a:r>
              <a:rPr lang="ru-RU" sz="2400" dirty="0" smtClean="0"/>
              <a:t>.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79" y="2686688"/>
            <a:ext cx="8338030" cy="11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61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В этом случае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являющиеся оценками истинных величин уравнения регрессии, находят по методу наименьших </a:t>
                </a:r>
                <a:r>
                  <a:rPr lang="ru-RU" sz="2400" dirty="0" smtClean="0"/>
                  <a:t>квадратов,</a:t>
                </a:r>
                <a:r>
                  <a:rPr lang="ru-RU" sz="2400" dirty="0"/>
                  <a:t/>
                </a:r>
                <a:br>
                  <a:rPr lang="ru-RU" sz="2400" dirty="0"/>
                </a:br>
                <a:r>
                  <a:rPr lang="ru-RU" sz="2400" dirty="0"/>
                  <a:t>решая систему линейных алгебраических уравнений (СЛАУ) относительно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614545"/>
              </a:xfrm>
              <a:prstGeom prst="rect">
                <a:avLst/>
              </a:prstGeom>
              <a:blipFill rotWithShape="0">
                <a:blip r:embed="rId2"/>
                <a:stretch>
                  <a:fillRect l="-916" t="-3019" r="-859" b="-60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37" y="3147509"/>
            <a:ext cx="3439027" cy="11689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69893" y="5167263"/>
            <a:ext cx="591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где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417" y="4820434"/>
            <a:ext cx="6579254" cy="11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Для нахождения сумм, входящих в </a:t>
            </a:r>
            <a:r>
              <a:rPr lang="ru-RU" sz="2400" dirty="0" smtClean="0"/>
              <a:t>систему, </a:t>
            </a:r>
            <a:r>
              <a:rPr lang="ru-RU" sz="2400" dirty="0"/>
              <a:t>составляется </a:t>
            </a:r>
            <a:r>
              <a:rPr lang="ru-RU" sz="2400" dirty="0" smtClean="0"/>
              <a:t>табл. 19.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29" y="2277017"/>
            <a:ext cx="8230834" cy="16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22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Если опытные данные сгруппированы в корреляционную таблицу, то</a:t>
                </a:r>
                <a:br>
                  <a:rPr lang="ru-RU" sz="2400" dirty="0"/>
                </a:br>
                <a:r>
                  <a:rPr lang="ru-RU" sz="24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уравнения регрессии </a:t>
                </a:r>
                <a:r>
                  <a:rPr lang="ru-RU" sz="2400" dirty="0"/>
                  <a:t>находят по методу наименьших</a:t>
                </a:r>
                <a:br>
                  <a:rPr lang="ru-RU" sz="2400" dirty="0"/>
                </a:br>
                <a:r>
                  <a:rPr lang="ru-RU" sz="2400" dirty="0"/>
                  <a:t>квадратов, решая </a:t>
                </a:r>
                <a:r>
                  <a:rPr lang="ru-RU" sz="2400" dirty="0" smtClean="0"/>
                  <a:t>СЛАУ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222771"/>
              </a:xfrm>
              <a:prstGeom prst="rect">
                <a:avLst/>
              </a:prstGeom>
              <a:blipFill rotWithShape="0">
                <a:blip r:embed="rId2"/>
                <a:stretch>
                  <a:fillRect l="-916" t="-3483" r="-859" b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53" y="3178013"/>
            <a:ext cx="4728199" cy="12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92306" y="4880846"/>
                <a:ext cx="10627658" cy="871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частоты признаков X и Y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xy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частота совместного появления признаков X и Y 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06" y="4880846"/>
                <a:ext cx="10627658" cy="871392"/>
              </a:xfrm>
              <a:prstGeom prst="rect">
                <a:avLst/>
              </a:prstGeom>
              <a:blipFill rotWithShape="0">
                <a:blip r:embed="rId4"/>
                <a:stretch>
                  <a:fillRect l="-918" t="-5594" r="-86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Для нахождения сумм, входящих в </a:t>
            </a:r>
            <a:r>
              <a:rPr lang="ru-RU" sz="2400" dirty="0" smtClean="0"/>
              <a:t>систему, </a:t>
            </a:r>
            <a:r>
              <a:rPr lang="ru-RU" sz="2400" dirty="0"/>
              <a:t>составляется табл. 20</a:t>
            </a:r>
            <a:r>
              <a:rPr lang="ru-RU" sz="2400" dirty="0" smtClean="0"/>
              <a:t>.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15" y="2181645"/>
            <a:ext cx="7868220" cy="4002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9086022" y="2451829"/>
                <a:ext cx="2984058" cy="2824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Суммы </a:t>
                </a:r>
              </a:p>
              <a:p>
                <a:pPr algn="just"/>
                <a:r>
                  <a:rPr lang="ru-RU" sz="24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sub>
                    </m:sSub>
                  </m:oMath>
                </a14:m>
                <a:r>
                  <a:rPr lang="ru-RU" sz="2400" dirty="0"/>
                  <a:t>x</a:t>
                </a:r>
                <a:r>
                  <a:rPr lang="ru-RU" sz="2400" dirty="0" smtClean="0"/>
                  <a:t>], </a:t>
                </a:r>
                <a:r>
                  <a:rPr lang="ru-RU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sub>
                    </m:sSub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], </a:t>
                </a:r>
                <a:r>
                  <a:rPr lang="ru-RU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xy</m:t>
                        </m:r>
                      </m:sub>
                    </m:sSub>
                  </m:oMath>
                </a14:m>
                <a:r>
                  <a:rPr lang="ru-RU" sz="2400" dirty="0" smtClean="0"/>
                  <a:t>xy</a:t>
                </a:r>
                <a:r>
                  <a:rPr lang="ru-RU" sz="2400" dirty="0"/>
                  <a:t>] в табл. 20 находятся по строкам, </a:t>
                </a:r>
                <a:endParaRPr lang="ru-RU" sz="2400" dirty="0" smtClean="0"/>
              </a:p>
              <a:p>
                <a:pPr algn="just"/>
                <a:r>
                  <a:rPr lang="ru-RU" sz="2400" dirty="0" smtClean="0"/>
                  <a:t>а сумма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sub>
                    </m:sSub>
                  </m:oMath>
                </a14:m>
                <a:r>
                  <a:rPr lang="ru-RU" sz="2400" dirty="0"/>
                  <a:t>y</a:t>
                </a:r>
                <a:r>
                  <a:rPr lang="ru-RU" sz="2400" dirty="0" smtClean="0"/>
                  <a:t>] — </a:t>
                </a:r>
                <a:r>
                  <a:rPr lang="ru-RU" sz="2400" dirty="0"/>
                  <a:t>по последнему столбцу табл. 20.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2" y="2451829"/>
                <a:ext cx="2984058" cy="2824619"/>
              </a:xfrm>
              <a:prstGeom prst="rect">
                <a:avLst/>
              </a:prstGeom>
              <a:blipFill rotWithShape="0">
                <a:blip r:embed="rId3"/>
                <a:stretch>
                  <a:fillRect l="-3061" t="-1509" r="-3061" b="-2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2750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В уравнении </a:t>
                </a:r>
                <a:r>
                  <a:rPr lang="ru-RU" sz="2400" dirty="0" smtClean="0"/>
                  <a:t>регрессии параметр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 характеризует усредненное</a:t>
                </a:r>
                <a:br>
                  <a:rPr lang="ru-RU" sz="2400" dirty="0"/>
                </a:br>
                <a:r>
                  <a:rPr lang="ru-RU" sz="2400" dirty="0"/>
                  <a:t>влияние на результативный признак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неучтенных (не выявленных для</a:t>
                </a:r>
                <a:br>
                  <a:rPr lang="ru-RU" sz="2400" dirty="0"/>
                </a:br>
                <a:r>
                  <a:rPr lang="ru-RU" sz="2400" dirty="0"/>
                  <a:t>исследования) факторных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dirty="0" smtClean="0"/>
                  <a:t>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Параметр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показывает, </a:t>
                </a:r>
                <a:r>
                  <a:rPr lang="ru-RU" sz="2400" dirty="0" smtClean="0"/>
                  <a:t>на сколько </a:t>
                </a:r>
                <a:r>
                  <a:rPr lang="ru-RU" sz="2400" dirty="0"/>
                  <a:t>изменяется в среднем значение результативного признака </a:t>
                </a:r>
                <a:r>
                  <a:rPr lang="ru-RU" sz="2400" i="1" dirty="0"/>
                  <a:t>Y </a:t>
                </a:r>
                <a:r>
                  <a:rPr lang="ru-RU" sz="2400" dirty="0" smtClean="0"/>
                  <a:t>при увеличении </a:t>
                </a:r>
                <a:r>
                  <a:rPr lang="ru-RU" sz="2400" dirty="0"/>
                  <a:t>факторного признака на </a:t>
                </a:r>
                <a:r>
                  <a:rPr lang="ru-RU" sz="2400" dirty="0" smtClean="0"/>
                  <a:t>единицу. 	Используя </a:t>
                </a:r>
                <a:r>
                  <a:rPr lang="ru-RU" sz="2400" dirty="0"/>
                  <a:t>параметр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, вычисляют </a:t>
                </a:r>
                <a:r>
                  <a:rPr lang="ru-RU" sz="2400" dirty="0" smtClean="0"/>
                  <a:t>коэффициент эластичности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K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э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по </a:t>
                </a:r>
                <a:r>
                  <a:rPr lang="ru-RU" sz="2400" dirty="0"/>
                  <a:t>формуле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2750689"/>
              </a:xfrm>
              <a:prstGeom prst="rect">
                <a:avLst/>
              </a:prstGeom>
              <a:blipFill rotWithShape="0">
                <a:blip r:embed="rId2"/>
                <a:stretch>
                  <a:fillRect l="-916" t="-1770" r="-859" b="-39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88" y="4318035"/>
            <a:ext cx="2054879" cy="7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Коэффициент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эластичности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K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э</m:t>
                        </m:r>
                      </m:sub>
                    </m:sSub>
                  </m:oMath>
                </a14:m>
                <a:r>
                  <a:rPr lang="ru-RU" sz="2400" dirty="0"/>
                  <a:t>показывает, на сколько процентов</a:t>
                </a:r>
                <a:br>
                  <a:rPr lang="ru-RU" sz="2400" dirty="0"/>
                </a:br>
                <a:r>
                  <a:rPr lang="ru-RU" sz="2400" dirty="0"/>
                  <a:t>изменяется результативный признак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при изменении факторного признака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на 1 </a:t>
                </a:r>
                <a:r>
                  <a:rPr lang="ru-RU" sz="2400" dirty="0" smtClean="0"/>
                  <a:t>%.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В </a:t>
                </a:r>
                <a:r>
                  <a:rPr lang="ru-RU" sz="2400" dirty="0"/>
                  <a:t>случае линейной корреляционной зависимости между признаками</a:t>
                </a:r>
                <a:br>
                  <a:rPr lang="ru-RU" sz="2400" dirty="0"/>
                </a:b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, уравнения регрессий находят </a:t>
                </a:r>
                <a:r>
                  <a:rPr lang="ru-RU" sz="2400" dirty="0" smtClean="0"/>
                  <a:t>по </a:t>
                </a:r>
                <a:r>
                  <a:rPr lang="ru-RU" sz="2400" dirty="0"/>
                  <a:t>формулам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916" t="-2194" r="-859" b="-6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33" y="3769752"/>
            <a:ext cx="3718729" cy="1878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69893" y="5946215"/>
                <a:ext cx="104483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</m:acc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</m:acc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выборочные средние признаков X и Y </a:t>
                </a:r>
                <a:r>
                  <a:rPr lang="ru-RU" sz="2400" dirty="0" smtClean="0"/>
                  <a:t>. 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5946215"/>
                <a:ext cx="1044836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933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7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870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— </a:t>
                </a:r>
                <a:r>
                  <a:rPr lang="ru-RU" sz="2400" dirty="0"/>
                  <a:t>выборочные средние квадратические отклонения признаков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вычисляемые по </a:t>
                </a:r>
                <a:r>
                  <a:rPr lang="ru-RU" sz="2400" dirty="0"/>
                  <a:t>формулам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870431"/>
              </a:xfrm>
              <a:prstGeom prst="rect">
                <a:avLst/>
              </a:prstGeom>
              <a:blipFill rotWithShape="0">
                <a:blip r:embed="rId2"/>
                <a:stretch>
                  <a:fillRect l="-916" t="-5594" r="-859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08" y="2766171"/>
            <a:ext cx="6848640" cy="22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50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При </a:t>
                </a:r>
                <a:r>
                  <a:rPr lang="en-US" sz="2400" i="1" dirty="0" smtClean="0"/>
                  <a:t>n</a:t>
                </a:r>
                <a:r>
                  <a:rPr lang="ru-RU" sz="2400" i="1" dirty="0" smtClean="0"/>
                  <a:t> </a:t>
                </a:r>
                <a:r>
                  <a:rPr lang="en-US" sz="2400" dirty="0" smtClean="0"/>
                  <a:t>≥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50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находят по </a:t>
                </a:r>
                <a:r>
                  <a:rPr lang="ru-RU" sz="2400" dirty="0"/>
                  <a:t>формулам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501099"/>
              </a:xfrm>
              <a:prstGeom prst="rect">
                <a:avLst/>
              </a:prstGeom>
              <a:blipFill rotWithShape="0">
                <a:blip r:embed="rId2"/>
                <a:stretch>
                  <a:fillRect t="-9639" b="-18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34" y="2383687"/>
            <a:ext cx="5334002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7847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38936"/>
            <a:ext cx="10192871" cy="405428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800" b="1" dirty="0"/>
              <a:t>§ 9. Понятие корреляционной зависимости. Задачи </a:t>
            </a:r>
            <a:r>
              <a:rPr lang="ru-RU" sz="2800" b="1" dirty="0" smtClean="0"/>
              <a:t>теории</a:t>
            </a:r>
          </a:p>
          <a:p>
            <a:pPr marL="0" indent="0" algn="just">
              <a:buNone/>
            </a:pPr>
            <a:r>
              <a:rPr lang="ru-RU" sz="2800" b="1" dirty="0"/>
              <a:t> </a:t>
            </a:r>
            <a:r>
              <a:rPr lang="ru-RU" sz="2800" b="1" dirty="0" smtClean="0"/>
              <a:t>       корреляции</a:t>
            </a:r>
          </a:p>
          <a:p>
            <a:pPr marL="0" indent="0" algn="just">
              <a:buNone/>
            </a:pPr>
            <a:r>
              <a:rPr lang="ru-RU" sz="2800" b="1" dirty="0"/>
              <a:t>§ 10. Парная линейная </a:t>
            </a:r>
            <a:r>
              <a:rPr lang="ru-RU" sz="2800" b="1" dirty="0" smtClean="0"/>
              <a:t>корреляция</a:t>
            </a:r>
          </a:p>
          <a:p>
            <a:pPr marL="0" indent="0" algn="just">
              <a:buNone/>
            </a:pPr>
            <a:r>
              <a:rPr lang="ru-RU" sz="2800" b="1" dirty="0"/>
              <a:t>§ 11. Коэффициент корреляции</a:t>
            </a:r>
            <a:r>
              <a:rPr lang="ru-RU" sz="2800" b="1" dirty="0" smtClean="0"/>
              <a:t>, его </a:t>
            </a:r>
            <a:r>
              <a:rPr lang="ru-RU" sz="2800" b="1" dirty="0"/>
              <a:t>свойства и </a:t>
            </a:r>
            <a:r>
              <a:rPr lang="ru-RU" sz="2800" b="1" dirty="0" smtClean="0"/>
              <a:t>значимость</a:t>
            </a:r>
          </a:p>
          <a:p>
            <a:pPr marL="0" indent="0" algn="just">
              <a:buNone/>
            </a:pPr>
            <a:r>
              <a:rPr lang="ru-RU" sz="2800" b="1" dirty="0"/>
              <a:t>§ 12. Определение </a:t>
            </a:r>
            <a:r>
              <a:rPr lang="ru-RU" sz="2800" b="1" dirty="0" smtClean="0"/>
              <a:t>надежности (</a:t>
            </a:r>
            <a:r>
              <a:rPr lang="ru-RU" sz="2800" b="1" dirty="0"/>
              <a:t>доверительного интервала</a:t>
            </a:r>
            <a:r>
              <a:rPr lang="ru-RU" sz="2800" b="1" dirty="0" smtClean="0"/>
              <a:t>) </a:t>
            </a:r>
          </a:p>
          <a:p>
            <a:pPr marL="0" indent="0" algn="just">
              <a:buNone/>
            </a:pPr>
            <a:r>
              <a:rPr lang="ru-RU" sz="2800" b="1" dirty="0" smtClean="0"/>
              <a:t>          коэффициента корреляции</a:t>
            </a:r>
          </a:p>
          <a:p>
            <a:pPr marL="0" indent="0" algn="just">
              <a:buNone/>
            </a:pPr>
            <a:r>
              <a:rPr lang="ru-RU" sz="2800" b="1" dirty="0"/>
              <a:t>§ 13. Коэффициент </a:t>
            </a:r>
            <a:r>
              <a:rPr lang="ru-RU" sz="2800" b="1" dirty="0" smtClean="0"/>
              <a:t>детерминации</a:t>
            </a:r>
            <a:endParaRPr lang="ru-RU" sz="2800" dirty="0"/>
          </a:p>
          <a:p>
            <a:pPr marL="0" indent="0" algn="just">
              <a:buNone/>
            </a:pPr>
            <a:r>
              <a:rPr lang="ru-RU" sz="2800" b="1" dirty="0" smtClean="0"/>
              <a:t>§ </a:t>
            </a:r>
            <a:r>
              <a:rPr lang="ru-RU" sz="2800" b="1" dirty="0"/>
              <a:t>14. Проверка адекватности </a:t>
            </a:r>
            <a:r>
              <a:rPr lang="ru-RU" sz="2800" b="1" dirty="0" smtClean="0"/>
              <a:t>модели</a:t>
            </a:r>
          </a:p>
          <a:p>
            <a:pPr marL="0" indent="0" algn="just">
              <a:buNone/>
            </a:pPr>
            <a:r>
              <a:rPr lang="ru-RU" sz="2800" b="1" dirty="0"/>
              <a:t>§ 15. Оценка величины </a:t>
            </a:r>
            <a:r>
              <a:rPr lang="ru-RU" sz="2800" b="1" dirty="0" smtClean="0"/>
              <a:t>погрешности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89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Коэффициент линейной корреляции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находят по формуле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6" y="2271992"/>
            <a:ext cx="2759744" cy="1197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85046" y="3914018"/>
                <a:ext cx="10165977" cy="1609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xy</m:t>
                        </m:r>
                      </m:e>
                    </m:acc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средняя произведения значений признаков X и Y </a:t>
                </a:r>
                <a:r>
                  <a:rPr lang="ru-RU" sz="2400" dirty="0" smtClean="0"/>
                  <a:t>,</a:t>
                </a:r>
              </a:p>
              <a:p>
                <a:pPr algn="just"/>
                <a:r>
                  <a:rPr lang="ru-RU" sz="240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</m:acc>
                  </m:oMath>
                </a14:m>
                <a:r>
                  <a:rPr lang="ru-RU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</m:acc>
                  </m:oMath>
                </a14:m>
                <a:r>
                  <a:rPr lang="ru-RU" sz="2400" dirty="0" smtClean="0"/>
                  <a:t> — средние </a:t>
                </a:r>
                <a:r>
                  <a:rPr lang="ru-RU" sz="2400" dirty="0"/>
                  <a:t>значения признаков X и Y </a:t>
                </a:r>
                <a:r>
                  <a:rPr lang="ru-RU" sz="2400" dirty="0" smtClean="0"/>
                  <a:t>,</a:t>
                </a:r>
              </a:p>
              <a:p>
                <a:pPr algn="just"/>
                <a:r>
                  <a:rPr lang="ru-RU" sz="2400" dirty="0"/>
                  <a:t> </a:t>
                </a:r>
                <a:r>
                  <a:rPr lang="ru-RU" sz="24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sub>
                    </m:sSub>
                  </m:oMath>
                </a14:m>
                <a:r>
                  <a:rPr lang="ru-RU" sz="2400" dirty="0" smtClean="0"/>
                  <a:t> — </a:t>
                </a:r>
                <a:r>
                  <a:rPr lang="ru-RU" sz="2400" dirty="0"/>
                  <a:t>выборочные средние квадратические отклонения признаков </a:t>
                </a:r>
                <a:r>
                  <a:rPr lang="ru-RU" sz="2400" dirty="0" smtClean="0"/>
                  <a:t>      				X </a:t>
                </a:r>
                <a:r>
                  <a:rPr lang="ru-RU" sz="2400" dirty="0"/>
                  <a:t>и </a:t>
                </a:r>
                <a:r>
                  <a:rPr lang="ru-RU" sz="2400" dirty="0" smtClean="0"/>
                  <a:t>Y, </a:t>
                </a:r>
                <a:r>
                  <a:rPr lang="ru-RU" sz="2400" dirty="0"/>
                  <a:t>вычисленные по </a:t>
                </a:r>
                <a:r>
                  <a:rPr lang="ru-RU" sz="2400" dirty="0" smtClean="0"/>
                  <a:t>вышеприведенным формулам 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6" y="3914018"/>
                <a:ext cx="10165977" cy="1609095"/>
              </a:xfrm>
              <a:prstGeom prst="rect">
                <a:avLst/>
              </a:prstGeom>
              <a:blipFill rotWithShape="0">
                <a:blip r:embed="rId4"/>
                <a:stretch>
                  <a:fillRect l="-899" t="-2652" r="-959" b="-7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5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4" y="1709918"/>
            <a:ext cx="3605297" cy="73744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21966" y="1841084"/>
            <a:ext cx="4245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— </a:t>
            </a:r>
            <a:r>
              <a:rPr lang="ru-RU" sz="2400" dirty="0" smtClean="0"/>
              <a:t>уравнение </a:t>
            </a:r>
            <a:r>
              <a:rPr lang="ru-RU" sz="2400" dirty="0"/>
              <a:t>регрессии y на x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81" y="3298171"/>
            <a:ext cx="3588120" cy="84352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921966" y="3535266"/>
            <a:ext cx="5033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sz="2800" dirty="0"/>
              <a:t>— </a:t>
            </a:r>
            <a:r>
              <a:rPr lang="ru-RU" sz="2800" dirty="0" smtClean="0"/>
              <a:t>уравнение </a:t>
            </a:r>
            <a:r>
              <a:rPr lang="ru-RU" sz="2800" dirty="0"/>
              <a:t>регрессии x на y 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6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636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Если данные выборки для признаков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заданы в виде корреляционной </a:t>
                </a:r>
                <a:endParaRPr lang="ru-RU" sz="2400" dirty="0" smtClean="0"/>
              </a:p>
              <a:p>
                <a:pPr algn="just"/>
                <a:r>
                  <a:rPr lang="ru-RU" sz="2400" dirty="0" smtClean="0"/>
                  <a:t>таблицы </a:t>
                </a:r>
                <a:r>
                  <a:rPr lang="ru-RU" sz="2400" dirty="0"/>
                  <a:t>и объем выборки </a:t>
                </a:r>
                <a:r>
                  <a:rPr lang="ru-RU" sz="2400" i="1" dirty="0" smtClean="0"/>
                  <a:t>n</a:t>
                </a:r>
                <a:r>
                  <a:rPr lang="ru-RU" sz="2400" dirty="0" smtClean="0"/>
                  <a:t>&gt;30</a:t>
                </a:r>
                <a:r>
                  <a:rPr lang="ru-RU" sz="2400" dirty="0"/>
                  <a:t>, то для нахождения величин,</a:t>
                </a:r>
                <a:br>
                  <a:rPr lang="ru-RU" sz="2400" dirty="0"/>
                </a:br>
                <a:r>
                  <a:rPr lang="ru-RU" sz="2400" dirty="0"/>
                  <a:t>входящих в уравнения линий </a:t>
                </a:r>
                <a:r>
                  <a:rPr lang="ru-RU" sz="2400" dirty="0" smtClean="0"/>
                  <a:t>регрессий, </a:t>
                </a:r>
                <a:r>
                  <a:rPr lang="ru-RU" sz="2400" dirty="0"/>
                  <a:t>переходят к вспомогательному распределению с условными вариантами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u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v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j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, вычисляемых по формулам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636474"/>
              </a:xfrm>
              <a:prstGeom prst="rect">
                <a:avLst/>
              </a:prstGeom>
              <a:blipFill rotWithShape="0">
                <a:blip r:embed="rId2"/>
                <a:stretch>
                  <a:fillRect l="-916" t="-2602" r="-859" b="-3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33" y="3344396"/>
            <a:ext cx="2113990" cy="194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69892" y="5714564"/>
                <a:ext cx="10542495" cy="48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 smtClean="0"/>
                  <a:t>X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 smtClean="0"/>
                  <a:t>Y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шаги значений признаков X и </a:t>
                </a:r>
                <a:r>
                  <a:rPr lang="ru-RU" sz="2400" dirty="0" smtClean="0"/>
                  <a:t>Y.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2" y="5714564"/>
                <a:ext cx="10542495" cy="484107"/>
              </a:xfrm>
              <a:prstGeom prst="rect">
                <a:avLst/>
              </a:prstGeom>
              <a:blipFill rotWithShape="0">
                <a:blip r:embed="rId4"/>
                <a:stretch>
                  <a:fillRect l="-925" t="-10000" b="-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Выборочный коэффициент линейной корреляции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в этом случае</a:t>
                </a:r>
                <a:br>
                  <a:rPr lang="ru-RU" sz="2400" dirty="0"/>
                </a:br>
                <a:r>
                  <a:rPr lang="ru-RU" sz="2400" dirty="0"/>
                  <a:t>находят по </a:t>
                </a:r>
                <a:r>
                  <a:rPr lang="ru-RU" sz="2400" dirty="0" smtClean="0"/>
                  <a:t>формуле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16" t="-5109" r="-859" b="-16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169893" y="4248835"/>
            <a:ext cx="10542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где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90" y="2686255"/>
            <a:ext cx="3255870" cy="11183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9" y="5019347"/>
            <a:ext cx="4866761" cy="10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Для нахождения </a:t>
                </a:r>
                <a:r>
                  <a:rPr lang="ru-RU" sz="2400" dirty="0" smtClean="0"/>
                  <a:t>суммы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составляется </a:t>
                </a:r>
                <a:r>
                  <a:rPr lang="ru-RU" sz="2400" dirty="0"/>
                  <a:t>расчетная табл. 21</a:t>
                </a:r>
                <a:r>
                  <a:rPr lang="ru-RU" sz="2400" dirty="0" smtClean="0"/>
                  <a:t>.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42" y="2303911"/>
            <a:ext cx="7848882" cy="42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10</a:t>
            </a:r>
            <a:r>
              <a:rPr lang="ru-RU" sz="2500" b="1" dirty="0"/>
              <a:t>. Парная линейная корреляция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501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Статистики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</m:acc>
                  </m:oMath>
                </a14:m>
                <a:r>
                  <a:rPr lang="ru-RU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</m:acc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sub>
                    </m:sSub>
                    <m:r>
                      <a:rPr lang="ru-RU" sz="2400" b="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400" dirty="0" smtClean="0"/>
                  <a:t>находят по формулам 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501099"/>
              </a:xfrm>
              <a:prstGeom prst="rect">
                <a:avLst/>
              </a:prstGeom>
              <a:blipFill rotWithShape="0">
                <a:blip r:embed="rId2"/>
                <a:stretch>
                  <a:fillRect t="-9639" b="-18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15" y="2491263"/>
            <a:ext cx="7135909" cy="7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11</a:t>
            </a:r>
            <a:r>
              <a:rPr lang="ru-RU" sz="2500" b="1" dirty="0"/>
              <a:t>. Коэффициент корреляции</a:t>
            </a:r>
            <a:r>
              <a:rPr lang="ru-RU" sz="2500" b="1" dirty="0" smtClean="0"/>
              <a:t>, его </a:t>
            </a:r>
            <a:r>
              <a:rPr lang="ru-RU" sz="2500" b="1" dirty="0"/>
              <a:t>свойства и значимость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16105" y="1348298"/>
                <a:ext cx="1065007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После выбора функции как формы корреляционной зависимости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решается задача, состоящая в определении тесноты связи между ними, в оценке рассеяния относительно линии </a:t>
                </a:r>
                <a:r>
                  <a:rPr lang="ru-RU" sz="2400" dirty="0" smtClean="0"/>
                  <a:t>регрессии </a:t>
                </a:r>
                <a:r>
                  <a:rPr lang="ru-RU" sz="2400" dirty="0"/>
                  <a:t>значений одного признака для различных значений </a:t>
                </a:r>
                <a:r>
                  <a:rPr lang="ru-RU" sz="2400" dirty="0" smtClean="0"/>
                  <a:t>другого.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Для </a:t>
                </a:r>
                <a:r>
                  <a:rPr lang="ru-RU" sz="2400" dirty="0"/>
                  <a:t>этого используют выборочный коэффициент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корреляции</a:t>
                </a:r>
                <a:r>
                  <a:rPr lang="ru-RU" sz="2400" dirty="0" smtClean="0"/>
                  <a:t>,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05" y="1348298"/>
                <a:ext cx="10650071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859" t="-2201" r="-916"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200" y="3438800"/>
            <a:ext cx="7902082" cy="32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11</a:t>
            </a:r>
            <a:r>
              <a:rPr lang="ru-RU" sz="2500" b="1" dirty="0"/>
              <a:t>. Коэффициент корреляции</a:t>
            </a:r>
            <a:r>
              <a:rPr lang="ru-RU" sz="2500" b="1" dirty="0" smtClean="0"/>
              <a:t>, его </a:t>
            </a:r>
            <a:r>
              <a:rPr lang="ru-RU" sz="2500" b="1" dirty="0"/>
              <a:t>свойства и значимость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Линейный коэффициент корреляции изменяется на отрезке</a:t>
                </a:r>
                <a:br>
                  <a:rPr lang="ru-RU" sz="2400" dirty="0"/>
                </a:br>
                <a:r>
                  <a:rPr lang="ru-RU" sz="2400" dirty="0"/>
                  <a:t>[–1; 1], </a:t>
                </a:r>
                <a:r>
                  <a:rPr lang="ru-RU" sz="2400" dirty="0" smtClean="0"/>
                  <a:t>то есть </a:t>
                </a:r>
                <a:r>
                  <a:rPr lang="ru-RU" sz="2400" dirty="0"/>
                  <a:t>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| </a:t>
                </a:r>
                <a:r>
                  <a:rPr lang="ru-RU" sz="2400" dirty="0" smtClean="0"/>
                  <a:t>≤ </a:t>
                </a:r>
                <a:r>
                  <a:rPr lang="ru-RU" sz="2400" dirty="0"/>
                  <a:t>1.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=±1,</m:t>
                    </m:r>
                  </m:oMath>
                </a14:m>
                <a:r>
                  <a:rPr lang="ru-RU" sz="2400" dirty="0"/>
                  <a:t>то корреляционная зависимость становится</a:t>
                </a:r>
                <a:br>
                  <a:rPr lang="ru-RU" sz="2400" dirty="0"/>
                </a:br>
                <a:r>
                  <a:rPr lang="ru-RU" sz="2400" dirty="0"/>
                  <a:t>функциональной.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В </a:t>
                </a:r>
                <a:r>
                  <a:rPr lang="ru-RU" sz="2400" dirty="0"/>
                  <a:t>случае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&gt; 0 говорят о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положительной корреляции </a:t>
                </a:r>
                <a:r>
                  <a:rPr lang="ru-RU" sz="2400" dirty="0"/>
                  <a:t>величин </a:t>
                </a:r>
                <a:r>
                  <a:rPr lang="ru-RU" sz="2400" i="1" dirty="0"/>
                  <a:t>X</a:t>
                </a:r>
                <a:r>
                  <a:rPr lang="ru-RU" sz="2400" dirty="0"/>
                  <a:t>, </a:t>
                </a:r>
                <a:r>
                  <a:rPr lang="ru-RU" sz="2400" i="1" dirty="0"/>
                  <a:t>Y </a:t>
                </a:r>
                <a:r>
                  <a:rPr lang="ru-RU" sz="2400" dirty="0"/>
                  <a:t>(рис. 6); например, вес и рост человека связаны положительной</a:t>
                </a:r>
                <a:br>
                  <a:rPr lang="ru-RU" sz="2400" dirty="0"/>
                </a:br>
                <a:r>
                  <a:rPr lang="ru-RU" sz="2400" dirty="0"/>
                  <a:t>корреляцией; в случае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&lt; 0 — об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отрицательной корреляции </a:t>
                </a:r>
                <a:r>
                  <a:rPr lang="ru-RU" sz="2400" dirty="0"/>
                  <a:t>(рис. 7).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Положительная </a:t>
                </a:r>
                <a:r>
                  <a:rPr lang="ru-RU" sz="2400" dirty="0"/>
                  <a:t>корреляция между случайными величинами означает, что </a:t>
                </a:r>
                <a:r>
                  <a:rPr lang="ru-RU" sz="2400" dirty="0" smtClean="0"/>
                  <a:t>при возрастании </a:t>
                </a:r>
                <a:r>
                  <a:rPr lang="ru-RU" sz="2400" dirty="0"/>
                  <a:t>одной из них другая имеет тенденцию в среднем возрастать;</a:t>
                </a:r>
                <a:br>
                  <a:rPr lang="ru-RU" sz="2400" dirty="0"/>
                </a:br>
                <a:r>
                  <a:rPr lang="ru-RU" sz="2400" dirty="0"/>
                  <a:t>отрицательная корреляция означает, что при возрастании одной из </a:t>
                </a:r>
                <a:r>
                  <a:rPr lang="ru-RU" sz="2400" dirty="0" smtClean="0"/>
                  <a:t>случай</a:t>
                </a:r>
                <a:r>
                  <a:rPr lang="ru-RU" sz="2400" dirty="0"/>
                  <a:t>ных величин другая имеет тенденцию в среднем убывать</a:t>
                </a:r>
                <a:r>
                  <a:rPr lang="ru-RU" sz="2400" dirty="0" smtClean="0"/>
                  <a:t>.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916" t="-942" r="-859" b="-2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8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11</a:t>
            </a:r>
            <a:r>
              <a:rPr lang="ru-RU" sz="2500" b="1" dirty="0"/>
              <a:t>. Коэффициент корреляции</a:t>
            </a:r>
            <a:r>
              <a:rPr lang="ru-RU" sz="2500" b="1" dirty="0" smtClean="0"/>
              <a:t>, его </a:t>
            </a:r>
            <a:r>
              <a:rPr lang="ru-RU" sz="2500" b="1" dirty="0"/>
              <a:t>свойства и значимость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Если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= 0 , то линейная связь между признаками </a:t>
                </a:r>
                <a:r>
                  <a:rPr lang="ru-RU" sz="2400" i="1" dirty="0"/>
                  <a:t>Х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отсутствует,</a:t>
                </a:r>
                <a:br>
                  <a:rPr lang="ru-RU" sz="2400" dirty="0"/>
                </a:br>
                <a:r>
                  <a:rPr lang="ru-RU" sz="2400" dirty="0"/>
                  <a:t>но может существовать криволинейная корреляционная связь или нелинейная </a:t>
                </a:r>
                <a:r>
                  <a:rPr lang="ru-RU" sz="2400" dirty="0" smtClean="0"/>
                  <a:t>функциональная. Оценку </a:t>
                </a:r>
                <a:r>
                  <a:rPr lang="ru-RU" sz="2400" dirty="0"/>
                  <a:t>тесноты линейной корреляционной связи </a:t>
                </a:r>
                <a:r>
                  <a:rPr lang="ru-RU" sz="2400" dirty="0" smtClean="0"/>
                  <a:t>определяют, пользуясь </a:t>
                </a:r>
                <a:r>
                  <a:rPr lang="ru-RU" sz="2400" dirty="0"/>
                  <a:t>табл. 22</a:t>
                </a:r>
                <a:r>
                  <a:rPr lang="ru-RU" sz="2400" dirty="0" smtClean="0"/>
                  <a:t>.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916" t="-2713" r="-859" b="-8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127" y="3348317"/>
            <a:ext cx="7721321" cy="3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11</a:t>
            </a:r>
            <a:r>
              <a:rPr lang="ru-RU" sz="2500" b="1" dirty="0"/>
              <a:t>. Коэффициент корреляции</a:t>
            </a:r>
            <a:r>
              <a:rPr lang="ru-RU" sz="2500" b="1" dirty="0" smtClean="0"/>
              <a:t>, его </a:t>
            </a:r>
            <a:r>
              <a:rPr lang="ru-RU" sz="2500" b="1" dirty="0"/>
              <a:t>свойства и значимость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237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Значимость выборочного коэффициента корреляции проверяют по</a:t>
                </a:r>
                <a:br>
                  <a:rPr lang="ru-RU" sz="2400" dirty="0"/>
                </a:br>
                <a:r>
                  <a:rPr lang="ru-RU" sz="2400" dirty="0"/>
                  <a:t>критерию Стьюдента. По опытным данным вычисляют расчетную статистику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p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пользуясь формулой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237518"/>
              </a:xfrm>
              <a:prstGeom prst="rect">
                <a:avLst/>
              </a:prstGeom>
              <a:blipFill rotWithShape="0">
                <a:blip r:embed="rId2"/>
                <a:stretch>
                  <a:fillRect l="-916" t="-3448" r="-859" b="-7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05" y="3447488"/>
            <a:ext cx="2968482" cy="12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В новых условиях хозяйственной деятельности предприятий возрастает роль экономико-математических методов для управления производством. Управление производством — это сложный динамический процесс.</a:t>
            </a:r>
            <a:br>
              <a:rPr lang="ru-RU" sz="2400" dirty="0"/>
            </a:br>
            <a:r>
              <a:rPr lang="ru-RU" sz="2400" dirty="0"/>
              <a:t>Поэтому при выработке оптимального решения по управлению производственно-хозяйственной деятельностью предприятия необходимо не </a:t>
            </a:r>
            <a:r>
              <a:rPr lang="ru-RU" sz="2400" dirty="0" smtClean="0"/>
              <a:t>только учитывать </a:t>
            </a:r>
            <a:r>
              <a:rPr lang="ru-RU" sz="2400" dirty="0"/>
              <a:t>изменения параметров и характеристик, описывающих эту деятельность, но и уметь их прогнозировать, основываясь на экономических</a:t>
            </a:r>
            <a:br>
              <a:rPr lang="ru-RU" sz="2400" dirty="0"/>
            </a:br>
            <a:r>
              <a:rPr lang="ru-RU" sz="2400" dirty="0"/>
              <a:t>законах, которые наиболее полно отражают взаимосвязи основных показателей предприятия и его подразделений. Математическая </a:t>
            </a:r>
            <a:r>
              <a:rPr lang="ru-RU" sz="2400" dirty="0" smtClean="0"/>
              <a:t>формализация этих </a:t>
            </a:r>
            <a:r>
              <a:rPr lang="ru-RU" sz="2400" dirty="0"/>
              <a:t>связей создает условия для экономического обоснования целесообразных объемов производимой продукции,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18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11</a:t>
            </a:r>
            <a:r>
              <a:rPr lang="ru-RU" sz="2500" b="1" dirty="0"/>
              <a:t>. Коэффициент корреляции</a:t>
            </a:r>
            <a:r>
              <a:rPr lang="ru-RU" sz="2500" b="1" dirty="0" smtClean="0"/>
              <a:t>, его </a:t>
            </a:r>
            <a:r>
              <a:rPr lang="ru-RU" sz="2500" b="1" dirty="0"/>
              <a:t>свойства и значимость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2789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Затем </a:t>
                </a:r>
                <a:r>
                  <a:rPr lang="ru-RU" sz="2400" dirty="0"/>
                  <a:t>по таблице критических точек распределения Стьюдента (приложение 6) по заданному уровню значимости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 числу степеней свободы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находят </a:t>
                </a:r>
                <a:r>
                  <a:rPr lang="ru-RU" sz="2400" dirty="0"/>
                  <a:t>табличное </a:t>
                </a:r>
                <a:r>
                  <a:rPr lang="ru-RU" sz="2400" dirty="0" smtClean="0"/>
                  <a:t>значение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кр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двусторонней критической области.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 smtClean="0"/>
                  <a:t>Если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p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кр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то коэффициент корреляции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— незначимый (мало</a:t>
                </a:r>
                <a:br>
                  <a:rPr lang="ru-RU" sz="2400" dirty="0"/>
                </a:br>
                <a:r>
                  <a:rPr lang="ru-RU" sz="2400" dirty="0"/>
                  <a:t>отличается от нуля) и признаки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 smtClean="0"/>
                  <a:t>некоррелированные. </a:t>
                </a:r>
                <a:endParaRPr lang="en-US" sz="2400" dirty="0" smtClean="0"/>
              </a:p>
              <a:p>
                <a:pPr algn="just"/>
                <a:r>
                  <a:rPr lang="en-US" sz="2400" dirty="0"/>
                  <a:t>	</a:t>
                </a: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p</m:t>
                        </m:r>
                      </m:sub>
                    </m:sSub>
                  </m:oMath>
                </a14:m>
                <a:r>
                  <a:rPr lang="ru-RU" sz="24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кр</m:t>
                        </m:r>
                      </m:sub>
                    </m:sSub>
                  </m:oMath>
                </a14:m>
                <a:r>
                  <a:rPr lang="ru-RU" sz="2400" dirty="0" smtClean="0"/>
                  <a:t>, то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приходят </a:t>
                </a:r>
                <a:r>
                  <a:rPr lang="ru-RU" sz="2400" dirty="0"/>
                  <a:t>к выводу о наличии линейной корреляционной </a:t>
                </a:r>
                <a:r>
                  <a:rPr lang="ru-RU" sz="2400" dirty="0" smtClean="0"/>
                  <a:t>связи.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2789225"/>
              </a:xfrm>
              <a:prstGeom prst="rect">
                <a:avLst/>
              </a:prstGeom>
              <a:blipFill rotWithShape="0">
                <a:blip r:embed="rId2"/>
                <a:stretch>
                  <a:fillRect l="-916" t="-1528" r="-859" b="-4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12</a:t>
            </a:r>
            <a:r>
              <a:rPr lang="ru-RU" sz="2500" b="1" dirty="0"/>
              <a:t>. Определение </a:t>
            </a:r>
            <a:r>
              <a:rPr lang="ru-RU" sz="2500" b="1" dirty="0" smtClean="0"/>
              <a:t>надежности (</a:t>
            </a:r>
            <a:r>
              <a:rPr lang="ru-RU" sz="2500" b="1" dirty="0"/>
              <a:t>доверительного интервала)</a:t>
            </a:r>
            <a:br>
              <a:rPr lang="ru-RU" sz="2500" b="1" dirty="0"/>
            </a:br>
            <a:r>
              <a:rPr lang="ru-RU" sz="2500" b="1" dirty="0"/>
              <a:t>коэффициента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Коэффициент корреляции, как правило, рассчитывается по данным</a:t>
                </a:r>
                <a:br>
                  <a:rPr lang="ru-RU" sz="2400" dirty="0"/>
                </a:br>
                <a:r>
                  <a:rPr lang="ru-RU" sz="2400" dirty="0"/>
                  <a:t>выборки. Чтобы полученный результат распространить на генеральную</a:t>
                </a:r>
                <a:br>
                  <a:rPr lang="ru-RU" sz="2400" dirty="0"/>
                </a:br>
                <a:r>
                  <a:rPr lang="ru-RU" sz="2400" dirty="0"/>
                  <a:t>совокупность, возможно возникновение некоторой ошибки, которую оценивают с помощью средней квадратичной ошибки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</m:oMath>
                </a14:m>
                <a:r>
                  <a:rPr lang="ru-RU" sz="2400" dirty="0" smtClean="0"/>
                  <a:t>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С </a:t>
                </a:r>
                <a:r>
                  <a:rPr lang="ru-RU" sz="2400" dirty="0"/>
                  <a:t>помощью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производят </a:t>
                </a:r>
                <a:r>
                  <a:rPr lang="ru-RU" sz="2400" dirty="0"/>
                  <a:t>оценку надежности коэффициента корреляции, построив доверительные интервалы для различных объемов </a:t>
                </a:r>
                <a:r>
                  <a:rPr lang="ru-RU" sz="2400" dirty="0" smtClean="0"/>
                  <a:t>выборки. 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916" t="-1847" r="-859" b="-5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3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12</a:t>
            </a:r>
            <a:r>
              <a:rPr lang="ru-RU" sz="2500" b="1" dirty="0"/>
              <a:t>. Определение </a:t>
            </a:r>
            <a:r>
              <a:rPr lang="ru-RU" sz="2500" b="1" dirty="0" smtClean="0"/>
              <a:t>надежности (</a:t>
            </a:r>
            <a:r>
              <a:rPr lang="ru-RU" sz="2500" b="1" dirty="0"/>
              <a:t>доверительного интервала)</a:t>
            </a:r>
            <a:br>
              <a:rPr lang="ru-RU" sz="2500" b="1" dirty="0"/>
            </a:br>
            <a:r>
              <a:rPr lang="ru-RU" sz="2500" b="1" dirty="0"/>
              <a:t>коэффициента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Пусть </a:t>
                </a:r>
                <a:r>
                  <a:rPr lang="ru-RU" sz="2400" dirty="0"/>
                  <a:t>число </a:t>
                </a:r>
                <a:r>
                  <a:rPr lang="ru-RU" sz="2400" i="1" dirty="0" smtClean="0"/>
                  <a:t>n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наблюдений </a:t>
                </a:r>
                <a:r>
                  <a:rPr lang="ru-RU" sz="2400" dirty="0"/>
                  <a:t>пар чисел (</a:t>
                </a:r>
                <a:r>
                  <a:rPr lang="ru-RU" sz="2400" i="1" dirty="0"/>
                  <a:t>x</a:t>
                </a:r>
                <a:r>
                  <a:rPr lang="ru-RU" sz="2400" dirty="0"/>
                  <a:t>; </a:t>
                </a:r>
                <a:r>
                  <a:rPr lang="ru-RU" sz="2400" i="1" dirty="0"/>
                  <a:t>y</a:t>
                </a:r>
                <a:r>
                  <a:rPr lang="ru-RU" sz="2400" dirty="0"/>
                  <a:t>) меньше 50 (</a:t>
                </a:r>
                <a:r>
                  <a:rPr lang="ru-RU" sz="2400" i="1" dirty="0"/>
                  <a:t>n </a:t>
                </a:r>
                <a:r>
                  <a:rPr lang="ru-RU" sz="2400" dirty="0"/>
                  <a:t>&lt; 50). В этом случае </a:t>
                </a:r>
                <a:r>
                  <a:rPr lang="ru-RU" sz="2400" dirty="0" smtClean="0"/>
                  <a:t>средняя квадратическая </a:t>
                </a:r>
                <a:r>
                  <a:rPr lang="ru-RU" sz="2400" dirty="0"/>
                  <a:t>ошибка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sz="2400" dirty="0"/>
                  <a:t>вычисляется по </a:t>
                </a:r>
                <a:r>
                  <a:rPr lang="ru-RU" sz="2400" dirty="0" smtClean="0"/>
                  <a:t>формуле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16" t="-5109" r="-859" b="-16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65" y="2632902"/>
            <a:ext cx="1983723" cy="846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69893" y="3748826"/>
                <a:ext cx="104887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коэффициент парной линейной корреляции, n — объем выборки.</a:t>
                </a:r>
              </a:p>
              <a:p>
                <a:pPr algn="just"/>
                <a:r>
                  <a:rPr lang="ru-RU" sz="2400" dirty="0" smtClean="0"/>
                  <a:t>	Доверительный </a:t>
                </a:r>
                <a:r>
                  <a:rPr lang="ru-RU" sz="2400" dirty="0"/>
                  <a:t>интервал для оценки r находят по формуле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3748826"/>
                <a:ext cx="10488707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30" t="-5147" b="-16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231" y="4848764"/>
            <a:ext cx="3718394" cy="644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32772" y="5719108"/>
                <a:ext cx="10488707" cy="491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t</m:t>
                        </m:r>
                      </m:e>
                      <m:sub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находят по таблице значений функции Лапласа F(x) (</a:t>
                </a:r>
                <a:r>
                  <a:rPr lang="ru-RU" sz="2400" dirty="0" smtClean="0"/>
                  <a:t>приложение 2</a:t>
                </a:r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72" y="5719108"/>
                <a:ext cx="10488707" cy="491160"/>
              </a:xfrm>
              <a:prstGeom prst="rect">
                <a:avLst/>
              </a:prstGeom>
              <a:blipFill rotWithShape="0">
                <a:blip r:embed="rId6"/>
                <a:stretch>
                  <a:fillRect l="-930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4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12</a:t>
            </a:r>
            <a:r>
              <a:rPr lang="ru-RU" sz="2500" b="1" dirty="0"/>
              <a:t>. Определение </a:t>
            </a:r>
            <a:r>
              <a:rPr lang="ru-RU" sz="2500" b="1" dirty="0" smtClean="0"/>
              <a:t>надежности (</a:t>
            </a:r>
            <a:r>
              <a:rPr lang="ru-RU" sz="2500" b="1" dirty="0"/>
              <a:t>доверительного интервала)</a:t>
            </a:r>
            <a:br>
              <a:rPr lang="ru-RU" sz="2500" b="1" dirty="0"/>
            </a:br>
            <a:r>
              <a:rPr lang="ru-RU" sz="2500" b="1" dirty="0"/>
              <a:t>коэффициента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85047" y="3213846"/>
                <a:ext cx="10650071" cy="584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b="1" i="1" dirty="0" smtClean="0"/>
                  <a:t>Пример</a:t>
                </a:r>
                <a:r>
                  <a:rPr lang="ru-RU" sz="2400" dirty="0" smtClean="0"/>
                  <a:t>.  Если задать надежность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sz="2400" dirty="0" smtClean="0"/>
                  <a:t>=0,95, то F(</a:t>
                </a:r>
                <a:r>
                  <a:rPr lang="ru-RU" sz="2400" i="1" dirty="0" smtClean="0"/>
                  <a:t>x</a:t>
                </a:r>
                <a:r>
                  <a:rPr lang="ru-RU" sz="2400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400" dirty="0" smtClean="0"/>
                  <a:t>=0,475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dirty="0"/>
                          <m:t>t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ru-RU" sz="2400" dirty="0"/>
                  <a:t> =1,96 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213846"/>
                <a:ext cx="10650071" cy="584584"/>
              </a:xfrm>
              <a:prstGeom prst="rect">
                <a:avLst/>
              </a:prstGeom>
              <a:blipFill rotWithShape="0">
                <a:blip r:embed="rId2"/>
                <a:stretch>
                  <a:fillRect t="-1042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12</a:t>
            </a:r>
            <a:r>
              <a:rPr lang="ru-RU" sz="2500" b="1" dirty="0"/>
              <a:t>. Определение </a:t>
            </a:r>
            <a:r>
              <a:rPr lang="ru-RU" sz="2500" b="1" dirty="0" smtClean="0"/>
              <a:t>надежности (</a:t>
            </a:r>
            <a:r>
              <a:rPr lang="ru-RU" sz="2500" b="1" dirty="0"/>
              <a:t>доверительного интервала)</a:t>
            </a:r>
            <a:br>
              <a:rPr lang="ru-RU" sz="2500" b="1" dirty="0"/>
            </a:br>
            <a:r>
              <a:rPr lang="ru-RU" sz="2500" b="1" dirty="0"/>
              <a:t>коэффициента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Если объем выборки </a:t>
                </a:r>
                <a:r>
                  <a:rPr lang="ru-RU" sz="2400" i="1" dirty="0"/>
                  <a:t>n </a:t>
                </a:r>
                <a:r>
                  <a:rPr lang="ru-RU" sz="2400" dirty="0"/>
                  <a:t>&gt; 50, то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для коэффициента</a:t>
                </a:r>
                <a:br>
                  <a:rPr lang="ru-RU" sz="2400" dirty="0"/>
                </a:br>
                <a:r>
                  <a:rPr lang="ru-RU" sz="2400" dirty="0"/>
                  <a:t>корреляции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находят также по </a:t>
                </a:r>
                <a:r>
                  <a:rPr lang="ru-RU" sz="2400" dirty="0" smtClean="0"/>
                  <a:t>указанной формуле (см. слайд 32 ).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Затем </a:t>
                </a:r>
                <a:r>
                  <a:rPr lang="ru-RU" sz="2400" dirty="0"/>
                  <a:t>вычисляют отношение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это отношение больше 3, то можно считать, что </a:t>
                </a:r>
                <a:r>
                  <a:rPr lang="ru-RU" sz="2400" dirty="0" smtClean="0"/>
                  <a:t>найденный коэффициент </a:t>
                </a:r>
                <a:r>
                  <a:rPr lang="ru-RU" sz="2400" dirty="0"/>
                  <a:t>корреляции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отражает истинную зависимость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 smtClean="0"/>
                  <a:t>Y</a:t>
                </a:r>
                <a:r>
                  <a:rPr lang="ru-RU" sz="2400" dirty="0" smtClean="0"/>
                  <a:t>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Величина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- 3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является, как правило, </a:t>
                </a:r>
                <a:r>
                  <a:rPr lang="ru-RU" sz="24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гарантийным минимумом</a:t>
                </a:r>
                <a:r>
                  <a:rPr lang="ru-RU" sz="2400" dirty="0"/>
                  <a:t>, а величина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r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—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гарантийным максимумом </a:t>
                </a:r>
                <a:r>
                  <a:rPr lang="ru-RU" sz="2400" dirty="0"/>
                  <a:t>коэффициента корреляции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и доверительный интервал для оценки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запишется </a:t>
                </a:r>
                <a:r>
                  <a:rPr lang="ru-RU" sz="2400" dirty="0" smtClean="0"/>
                  <a:t>в виде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858" t="-1250" r="-858" b="-3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33" y="5306825"/>
            <a:ext cx="2934820" cy="5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13. </a:t>
            </a:r>
            <a:r>
              <a:rPr lang="ru-RU" sz="2500" b="1" dirty="0"/>
              <a:t>Коэффициент </a:t>
            </a:r>
            <a:r>
              <a:rPr lang="ru-RU" sz="2500" b="1" dirty="0" smtClean="0"/>
              <a:t>детерминации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8529" y="1559857"/>
            <a:ext cx="106500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Линейный коэффициент корреляции оценивает тесноту взаимосвязи</a:t>
            </a:r>
            <a:br>
              <a:rPr lang="ru-RU" sz="2400" dirty="0"/>
            </a:br>
            <a:r>
              <a:rPr lang="ru-RU" sz="2400" dirty="0"/>
              <a:t>между признаками и показывает, является ли эта корреляция положительной или отрицательной.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Однако </a:t>
            </a:r>
            <a:r>
              <a:rPr lang="ru-RU" sz="2400" dirty="0"/>
              <a:t>понятия тесноты взаимосвязи бывает недостаточно при содержательном анализе взаимосвязей. </a:t>
            </a:r>
            <a:r>
              <a:rPr lang="ru-RU" sz="2400" dirty="0" smtClean="0"/>
              <a:t>В </a:t>
            </a:r>
            <a:r>
              <a:rPr lang="ru-RU" sz="2400" dirty="0"/>
              <a:t>частности коэффициент корреляции не показывает степень воздействия факторного признака </a:t>
            </a:r>
            <a:r>
              <a:rPr lang="ru-RU" sz="2400" i="1" dirty="0"/>
              <a:t>X </a:t>
            </a:r>
            <a:r>
              <a:rPr lang="ru-RU" sz="2400" dirty="0"/>
              <a:t>на результативный </a:t>
            </a:r>
            <a:r>
              <a:rPr lang="ru-RU" sz="2400" i="1" dirty="0" smtClean="0"/>
              <a:t>Y</a:t>
            </a:r>
            <a:r>
              <a:rPr lang="ru-RU" sz="2400" dirty="0" smtClean="0"/>
              <a:t>. 	</a:t>
            </a:r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Таким </a:t>
            </a:r>
            <a:r>
              <a:rPr lang="ru-RU" sz="2400" dirty="0"/>
              <a:t>показателем </a:t>
            </a:r>
            <a:r>
              <a:rPr lang="ru-RU" sz="2400" dirty="0" smtClean="0"/>
              <a:t>является коэффициент</a:t>
            </a:r>
            <a:r>
              <a:rPr lang="ru-RU" sz="2400" dirty="0"/>
              <a:t> </a:t>
            </a:r>
            <a:r>
              <a:rPr lang="ru-RU" sz="2400" dirty="0" smtClean="0"/>
              <a:t>детерминации.	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6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13. </a:t>
            </a:r>
            <a:r>
              <a:rPr lang="ru-RU" sz="2500" b="1" dirty="0"/>
              <a:t>Коэффициент </a:t>
            </a:r>
            <a:r>
              <a:rPr lang="ru-RU" sz="2500" b="1" dirty="0" smtClean="0"/>
              <a:t>детерминации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1622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Пусть по опытным данным для признаков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получены уравнения регрессий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</a:t>
                </a:r>
                <a:r>
                  <a:rPr lang="ru-RU" sz="2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groupCh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2400" dirty="0" smtClean="0"/>
                  <a:t>	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называют</a:t>
                </a:r>
                <a:r>
                  <a:rPr lang="ru-RU" sz="2400" dirty="0"/>
                  <a:t> </a:t>
                </a:r>
                <a:r>
                  <a:rPr lang="ru-RU" sz="2400" i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коэффициентом </a:t>
                </a:r>
                <a:r>
                  <a:rPr lang="ru-RU" sz="2400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детерминации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Этот </a:t>
                </a:r>
                <a:r>
                  <a:rPr lang="ru-RU" sz="2400" dirty="0"/>
                  <a:t>коэффициент детерминации </a:t>
                </a:r>
                <a:r>
                  <a:rPr lang="ru-RU" sz="2400" dirty="0" smtClean="0"/>
                  <a:t>можно находить </a:t>
                </a:r>
                <a:r>
                  <a:rPr lang="ru-RU" sz="2400" dirty="0"/>
                  <a:t>и по </a:t>
                </a:r>
                <a:r>
                  <a:rPr lang="ru-RU" sz="2400" dirty="0" smtClean="0"/>
                  <a:t>формуле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1622945"/>
              </a:xfrm>
              <a:prstGeom prst="rect">
                <a:avLst/>
              </a:prstGeom>
              <a:blipFill rotWithShape="0">
                <a:blip r:embed="rId2"/>
                <a:stretch>
                  <a:fillRect l="-858" t="-2632" r="-858" b="-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28" y="3422490"/>
            <a:ext cx="3355044" cy="10420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3693" y="4704276"/>
                <a:ext cx="10479741" cy="165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опытные значения признака Y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— значения </a:t>
                </a:r>
                <a:r>
                  <a:rPr lang="ru-RU" sz="2400" dirty="0" smtClean="0"/>
                  <a:t> y </a:t>
                </a:r>
                <a:r>
                  <a:rPr lang="ru-RU" sz="2400" dirty="0"/>
                  <a:t>, найденные </a:t>
                </a:r>
                <a:r>
                  <a:rPr lang="ru-RU" sz="2400" dirty="0" smtClean="0"/>
                  <a:t>по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уравнению </a:t>
                </a:r>
                <a:r>
                  <a:rPr lang="ru-RU" sz="2400" dirty="0"/>
                  <a:t>регрессии,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</m:acc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средняя признака Y 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Данной формулой пользуется </a:t>
                </a:r>
                <a:r>
                  <a:rPr lang="ru-RU" sz="2400" dirty="0"/>
                  <a:t>тогда, когда общее число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/>
                  <a:t> равно числу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 smtClean="0"/>
                  <a:t> признака </a:t>
                </a:r>
                <a:r>
                  <a:rPr lang="ru-RU" sz="2400" dirty="0"/>
                  <a:t>X 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3" y="4704276"/>
                <a:ext cx="10479741" cy="1651029"/>
              </a:xfrm>
              <a:prstGeom prst="rect">
                <a:avLst/>
              </a:prstGeom>
              <a:blipFill rotWithShape="0">
                <a:blip r:embed="rId4"/>
                <a:stretch>
                  <a:fillRect l="-872" t="-9594" r="-872" b="-7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13. </a:t>
            </a:r>
            <a:r>
              <a:rPr lang="ru-RU" sz="2500" b="1" dirty="0"/>
              <a:t>Коэффициент </a:t>
            </a:r>
            <a:r>
              <a:rPr lang="ru-RU" sz="2500" b="1" dirty="0" smtClean="0"/>
              <a:t>детерминации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Коэффициент детерминации используется, </a:t>
                </a:r>
                <a:endParaRPr lang="ru-RU" sz="2400" dirty="0" smtClean="0"/>
              </a:p>
              <a:p>
                <a:pPr algn="just"/>
                <a:r>
                  <a:rPr lang="ru-RU" sz="2400" dirty="0" smtClean="0"/>
                  <a:t>	во-первых</a:t>
                </a:r>
                <a:r>
                  <a:rPr lang="ru-RU" sz="2400" dirty="0"/>
                  <a:t>, для </a:t>
                </a:r>
                <a:r>
                  <a:rPr lang="ru-RU" sz="2400" dirty="0" smtClean="0"/>
                  <a:t>контроля вычислений</a:t>
                </a:r>
                <a:r>
                  <a:rPr lang="ru-RU" sz="2400" dirty="0"/>
                  <a:t>, проводимых при получении уравнений регрессий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)</a:t>
                </a:r>
                <a:r>
                  <a:rPr lang="ru-RU" sz="2400" dirty="0"/>
                  <a:t> </a:t>
                </a:r>
                <a:endParaRPr lang="ru-RU" sz="2400" dirty="0" smtClean="0"/>
              </a:p>
              <a:p>
                <a:pPr algn="just"/>
                <a:r>
                  <a:rPr lang="ru-RU" sz="2400" dirty="0" smtClean="0"/>
                  <a:t>	во-вторых</a:t>
                </a:r>
                <a:r>
                  <a:rPr lang="ru-RU" sz="2400" dirty="0"/>
                  <a:t>, он показывает, какую часть рассеяния результативного признака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можно объяснить принятой регрессионной моделью</a:t>
                </a:r>
                <a:r>
                  <a:rPr lang="ru-RU" sz="2400" dirty="0" smtClean="0"/>
                  <a:t>.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858" t="-2201" r="-858"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14. </a:t>
            </a:r>
            <a:r>
              <a:rPr lang="ru-RU" sz="2500" b="1" dirty="0"/>
              <a:t>Проверка адекватности </a:t>
            </a:r>
            <a:r>
              <a:rPr lang="ru-RU" sz="2500" b="1" dirty="0" smtClean="0"/>
              <a:t>модели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Для проверки соответствия уравнения регрессии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sz="2400" dirty="0"/>
                  <a:t>опытным данным применяют критерий Фишера — </a:t>
                </a:r>
                <a:r>
                  <a:rPr lang="ru-RU" sz="2400" dirty="0" err="1"/>
                  <a:t>Снедекора</a:t>
                </a:r>
                <a:r>
                  <a:rPr lang="ru-RU" sz="2400" dirty="0"/>
                  <a:t>. Вычисляют </a:t>
                </a:r>
                <a:r>
                  <a:rPr lang="ru-RU" sz="2400" dirty="0" smtClean="0"/>
                  <a:t>статистику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по формуле</a:t>
                </a:r>
                <a:r>
                  <a:rPr lang="ru-RU" sz="2400" dirty="0" smtClean="0"/>
                  <a:t>: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1253613"/>
              </a:xfrm>
              <a:prstGeom prst="rect">
                <a:avLst/>
              </a:prstGeom>
              <a:blipFill rotWithShape="0">
                <a:blip r:embed="rId2"/>
                <a:stretch>
                  <a:fillRect l="-858" t="-12621" r="-858" b="-10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78" y="2813470"/>
            <a:ext cx="2178901" cy="95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08529" y="4067083"/>
                <a:ext cx="8157298" cy="483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/>
                          <m:t>R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коэффициент детерминации, n — объем выборки.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4067083"/>
                <a:ext cx="8157298" cy="483850"/>
              </a:xfrm>
              <a:prstGeom prst="rect">
                <a:avLst/>
              </a:prstGeom>
              <a:blipFill rotWithShape="0">
                <a:blip r:embed="rId4"/>
                <a:stretch>
                  <a:fillRect l="-1120" t="-8750" b="-2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14. </a:t>
            </a:r>
            <a:r>
              <a:rPr lang="ru-RU" sz="2500" b="1" dirty="0"/>
              <a:t>Проверка адекватности </a:t>
            </a:r>
            <a:r>
              <a:rPr lang="ru-RU" sz="2500" b="1" dirty="0" smtClean="0"/>
              <a:t>модели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2330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Чем </a:t>
                </a:r>
                <a:r>
                  <a:rPr lang="ru-RU" sz="2400" dirty="0" smtClean="0"/>
                  <a:t>ближе значение </a:t>
                </a: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/>
                          <m:t>R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к единице, тем лучше модель согласуется с опытными данными. Затем при заданном уровне значимости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и числах степеней 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k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= </a:t>
                </a:r>
                <a:r>
                  <a:rPr lang="ru-RU" sz="2400" i="1" dirty="0"/>
                  <a:t>n </a:t>
                </a:r>
                <a:r>
                  <a:rPr lang="ru-RU" sz="2400" dirty="0"/>
                  <a:t>- 2 находят по таблице критических </a:t>
                </a:r>
                <a:r>
                  <a:rPr lang="ru-RU" sz="2400" dirty="0" smtClean="0"/>
                  <a:t>точек распределения </a:t>
                </a:r>
                <a:r>
                  <a:rPr lang="ru-RU" sz="2400" dirty="0"/>
                  <a:t>Фишера — </a:t>
                </a:r>
                <a:r>
                  <a:rPr lang="ru-RU" sz="2400" dirty="0" err="1"/>
                  <a:t>Снедекора</a:t>
                </a:r>
                <a:r>
                  <a:rPr lang="ru-RU" sz="2400" dirty="0"/>
                  <a:t> (приложение 7</a:t>
                </a:r>
                <a:r>
                  <a:rPr lang="ru-RU" sz="2400" dirty="0" smtClean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окажется,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u-RU" sz="2400" dirty="0"/>
                  <a:t> , то полученное уравнение линейной регрессии согласуется с</a:t>
                </a:r>
                <a:r>
                  <a:rPr lang="en-US" sz="2400" dirty="0"/>
                  <a:t> </a:t>
                </a:r>
                <a:r>
                  <a:rPr lang="ru-RU" sz="2400" dirty="0"/>
                  <a:t>данными </a:t>
                </a:r>
                <a:r>
                  <a:rPr lang="ru-RU" sz="2400" dirty="0" smtClean="0"/>
                  <a:t>опыта</a:t>
                </a:r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2330510"/>
              </a:xfrm>
              <a:prstGeom prst="rect">
                <a:avLst/>
              </a:prstGeom>
              <a:blipFill rotWithShape="0">
                <a:blip r:embed="rId2"/>
                <a:stretch>
                  <a:fillRect l="-858" t="-1047" r="-858" b="-5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008529" y="4146785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20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Для решения этих задач применяют методы корреляционного анализа. При анализе зависимостей между производственными показателями</a:t>
            </a:r>
            <a:br>
              <a:rPr lang="ru-RU" sz="2400" dirty="0"/>
            </a:br>
            <a:r>
              <a:rPr lang="ru-RU" sz="2400" dirty="0"/>
              <a:t>методами корреляционного анализа выделяют два основных типа переменных количественных признаков: независимые переменные (</a:t>
            </a:r>
            <a:r>
              <a:rPr lang="ru-RU" sz="2400" dirty="0" smtClean="0"/>
              <a:t>факторные признаки</a:t>
            </a:r>
            <a:r>
              <a:rPr lang="ru-RU" sz="2400" dirty="0"/>
              <a:t>) и зависимые переменные (результативные признаки</a:t>
            </a:r>
            <a:r>
              <a:rPr lang="ru-RU" sz="2400" dirty="0" smtClean="0"/>
              <a:t>).</a:t>
            </a:r>
          </a:p>
          <a:p>
            <a:pPr algn="just"/>
            <a:r>
              <a:rPr lang="ru-RU" sz="2400" dirty="0" smtClean="0"/>
              <a:t>	При </a:t>
            </a:r>
            <a:r>
              <a:rPr lang="ru-RU" sz="2400" dirty="0"/>
              <a:t>изучении взаимосвязей между переменными признаками надо,</a:t>
            </a:r>
            <a:br>
              <a:rPr lang="ru-RU" sz="2400" dirty="0"/>
            </a:br>
            <a:r>
              <a:rPr lang="ru-RU" sz="2400" dirty="0"/>
              <a:t>прежде всего, установить, к какому типу зависимостей относится эта связь.</a:t>
            </a:r>
            <a:br>
              <a:rPr lang="ru-RU" sz="2400" dirty="0"/>
            </a:br>
            <a:r>
              <a:rPr lang="ru-RU" sz="2400" dirty="0"/>
              <a:t>	</a:t>
            </a:r>
          </a:p>
          <a:p>
            <a:pPr algn="just"/>
            <a:r>
              <a:rPr lang="ru-RU" sz="2400" i="1" dirty="0"/>
              <a:t>	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</a:t>
            </a:r>
            <a:r>
              <a:rPr lang="ru-RU" sz="2400" i="1" dirty="0"/>
              <a:t> </a:t>
            </a:r>
            <a:r>
              <a:rPr lang="ru-RU" sz="2400" dirty="0"/>
              <a:t>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называется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корреляционной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если каждому возможному значению </a:t>
            </a:r>
            <a:r>
              <a:rPr lang="ru-RU" sz="2400" i="1" dirty="0" err="1"/>
              <a:t>xi</a:t>
            </a:r>
            <a:r>
              <a:rPr lang="ru-RU" sz="2400" i="1" dirty="0"/>
              <a:t> </a:t>
            </a:r>
            <a:r>
              <a:rPr lang="ru-RU" sz="2400" dirty="0"/>
              <a:t>признака </a:t>
            </a:r>
            <a:r>
              <a:rPr lang="ru-RU" sz="2400" i="1" dirty="0"/>
              <a:t>X </a:t>
            </a:r>
            <a:r>
              <a:rPr lang="ru-RU" sz="2400" dirty="0"/>
              <a:t>сопоставляется условная средняя соответствующего распределения признака </a:t>
            </a:r>
            <a:r>
              <a:rPr lang="ru-RU" sz="2400" i="1" dirty="0"/>
              <a:t>Y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075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14. </a:t>
            </a:r>
            <a:r>
              <a:rPr lang="ru-RU" sz="2500" b="1" dirty="0"/>
              <a:t>Проверка адекватности </a:t>
            </a:r>
            <a:r>
              <a:rPr lang="ru-RU" sz="2500" b="1" dirty="0" smtClean="0"/>
              <a:t>модели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3069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Чем </a:t>
                </a:r>
                <a:r>
                  <a:rPr lang="ru-RU" sz="2400" dirty="0" smtClean="0"/>
                  <a:t>ближе значение </a:t>
                </a: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/>
                          <m:t>R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к единице, тем лучше модель согласуется с опытными данными. Затем при заданном уровне значимости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и числах степеней 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k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= </a:t>
                </a:r>
                <a:r>
                  <a:rPr lang="ru-RU" sz="2400" i="1" dirty="0"/>
                  <a:t>n </a:t>
                </a:r>
                <a:r>
                  <a:rPr lang="ru-RU" sz="2400" dirty="0"/>
                  <a:t>- 2 находят по таблице критических </a:t>
                </a:r>
                <a:r>
                  <a:rPr lang="ru-RU" sz="2400" dirty="0" smtClean="0"/>
                  <a:t>точек распределения </a:t>
                </a:r>
                <a:r>
                  <a:rPr lang="ru-RU" sz="2400" dirty="0"/>
                  <a:t>Фишера — </a:t>
                </a:r>
                <a:r>
                  <a:rPr lang="ru-RU" sz="2400" dirty="0" err="1"/>
                  <a:t>Снедекора</a:t>
                </a:r>
                <a:r>
                  <a:rPr lang="ru-RU" sz="2400" dirty="0"/>
                  <a:t> (приложение 7</a:t>
                </a:r>
                <a:r>
                  <a:rPr lang="ru-RU" sz="2400" dirty="0" smtClean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окажется,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u-RU" sz="2400" dirty="0"/>
                  <a:t> , то полученное уравнение линейной регрессии согласуется с</a:t>
                </a:r>
                <a:r>
                  <a:rPr lang="en-US" sz="2400" dirty="0"/>
                  <a:t> </a:t>
                </a:r>
                <a:r>
                  <a:rPr lang="ru-RU" sz="2400" dirty="0"/>
                  <a:t>данными </a:t>
                </a:r>
                <a:r>
                  <a:rPr lang="ru-RU" sz="2400" dirty="0" smtClean="0"/>
                  <a:t>опыта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ru-RU" sz="2400" dirty="0" smtClean="0"/>
                  <a:t>	Замечание. </a:t>
                </a:r>
                <a:r>
                  <a:rPr lang="ru-RU" sz="2400" dirty="0"/>
                  <a:t>Формулой </a:t>
                </a:r>
                <a:r>
                  <a:rPr lang="ru-RU" sz="2400" dirty="0" smtClean="0"/>
                  <a:t>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 smtClean="0"/>
                  <a:t> пользуются </a:t>
                </a:r>
                <a:r>
                  <a:rPr lang="ru-RU" sz="2400" dirty="0"/>
                  <a:t>тогда, когда исходные </a:t>
                </a:r>
                <a:r>
                  <a:rPr lang="ru-RU" sz="2400" dirty="0" smtClean="0"/>
                  <a:t>данные заданы </a:t>
                </a:r>
                <a:r>
                  <a:rPr lang="ru-RU" sz="2400" dirty="0"/>
                  <a:t>не в виде корреляционной </a:t>
                </a:r>
                <a:r>
                  <a:rPr lang="ru-RU" sz="2400" dirty="0" smtClean="0"/>
                  <a:t>таблицы.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3069174"/>
              </a:xfrm>
              <a:prstGeom prst="rect">
                <a:avLst/>
              </a:prstGeom>
              <a:blipFill rotWithShape="0">
                <a:blip r:embed="rId2"/>
                <a:stretch>
                  <a:fillRect l="-858" t="-795" r="-858" b="-37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008529" y="4146785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5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14. </a:t>
            </a:r>
            <a:r>
              <a:rPr lang="ru-RU" sz="2500" b="1" dirty="0"/>
              <a:t>Проверка адекватности </a:t>
            </a:r>
            <a:r>
              <a:rPr lang="ru-RU" sz="2500" b="1" dirty="0" smtClean="0"/>
              <a:t>модели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529" y="1559857"/>
                <a:ext cx="10650071" cy="2026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Если опытные данные заданы </a:t>
                </a:r>
                <a:r>
                  <a:rPr lang="ru-RU" sz="2400" dirty="0" smtClean="0"/>
                  <a:t>в виде </a:t>
                </a:r>
                <a:r>
                  <a:rPr lang="ru-RU" sz="2400" dirty="0"/>
                  <a:t>корреляционной таблицы, то проверку модели на адекватность </a:t>
                </a:r>
                <a:r>
                  <a:rPr lang="ru-RU" sz="2400" dirty="0" smtClean="0"/>
                  <a:t>можно выполнить </a:t>
                </a:r>
                <a:r>
                  <a:rPr lang="ru-RU" sz="2400" dirty="0"/>
                  <a:t>тогда, когда общее число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больше числа </a:t>
                </a:r>
                <a:r>
                  <a:rPr lang="ru-RU" sz="2400" dirty="0" smtClean="0"/>
                  <a:t>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j</m:t>
                        </m:r>
                      </m:sub>
                    </m:sSub>
                  </m:oMath>
                </a14:m>
                <a:r>
                  <a:rPr lang="ru-RU" sz="2400" dirty="0" smtClean="0"/>
                  <a:t>. </a:t>
                </a:r>
                <a:r>
                  <a:rPr lang="ru-RU" sz="2400" dirty="0"/>
                  <a:t>В этом случае находят </a:t>
                </a:r>
                <a:r>
                  <a:rPr lang="ru-RU" sz="2400" dirty="0" smtClean="0"/>
                  <a:t>остаточную </a:t>
                </a:r>
                <a:r>
                  <a:rPr lang="ru-RU" sz="2400" dirty="0"/>
                  <a:t>сумму квадратов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e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характеризующую влияние неучтенных в модели факторов, по </a:t>
                </a:r>
                <a:r>
                  <a:rPr lang="ru-RU" sz="2400" dirty="0" smtClean="0"/>
                  <a:t>формуле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559857"/>
                <a:ext cx="10650071" cy="2026580"/>
              </a:xfrm>
              <a:prstGeom prst="rect">
                <a:avLst/>
              </a:prstGeom>
              <a:blipFill rotWithShape="0">
                <a:blip r:embed="rId2"/>
                <a:stretch>
                  <a:fillRect l="-858" t="-2108" r="-858" b="-6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94" y="3599157"/>
            <a:ext cx="2101104" cy="547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201461" y="4396054"/>
                <a:ext cx="9968370" cy="1602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2400" dirty="0" smtClean="0"/>
                  <a:t>где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/>
                  <a:t>  </a:t>
                </a:r>
                <a:r>
                  <a:rPr lang="ru-RU" sz="2400" dirty="0"/>
                  <a:t>— сумма квадратов отклонений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от средней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e>
                    </m:acc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/>
                  <a:t>— сумма квадратов отклонений условных средних</a:t>
                </a:r>
                <a:br>
                  <a:rPr lang="ru-RU" sz="2400" dirty="0"/>
                </a:br>
                <a:r>
                  <a:rPr lang="en-US" sz="240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от </a:t>
                </a:r>
                <a:r>
                  <a:rPr lang="ru-RU" sz="2400" dirty="0" smtClean="0"/>
                  <a:t>средней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61" y="4396054"/>
                <a:ext cx="9968370" cy="1602298"/>
              </a:xfrm>
              <a:prstGeom prst="rect">
                <a:avLst/>
              </a:prstGeom>
              <a:blipFill rotWithShape="0">
                <a:blip r:embed="rId4"/>
                <a:stretch>
                  <a:fillRect l="-917" t="-14068" r="-2813" b="-31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14. </a:t>
            </a:r>
            <a:r>
              <a:rPr lang="ru-RU" sz="2500" b="1" dirty="0"/>
              <a:t>Проверка адекватности </a:t>
            </a:r>
            <a:r>
              <a:rPr lang="ru-RU" sz="2500" b="1" dirty="0" smtClean="0"/>
              <a:t>модели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8248" y="3454288"/>
                <a:ext cx="1065007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По таблице критических точек распределения Фишера – </a:t>
                </a:r>
                <a:r>
                  <a:rPr lang="ru-RU" sz="2400" dirty="0" err="1"/>
                  <a:t>Снедекора</a:t>
                </a:r>
                <a:r>
                  <a:rPr lang="ru-RU" sz="2400" dirty="0"/>
                  <a:t> (приложение 7) при заданном уровне значимости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и числах степеней 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k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= </a:t>
                </a:r>
                <a:r>
                  <a:rPr lang="ru-RU" sz="2400" i="1" dirty="0"/>
                  <a:t>n </a:t>
                </a:r>
                <a:r>
                  <a:rPr lang="ru-RU" sz="2400" dirty="0"/>
                  <a:t>- 2 находят по таблице критических </a:t>
                </a:r>
                <a:r>
                  <a:rPr lang="ru-RU" sz="2400" dirty="0" smtClean="0"/>
                  <a:t>точек распределения </a:t>
                </a:r>
                <a:r>
                  <a:rPr lang="ru-RU" sz="2400" dirty="0"/>
                  <a:t>Фишера — </a:t>
                </a:r>
                <a:r>
                  <a:rPr lang="ru-RU" sz="2400" dirty="0" err="1"/>
                  <a:t>Снедекора</a:t>
                </a:r>
                <a:r>
                  <a:rPr lang="ru-RU" sz="2400" dirty="0"/>
                  <a:t> (приложение 7</a:t>
                </a:r>
                <a:r>
                  <a:rPr lang="ru-RU" sz="2400" dirty="0" smtClean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окажется,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u-RU" sz="2400" dirty="0"/>
                  <a:t> , то модельное уравнение регрессии значимо описывает опытные данные, в противном </a:t>
                </a:r>
                <a:r>
                  <a:rPr lang="ru-RU" sz="2400" dirty="0" smtClean="0"/>
                  <a:t>случае если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:r>
                  <a:rPr lang="en-US" sz="2400" dirty="0" smtClean="0"/>
                  <a:t>&lt;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/>
                  <a:t>— нет</a:t>
                </a:r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8" y="3454288"/>
                <a:ext cx="10650071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859" t="-1852" r="-916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008529" y="4146785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46015" y="1400411"/>
                <a:ext cx="67272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	</a:t>
                </a:r>
                <a:r>
                  <a:rPr lang="ru-RU" sz="2400" dirty="0" smtClean="0"/>
                  <a:t>Затем </a:t>
                </a:r>
                <a:r>
                  <a:rPr lang="ru-RU" sz="2400" dirty="0"/>
                  <a:t>вычисляется 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по </a:t>
                </a:r>
                <a:r>
                  <a:rPr lang="ru-RU" sz="2400" dirty="0"/>
                  <a:t>формуле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5" y="1400411"/>
                <a:ext cx="6727226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333" r="-362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09" y="2186723"/>
            <a:ext cx="1883150" cy="102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15. </a:t>
            </a:r>
            <a:r>
              <a:rPr lang="ru-RU" sz="2500" b="1" dirty="0"/>
              <a:t>Оценка величины погрешности</a:t>
            </a:r>
            <a:r>
              <a:rPr lang="ru-RU" sz="2800" dirty="0"/>
              <a:t/>
            </a:r>
            <a:br>
              <a:rPr lang="ru-RU" sz="2800" dirty="0"/>
            </a:br>
            <a:endParaRPr lang="ru-RU" sz="25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8529" y="4146785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46014" y="1400411"/>
            <a:ext cx="10512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</a:t>
            </a:r>
            <a:r>
              <a:rPr lang="ru-RU" sz="2400" dirty="0"/>
              <a:t>После проверки модельного уравнения линейной корреляции на адекватность находят относительную погрешность уравнения по формуле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88" y="2494714"/>
            <a:ext cx="2407209" cy="765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14" y="3523389"/>
            <a:ext cx="9170894" cy="31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15. </a:t>
            </a:r>
            <a:r>
              <a:rPr lang="ru-RU" sz="2500" b="1" dirty="0"/>
              <a:t>Оценка величины погрешности</a:t>
            </a:r>
            <a:r>
              <a:rPr lang="ru-RU" sz="2800" dirty="0"/>
              <a:t/>
            </a:r>
            <a:br>
              <a:rPr lang="ru-RU" sz="2800" dirty="0"/>
            </a:b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46014" y="1400411"/>
                <a:ext cx="10512585" cy="2361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/>
                  <a:t>Если величина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sz="2400" dirty="0"/>
                  <a:t>мала, то прогнозные качества оцененного регрессионного уравнения высоки. </a:t>
                </a:r>
                <a:endParaRPr lang="en-US" sz="2400" dirty="0" smtClean="0"/>
              </a:p>
              <a:p>
                <a:pPr algn="just"/>
                <a:r>
                  <a:rPr lang="en-US" sz="2400" dirty="0"/>
                  <a:t>	</a:t>
                </a:r>
                <a:r>
                  <a:rPr lang="ru-RU" sz="2400" dirty="0" smtClean="0"/>
                  <a:t>Одновременно </a:t>
                </a:r>
                <a:r>
                  <a:rPr lang="ru-RU" sz="2400" dirty="0"/>
                  <a:t>производят оценку коэффициентов уравнения регрессии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sz="2400" dirty="0" smtClean="0"/>
                  <a:t>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— </a:t>
                </a:r>
                <a:r>
                  <a:rPr lang="ru-RU" sz="2400" dirty="0" smtClean="0"/>
                  <a:t>стандартные ошибки </a:t>
                </a:r>
                <a:r>
                  <a:rPr lang="ru-RU" sz="2400" dirty="0"/>
                  <a:t>соответственно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уравнения регрессии. </a:t>
                </a:r>
                <a:r>
                  <a:rPr lang="ru-RU" sz="2400" dirty="0" smtClean="0"/>
                  <a:t> Их вычисление </a:t>
                </a:r>
                <a:r>
                  <a:rPr lang="ru-RU" sz="2400" dirty="0"/>
                  <a:t>производят по формулам</a:t>
                </a:r>
                <a:r>
                  <a:rPr lang="ru-RU" sz="2400" dirty="0" smtClean="0"/>
                  <a:t>: </a:t>
                </a:r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4" y="1400411"/>
                <a:ext cx="10512585" cy="2361609"/>
              </a:xfrm>
              <a:prstGeom prst="rect">
                <a:avLst/>
              </a:prstGeom>
              <a:blipFill rotWithShape="0">
                <a:blip r:embed="rId2"/>
                <a:stretch>
                  <a:fillRect l="-1044" t="-1809" r="-870" b="-5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31" y="3979090"/>
            <a:ext cx="4234904" cy="9290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831" y="5232823"/>
            <a:ext cx="4383363" cy="8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</a:t>
            </a:r>
            <a:r>
              <a:rPr lang="ru-RU" sz="2500" b="1" dirty="0" smtClean="0"/>
              <a:t>15. </a:t>
            </a:r>
            <a:r>
              <a:rPr lang="ru-RU" sz="2500" b="1" dirty="0"/>
              <a:t>Оценка величины погрешности</a:t>
            </a:r>
            <a:r>
              <a:rPr lang="ru-RU" sz="2800" dirty="0"/>
              <a:t/>
            </a:r>
            <a:br>
              <a:rPr lang="ru-RU" sz="2800" dirty="0"/>
            </a:b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46014" y="1400411"/>
                <a:ext cx="1051258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считаются </a:t>
                </a:r>
                <a:r>
                  <a:rPr lang="ru-RU" sz="2400" dirty="0"/>
                  <a:t>значимыми,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 smtClean="0"/>
                  <a:t>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же</a:t>
                </a:r>
                <a:br>
                  <a:rPr lang="ru-RU" sz="2400" dirty="0"/>
                </a:br>
                <a:r>
                  <a:rPr lang="ru-RU" sz="2400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незначимы</a:t>
                </a:r>
                <a:r>
                  <a:rPr lang="ru-RU" sz="2400" dirty="0"/>
                  <a:t>, то ситуацию можно поправить путем</a:t>
                </a:r>
                <a:br>
                  <a:rPr lang="ru-RU" sz="2400" dirty="0"/>
                </a:br>
                <a:r>
                  <a:rPr lang="ru-RU" sz="2400" dirty="0"/>
                  <a:t>увеличения объема выборки </a:t>
                </a:r>
                <a:r>
                  <a:rPr lang="ru-RU" sz="2400" i="1" dirty="0"/>
                  <a:t>n </a:t>
                </a:r>
                <a:r>
                  <a:rPr lang="ru-RU" sz="2400" dirty="0"/>
                  <a:t>, увеличения числа факторов, включаемых в</a:t>
                </a:r>
                <a:br>
                  <a:rPr lang="ru-RU" sz="2400" dirty="0"/>
                </a:br>
                <a:r>
                  <a:rPr lang="ru-RU" sz="2400" dirty="0"/>
                  <a:t>модель или изменения формы уравнения </a:t>
                </a:r>
                <a:r>
                  <a:rPr lang="ru-RU" sz="2400" dirty="0" smtClean="0"/>
                  <a:t>связи.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4" y="1400411"/>
                <a:ext cx="10512585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928" t="-2724" r="-870" b="-8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42" y="2985247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214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Среднее арифметическое значение признака </a:t>
                </a:r>
                <a:r>
                  <a:rPr lang="ru-RU" sz="2400" i="1" dirty="0"/>
                  <a:t>Y </a:t>
                </a:r>
                <a:r>
                  <a:rPr lang="ru-RU" sz="2400" dirty="0"/>
                  <a:t>, вычисленное при условии, что признак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принимает фиксированное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:r>
                  <a:rPr lang="ru-RU" sz="2400" dirty="0" smtClean="0"/>
                  <a:t>называется </a:t>
                </a:r>
                <a:r>
                  <a:rPr lang="ru-RU" sz="2400" i="1" dirty="0" smtClean="0"/>
                  <a:t>условным </a:t>
                </a:r>
                <a:r>
                  <a:rPr lang="ru-RU" sz="2400" i="1" dirty="0"/>
                  <a:t>средним</a:t>
                </a:r>
                <a:r>
                  <a:rPr lang="ru-RU" sz="2400" dirty="0"/>
                  <a:t>, обозначается </a:t>
                </a:r>
                <a:r>
                  <a:rPr lang="ru-RU" sz="2400" dirty="0" smtClean="0"/>
                  <a:t>через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и </a:t>
                </a:r>
                <a:r>
                  <a:rPr lang="ru-RU" sz="2400" dirty="0"/>
                  <a:t>вычисляется по формуле</a:t>
                </a:r>
                <a:r>
                  <a:rPr lang="ru-RU" sz="2400" dirty="0" smtClean="0"/>
                  <a:t>:	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214371"/>
              </a:xfrm>
              <a:prstGeom prst="rect">
                <a:avLst/>
              </a:prstGeom>
              <a:blipFill rotWithShape="0">
                <a:blip r:embed="rId2"/>
                <a:stretch>
                  <a:fillRect l="-916" t="-3500" r="-859" b="-10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769" y="2881871"/>
            <a:ext cx="2535890" cy="1194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210234" y="4399133"/>
                <a:ext cx="10609730" cy="975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ij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частоты, показывающие сколько раз повторяются парные значения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j</m:t>
                        </m:r>
                      </m:sub>
                    </m:sSub>
                  </m:oMath>
                </a14:m>
                <a:r>
                  <a:rPr lang="ru-RU" sz="2400" dirty="0"/>
                  <a:t> в данной выборке,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xi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частота появления значения </a:t>
                </a:r>
                <a:r>
                  <a:rPr lang="ru-RU" sz="2400" dirty="0" err="1"/>
                  <a:t>хi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4" y="4399133"/>
                <a:ext cx="10609730" cy="975588"/>
              </a:xfrm>
              <a:prstGeom prst="rect">
                <a:avLst/>
              </a:prstGeom>
              <a:blipFill rotWithShape="0">
                <a:blip r:embed="rId4"/>
                <a:stretch>
                  <a:fillRect l="-920" t="-5000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7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Теория корреляции изучает такую зависимость между признаками</a:t>
            </a:r>
            <a:br>
              <a:rPr lang="ru-RU" sz="2400" dirty="0"/>
            </a:b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, при которой с изменением одного признака меняется распределение другого. Она применяется для того, чтобы при сложном взаимодействии посторонних факторов выяснить, какова должна быть зависимость</a:t>
            </a:r>
            <a:br>
              <a:rPr lang="ru-RU" sz="2400" dirty="0"/>
            </a:br>
            <a:r>
              <a:rPr lang="ru-RU" sz="2400" dirty="0"/>
              <a:t>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, если бы посторонние факторы не изменялись и</a:t>
            </a:r>
            <a:br>
              <a:rPr lang="ru-RU" sz="2400" dirty="0"/>
            </a:br>
            <a:r>
              <a:rPr lang="ru-RU" sz="2400" dirty="0"/>
              <a:t>своим изменением не искажали истинную статистическую </a:t>
            </a:r>
            <a:r>
              <a:rPr lang="ru-RU" sz="2400" dirty="0" smtClean="0"/>
              <a:t>зависимость.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	В </a:t>
            </a:r>
            <a:r>
              <a:rPr lang="ru-RU" sz="2400" dirty="0"/>
              <a:t>теории корреляции решается триединая задача, методологической</a:t>
            </a:r>
            <a:br>
              <a:rPr lang="ru-RU" sz="2400" dirty="0"/>
            </a:br>
            <a:r>
              <a:rPr lang="ru-RU" sz="2400" dirty="0"/>
              <a:t>основой которой является </a:t>
            </a:r>
            <a:r>
              <a:rPr lang="ru-RU" sz="2400" dirty="0" smtClean="0"/>
              <a:t>триада:</a:t>
            </a:r>
            <a:endParaRPr lang="ru-RU" sz="2400" dirty="0"/>
          </a:p>
          <a:p>
            <a:pPr algn="just"/>
            <a:endParaRPr lang="ru-RU" sz="2400" i="1" dirty="0"/>
          </a:p>
          <a:p>
            <a:pPr algn="ctr"/>
            <a:r>
              <a:rPr lang="ru-RU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Свойства — Адекватность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4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386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/>
                  <a:t>	</a:t>
                </a:r>
                <a:r>
                  <a:rPr lang="ru-RU" sz="24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Первая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задача </a:t>
                </a:r>
                <a:r>
                  <a:rPr lang="ru-RU" sz="2400" dirty="0"/>
                  <a:t>— поиск подходящей модели</a:t>
                </a:r>
                <a:r>
                  <a:rPr lang="ru-RU" sz="2400" dirty="0" smtClean="0"/>
                  <a:t>.</a:t>
                </a:r>
              </a:p>
              <a:p>
                <a:pPr algn="just"/>
                <a:r>
                  <a:rPr lang="ru-RU" sz="2400" dirty="0" smtClean="0"/>
                  <a:t> </a:t>
                </a:r>
              </a:p>
              <a:p>
                <a:pPr algn="just"/>
                <a:r>
                  <a:rPr lang="ru-RU" sz="2400" dirty="0" smtClean="0"/>
                  <a:t>	На </a:t>
                </a:r>
                <a:r>
                  <a:rPr lang="ru-RU" sz="2400" dirty="0"/>
                  <a:t>основе </a:t>
                </a:r>
                <a:r>
                  <a:rPr lang="ru-RU" sz="2400" dirty="0" smtClean="0"/>
                  <a:t>опытных данных </a:t>
                </a:r>
                <a:r>
                  <a:rPr lang="ru-RU" sz="2400" dirty="0"/>
                  <a:t>выявляется характер корреляционной зависимости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При </a:t>
                </a:r>
                <a:r>
                  <a:rPr lang="ru-RU" sz="2400" dirty="0"/>
                  <a:t>парной корреляции для ее решения применяют графический метод.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в корреляционном поле точки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j</m:t>
                        </m:r>
                      </m:sub>
                    </m:sSub>
                  </m:oMath>
                </a14:m>
                <a:r>
                  <a:rPr lang="ru-RU" sz="2400" dirty="0"/>
                  <a:t>) хорошо </a:t>
                </a:r>
                <a:r>
                  <a:rPr lang="ru-RU" sz="2400" dirty="0" smtClean="0"/>
                  <a:t>ложатся на </a:t>
                </a:r>
                <a:r>
                  <a:rPr lang="ru-RU" sz="2400" dirty="0"/>
                  <a:t>прямую, то можно предположить, что связь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 smtClean="0"/>
                  <a:t>Y </a:t>
                </a:r>
                <a:r>
                  <a:rPr lang="ru-RU" sz="2400" dirty="0" smtClean="0"/>
                  <a:t>носит </a:t>
                </a:r>
                <a:r>
                  <a:rPr lang="ru-RU" sz="2400" dirty="0"/>
                  <a:t>линейный характер. 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точки не ложатся на прямую, то связь будет нелинейной.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Исходя </a:t>
                </a:r>
                <a:r>
                  <a:rPr lang="ru-RU" sz="2400" dirty="0"/>
                  <a:t>из геометрических соображений, выбирают уравнение линии, которое называют уравнением регрессии, и находят неизвестные параметры, 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3863750"/>
              </a:xfrm>
              <a:prstGeom prst="rect">
                <a:avLst/>
              </a:prstGeom>
              <a:blipFill rotWithShape="0">
                <a:blip r:embed="rId2"/>
                <a:stretch>
                  <a:fillRect l="-916" t="-1104" r="-859" b="-23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978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/>
                  <a:t>	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Вторая задача </a:t>
                </a:r>
                <a:r>
                  <a:rPr lang="ru-RU" sz="2400" dirty="0"/>
                  <a:t>— изучение свойств модели. </a:t>
                </a:r>
                <a:endParaRPr lang="ru-RU" sz="2400" dirty="0" smtClean="0"/>
              </a:p>
              <a:p>
                <a:pPr algn="ctr"/>
                <a:endParaRPr lang="ru-RU" sz="2400" dirty="0"/>
              </a:p>
              <a:p>
                <a:pPr algn="just"/>
                <a:r>
                  <a:rPr lang="ru-RU" sz="2400" dirty="0" smtClean="0"/>
                  <a:t>	Определяется теснота связи </a:t>
                </a:r>
                <a:r>
                  <a:rPr lang="ru-RU" sz="2400" dirty="0"/>
                  <a:t>между признаками, включенными в модель, по коэффициенту </a:t>
                </a:r>
                <a:r>
                  <a:rPr lang="ru-RU" sz="2400" i="1" dirty="0"/>
                  <a:t>r </a:t>
                </a:r>
                <a:r>
                  <a:rPr lang="ru-RU" sz="2400" dirty="0"/>
                  <a:t>корреляции (в случае линейной корреляции) или по корреляционным </a:t>
                </a:r>
                <a:r>
                  <a:rPr lang="ru-RU" sz="2400" dirty="0" smtClean="0"/>
                  <a:t>отношениям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xy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(в случае криволинейной корреляции</a:t>
                </a:r>
                <a:r>
                  <a:rPr lang="ru-RU" sz="2400" dirty="0" smtClean="0"/>
                  <a:t>).</a:t>
                </a:r>
                <a:endParaRPr lang="ru-RU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978427"/>
              </a:xfrm>
              <a:prstGeom prst="rect">
                <a:avLst/>
              </a:prstGeom>
              <a:blipFill rotWithShape="0">
                <a:blip r:embed="rId2"/>
                <a:stretch>
                  <a:fillRect l="-916" t="-2154" r="-859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0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9. Понятие корреляционной зависимости. Задачи теории</a:t>
            </a:r>
            <a:br>
              <a:rPr lang="ru-RU" sz="2800" b="1" dirty="0"/>
            </a:br>
            <a:r>
              <a:rPr lang="ru-RU" sz="2800" b="1" dirty="0"/>
              <a:t>        корреляции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Третья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2400" dirty="0"/>
              <a:t>— выявление степени адекватности построенной корреляционной модели (проверяется соответствие полученного уравнения</a:t>
            </a:r>
            <a:br>
              <a:rPr lang="ru-RU" sz="2400" dirty="0"/>
            </a:br>
            <a:r>
              <a:rPr lang="ru-RU" sz="2400" dirty="0"/>
              <a:t>регрессии опытным данным).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Если </a:t>
            </a:r>
            <a:r>
              <a:rPr lang="ru-RU" sz="2400" dirty="0"/>
              <a:t>данная модель оказалась не </a:t>
            </a:r>
            <a:r>
              <a:rPr lang="ru-RU" sz="2400" dirty="0" smtClean="0"/>
              <a:t>адекватной, то </a:t>
            </a:r>
            <a:r>
              <a:rPr lang="ru-RU" sz="2400" dirty="0"/>
              <a:t>всё начинается сначала — строят новую модель</a:t>
            </a:r>
            <a:r>
              <a:rPr lang="ru-RU" sz="2400" dirty="0" smtClean="0"/>
              <a:t>. </a:t>
            </a:r>
            <a:endParaRPr lang="ru-RU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843</TotalTime>
  <Words>433</Words>
  <Application>Microsoft Office PowerPoint</Application>
  <PresentationFormat>Широкоэкранный</PresentationFormat>
  <Paragraphs>165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9" baseType="lpstr">
      <vt:lpstr>Cambria Math</vt:lpstr>
      <vt:lpstr>Franklin Gothic Book</vt:lpstr>
      <vt:lpstr>Crop</vt:lpstr>
      <vt:lpstr>ПАРНАЯ ЛИНЕЙНАЯ КОРРЕЛЯЦИЯ</vt:lpstr>
      <vt:lpstr>Содержание</vt:lpstr>
      <vt:lpstr>§ 9. Понятие корреляционной зависимости. Задачи теории         корреляции</vt:lpstr>
      <vt:lpstr>§ 9. Понятие корреляционной зависимости. Задачи теории         корреляции</vt:lpstr>
      <vt:lpstr>§ 9. Понятие корреляционной зависимости. Задачи теории         корреляции</vt:lpstr>
      <vt:lpstr>§ 9. Понятие корреляционной зависимости. Задачи теории         корреляции</vt:lpstr>
      <vt:lpstr>§ 9. Понятие корреляционной зависимости. Задачи теории         корреляции</vt:lpstr>
      <vt:lpstr>§ 9. Понятие корреляционной зависимости. Задачи теории         корреляции</vt:lpstr>
      <vt:lpstr>§ 9. Понятие корреляционной зависимости. Задачи теории         корреляции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10. Парная линейная корреляция</vt:lpstr>
      <vt:lpstr>§ 11. Коэффициент корреляции, его свойства и значимость</vt:lpstr>
      <vt:lpstr>§ 11. Коэффициент корреляции, его свойства и значимость</vt:lpstr>
      <vt:lpstr>§ 11. Коэффициент корреляции, его свойства и значимость</vt:lpstr>
      <vt:lpstr>§ 11. Коэффициент корреляции, его свойства и значимость</vt:lpstr>
      <vt:lpstr>§ 11. Коэффициент корреляции, его свойства и значимость</vt:lpstr>
      <vt:lpstr>§ 12. Определение надежности (доверительного интервала) коэффициента корреляции</vt:lpstr>
      <vt:lpstr>§ 12. Определение надежности (доверительного интервала) коэффициента корреляции</vt:lpstr>
      <vt:lpstr>§ 12. Определение надежности (доверительного интервала) коэффициента корреляции</vt:lpstr>
      <vt:lpstr>§ 12. Определение надежности (доверительного интервала) коэффициента корреляции</vt:lpstr>
      <vt:lpstr>§ 13. Коэффициент детерминации</vt:lpstr>
      <vt:lpstr>§ 13. Коэффициент детерминации</vt:lpstr>
      <vt:lpstr>§ 13. Коэффициент детерминации</vt:lpstr>
      <vt:lpstr>§ 14. Проверка адекватности модели</vt:lpstr>
      <vt:lpstr>§ 14. Проверка адекватности модели</vt:lpstr>
      <vt:lpstr>§ 14. Проверка адекватности модели</vt:lpstr>
      <vt:lpstr>§ 14. Проверка адекватности модели</vt:lpstr>
      <vt:lpstr>§ 14. Проверка адекватности модели</vt:lpstr>
      <vt:lpstr>§ 15. Оценка величины погрешности </vt:lpstr>
      <vt:lpstr>§ 15. Оценка величины погрешности </vt:lpstr>
      <vt:lpstr>§ 15. Оценка величины погрешности 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ВАРИАЦИОННЫЕ РЯДЫ И ИХ ХАРАКТЕРИСТИКИ</dc:title>
  <dc:creator>Евгения Коган</dc:creator>
  <cp:lastModifiedBy>Евгения Коган</cp:lastModifiedBy>
  <cp:revision>103</cp:revision>
  <dcterms:created xsi:type="dcterms:W3CDTF">2021-02-11T12:43:01Z</dcterms:created>
  <dcterms:modified xsi:type="dcterms:W3CDTF">2021-03-04T13:46:07Z</dcterms:modified>
</cp:coreProperties>
</file>