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50"/>
  </p:notesMasterIdLst>
  <p:sldIdLst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9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29188-9C75-4512-8940-A3755D7152CB}">
  <a:tblStyle styleId="{DEA29188-9C75-4512-8940-A3755D715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70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8" name="Google Shape;6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4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77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864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76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011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316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136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946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941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900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63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21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255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1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052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103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171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91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5406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616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87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69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627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700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212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117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187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766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734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206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098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595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80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075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94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178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455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7937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9707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158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81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3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0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754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24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43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>
            <a:spLocks noGrp="1"/>
          </p:cNvSpPr>
          <p:nvPr>
            <p:ph type="ctrTitle"/>
          </p:nvPr>
        </p:nvSpPr>
        <p:spPr>
          <a:xfrm>
            <a:off x="685800" y="18446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299" name="Google Shape;29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00" name="Google Shape;30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01" name="Google Shape;30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14" name="Google Shape;31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 txBox="1">
            <a:spLocks noGrp="1"/>
          </p:cNvSpPr>
          <p:nvPr>
            <p:ph type="title"/>
          </p:nvPr>
        </p:nvSpPr>
        <p:spPr>
          <a:xfrm rot="5400000">
            <a:off x="4728369" y="2175669"/>
            <a:ext cx="58594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8"/>
          <p:cNvSpPr txBox="1">
            <a:spLocks noGrp="1"/>
          </p:cNvSpPr>
          <p:nvPr>
            <p:ph type="body" idx="1"/>
          </p:nvPr>
        </p:nvSpPr>
        <p:spPr>
          <a:xfrm rot="5400000">
            <a:off x="537369" y="194469"/>
            <a:ext cx="58594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18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18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8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9"/>
          <p:cNvSpPr txBox="1">
            <a:spLocks noGrp="1"/>
          </p:cNvSpPr>
          <p:nvPr>
            <p:ph type="body" idx="1"/>
          </p:nvPr>
        </p:nvSpPr>
        <p:spPr>
          <a:xfrm rot="5400000">
            <a:off x="2305050" y="-2476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19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19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9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9" name="Google Shape;569;p20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20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0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317500" algn="l">
              <a:spcBef>
                <a:spcPts val="560"/>
              </a:spcBef>
              <a:spcAft>
                <a:spcPts val="0"/>
              </a:spcAft>
              <a:buSzPts val="1400"/>
              <a:buChar char="■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5" name="Google Shape;575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6" name="Google Shape;576;p2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1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p2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3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23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3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1" name="Google Shape;591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0" name="Google Shape;600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1" name="Google Shape;601;p25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25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26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2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2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7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два объекта" type="txAndTwoObj">
  <p:cSld name="TEXT_AND_TWO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body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type="txAndObj">
  <p:cSld name="TEXT_AND_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287" name="Google Shape;28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8" name="Google Shape;28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32324A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04775" y="1307695"/>
            <a:ext cx="9350375" cy="5638288"/>
            <a:chOff x="-65" y="822"/>
            <a:chExt cx="5890" cy="3552"/>
          </a:xfrm>
        </p:grpSpPr>
        <p:sp>
          <p:nvSpPr>
            <p:cNvPr id="11" name="Google Shape;11;p1"/>
            <p:cNvSpPr txBox="1"/>
            <p:nvPr/>
          </p:nvSpPr>
          <p:spPr>
            <a:xfrm rot="10020000" flipH="1">
              <a:off x="-14" y="1033"/>
              <a:ext cx="1744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 rot="10020000" flipH="1">
              <a:off x="-24" y="1127"/>
              <a:ext cx="203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 rot="9960000" flipH="1">
              <a:off x="-27" y="1198"/>
              <a:ext cx="224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 rot="9900000" flipH="1">
              <a:off x="-43" y="1283"/>
              <a:ext cx="247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rot="9840000" flipH="1">
              <a:off x="-51" y="1397"/>
              <a:ext cx="2770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 rot="9780000" flipH="1">
              <a:off x="-65" y="1523"/>
              <a:ext cx="3058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 rot="9720000" flipH="1">
              <a:off x="-93" y="1694"/>
              <a:ext cx="340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 rot="9600000" flipH="1">
              <a:off x="-99" y="1863"/>
              <a:ext cx="374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9420000" flipH="1">
              <a:off x="-165" y="2053"/>
              <a:ext cx="420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 rot="9360000" flipH="1">
              <a:off x="-214" y="2289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 rot="9180000" flipH="1">
              <a:off x="-313" y="2617"/>
              <a:ext cx="52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 rot="8940000" flipH="1">
              <a:off x="9" y="2881"/>
              <a:ext cx="54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 rot="8640000" flipH="1">
              <a:off x="1319" y="2928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 rot="8220000" flipH="1">
              <a:off x="2681" y="3071"/>
              <a:ext cx="35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 rot="7860000" flipH="1">
              <a:off x="4053" y="3502"/>
              <a:ext cx="207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 txBox="1"/>
            <p:nvPr/>
          </p:nvSpPr>
          <p:spPr>
            <a:xfrm rot="-8340000" flipH="1">
              <a:off x="5086" y="2464"/>
              <a:ext cx="6" cy="2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 rot="7560000">
              <a:off x="5369" y="4166"/>
              <a:ext cx="5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 txBox="1"/>
            <p:nvPr/>
          </p:nvSpPr>
          <p:spPr>
            <a:xfrm rot="-8640000">
              <a:off x="5598" y="3903"/>
              <a:ext cx="6" cy="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 rot="1020000">
              <a:off x="-146" y="2360"/>
              <a:ext cx="604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 rot="1560000">
              <a:off x="-198" y="3396"/>
              <a:ext cx="414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 rot="1680000">
              <a:off x="-165" y="3624"/>
              <a:ext cx="28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 rot="1920000">
              <a:off x="-110" y="3922"/>
              <a:ext cx="14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 rot="1380000">
              <a:off x="-216" y="3221"/>
              <a:ext cx="547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 rot="960000">
              <a:off x="-115" y="2129"/>
              <a:ext cx="601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 rot="-9840000" flipH="1">
              <a:off x="80" y="1946"/>
              <a:ext cx="575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 rot="840000">
              <a:off x="374" y="1802"/>
              <a:ext cx="5475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 rot="720000">
              <a:off x="848" y="1582"/>
              <a:ext cx="49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 rot="720000">
              <a:off x="1053" y="1476"/>
              <a:ext cx="475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 rot="660000">
              <a:off x="1244" y="1377"/>
              <a:ext cx="455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 rot="-10140000" flipH="1">
              <a:off x="1487" y="1305"/>
              <a:ext cx="431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 rot="-10140000" flipH="1">
              <a:off x="1650" y="1218"/>
              <a:ext cx="415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 rot="-9960000" flipH="1">
              <a:off x="611" y="1684"/>
              <a:ext cx="52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 rot="-9480000" flipH="1">
              <a:off x="-204" y="2976"/>
              <a:ext cx="615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"/>
            <p:cNvSpPr txBox="1"/>
            <p:nvPr/>
          </p:nvSpPr>
          <p:spPr>
            <a:xfrm rot="-9600000" flipH="1">
              <a:off x="-174" y="2663"/>
              <a:ext cx="61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40" y="3359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6" y="3074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59" y="3652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077" y="2661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223" y="307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686" y="2857"/>
              <a:ext cx="156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50" y="2839"/>
              <a:ext cx="151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67" y="2656"/>
              <a:ext cx="150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172" y="2642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401" y="2485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910" y="231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54" y="2154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742" y="230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12" y="1898"/>
              <a:ext cx="12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721" y="179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528" y="189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064" y="1778"/>
              <a:ext cx="128" cy="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277" y="202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027" y="2160"/>
              <a:ext cx="133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569" y="2453"/>
              <a:ext cx="150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63" y="2028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513" y="2175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191" y="2311"/>
              <a:ext cx="134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154" y="2047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142" y="180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500" y="191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804" y="18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159" y="1905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2432" y="178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470" y="203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8" y="2166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8" y="191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55" y="179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13" y="19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32" y="2323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4" y="2178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89" y="2472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4" y="201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1457" y="1700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747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385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93" y="1595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92" y="1690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011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087" y="169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345" y="1601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684" y="168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06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" y="1597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8" y="150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57" y="169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887" y="1595"/>
              <a:ext cx="124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079" y="1511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270" y="1688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453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651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51" y="1513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3901" y="1701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086" y="1608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282" y="3653"/>
              <a:ext cx="196" cy="11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07" y="4014"/>
              <a:ext cx="191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229" y="309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04" y="2867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907" y="2668"/>
              <a:ext cx="156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248" y="2454"/>
              <a:ext cx="150" cy="9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801" y="336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512" y="230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980" y="20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753" y="2158"/>
              <a:ext cx="134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176" y="1898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338" y="1797"/>
              <a:ext cx="12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505" y="1700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661" y="1603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803" y="1512"/>
              <a:ext cx="128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930" y="1431"/>
              <a:ext cx="111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35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286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972" y="1366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152" y="1292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020" y="117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443" y="1368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301" y="1220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095" y="1284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228" y="1442"/>
              <a:ext cx="111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109" y="142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11" y="1284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05" y="1358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56" y="115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538" y="136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407" y="1440"/>
              <a:ext cx="105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992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466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852" y="1228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78" y="1109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859" y="104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942" y="104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088" y="1277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27" y="13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7" y="1428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5" y="106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540" y="10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20" y="1063"/>
              <a:ext cx="10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131" y="1284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477" y="116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315" y="122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17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396" y="105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769" y="1446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656" y="1294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501" y="1159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222" y="1101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029" y="1162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875" y="13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809" y="1223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738" y="1098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583" y="128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379" y="134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529" y="11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294" y="1222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31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82" y="116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7" y="112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75" y="121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80" y="117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1" y="123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34" y="110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19" y="131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58" y="1001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41" y="1013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739" y="1008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116" y="1001"/>
              <a:ext cx="100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320" y="941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1" y="995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667" y="1420"/>
              <a:ext cx="106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557" y="151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619" y="1287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91" y="1212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13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26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471" y="869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650" y="824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918" y="869"/>
              <a:ext cx="84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720" y="923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913" y="957"/>
              <a:ext cx="9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541" y="962"/>
              <a:ext cx="89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076" y="953"/>
              <a:ext cx="10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983" y="4027"/>
              <a:ext cx="195" cy="10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460" y="3671"/>
              <a:ext cx="196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238" y="3121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550" y="2880"/>
              <a:ext cx="157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892" y="3377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869" y="2657"/>
              <a:ext cx="151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090" y="2475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327" y="23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712" y="202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533" y="2162"/>
              <a:ext cx="13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863" y="1920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09" y="1807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161" y="1702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277" y="1614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398" y="1521"/>
              <a:ext cx="123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255" y="4071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651" y="3693"/>
              <a:ext cx="196" cy="11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773" y="3705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491" y="4049"/>
              <a:ext cx="196" cy="10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989" y="3396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263" y="3141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044" y="3418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53" y="28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293" y="311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97" y="2879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772" y="26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966" y="2488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444" y="205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161" y="2314"/>
              <a:ext cx="140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318" y="2176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81" y="193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689" y="181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663" y="2680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65" y="2865"/>
              <a:ext cx="150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" y="2477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9" y="1436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24" y="4010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8" name="Google Shape;22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1" name="Google Shape;231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2" name="Google Shape;232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1" name="Google Shape;241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2" name="Google Shape;242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2F2F47"/>
            </a:gs>
          </a:gsLst>
          <a:lin ang="27000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7"/>
          <p:cNvGrpSpPr/>
          <p:nvPr/>
        </p:nvGrpSpPr>
        <p:grpSpPr>
          <a:xfrm>
            <a:off x="-103187" y="1304520"/>
            <a:ext cx="9350375" cy="5638288"/>
            <a:chOff x="-65" y="822"/>
            <a:chExt cx="5890" cy="3552"/>
          </a:xfrm>
        </p:grpSpPr>
        <p:sp>
          <p:nvSpPr>
            <p:cNvPr id="331" name="Google Shape;331;p17"/>
            <p:cNvSpPr txBox="1"/>
            <p:nvPr/>
          </p:nvSpPr>
          <p:spPr>
            <a:xfrm rot="10020000" flipH="1">
              <a:off x="-14" y="1033"/>
              <a:ext cx="1744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17"/>
            <p:cNvSpPr txBox="1"/>
            <p:nvPr/>
          </p:nvSpPr>
          <p:spPr>
            <a:xfrm rot="10020000" flipH="1">
              <a:off x="-24" y="1127"/>
              <a:ext cx="203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 rot="9960000" flipH="1">
              <a:off x="-27" y="1198"/>
              <a:ext cx="224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7"/>
            <p:cNvSpPr txBox="1"/>
            <p:nvPr/>
          </p:nvSpPr>
          <p:spPr>
            <a:xfrm rot="9900000" flipH="1">
              <a:off x="-43" y="1283"/>
              <a:ext cx="247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7"/>
            <p:cNvSpPr txBox="1"/>
            <p:nvPr/>
          </p:nvSpPr>
          <p:spPr>
            <a:xfrm rot="9840000" flipH="1">
              <a:off x="-51" y="1397"/>
              <a:ext cx="2770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17"/>
            <p:cNvSpPr txBox="1"/>
            <p:nvPr/>
          </p:nvSpPr>
          <p:spPr>
            <a:xfrm rot="9780000" flipH="1">
              <a:off x="-65" y="1523"/>
              <a:ext cx="3058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17"/>
            <p:cNvSpPr txBox="1"/>
            <p:nvPr/>
          </p:nvSpPr>
          <p:spPr>
            <a:xfrm rot="9720000" flipH="1">
              <a:off x="-93" y="1694"/>
              <a:ext cx="340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17"/>
            <p:cNvSpPr txBox="1"/>
            <p:nvPr/>
          </p:nvSpPr>
          <p:spPr>
            <a:xfrm rot="9600000" flipH="1">
              <a:off x="-99" y="1863"/>
              <a:ext cx="374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17"/>
            <p:cNvSpPr txBox="1"/>
            <p:nvPr/>
          </p:nvSpPr>
          <p:spPr>
            <a:xfrm rot="9420000" flipH="1">
              <a:off x="-165" y="2053"/>
              <a:ext cx="420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7"/>
            <p:cNvSpPr txBox="1"/>
            <p:nvPr/>
          </p:nvSpPr>
          <p:spPr>
            <a:xfrm rot="9360000" flipH="1">
              <a:off x="-214" y="2289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7"/>
            <p:cNvSpPr txBox="1"/>
            <p:nvPr/>
          </p:nvSpPr>
          <p:spPr>
            <a:xfrm rot="9180000" flipH="1">
              <a:off x="-313" y="2617"/>
              <a:ext cx="52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7"/>
            <p:cNvSpPr txBox="1"/>
            <p:nvPr/>
          </p:nvSpPr>
          <p:spPr>
            <a:xfrm rot="8940000" flipH="1">
              <a:off x="9" y="2881"/>
              <a:ext cx="54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7"/>
            <p:cNvSpPr txBox="1"/>
            <p:nvPr/>
          </p:nvSpPr>
          <p:spPr>
            <a:xfrm rot="8640000" flipH="1">
              <a:off x="1319" y="2928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17"/>
            <p:cNvSpPr txBox="1"/>
            <p:nvPr/>
          </p:nvSpPr>
          <p:spPr>
            <a:xfrm rot="8220000" flipH="1">
              <a:off x="2681" y="3071"/>
              <a:ext cx="35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17"/>
            <p:cNvSpPr txBox="1"/>
            <p:nvPr/>
          </p:nvSpPr>
          <p:spPr>
            <a:xfrm rot="7860000" flipH="1">
              <a:off x="4053" y="3502"/>
              <a:ext cx="207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 txBox="1"/>
            <p:nvPr/>
          </p:nvSpPr>
          <p:spPr>
            <a:xfrm rot="-8340000" flipH="1">
              <a:off x="5086" y="2464"/>
              <a:ext cx="6" cy="2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17"/>
            <p:cNvSpPr txBox="1"/>
            <p:nvPr/>
          </p:nvSpPr>
          <p:spPr>
            <a:xfrm rot="7560000">
              <a:off x="5368" y="4166"/>
              <a:ext cx="5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 txBox="1"/>
            <p:nvPr/>
          </p:nvSpPr>
          <p:spPr>
            <a:xfrm rot="-8640000">
              <a:off x="5598" y="3903"/>
              <a:ext cx="6" cy="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17"/>
            <p:cNvSpPr txBox="1"/>
            <p:nvPr/>
          </p:nvSpPr>
          <p:spPr>
            <a:xfrm rot="1020000">
              <a:off x="-146" y="2360"/>
              <a:ext cx="604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" name="Google Shape;350;p17"/>
            <p:cNvSpPr txBox="1"/>
            <p:nvPr/>
          </p:nvSpPr>
          <p:spPr>
            <a:xfrm rot="1560000">
              <a:off x="-198" y="3396"/>
              <a:ext cx="414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 rot="1680000">
              <a:off x="-165" y="3624"/>
              <a:ext cx="28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17"/>
            <p:cNvSpPr txBox="1"/>
            <p:nvPr/>
          </p:nvSpPr>
          <p:spPr>
            <a:xfrm rot="1920000">
              <a:off x="-110" y="3922"/>
              <a:ext cx="14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17"/>
            <p:cNvSpPr txBox="1"/>
            <p:nvPr/>
          </p:nvSpPr>
          <p:spPr>
            <a:xfrm rot="1380000">
              <a:off x="-216" y="3221"/>
              <a:ext cx="547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 rot="960000">
              <a:off x="-115" y="2129"/>
              <a:ext cx="601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17"/>
            <p:cNvSpPr txBox="1"/>
            <p:nvPr/>
          </p:nvSpPr>
          <p:spPr>
            <a:xfrm rot="-9840000" flipH="1">
              <a:off x="80" y="1946"/>
              <a:ext cx="575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7"/>
            <p:cNvSpPr txBox="1"/>
            <p:nvPr/>
          </p:nvSpPr>
          <p:spPr>
            <a:xfrm rot="840000">
              <a:off x="374" y="1802"/>
              <a:ext cx="5475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17"/>
            <p:cNvSpPr txBox="1"/>
            <p:nvPr/>
          </p:nvSpPr>
          <p:spPr>
            <a:xfrm rot="720000">
              <a:off x="848" y="1582"/>
              <a:ext cx="49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17"/>
            <p:cNvSpPr txBox="1"/>
            <p:nvPr/>
          </p:nvSpPr>
          <p:spPr>
            <a:xfrm rot="720000">
              <a:off x="1053" y="1476"/>
              <a:ext cx="475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17"/>
            <p:cNvSpPr txBox="1"/>
            <p:nvPr/>
          </p:nvSpPr>
          <p:spPr>
            <a:xfrm rot="660000">
              <a:off x="1244" y="1377"/>
              <a:ext cx="455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17"/>
            <p:cNvSpPr txBox="1"/>
            <p:nvPr/>
          </p:nvSpPr>
          <p:spPr>
            <a:xfrm rot="-10140000" flipH="1">
              <a:off x="1487" y="1305"/>
              <a:ext cx="431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 rot="-10140000" flipH="1">
              <a:off x="1650" y="1218"/>
              <a:ext cx="415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 rot="-9960000" flipH="1">
              <a:off x="611" y="1684"/>
              <a:ext cx="52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17"/>
            <p:cNvSpPr txBox="1"/>
            <p:nvPr/>
          </p:nvSpPr>
          <p:spPr>
            <a:xfrm rot="-9480000" flipH="1">
              <a:off x="-204" y="2976"/>
              <a:ext cx="615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7"/>
            <p:cNvSpPr txBox="1"/>
            <p:nvPr/>
          </p:nvSpPr>
          <p:spPr>
            <a:xfrm rot="-9600000" flipH="1">
              <a:off x="-174" y="2663"/>
              <a:ext cx="61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40" y="3359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36" y="3074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59" y="3652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077" y="2661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223" y="307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686" y="2857"/>
              <a:ext cx="156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750" y="2839"/>
              <a:ext cx="151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367" y="2656"/>
              <a:ext cx="150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172" y="2642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2401" y="2485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1910" y="231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2254" y="2154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2742" y="230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812" y="1898"/>
              <a:ext cx="12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3721" y="179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528" y="189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064" y="1778"/>
              <a:ext cx="128" cy="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277" y="202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027" y="2160"/>
              <a:ext cx="133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569" y="2453"/>
              <a:ext cx="150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863" y="2028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13" y="2175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191" y="2311"/>
              <a:ext cx="134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154" y="2047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142" y="180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500" y="191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1804" y="18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2159" y="1905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432" y="178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70" y="203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8" y="2166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798" y="191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55" y="179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13" y="19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432" y="2323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814" y="2178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9" y="2472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544" y="201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1457" y="1700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1747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385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093" y="1595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92" y="1690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2011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2087" y="169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2345" y="1601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2684" y="168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806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95" y="1597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228" y="150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57" y="169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2887" y="1595"/>
              <a:ext cx="124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079" y="1511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3270" y="1688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3453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3651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251" y="1513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3901" y="1701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086" y="1608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282" y="3653"/>
              <a:ext cx="196" cy="11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07" y="4014"/>
              <a:ext cx="191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229" y="309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604" y="2867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907" y="2668"/>
              <a:ext cx="156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3248" y="2454"/>
              <a:ext cx="150" cy="9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801" y="336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512" y="230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980" y="20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753" y="2158"/>
              <a:ext cx="134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176" y="1898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338" y="1797"/>
              <a:ext cx="12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505" y="1700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661" y="1603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803" y="1512"/>
              <a:ext cx="128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930" y="1431"/>
              <a:ext cx="111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35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286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2972" y="1366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152" y="1292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020" y="117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2443" y="1368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301" y="1220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095" y="1284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2228" y="1442"/>
              <a:ext cx="111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109" y="142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611" y="1284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05" y="1358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56" y="115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538" y="136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407" y="1440"/>
              <a:ext cx="105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992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466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852" y="1228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2678" y="1109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2859" y="104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942" y="104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088" y="1277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827" y="13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37" y="1428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635" y="106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540" y="10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120" y="1063"/>
              <a:ext cx="10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131" y="1284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477" y="116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3315" y="122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317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396" y="105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2769" y="1446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2656" y="1294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2501" y="1159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2222" y="1101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2029" y="1162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875" y="13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1809" y="1223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1738" y="1098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583" y="128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379" y="134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1529" y="11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294" y="1222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31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082" y="116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877" y="112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75" y="121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80" y="117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411" y="123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34" y="110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19" y="131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58" y="1001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341" y="1013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739" y="1008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116" y="1001"/>
              <a:ext cx="100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20" y="941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601" y="995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667" y="1420"/>
              <a:ext cx="106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557" y="151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619" y="1287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791" y="1212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13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26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471" y="869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50" y="824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918" y="869"/>
              <a:ext cx="84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720" y="923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913" y="957"/>
              <a:ext cx="9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541" y="962"/>
              <a:ext cx="89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076" y="953"/>
              <a:ext cx="10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983" y="4027"/>
              <a:ext cx="195" cy="10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2460" y="3671"/>
              <a:ext cx="196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238" y="3121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550" y="2880"/>
              <a:ext cx="157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2892" y="3377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869" y="2657"/>
              <a:ext cx="151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4090" y="2475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327" y="23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712" y="202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533" y="2162"/>
              <a:ext cx="13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863" y="1920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009" y="1807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5161" y="1702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5277" y="1614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5398" y="1521"/>
              <a:ext cx="123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255" y="4071"/>
              <a:ext cx="196" cy="10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651" y="3693"/>
              <a:ext cx="196" cy="11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4773" y="3705"/>
              <a:ext cx="201" cy="10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491" y="4049"/>
              <a:ext cx="196" cy="10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989" y="3396"/>
              <a:ext cx="168" cy="9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263" y="3141"/>
              <a:ext cx="167" cy="9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5044" y="3418"/>
              <a:ext cx="167" cy="9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553" y="2873"/>
              <a:ext cx="156" cy="8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5293" y="3116"/>
              <a:ext cx="168" cy="9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5497" y="2879"/>
              <a:ext cx="156" cy="89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4772" y="2673"/>
              <a:ext cx="156" cy="8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966" y="2488"/>
              <a:ext cx="156" cy="8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444" y="2052"/>
              <a:ext cx="134" cy="7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5161" y="2314"/>
              <a:ext cx="140" cy="7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5318" y="2176"/>
              <a:ext cx="134" cy="6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5581" y="1933"/>
              <a:ext cx="128" cy="6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5689" y="1811"/>
              <a:ext cx="128" cy="61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5663" y="2680"/>
              <a:ext cx="156" cy="8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-65" y="2865"/>
              <a:ext cx="150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" y="2477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-9" y="1436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5624" y="4010"/>
              <a:ext cx="201" cy="10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8" name="Google Shape;548;p17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49" name="Google Shape;549;p17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ftr" idx="11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2" name="Google Shape;55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ctrTitle"/>
          </p:nvPr>
        </p:nvSpPr>
        <p:spPr>
          <a:xfrm>
            <a:off x="571500" y="900113"/>
            <a:ext cx="7886700" cy="268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lvl="0">
              <a:buClr>
                <a:schemeClr val="lt2"/>
              </a:buClr>
              <a:buSzPts val="5400"/>
            </a:pPr>
            <a:r>
              <a:rPr lang="ru-RU" sz="4800" dirty="0" smtClean="0"/>
              <a:t>Построение </a:t>
            </a:r>
            <a:r>
              <a:rPr lang="ru-RU" sz="4800" dirty="0"/>
              <a:t>вариационных рядов. Расчет числовых характеристик</a:t>
            </a:r>
            <a:endParaRPr sz="4800" dirty="0"/>
          </a:p>
        </p:txBody>
      </p:sp>
      <p:sp>
        <p:nvSpPr>
          <p:cNvPr id="622" name="Google Shape;622;p28"/>
          <p:cNvSpPr txBox="1"/>
          <p:nvPr/>
        </p:nvSpPr>
        <p:spPr>
          <a:xfrm>
            <a:off x="571500" y="4119563"/>
            <a:ext cx="807243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ru-RU" sz="4000" b="1" dirty="0"/>
              <a:t>§ 4. Лабораторная работа № 1.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971550"/>
            <a:ext cx="9058275" cy="3143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0" y="3962400"/>
            <a:ext cx="8534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76769"/>
            <a:ext cx="8901113" cy="48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7" y="1138236"/>
            <a:ext cx="8993795" cy="32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38236"/>
            <a:ext cx="7861301" cy="50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138236"/>
            <a:ext cx="9015413" cy="36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38236"/>
            <a:ext cx="8070018" cy="51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4412"/>
            <a:ext cx="8933410" cy="46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2" y="1138236"/>
            <a:ext cx="6432961" cy="26163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7" y="3754617"/>
            <a:ext cx="84486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236"/>
            <a:ext cx="9144000" cy="45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38236"/>
            <a:ext cx="7874732" cy="48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600" b="1" dirty="0"/>
              <a:t>Лабораторная работа № 1.</a:t>
            </a:r>
            <a:endParaRPr lang="ru-RU" sz="3600" b="1" dirty="0"/>
          </a:p>
        </p:txBody>
      </p:sp>
      <p:sp>
        <p:nvSpPr>
          <p:cNvPr id="630" name="Google Shape;630;p29"/>
          <p:cNvSpPr txBox="1"/>
          <p:nvPr/>
        </p:nvSpPr>
        <p:spPr>
          <a:xfrm>
            <a:off x="436245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4" name="Google Shape;684;p2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0" y="701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0" y="1044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0" y="1250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" y="946151"/>
            <a:ext cx="797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Ц </a:t>
            </a:r>
            <a:r>
              <a:rPr lang="ru-RU" sz="2000" dirty="0"/>
              <a:t>е л ь р а б о т ы: овладение способами построения рядов распределения и методами расчета числовых характеристик.</a:t>
            </a:r>
          </a:p>
          <a:p>
            <a:pPr algn="just"/>
            <a:r>
              <a:rPr lang="ru-RU" sz="2000" dirty="0" smtClean="0"/>
              <a:t>	Выполнение </a:t>
            </a:r>
            <a:r>
              <a:rPr lang="ru-RU" sz="2000" dirty="0"/>
              <a:t>лабораторной работы № 1 рассмотрим на примере следующей задачи.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" y="1138235"/>
            <a:ext cx="8945988" cy="346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0" y="1138235"/>
            <a:ext cx="9012628" cy="23336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1862"/>
            <a:ext cx="913728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38236"/>
            <a:ext cx="8724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66" y="1138236"/>
            <a:ext cx="7289007" cy="1190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62224"/>
            <a:ext cx="840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8" y="1138235"/>
            <a:ext cx="9031888" cy="35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3" y="1138236"/>
            <a:ext cx="8915400" cy="28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138236"/>
            <a:ext cx="8472488" cy="5359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" y="1674208"/>
            <a:ext cx="9015413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9" y="1138236"/>
            <a:ext cx="882967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42031"/>
            <a:ext cx="7793037" cy="228696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85825" y="3968057"/>
            <a:ext cx="7743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Р е з ю м е. </a:t>
            </a:r>
            <a:r>
              <a:rPr lang="ru-RU" sz="2000" dirty="0" smtClean="0"/>
              <a:t>Значения </a:t>
            </a:r>
            <a:r>
              <a:rPr lang="ru-RU" sz="2000" dirty="0" err="1" smtClean="0"/>
              <a:t>As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err="1"/>
              <a:t>Ex</a:t>
            </a:r>
            <a:r>
              <a:rPr lang="ru-RU" sz="2000" dirty="0"/>
              <a:t> мало отличаются от нуля. </a:t>
            </a:r>
            <a:r>
              <a:rPr lang="ru-RU" sz="2000" dirty="0" smtClean="0"/>
              <a:t>Поэтому можно </a:t>
            </a:r>
            <a:r>
              <a:rPr lang="ru-RU" sz="2000" dirty="0"/>
              <a:t>предположить близость данной выборки, характеризующей </a:t>
            </a:r>
            <a:r>
              <a:rPr lang="ru-RU" sz="2000" dirty="0" err="1"/>
              <a:t>обводненность</a:t>
            </a:r>
            <a:r>
              <a:rPr lang="ru-RU" sz="2000" dirty="0"/>
              <a:t> нефти, к нормальному распределению</a:t>
            </a:r>
          </a:p>
        </p:txBody>
      </p:sp>
    </p:spTree>
    <p:extLst>
      <p:ext uri="{BB962C8B-B14F-4D97-AF65-F5344CB8AC3E}">
        <p14:creationId xmlns:p14="http://schemas.microsoft.com/office/powerpoint/2010/main" val="1592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6" y="1304923"/>
            <a:ext cx="8973674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0"/>
          <p:cNvSpPr txBox="1"/>
          <p:nvPr/>
        </p:nvSpPr>
        <p:spPr>
          <a:xfrm>
            <a:off x="0" y="233363"/>
            <a:ext cx="9144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1"/>
              </a:buClr>
              <a:buSzPts val="2000"/>
            </a:pPr>
            <a:r>
              <a:rPr lang="ru-RU" sz="2000" dirty="0"/>
              <a:t>З а д а ч а. Имеются данные об </a:t>
            </a:r>
            <a:r>
              <a:rPr lang="ru-RU" sz="2000" dirty="0" err="1"/>
              <a:t>обводненности</a:t>
            </a:r>
            <a:r>
              <a:rPr lang="ru-RU" sz="2000" dirty="0"/>
              <a:t> нефти из насосных скважин (в %): 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51" y="1485899"/>
            <a:ext cx="7305097" cy="3186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9" y="1138236"/>
            <a:ext cx="8901979" cy="26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 smtClean="0">
                <a:latin typeface="+mj-lt"/>
              </a:rPr>
              <a:t>Выполнение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" y="942974"/>
            <a:ext cx="8949534" cy="51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157287"/>
            <a:ext cx="8620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766762"/>
            <a:ext cx="88582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52500"/>
            <a:ext cx="8691141" cy="50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00112"/>
            <a:ext cx="8884087" cy="2371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7" y="3519485"/>
            <a:ext cx="8718769" cy="26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866774"/>
            <a:ext cx="8801099" cy="51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942975"/>
            <a:ext cx="8763001" cy="48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4" y="771524"/>
            <a:ext cx="8629650" cy="53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785812"/>
            <a:ext cx="8829675" cy="39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4349" y="273605"/>
            <a:ext cx="8215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	С </a:t>
            </a:r>
            <a:r>
              <a:rPr lang="ru-RU" sz="2000" dirty="0"/>
              <a:t>о д е р ж а </a:t>
            </a:r>
            <a:r>
              <a:rPr lang="ru-RU" sz="2000" dirty="0" smtClean="0"/>
              <a:t>н и е  </a:t>
            </a:r>
            <a:r>
              <a:rPr lang="ru-RU" sz="2000" dirty="0"/>
              <a:t>р а б о т ы: на основе совокупности данных </a:t>
            </a:r>
            <a:r>
              <a:rPr lang="ru-RU" sz="2000" dirty="0" smtClean="0"/>
              <a:t>опыта выполнить </a:t>
            </a:r>
            <a:r>
              <a:rPr lang="ru-RU" sz="2000" dirty="0"/>
              <a:t>следующее: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4348" y="1268075"/>
            <a:ext cx="82153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1. Построить ряды распределения (интервальный и дискретный вариационные ряды). Изобразить их графики.</a:t>
            </a:r>
          </a:p>
          <a:p>
            <a:pPr algn="just"/>
            <a:r>
              <a:rPr lang="ru-RU" sz="2000" dirty="0"/>
              <a:t>2. Построить график накопительных частот — </a:t>
            </a:r>
            <a:r>
              <a:rPr lang="ru-RU" sz="2000" dirty="0" err="1"/>
              <a:t>кумуляту</a:t>
            </a:r>
            <a:r>
              <a:rPr lang="ru-RU" sz="2000" dirty="0"/>
              <a:t>.</a:t>
            </a:r>
          </a:p>
          <a:p>
            <a:pPr algn="just"/>
            <a:r>
              <a:rPr lang="ru-RU" sz="2000" dirty="0"/>
              <a:t>3. </a:t>
            </a:r>
            <a:r>
              <a:rPr lang="ru-RU" sz="2000" dirty="0" smtClean="0"/>
              <a:t>Найти </a:t>
            </a:r>
            <a:r>
              <a:rPr lang="ru-RU" sz="2000" dirty="0"/>
              <a:t>эмпирическую функцию распределения и изобразить </a:t>
            </a:r>
            <a:r>
              <a:rPr lang="ru-RU" sz="2000" dirty="0" smtClean="0"/>
              <a:t>ее графически</a:t>
            </a:r>
            <a:r>
              <a:rPr lang="ru-RU" sz="2000" dirty="0"/>
              <a:t>.</a:t>
            </a:r>
          </a:p>
          <a:p>
            <a:pPr algn="just"/>
            <a:r>
              <a:rPr lang="ru-RU" sz="2000" dirty="0"/>
              <a:t>4. Вычислить моду, медиану, выборочную среднюю, выборочную</a:t>
            </a:r>
          </a:p>
          <a:p>
            <a:pPr algn="just"/>
            <a:r>
              <a:rPr lang="ru-RU" sz="2000" dirty="0"/>
              <a:t>дисперсию, выборочное среднее квадратическое отклонение, </a:t>
            </a:r>
            <a:r>
              <a:rPr lang="ru-RU" sz="2000" dirty="0" smtClean="0"/>
              <a:t>коэффициент вариации</a:t>
            </a:r>
            <a:r>
              <a:rPr lang="ru-RU" sz="2000" dirty="0"/>
              <a:t>, асимметрию, эксцесс. </a:t>
            </a:r>
            <a:endParaRPr lang="ru-RU" sz="2000" dirty="0" smtClean="0"/>
          </a:p>
          <a:p>
            <a:pPr algn="just"/>
            <a:r>
              <a:rPr lang="ru-RU" sz="2000" dirty="0"/>
              <a:t>5. Построить доверительные интервалы для истинного значения измеряемой величины и среднего квадратического отклонения генеральной совокупности. </a:t>
            </a:r>
            <a:endParaRPr lang="ru-RU" sz="2000" dirty="0" smtClean="0"/>
          </a:p>
          <a:p>
            <a:pPr algn="just"/>
            <a:r>
              <a:rPr lang="ru-RU" sz="2000" dirty="0" smtClean="0"/>
              <a:t>6</a:t>
            </a:r>
            <a:r>
              <a:rPr lang="ru-RU" sz="2000" dirty="0"/>
              <a:t>. Раскрыть смысловую сторону каждой характеристики.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785812"/>
            <a:ext cx="8429625" cy="29908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1" y="3776662"/>
            <a:ext cx="8448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9" y="933450"/>
            <a:ext cx="8715374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985837"/>
            <a:ext cx="89058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895350"/>
            <a:ext cx="87915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6" y="785812"/>
            <a:ext cx="8813963" cy="57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938212"/>
            <a:ext cx="8727914" cy="31171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4055324"/>
            <a:ext cx="8615362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25474" y="190500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Варианты заданий по лабораторной работе № 1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819150"/>
            <a:ext cx="8729663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Методические указания по выполнению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390650"/>
            <a:ext cx="8620125" cy="393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Методические указания по выполнению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981075"/>
            <a:ext cx="8867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Методические указания по выполнению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1133472"/>
            <a:ext cx="7734300" cy="13811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7" y="2366963"/>
            <a:ext cx="7553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Методические указания по выполнению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71587"/>
            <a:ext cx="8372475" cy="29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Методические указания по выполнению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138236"/>
            <a:ext cx="8658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332</Words>
  <Application>Microsoft Office PowerPoint</Application>
  <PresentationFormat>Экран (4:3)</PresentationFormat>
  <Paragraphs>61</Paragraphs>
  <Slides>46</Slides>
  <Notes>46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Noto Sans Symbols</vt:lpstr>
      <vt:lpstr>Times New Roman</vt:lpstr>
      <vt:lpstr>1_Точки</vt:lpstr>
      <vt:lpstr>Оформление по умолчанию</vt:lpstr>
      <vt:lpstr>Точки</vt:lpstr>
      <vt:lpstr>Построение вариационных рядов. Расчет числовых характеристик</vt:lpstr>
      <vt:lpstr>Лабораторная работа № 1.</vt:lpstr>
      <vt:lpstr>Презентация PowerPoint</vt:lpstr>
      <vt:lpstr>Презентация PowerPoint</vt:lpstr>
      <vt:lpstr>Методические указания по выполнению работы</vt:lpstr>
      <vt:lpstr>Методические указания по выполнению работы</vt:lpstr>
      <vt:lpstr>Методические указания по выполнению работы</vt:lpstr>
      <vt:lpstr>Методические указания по выполнению работы</vt:lpstr>
      <vt:lpstr>Методические указания по выполнению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  <vt:lpstr>Варианты заданий по лабораторной работе №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логика и теория алгоритмов</dc:title>
  <dc:creator>Евгения Коган</dc:creator>
  <cp:lastModifiedBy>Евгения Коган</cp:lastModifiedBy>
  <cp:revision>9</cp:revision>
  <dcterms:modified xsi:type="dcterms:W3CDTF">2021-02-12T01:54:45Z</dcterms:modified>
</cp:coreProperties>
</file>