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15"/>
  </p:notesMasterIdLst>
  <p:sldIdLst>
    <p:sldId id="256" r:id="rId3"/>
    <p:sldId id="257" r:id="rId4"/>
    <p:sldId id="307" r:id="rId5"/>
    <p:sldId id="260" r:id="rId6"/>
    <p:sldId id="266" r:id="rId7"/>
    <p:sldId id="267" r:id="rId8"/>
    <p:sldId id="268" r:id="rId9"/>
    <p:sldId id="269" r:id="rId10"/>
    <p:sldId id="270" r:id="rId11"/>
    <p:sldId id="308" r:id="rId12"/>
    <p:sldId id="271" r:id="rId13"/>
    <p:sldId id="272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A29188-9C75-4512-8940-A3755D7152CB}">
  <a:tblStyle styleId="{DEA29188-9C75-4512-8940-A3755D7152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17044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618" name="Google Shape;6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9" name="Google Shape;61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041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4864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5766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6215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1933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5505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9754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6243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439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6773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033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"/>
          <p:cNvSpPr txBox="1">
            <a:spLocks noGrp="1"/>
          </p:cNvSpPr>
          <p:nvPr>
            <p:ph type="ctrTitle"/>
          </p:nvPr>
        </p:nvSpPr>
        <p:spPr>
          <a:xfrm>
            <a:off x="685800" y="18446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6" name="Google Shape;236;p2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1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298" name="Google Shape;298;p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299" name="Google Shape;299;p1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300" name="Google Shape;300;p1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301" name="Google Shape;301;p1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308" name="Google Shape;308;p1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314" name="Google Shape;314;p1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5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20" name="Google Shape;320;p1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1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1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два объекта" type="txAndTwoObj">
  <p:cSld name="TEXT_AND_TWO_OBJECTS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5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53" name="Google Shape;253;p5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body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type="txAndObj">
  <p:cSld name="TEXT_AND_OBJEC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1" name="Google Shape;261;p6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2" name="Google Shape;262;p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7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8" name="Google Shape;268;p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8"/>
          <p:cNvSpPr txBox="1">
            <a:spLocks noGrp="1"/>
          </p:cNvSpPr>
          <p:nvPr>
            <p:ph type="body" idx="1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74" name="Google Shape;274;p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0" name="Google Shape;280;p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281" name="Google Shape;281;p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287" name="Google Shape;287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288" name="Google Shape;288;p1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32324A"/>
            </a:gs>
          </a:gsLst>
          <a:lin ang="27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104775" y="1307695"/>
            <a:ext cx="9350375" cy="5638288"/>
            <a:chOff x="-65" y="822"/>
            <a:chExt cx="5890" cy="3552"/>
          </a:xfrm>
        </p:grpSpPr>
        <p:sp>
          <p:nvSpPr>
            <p:cNvPr id="11" name="Google Shape;11;p1"/>
            <p:cNvSpPr txBox="1"/>
            <p:nvPr/>
          </p:nvSpPr>
          <p:spPr>
            <a:xfrm rot="10020000" flipH="1">
              <a:off x="-14" y="1033"/>
              <a:ext cx="1744" cy="6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 rot="10020000" flipH="1">
              <a:off x="-24" y="1127"/>
              <a:ext cx="2033" cy="6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 rot="9960000" flipH="1">
              <a:off x="-27" y="1198"/>
              <a:ext cx="2246" cy="6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4;p1"/>
            <p:cNvSpPr txBox="1"/>
            <p:nvPr/>
          </p:nvSpPr>
          <p:spPr>
            <a:xfrm rot="9900000" flipH="1">
              <a:off x="-43" y="1283"/>
              <a:ext cx="2476" cy="6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" name="Google Shape;15;p1"/>
            <p:cNvSpPr txBox="1"/>
            <p:nvPr/>
          </p:nvSpPr>
          <p:spPr>
            <a:xfrm rot="9840000" flipH="1">
              <a:off x="-51" y="1397"/>
              <a:ext cx="2770" cy="6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" name="Google Shape;16;p1"/>
            <p:cNvSpPr txBox="1"/>
            <p:nvPr/>
          </p:nvSpPr>
          <p:spPr>
            <a:xfrm rot="9780000" flipH="1">
              <a:off x="-65" y="1523"/>
              <a:ext cx="3058" cy="6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" name="Google Shape;17;p1"/>
            <p:cNvSpPr txBox="1"/>
            <p:nvPr/>
          </p:nvSpPr>
          <p:spPr>
            <a:xfrm rot="9720000" flipH="1">
              <a:off x="-93" y="1694"/>
              <a:ext cx="3403" cy="6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" name="Google Shape;18;p1"/>
            <p:cNvSpPr txBox="1"/>
            <p:nvPr/>
          </p:nvSpPr>
          <p:spPr>
            <a:xfrm rot="9600000" flipH="1">
              <a:off x="-99" y="1863"/>
              <a:ext cx="3749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" name="Google Shape;19;p1"/>
            <p:cNvSpPr txBox="1"/>
            <p:nvPr/>
          </p:nvSpPr>
          <p:spPr>
            <a:xfrm rot="9420000" flipH="1">
              <a:off x="-165" y="2053"/>
              <a:ext cx="4209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" name="Google Shape;20;p1"/>
            <p:cNvSpPr txBox="1"/>
            <p:nvPr/>
          </p:nvSpPr>
          <p:spPr>
            <a:xfrm rot="9360000" flipH="1">
              <a:off x="-214" y="2289"/>
              <a:ext cx="4612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" name="Google Shape;21;p1"/>
            <p:cNvSpPr txBox="1"/>
            <p:nvPr/>
          </p:nvSpPr>
          <p:spPr>
            <a:xfrm rot="9180000" flipH="1">
              <a:off x="-313" y="2617"/>
              <a:ext cx="5200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" name="Google Shape;22;p1"/>
            <p:cNvSpPr txBox="1"/>
            <p:nvPr/>
          </p:nvSpPr>
          <p:spPr>
            <a:xfrm rot="8940000" flipH="1">
              <a:off x="9" y="2881"/>
              <a:ext cx="5401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2F2F4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" name="Google Shape;23;p1"/>
            <p:cNvSpPr txBox="1"/>
            <p:nvPr/>
          </p:nvSpPr>
          <p:spPr>
            <a:xfrm rot="8640000" flipH="1">
              <a:off x="1319" y="2928"/>
              <a:ext cx="4612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F1F2E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" name="Google Shape;24;p1"/>
            <p:cNvSpPr txBox="1"/>
            <p:nvPr/>
          </p:nvSpPr>
          <p:spPr>
            <a:xfrm rot="8220000" flipH="1">
              <a:off x="2681" y="3071"/>
              <a:ext cx="3576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030305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" name="Google Shape;25;p1"/>
            <p:cNvSpPr txBox="1"/>
            <p:nvPr/>
          </p:nvSpPr>
          <p:spPr>
            <a:xfrm rot="7860000" flipH="1">
              <a:off x="4053" y="3502"/>
              <a:ext cx="2079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0000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 txBox="1"/>
            <p:nvPr/>
          </p:nvSpPr>
          <p:spPr>
            <a:xfrm rot="-8340000" flipH="1">
              <a:off x="5086" y="2464"/>
              <a:ext cx="6" cy="2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" name="Google Shape;27;p1"/>
            <p:cNvSpPr txBox="1"/>
            <p:nvPr/>
          </p:nvSpPr>
          <p:spPr>
            <a:xfrm rot="7560000">
              <a:off x="5369" y="4166"/>
              <a:ext cx="501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0000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 txBox="1"/>
            <p:nvPr/>
          </p:nvSpPr>
          <p:spPr>
            <a:xfrm rot="-8640000">
              <a:off x="5598" y="3903"/>
              <a:ext cx="6" cy="5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" name="Google Shape;29;p1"/>
            <p:cNvSpPr txBox="1"/>
            <p:nvPr/>
          </p:nvSpPr>
          <p:spPr>
            <a:xfrm rot="1020000">
              <a:off x="-146" y="2360"/>
              <a:ext cx="6046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" name="Google Shape;30;p1"/>
            <p:cNvSpPr txBox="1"/>
            <p:nvPr/>
          </p:nvSpPr>
          <p:spPr>
            <a:xfrm rot="1560000">
              <a:off x="-198" y="3396"/>
              <a:ext cx="4142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1416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" name="Google Shape;31;p1"/>
            <p:cNvSpPr txBox="1"/>
            <p:nvPr/>
          </p:nvSpPr>
          <p:spPr>
            <a:xfrm rot="1680000">
              <a:off x="-165" y="3624"/>
              <a:ext cx="2804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1416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" name="Google Shape;32;p1"/>
            <p:cNvSpPr txBox="1"/>
            <p:nvPr/>
          </p:nvSpPr>
          <p:spPr>
            <a:xfrm rot="1920000">
              <a:off x="-110" y="3922"/>
              <a:ext cx="1400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" name="Google Shape;33;p1"/>
            <p:cNvSpPr txBox="1"/>
            <p:nvPr/>
          </p:nvSpPr>
          <p:spPr>
            <a:xfrm rot="1380000">
              <a:off x="-216" y="3221"/>
              <a:ext cx="5477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232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" name="Google Shape;34;p1"/>
            <p:cNvSpPr txBox="1"/>
            <p:nvPr/>
          </p:nvSpPr>
          <p:spPr>
            <a:xfrm rot="960000">
              <a:off x="-115" y="2129"/>
              <a:ext cx="6016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B3B5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" name="Google Shape;35;p1"/>
            <p:cNvSpPr txBox="1"/>
            <p:nvPr/>
          </p:nvSpPr>
          <p:spPr>
            <a:xfrm rot="-9840000" flipH="1">
              <a:off x="80" y="1946"/>
              <a:ext cx="5756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" name="Google Shape;36;p1"/>
            <p:cNvSpPr txBox="1"/>
            <p:nvPr/>
          </p:nvSpPr>
          <p:spPr>
            <a:xfrm rot="840000">
              <a:off x="374" y="1802"/>
              <a:ext cx="5475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" name="Google Shape;37;p1"/>
            <p:cNvSpPr txBox="1"/>
            <p:nvPr/>
          </p:nvSpPr>
          <p:spPr>
            <a:xfrm rot="720000">
              <a:off x="848" y="1582"/>
              <a:ext cx="4976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" name="Google Shape;38;p1"/>
            <p:cNvSpPr txBox="1"/>
            <p:nvPr/>
          </p:nvSpPr>
          <p:spPr>
            <a:xfrm rot="720000">
              <a:off x="1053" y="1476"/>
              <a:ext cx="4759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" name="Google Shape;39;p1"/>
            <p:cNvSpPr txBox="1"/>
            <p:nvPr/>
          </p:nvSpPr>
          <p:spPr>
            <a:xfrm rot="660000">
              <a:off x="1244" y="1377"/>
              <a:ext cx="4557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" name="Google Shape;40;p1"/>
            <p:cNvSpPr txBox="1"/>
            <p:nvPr/>
          </p:nvSpPr>
          <p:spPr>
            <a:xfrm rot="-10140000" flipH="1">
              <a:off x="1487" y="1305"/>
              <a:ext cx="4314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" name="Google Shape;41;p1"/>
            <p:cNvSpPr txBox="1"/>
            <p:nvPr/>
          </p:nvSpPr>
          <p:spPr>
            <a:xfrm rot="-10140000" flipH="1">
              <a:off x="1650" y="1218"/>
              <a:ext cx="4154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" name="Google Shape;42;p1"/>
            <p:cNvSpPr txBox="1"/>
            <p:nvPr/>
          </p:nvSpPr>
          <p:spPr>
            <a:xfrm rot="-9960000" flipH="1">
              <a:off x="611" y="1684"/>
              <a:ext cx="5204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" name="Google Shape;43;p1"/>
            <p:cNvSpPr txBox="1"/>
            <p:nvPr/>
          </p:nvSpPr>
          <p:spPr>
            <a:xfrm rot="-9480000" flipH="1">
              <a:off x="-204" y="2976"/>
              <a:ext cx="6150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" name="Google Shape;44;p1"/>
            <p:cNvSpPr txBox="1"/>
            <p:nvPr/>
          </p:nvSpPr>
          <p:spPr>
            <a:xfrm rot="-9600000" flipH="1">
              <a:off x="-174" y="2663"/>
              <a:ext cx="6104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740" y="3359"/>
              <a:ext cx="168" cy="96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6" y="3074"/>
              <a:ext cx="168" cy="9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59" y="3652"/>
              <a:ext cx="196" cy="106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077" y="2661"/>
              <a:ext cx="156" cy="8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223" y="3076"/>
              <a:ext cx="168" cy="9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686" y="2857"/>
              <a:ext cx="156" cy="9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750" y="2839"/>
              <a:ext cx="151" cy="89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367" y="2656"/>
              <a:ext cx="150" cy="8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1172" y="2642"/>
              <a:ext cx="156" cy="8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401" y="2485"/>
              <a:ext cx="156" cy="8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1910" y="2314"/>
              <a:ext cx="134" cy="7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254" y="2154"/>
              <a:ext cx="134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742" y="2305"/>
              <a:ext cx="140" cy="7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812" y="1898"/>
              <a:ext cx="129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3721" y="1792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528" y="1896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3064" y="1778"/>
              <a:ext cx="128" cy="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277" y="2024"/>
              <a:ext cx="134" cy="7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027" y="2160"/>
              <a:ext cx="133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1569" y="2453"/>
              <a:ext cx="150" cy="9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1863" y="2028"/>
              <a:ext cx="139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1513" y="2175"/>
              <a:ext cx="139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1191" y="2311"/>
              <a:ext cx="134" cy="7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1154" y="2047"/>
              <a:ext cx="134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1142" y="1803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500" y="1912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1804" y="1801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2159" y="1905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2432" y="1787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470" y="2032"/>
              <a:ext cx="134" cy="7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8" y="2166"/>
              <a:ext cx="134" cy="7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8" y="1916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455" y="1797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113" y="1901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32" y="2323"/>
              <a:ext cx="139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4" y="2178"/>
              <a:ext cx="134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89" y="2472"/>
              <a:ext cx="156" cy="89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544" y="2015"/>
              <a:ext cx="140" cy="7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1457" y="1700"/>
              <a:ext cx="123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1747" y="1599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1385" y="1506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093" y="1595"/>
              <a:ext cx="123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792" y="1690"/>
              <a:ext cx="124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011" y="1512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2087" y="1696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2345" y="1601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2684" y="1686"/>
              <a:ext cx="123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806" y="1512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" y="1597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228" y="1508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57" y="1698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2887" y="1595"/>
              <a:ext cx="124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3079" y="1511"/>
              <a:ext cx="124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3270" y="1688"/>
              <a:ext cx="124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3453" y="1599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3651" y="1506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251" y="1513"/>
              <a:ext cx="124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3901" y="1701"/>
              <a:ext cx="128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086" y="1608"/>
              <a:ext cx="128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282" y="3653"/>
              <a:ext cx="196" cy="11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707" y="4014"/>
              <a:ext cx="191" cy="112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2229" y="3090"/>
              <a:ext cx="168" cy="9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2604" y="2867"/>
              <a:ext cx="156" cy="89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2907" y="2668"/>
              <a:ext cx="156" cy="84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248" y="2454"/>
              <a:ext cx="150" cy="9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801" y="3360"/>
              <a:ext cx="168" cy="9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512" y="2302"/>
              <a:ext cx="134" cy="73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980" y="2014"/>
              <a:ext cx="134" cy="72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753" y="2158"/>
              <a:ext cx="134" cy="6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176" y="1898"/>
              <a:ext cx="128" cy="6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4338" y="1797"/>
              <a:ext cx="129" cy="6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4505" y="1700"/>
              <a:ext cx="124" cy="5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B4B7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4661" y="1603"/>
              <a:ext cx="123" cy="5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B4B7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4803" y="1512"/>
              <a:ext cx="128" cy="5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4930" y="1431"/>
              <a:ext cx="111" cy="5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3835" y="1430"/>
              <a:ext cx="112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3286" y="1430"/>
              <a:ext cx="112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972" y="1366"/>
              <a:ext cx="111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3152" y="1292"/>
              <a:ext cx="112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3020" y="1170"/>
              <a:ext cx="112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443" y="1368"/>
              <a:ext cx="112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301" y="1220"/>
              <a:ext cx="112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095" y="1284"/>
              <a:ext cx="112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228" y="1442"/>
              <a:ext cx="111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1109" y="1424"/>
              <a:ext cx="112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11" y="1284"/>
              <a:ext cx="111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305" y="1358"/>
              <a:ext cx="111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156" y="1154"/>
              <a:ext cx="112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4538" y="1365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4407" y="1440"/>
              <a:ext cx="105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992" y="1356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3466" y="1356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2852" y="1228"/>
              <a:ext cx="106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2678" y="1109"/>
              <a:ext cx="106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859" y="1045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942" y="1040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088" y="1277"/>
              <a:ext cx="106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27" y="1350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7" y="1428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635" y="1060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540" y="1050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20" y="1063"/>
              <a:ext cx="105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4131" y="1284"/>
              <a:ext cx="111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3477" y="1163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3315" y="1229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3174" y="1112"/>
              <a:ext cx="112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2396" y="1051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2769" y="1446"/>
              <a:ext cx="111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2656" y="1294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2501" y="1159"/>
              <a:ext cx="111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2222" y="1101"/>
              <a:ext cx="112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2029" y="1162"/>
              <a:ext cx="111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1875" y="1356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1809" y="1223"/>
              <a:ext cx="111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1738" y="1098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1583" y="1289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1379" y="1343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1529" y="1156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1294" y="1222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1314" y="1112"/>
              <a:ext cx="112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1082" y="1166"/>
              <a:ext cx="111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7" y="1121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875" y="1216"/>
              <a:ext cx="111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680" y="1170"/>
              <a:ext cx="112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411" y="1232"/>
              <a:ext cx="111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434" y="1100"/>
              <a:ext cx="112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119" y="1312"/>
              <a:ext cx="111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858" y="1001"/>
              <a:ext cx="101" cy="38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1341" y="1013"/>
              <a:ext cx="101" cy="39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1739" y="1008"/>
              <a:ext cx="101" cy="38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2116" y="1001"/>
              <a:ext cx="100" cy="39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2320" y="941"/>
              <a:ext cx="101" cy="39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2601" y="995"/>
              <a:ext cx="101" cy="39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1667" y="1420"/>
              <a:ext cx="106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2557" y="1516"/>
              <a:ext cx="123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3619" y="1287"/>
              <a:ext cx="112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3791" y="1212"/>
              <a:ext cx="111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2134" y="908"/>
              <a:ext cx="79" cy="3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264" y="908"/>
              <a:ext cx="79" cy="3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471" y="869"/>
              <a:ext cx="79" cy="3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650" y="824"/>
              <a:ext cx="83" cy="3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918" y="869"/>
              <a:ext cx="84" cy="3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720" y="923"/>
              <a:ext cx="83" cy="3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913" y="957"/>
              <a:ext cx="95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541" y="962"/>
              <a:ext cx="89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076" y="953"/>
              <a:ext cx="101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983" y="4027"/>
              <a:ext cx="195" cy="10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2460" y="3671"/>
              <a:ext cx="196" cy="112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3238" y="3121"/>
              <a:ext cx="168" cy="9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3550" y="2880"/>
              <a:ext cx="157" cy="89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2892" y="3377"/>
              <a:ext cx="168" cy="9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3869" y="2657"/>
              <a:ext cx="151" cy="84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4090" y="2475"/>
              <a:ext cx="156" cy="89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4327" y="2314"/>
              <a:ext cx="134" cy="72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4712" y="2022"/>
              <a:ext cx="134" cy="73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2324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4533" y="2162"/>
              <a:ext cx="139" cy="6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4863" y="1920"/>
              <a:ext cx="128" cy="6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5009" y="1807"/>
              <a:ext cx="128" cy="6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5161" y="1702"/>
              <a:ext cx="123" cy="5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B4B7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5277" y="1614"/>
              <a:ext cx="124" cy="5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B4B7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5398" y="1521"/>
              <a:ext cx="123" cy="5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B4B7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3255" y="4071"/>
              <a:ext cx="196" cy="106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3651" y="3693"/>
              <a:ext cx="196" cy="11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4773" y="3705"/>
              <a:ext cx="201" cy="106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28283C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4491" y="4049"/>
              <a:ext cx="196" cy="10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28283C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3989" y="3396"/>
              <a:ext cx="168" cy="96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4263" y="3141"/>
              <a:ext cx="167" cy="9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5044" y="3418"/>
              <a:ext cx="167" cy="9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28283C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4553" y="2873"/>
              <a:ext cx="156" cy="8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5293" y="3116"/>
              <a:ext cx="168" cy="9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5497" y="2879"/>
              <a:ext cx="156" cy="89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28283C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4772" y="2673"/>
              <a:ext cx="156" cy="8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4966" y="2488"/>
              <a:ext cx="156" cy="8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5444" y="2052"/>
              <a:ext cx="134" cy="7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5161" y="2314"/>
              <a:ext cx="140" cy="7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318" y="2176"/>
              <a:ext cx="134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581" y="1933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B3B58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689" y="1811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B3B58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5663" y="2680"/>
              <a:ext cx="156" cy="8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-65" y="2865"/>
              <a:ext cx="150" cy="89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2" y="2477"/>
              <a:ext cx="156" cy="89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-9" y="1436"/>
              <a:ext cx="106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624" y="4010"/>
              <a:ext cx="201" cy="106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28283C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28" name="Google Shape;228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9" name="Google Shape;229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0" name="Google Shape;230;p1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1" name="Google Shape;231;p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2" name="Google Shape;232;p1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1" name="Google Shape;241;p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2" name="Google Shape;242;p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3" name="Google Shape;243;p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4" name="Google Shape;244;p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8"/>
          <p:cNvSpPr txBox="1">
            <a:spLocks noGrp="1"/>
          </p:cNvSpPr>
          <p:nvPr>
            <p:ph type="ctrTitle"/>
          </p:nvPr>
        </p:nvSpPr>
        <p:spPr>
          <a:xfrm>
            <a:off x="528637" y="928688"/>
            <a:ext cx="8086725" cy="319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lvl="0">
              <a:buClr>
                <a:schemeClr val="lt2"/>
              </a:buClr>
              <a:buSzPts val="5400"/>
            </a:pPr>
            <a:r>
              <a:rPr lang="ru-RU" sz="4000" dirty="0"/>
              <a:t>Построение кривой нормального</a:t>
            </a:r>
            <a:br>
              <a:rPr lang="ru-RU" sz="4000" dirty="0"/>
            </a:br>
            <a:r>
              <a:rPr lang="ru-RU" sz="4000" dirty="0"/>
              <a:t>распределения по опытным данным</a:t>
            </a:r>
            <a:r>
              <a:rPr lang="ru-RU" sz="4000" b="1" dirty="0" smtClean="0"/>
              <a:t>. </a:t>
            </a:r>
            <a:r>
              <a:rPr lang="ru-RU" sz="4000" dirty="0" smtClean="0"/>
              <a:t>Проверка </a:t>
            </a:r>
            <a:r>
              <a:rPr lang="ru-RU" sz="4000" dirty="0"/>
              <a:t>гипотезы о нормальном распределении </a:t>
            </a:r>
            <a:r>
              <a:rPr lang="ru-RU" sz="4000" dirty="0" smtClean="0"/>
              <a:t>выборки</a:t>
            </a:r>
            <a:endParaRPr sz="4000" dirty="0"/>
          </a:p>
        </p:txBody>
      </p:sp>
      <p:sp>
        <p:nvSpPr>
          <p:cNvPr id="622" name="Google Shape;622;p28"/>
          <p:cNvSpPr txBox="1"/>
          <p:nvPr/>
        </p:nvSpPr>
        <p:spPr>
          <a:xfrm>
            <a:off x="728663" y="4733925"/>
            <a:ext cx="8072438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4000"/>
            </a:pPr>
            <a:r>
              <a:rPr lang="ru-RU" sz="4000" b="1" dirty="0"/>
              <a:t>§ </a:t>
            </a:r>
            <a:r>
              <a:rPr lang="ru-RU" sz="4000" b="1" dirty="0" smtClean="0"/>
              <a:t>8. </a:t>
            </a:r>
            <a:r>
              <a:rPr lang="ru-RU" sz="4000" b="1" dirty="0"/>
              <a:t>Лабораторная работа № </a:t>
            </a:r>
            <a:r>
              <a:rPr lang="ru-RU" sz="4000" b="1" dirty="0" smtClean="0"/>
              <a:t>2.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Методика выполнения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110671"/>
            <a:ext cx="8896520" cy="20325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522" y="3482396"/>
            <a:ext cx="6177325" cy="209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2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Методика выполнения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38" y="1023937"/>
            <a:ext cx="8919862" cy="364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Методика выполнения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" y="1262062"/>
            <a:ext cx="8884189" cy="108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4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9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3600" b="1" dirty="0"/>
              <a:t>Лабораторная работа № </a:t>
            </a:r>
            <a:r>
              <a:rPr lang="ru-RU" sz="3600" b="1" dirty="0" smtClean="0"/>
              <a:t>2.</a:t>
            </a:r>
            <a:endParaRPr lang="ru-RU" sz="3600" b="1" dirty="0"/>
          </a:p>
        </p:txBody>
      </p:sp>
      <p:sp>
        <p:nvSpPr>
          <p:cNvPr id="630" name="Google Shape;630;p29"/>
          <p:cNvSpPr txBox="1"/>
          <p:nvPr/>
        </p:nvSpPr>
        <p:spPr>
          <a:xfrm>
            <a:off x="4362450" y="3333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5" name="Google Shape;685;p29"/>
          <p:cNvSpPr txBox="1"/>
          <p:nvPr/>
        </p:nvSpPr>
        <p:spPr>
          <a:xfrm>
            <a:off x="0" y="7016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2555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6" name="Google Shape;686;p29"/>
          <p:cNvSpPr txBox="1"/>
          <p:nvPr/>
        </p:nvSpPr>
        <p:spPr>
          <a:xfrm>
            <a:off x="0" y="1044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2555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7" name="Google Shape;687;p29"/>
          <p:cNvSpPr txBox="1"/>
          <p:nvPr/>
        </p:nvSpPr>
        <p:spPr>
          <a:xfrm>
            <a:off x="0" y="12509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2555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09600" y="946151"/>
            <a:ext cx="797718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	Ц </a:t>
            </a:r>
            <a:r>
              <a:rPr lang="ru-RU" sz="2000" dirty="0"/>
              <a:t>е л ь р а б о т ы: </a:t>
            </a:r>
            <a:r>
              <a:rPr lang="ru-RU" sz="2000" dirty="0"/>
              <a:t>овладение студентом способами построения эмпирической и теоретической (нормальной) кривой </a:t>
            </a:r>
            <a:r>
              <a:rPr lang="ru-RU" sz="2000" dirty="0" smtClean="0"/>
              <a:t>распределения; выработка умения </a:t>
            </a:r>
            <a:r>
              <a:rPr lang="ru-RU" sz="2000" dirty="0"/>
              <a:t>и навыков применения критериев согласия для проверки выдвинутой статистической гипотезы</a:t>
            </a:r>
            <a:r>
              <a:rPr lang="ru-RU" sz="2000" dirty="0" smtClean="0"/>
              <a:t>.</a:t>
            </a:r>
          </a:p>
          <a:p>
            <a:pPr algn="just"/>
            <a:r>
              <a:rPr lang="ru-RU" sz="2000" dirty="0"/>
              <a:t>	</a:t>
            </a:r>
            <a:r>
              <a:rPr lang="ru-RU" sz="2000" dirty="0"/>
              <a:t>С о д е р ж а н и е р а б о т ы: на основе дискретного вариационного ряда, полученного в лабораторной работе № 1, выполнить следующее</a:t>
            </a:r>
            <a:r>
              <a:rPr lang="ru-RU" sz="2000" dirty="0" smtClean="0"/>
              <a:t>: </a:t>
            </a:r>
          </a:p>
          <a:p>
            <a:pPr marL="457200" indent="-457200" algn="just">
              <a:buAutoNum type="arabicPeriod"/>
            </a:pPr>
            <a:r>
              <a:rPr lang="ru-RU" sz="2000" dirty="0" smtClean="0"/>
              <a:t>Построить </a:t>
            </a:r>
            <a:r>
              <a:rPr lang="ru-RU" sz="2000" dirty="0"/>
              <a:t>эмпирическую (полигон) и теоретическую (нормальную) кривую распределения</a:t>
            </a:r>
            <a:r>
              <a:rPr lang="ru-RU" sz="2000" dirty="0" smtClean="0"/>
              <a:t>. </a:t>
            </a:r>
          </a:p>
          <a:p>
            <a:pPr marL="457200" indent="-457200" algn="just">
              <a:buAutoNum type="arabicPeriod"/>
            </a:pPr>
            <a:r>
              <a:rPr lang="ru-RU" sz="2000" dirty="0" smtClean="0"/>
              <a:t>Проверить </a:t>
            </a:r>
            <a:r>
              <a:rPr lang="ru-RU" sz="2000" dirty="0"/>
              <a:t>согласованность эмпирического распределения с теоретическим нормальным, применяя три критерия</a:t>
            </a:r>
            <a:r>
              <a:rPr lang="ru-RU" sz="2000" dirty="0" smtClean="0"/>
              <a:t>: </a:t>
            </a:r>
          </a:p>
          <a:p>
            <a:pPr algn="just"/>
            <a:r>
              <a:rPr lang="ru-RU" sz="2000" dirty="0" smtClean="0"/>
              <a:t>а</a:t>
            </a:r>
            <a:r>
              <a:rPr lang="ru-RU" sz="2000" dirty="0"/>
              <a:t>) критерий Пирсона;</a:t>
            </a:r>
          </a:p>
          <a:p>
            <a:pPr algn="just"/>
            <a:r>
              <a:rPr lang="ru-RU" sz="2000" dirty="0"/>
              <a:t>б) один из критериев: Колмогорова, Романовского, </a:t>
            </a:r>
            <a:r>
              <a:rPr lang="ru-RU" sz="2000" dirty="0" err="1"/>
              <a:t>Ястремского</a:t>
            </a:r>
            <a:r>
              <a:rPr lang="ru-RU" sz="2000" dirty="0"/>
              <a:t>;</a:t>
            </a:r>
          </a:p>
          <a:p>
            <a:pPr algn="just"/>
            <a:r>
              <a:rPr lang="ru-RU" sz="2000" dirty="0"/>
              <a:t>в) приближенный критерий.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85850"/>
            <a:ext cx="9036271" cy="39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1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Методика выполнения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51" y="1138236"/>
            <a:ext cx="8822550" cy="4314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Методика выполнения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3" y="942973"/>
            <a:ext cx="8858250" cy="386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Методика выполнения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4" y="1009650"/>
            <a:ext cx="8640659" cy="10620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4" y="2061071"/>
            <a:ext cx="6748464" cy="4974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460" y="2828925"/>
            <a:ext cx="3104287" cy="128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1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Методика выполнения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10" y="1138236"/>
            <a:ext cx="8544477" cy="460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1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Методика выполнения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1112235"/>
            <a:ext cx="8996721" cy="230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2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dirty="0">
                <a:latin typeface="+mj-lt"/>
              </a:rPr>
              <a:t>Методика выполнения работы</a:t>
            </a:r>
            <a:endParaRPr sz="2000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80" y="1138236"/>
            <a:ext cx="8963820" cy="319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очки">
  <a:themeElements>
    <a:clrScheme name="Точки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Оформление по умолчанию">
  <a:themeElements>
    <a:clrScheme name="Оформление по умолчанию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47</Words>
  <Application>Microsoft Office PowerPoint</Application>
  <PresentationFormat>Экран (4:3)</PresentationFormat>
  <Paragraphs>23</Paragraphs>
  <Slides>12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Noto Sans Symbols</vt:lpstr>
      <vt:lpstr>Times New Roman</vt:lpstr>
      <vt:lpstr>1_Точки</vt:lpstr>
      <vt:lpstr>Оформление по умолчанию</vt:lpstr>
      <vt:lpstr>Построение кривой нормального распределения по опытным данным. Проверка гипотезы о нормальном распределении выборки</vt:lpstr>
      <vt:lpstr>Лабораторная работа № 2.</vt:lpstr>
      <vt:lpstr>Презентация PowerPoint</vt:lpstr>
      <vt:lpstr>Методика выполнения работы</vt:lpstr>
      <vt:lpstr>Методика выполнения работы</vt:lpstr>
      <vt:lpstr>Методика выполнения работы</vt:lpstr>
      <vt:lpstr>Методика выполнения работы</vt:lpstr>
      <vt:lpstr>Методика выполнения работы</vt:lpstr>
      <vt:lpstr>Методика выполнения работы</vt:lpstr>
      <vt:lpstr>Методика выполнения работы</vt:lpstr>
      <vt:lpstr>Методика выполнения работы</vt:lpstr>
      <vt:lpstr>Методика выполнения работы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Математическая логика и теория алгоритмов</dc:title>
  <dc:creator>Евгения Коган</dc:creator>
  <cp:lastModifiedBy>Евгения Коган</cp:lastModifiedBy>
  <cp:revision>14</cp:revision>
  <dcterms:modified xsi:type="dcterms:W3CDTF">2021-02-21T13:35:31Z</dcterms:modified>
</cp:coreProperties>
</file>