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93" r:id="rId5"/>
    <p:sldId id="294" r:id="rId6"/>
    <p:sldId id="29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29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7094" y="1411941"/>
            <a:ext cx="8942294" cy="2609210"/>
          </a:xfrm>
        </p:spPr>
        <p:txBody>
          <a:bodyPr/>
          <a:lstStyle/>
          <a:p>
            <a:r>
              <a:rPr lang="ru-RU" sz="5400" dirty="0"/>
              <a:t>ПРОВЕРКА СООТВЕТСТВИЯ</a:t>
            </a:r>
            <a:br>
              <a:rPr lang="ru-RU" sz="5400" dirty="0"/>
            </a:br>
            <a:r>
              <a:rPr lang="ru-RU" sz="5400" dirty="0"/>
              <a:t>ВЫБОРКИ НОРМАЛЬНОМУ </a:t>
            </a:r>
            <a:r>
              <a:rPr lang="ru-RU" sz="5400" dirty="0" smtClean="0"/>
              <a:t>ЗАКОНУ РАСПРЕДЕЛЕНИЯ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58353" y="4531657"/>
            <a:ext cx="6674250" cy="1048871"/>
          </a:xfrm>
        </p:spPr>
        <p:txBody>
          <a:bodyPr>
            <a:normAutofit/>
          </a:bodyPr>
          <a:lstStyle/>
          <a:p>
            <a:r>
              <a:rPr lang="ru-RU" sz="4400" dirty="0"/>
              <a:t>ГЛАВА </a:t>
            </a:r>
            <a:r>
              <a:rPr lang="ru-RU" sz="4400" dirty="0" smtClean="0"/>
              <a:t>2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0420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17810" y="1546411"/>
            <a:ext cx="10650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При изучении той или иной генеральной совокупности нам неизвестен либо закон ее распределения, либо параметры распределения. </a:t>
            </a:r>
            <a:r>
              <a:rPr lang="ru-RU" sz="2400" dirty="0" smtClean="0"/>
              <a:t>В </a:t>
            </a:r>
            <a:r>
              <a:rPr lang="ru-RU" sz="2400" dirty="0"/>
              <a:t>подобных случаях в математической статистике выдвигается некоторое</a:t>
            </a:r>
            <a:br>
              <a:rPr lang="ru-RU" sz="2400" dirty="0"/>
            </a:br>
            <a:r>
              <a:rPr lang="ru-RU" sz="2400" dirty="0"/>
              <a:t>предположение относительно свойств генеральной совокупности. </a:t>
            </a:r>
            <a:r>
              <a:rPr lang="ru-RU" sz="2400" dirty="0" smtClean="0"/>
              <a:t>Такое предположение </a:t>
            </a:r>
            <a:r>
              <a:rPr lang="ru-RU" sz="2400" dirty="0"/>
              <a:t>носит название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статистической гипотезы</a:t>
            </a:r>
            <a:r>
              <a:rPr lang="ru-RU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3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17810" y="1546411"/>
            <a:ext cx="10650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Гипотезу, имеющую наиболее важное значение в проводимом исследовании, называют </a:t>
            </a:r>
            <a:r>
              <a:rPr lang="ru-RU" sz="2400" i="1" dirty="0"/>
              <a:t>нулевой </a:t>
            </a:r>
            <a:r>
              <a:rPr lang="ru-RU" sz="2400" dirty="0"/>
              <a:t>и обозначают через </a:t>
            </a:r>
            <a:r>
              <a:rPr lang="ru-RU" sz="2400" i="1" dirty="0"/>
              <a:t>H</a:t>
            </a:r>
            <a:r>
              <a:rPr lang="ru-RU" sz="1600" dirty="0"/>
              <a:t>0</a:t>
            </a:r>
            <a:r>
              <a:rPr lang="ru-RU" sz="2400" dirty="0"/>
              <a:t>. При рассмотрении,</a:t>
            </a:r>
            <a:br>
              <a:rPr lang="ru-RU" sz="2400" dirty="0"/>
            </a:br>
            <a:r>
              <a:rPr lang="ru-RU" sz="2400" dirty="0"/>
              <a:t>например, свойств продукции разных машиностроительных предприятий</a:t>
            </a:r>
            <a:br>
              <a:rPr lang="ru-RU" sz="2400" dirty="0"/>
            </a:br>
            <a:r>
              <a:rPr lang="ru-RU" sz="2400" dirty="0"/>
              <a:t>нулевая гипотеза заключается в предположении о независимости характеристик механических свойств профилей от </a:t>
            </a:r>
            <a:r>
              <a:rPr lang="ru-RU" sz="2400" dirty="0" smtClean="0"/>
              <a:t>уровня технологии производства. </a:t>
            </a:r>
            <a:endParaRPr lang="ru-RU" sz="24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0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17810" y="1546411"/>
            <a:ext cx="106500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Нулевую гипотезу выдвигают и затем проверяют с помощью </a:t>
            </a:r>
            <a:r>
              <a:rPr lang="ru-RU" sz="2400" i="1" dirty="0"/>
              <a:t>статистических критериев </a:t>
            </a:r>
            <a:r>
              <a:rPr lang="ru-RU" sz="2400" dirty="0"/>
              <a:t>с целью выявления оснований для ее отклонения и</a:t>
            </a:r>
            <a:br>
              <a:rPr lang="ru-RU" sz="2400" dirty="0"/>
            </a:br>
            <a:r>
              <a:rPr lang="ru-RU" sz="2400" dirty="0"/>
              <a:t>для принятия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альтернативной гипотезы </a:t>
            </a:r>
            <a:r>
              <a:rPr lang="ru-RU" sz="2400" i="1" dirty="0"/>
              <a:t>H</a:t>
            </a:r>
            <a:r>
              <a:rPr lang="ru-RU" sz="1600" dirty="0"/>
              <a:t>А</a:t>
            </a:r>
            <a:r>
              <a:rPr lang="ru-RU" sz="2400" dirty="0" smtClean="0"/>
              <a:t>. </a:t>
            </a:r>
            <a:r>
              <a:rPr lang="ru-RU" sz="2400" dirty="0"/>
              <a:t>Если имеющийся </a:t>
            </a:r>
            <a:r>
              <a:rPr lang="ru-RU" sz="2400" dirty="0" smtClean="0"/>
              <a:t>статистический </a:t>
            </a:r>
            <a:r>
              <a:rPr lang="ru-RU" sz="2400" dirty="0"/>
              <a:t>материал не позволяет отвергнуть нулевую гипотезу, то ее принимают и используют в качестве рабочей гипотезы до тех пор, пока новые накопленные результаты испытаний не позволят ее отклонить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19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17810" y="1546411"/>
            <a:ext cx="10650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Нулевая гипотеза отвергается, если на основании выборочных испытаний получается маловероятный результат для случая истинности выдвинутой нулевой гипотезы. Границы между высокой и малой вероятностями</a:t>
            </a:r>
            <a:br>
              <a:rPr lang="ru-RU" sz="2400" dirty="0"/>
            </a:br>
            <a:r>
              <a:rPr lang="ru-RU" sz="2400" dirty="0"/>
              <a:t>служат так называемые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 значимости</a:t>
            </a:r>
            <a:r>
              <a:rPr lang="ru-RU" sz="2400" dirty="0"/>
              <a:t>. Для большинства областей научного исследования в качестве уровней значимости принимают уровни в</a:t>
            </a:r>
            <a:br>
              <a:rPr lang="ru-RU" sz="2400" dirty="0"/>
            </a:br>
            <a:r>
              <a:rPr lang="ru-RU" sz="2400" dirty="0"/>
              <a:t>5 % и 1 </a:t>
            </a:r>
            <a:r>
              <a:rPr lang="ru-RU" sz="2400" dirty="0" smtClean="0"/>
              <a:t>%.</a:t>
            </a:r>
          </a:p>
          <a:p>
            <a:pPr algn="just"/>
            <a:r>
              <a:rPr lang="ru-RU" sz="2400" dirty="0" smtClean="0"/>
              <a:t>	Значения </a:t>
            </a:r>
            <a:r>
              <a:rPr lang="ru-RU" sz="2400" dirty="0"/>
              <a:t>статистики, при которых для выбранного уровня значимости отвергается нулевая гипотеза, образуют так называемую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критическую</a:t>
            </a:r>
            <a:r>
              <a:rPr 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область критерия</a:t>
            </a:r>
            <a:r>
              <a:rPr lang="ru-RU" sz="2400" dirty="0"/>
              <a:t>, а значения, при которых гипотеза не отвергается, —</a:t>
            </a:r>
            <a:br>
              <a:rPr lang="ru-RU" sz="2400" dirty="0"/>
            </a:br>
            <a:r>
              <a:rPr lang="ru-RU" sz="2400" i="1" dirty="0"/>
              <a:t>область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допустимых значений критерия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958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17810" y="1546411"/>
            <a:ext cx="10650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Таким образом, статистическая проверка гипотез заключается в построении критической области критерия для выбранного уровня значимости. Если статистика, вычисленная на основании выборки, попадает в критическую область, нулевая гипотеза отвергается, что означает несоответствие проверяемой гипотезы опытным </a:t>
            </a:r>
            <a:r>
              <a:rPr lang="ru-RU" sz="2400" dirty="0" smtClean="0"/>
              <a:t>данным.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35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17810" y="1546411"/>
            <a:ext cx="106500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При проверке нулевой гипотезы </a:t>
            </a:r>
            <a:r>
              <a:rPr lang="ru-RU" sz="2400" i="1" dirty="0"/>
              <a:t>H</a:t>
            </a:r>
            <a:r>
              <a:rPr lang="ru-RU" sz="1600" dirty="0"/>
              <a:t>0</a:t>
            </a:r>
            <a:r>
              <a:rPr lang="ru-RU" sz="2400" dirty="0"/>
              <a:t> могут быть допущены ошибки</a:t>
            </a:r>
            <a:br>
              <a:rPr lang="ru-RU" sz="2400" dirty="0"/>
            </a:br>
            <a:r>
              <a:rPr lang="ru-RU" sz="2400" dirty="0"/>
              <a:t>двух видов</a:t>
            </a:r>
            <a:r>
              <a:rPr lang="ru-RU" sz="2400" dirty="0" smtClean="0"/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i="1" dirty="0" smtClean="0"/>
              <a:t>ошибка </a:t>
            </a:r>
            <a:r>
              <a:rPr lang="ru-RU" sz="2400" i="1" dirty="0"/>
              <a:t>первого рода</a:t>
            </a:r>
            <a:r>
              <a:rPr lang="ru-RU" sz="2400" dirty="0"/>
              <a:t>, когда верная гипотеза </a:t>
            </a:r>
            <a:r>
              <a:rPr lang="ru-RU" sz="2400" dirty="0" smtClean="0"/>
              <a:t>отвергается;</a:t>
            </a:r>
            <a:endParaRPr lang="ru-RU" sz="2400" dirty="0"/>
          </a:p>
          <a:p>
            <a:pPr marL="457200" indent="-457200" algn="just">
              <a:buFont typeface="+mj-lt"/>
              <a:buAutoNum type="arabicPeriod"/>
            </a:pPr>
            <a:r>
              <a:rPr lang="ru-RU" sz="2400" i="1" dirty="0" smtClean="0"/>
              <a:t>ошибка </a:t>
            </a:r>
            <a:r>
              <a:rPr lang="ru-RU" sz="2400" i="1" dirty="0"/>
              <a:t>второго рода</a:t>
            </a:r>
            <a:r>
              <a:rPr lang="ru-RU" sz="2400" dirty="0"/>
              <a:t>, когда альтернативная гипотеза принимается.</a:t>
            </a:r>
            <a:br>
              <a:rPr lang="ru-RU" sz="2400" dirty="0"/>
            </a:br>
            <a:endParaRPr lang="ru-RU" sz="2400" dirty="0" smtClean="0"/>
          </a:p>
          <a:p>
            <a:pPr algn="just"/>
            <a:r>
              <a:rPr lang="ru-RU" sz="2400" dirty="0" smtClean="0"/>
              <a:t>	Наличие </a:t>
            </a:r>
            <a:r>
              <a:rPr lang="ru-RU" sz="2400" dirty="0"/>
              <a:t>таких ошибок объясняется тем, что проверка гипотезы осуществляется с помощью случайной конечной выборки, которая может оказаться «неудачной», приводящей к ложному выводу. Однако преимущество статистической гипотезы состоит в том, что мы можем оценить вероятность, с которой принимается то или иное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2635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17810" y="1546411"/>
                <a:ext cx="10650071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Вероятность совершить ошибку первого рода, </a:t>
                </a:r>
                <a:r>
                  <a:rPr lang="ru-RU" sz="2400" dirty="0" smtClean="0"/>
                  <a:t>то есть </a:t>
                </a:r>
                <a:r>
                  <a:rPr lang="ru-RU" sz="2400" dirty="0"/>
                  <a:t>забраковать верную гипотезу, обозначают </a:t>
                </a:r>
                <a:r>
                  <a:rPr lang="ru-RU" sz="2400" dirty="0" smtClean="0"/>
                  <a:t>через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 smtClean="0"/>
                  <a:t>и </a:t>
                </a:r>
                <a:r>
                  <a:rPr lang="ru-RU" sz="2400" dirty="0"/>
                  <a:t>называют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уровнем значимости</a:t>
                </a:r>
                <a:r>
                  <a:rPr lang="ru-RU" sz="2400" dirty="0"/>
                  <a:t>. Чем</a:t>
                </a:r>
                <a:br>
                  <a:rPr lang="ru-RU" sz="2400" dirty="0"/>
                </a:br>
                <a:r>
                  <a:rPr lang="ru-RU" sz="2400" dirty="0"/>
                  <a:t>меньше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, тем меньше вероятность отвергнуть верную гипотезу. На практике в качестве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чаще берут значение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= 0,05 = 5 </a:t>
                </a:r>
                <a:r>
                  <a:rPr lang="ru-RU" sz="2400" dirty="0"/>
                  <a:t>%. Реже принимают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 smtClean="0"/>
                  <a:t> = 0,1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 smtClean="0"/>
                  <a:t>= 0,01</a:t>
                </a:r>
                <a:r>
                  <a:rPr lang="ru-RU" sz="2400" dirty="0"/>
                  <a:t>. Если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 smtClean="0"/>
                  <a:t>= 5 </a:t>
                </a:r>
                <a:r>
                  <a:rPr lang="ru-RU" sz="2400" dirty="0"/>
                  <a:t>%, то это означает, что существует вероятность</a:t>
                </a:r>
                <a:br>
                  <a:rPr lang="ru-RU" sz="2400" dirty="0"/>
                </a:br>
                <a:r>
                  <a:rPr lang="ru-RU" sz="2400" dirty="0"/>
                  <a:t>ошибочно отвергнуть правильную гипотезу в одном случае из 20.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Вероятность </a:t>
                </a:r>
                <a:r>
                  <a:rPr lang="ru-RU" sz="2400" dirty="0"/>
                  <a:t>совершить ошибку второго рода обозначают через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2400" dirty="0"/>
                  <a:t>. Величину 1 –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называют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мощностью </a:t>
                </a:r>
                <a:r>
                  <a:rPr lang="ru-RU" sz="24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критерия</a:t>
                </a:r>
                <a:r>
                  <a:rPr lang="ru-RU" sz="2400" dirty="0" smtClean="0"/>
                  <a:t>.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0" y="1546411"/>
                <a:ext cx="10650071" cy="3046988"/>
              </a:xfrm>
              <a:prstGeom prst="rect">
                <a:avLst/>
              </a:prstGeom>
              <a:blipFill rotWithShape="0">
                <a:blip r:embed="rId2"/>
                <a:stretch>
                  <a:fillRect l="-859" t="-1400" r="-916" b="-4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5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17810" y="1546411"/>
                <a:ext cx="1065007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Между уровнем значимости a и мощностью критерия 1 – </a:t>
                </a:r>
                <a14:m>
                  <m:oMath xmlns:m="http://schemas.openxmlformats.org/officeDocument/2006/math">
                    <m:r>
                      <a:rPr lang="ru-R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2400" dirty="0"/>
                  <a:t> существует связь: с уменьшением уровня значимости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, а, значит, с уменьшением</a:t>
                </a:r>
                <a:br>
                  <a:rPr lang="ru-RU" sz="2400" dirty="0"/>
                </a:br>
                <a:r>
                  <a:rPr lang="ru-RU" sz="2400" dirty="0"/>
                  <a:t>вероятности появления ошибки первого рода, падает мощность критерия.</a:t>
                </a:r>
                <a:br>
                  <a:rPr lang="ru-RU" sz="2400" dirty="0"/>
                </a:br>
                <a:r>
                  <a:rPr lang="ru-RU" sz="2400" dirty="0" smtClean="0"/>
                  <a:t>	В </a:t>
                </a:r>
                <a:r>
                  <a:rPr lang="ru-RU" sz="2400" dirty="0"/>
                  <a:t>этом случае он все меньше улавливает различие между нулевой и альтернативной гипотезами. Поэтому нельзя беспредельно уменьшать риск</a:t>
                </a:r>
                <a:br>
                  <a:rPr lang="ru-RU" sz="2400" dirty="0"/>
                </a:br>
                <a:r>
                  <a:rPr lang="ru-RU" sz="2400" dirty="0"/>
                  <a:t>ошибки первого рода, так как суждения становятся все менее </a:t>
                </a:r>
                <a:r>
                  <a:rPr lang="ru-RU" sz="2400" dirty="0" smtClean="0"/>
                  <a:t>определенными.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0" y="1546411"/>
                <a:ext cx="10650071" cy="2677656"/>
              </a:xfrm>
              <a:prstGeom prst="rect">
                <a:avLst/>
              </a:prstGeom>
              <a:blipFill rotWithShape="0">
                <a:blip r:embed="rId2"/>
                <a:stretch>
                  <a:fillRect l="-859" t="-1595" r="-916" b="-4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80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17810" y="1546411"/>
                <a:ext cx="10650071" cy="23975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В математической статистике для проверки нулевой гипотезы </a:t>
                </a:r>
                <a:r>
                  <a:rPr lang="ru-RU" sz="2400" i="1" dirty="0"/>
                  <a:t>H</a:t>
                </a:r>
                <a:r>
                  <a:rPr lang="ru-RU" dirty="0"/>
                  <a:t>0</a:t>
                </a:r>
                <a:r>
                  <a:rPr lang="ru-RU" sz="2400" dirty="0"/>
                  <a:t> используют следующие критерии: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(</a:t>
                </a:r>
                <a:r>
                  <a:rPr lang="ru-RU" sz="2400" dirty="0"/>
                  <a:t>хи-квадрат) Пирсона, Романовского,</a:t>
                </a:r>
                <a:br>
                  <a:rPr lang="ru-RU" sz="2400" dirty="0"/>
                </a:br>
                <a:r>
                  <a:rPr lang="ru-RU" sz="2400" dirty="0"/>
                  <a:t>Колмогорова, </a:t>
                </a:r>
                <a:r>
                  <a:rPr lang="ru-RU" sz="2400" dirty="0" err="1"/>
                  <a:t>Ястремского</a:t>
                </a:r>
                <a:r>
                  <a:rPr lang="ru-RU" sz="2400" dirty="0"/>
                  <a:t>, Стьюдента, Фишера и </a:t>
                </a:r>
                <a:r>
                  <a:rPr lang="ru-RU" sz="2400" dirty="0" smtClean="0"/>
                  <a:t>др. Статистическая </a:t>
                </a:r>
                <a:r>
                  <a:rPr lang="ru-RU" sz="2400" dirty="0"/>
                  <a:t>гипотеза может быть проверена на основании результатов случайной </a:t>
                </a:r>
                <a:r>
                  <a:rPr lang="ru-RU" sz="2400" dirty="0" smtClean="0"/>
                  <a:t>выборки. Правило</a:t>
                </a:r>
                <a:r>
                  <a:rPr lang="ru-RU" sz="2400" dirty="0"/>
                  <a:t>, устанавливающее условия, </a:t>
                </a:r>
                <a:r>
                  <a:rPr lang="ru-RU" sz="2400" dirty="0" smtClean="0"/>
                  <a:t>при которых </a:t>
                </a:r>
                <a:r>
                  <a:rPr lang="ru-RU" sz="2400" dirty="0"/>
                  <a:t>проверяемая </a:t>
                </a:r>
                <a:r>
                  <a:rPr lang="ru-RU" sz="2400" dirty="0" smtClean="0"/>
                  <a:t>гипотеза принимается </a:t>
                </a:r>
                <a:r>
                  <a:rPr lang="ru-RU" sz="2400" dirty="0"/>
                  <a:t>или отвергается, </a:t>
                </a:r>
                <a:r>
                  <a:rPr lang="ru-RU" sz="2400" dirty="0" smtClean="0"/>
                  <a:t>называется </a:t>
                </a:r>
                <a:r>
                  <a:rPr lang="ru-RU" sz="2400" i="1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статистическим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критерием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0" y="1546411"/>
                <a:ext cx="10650071" cy="2397516"/>
              </a:xfrm>
              <a:prstGeom prst="rect">
                <a:avLst/>
              </a:prstGeom>
              <a:blipFill rotWithShape="0">
                <a:blip r:embed="rId2"/>
                <a:stretch>
                  <a:fillRect l="-859" t="-1781" r="-916" b="-27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58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гипотез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 Обработка экспериментальных данных с помощью любого критерия</a:t>
            </a:r>
            <a:br>
              <a:rPr lang="ru-RU" sz="2400" dirty="0"/>
            </a:br>
            <a:r>
              <a:rPr lang="ru-RU" sz="2400" dirty="0"/>
              <a:t>осуществляется по следующей </a:t>
            </a:r>
            <a:r>
              <a:rPr lang="ru-RU" sz="2400" dirty="0" smtClean="0"/>
              <a:t>схеме.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Берется </a:t>
            </a:r>
            <a:r>
              <a:rPr lang="ru-RU" sz="2400" dirty="0"/>
              <a:t>один или два ряда наблюдений (одна или две выборки) и</a:t>
            </a:r>
            <a:br>
              <a:rPr lang="ru-RU" sz="2400" dirty="0"/>
            </a:br>
            <a:r>
              <a:rPr lang="ru-RU" sz="2400" dirty="0"/>
              <a:t>по элементам этих рядов по определенным формулам (для каждого критерия свои формулы) вычисляют </a:t>
            </a:r>
            <a:r>
              <a:rPr lang="ru-RU" sz="2400" dirty="0" smtClean="0"/>
              <a:t>статистику.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По </a:t>
            </a:r>
            <a:r>
              <a:rPr lang="ru-RU" sz="2400" dirty="0"/>
              <a:t>заданному </a:t>
            </a:r>
            <a:r>
              <a:rPr lang="ru-RU" sz="2400" i="1" dirty="0"/>
              <a:t>уровню значимости </a:t>
            </a:r>
            <a:r>
              <a:rPr lang="ru-RU" sz="2400" dirty="0"/>
              <a:t>a и </a:t>
            </a:r>
            <a:r>
              <a:rPr lang="ru-RU" sz="2400" i="1" dirty="0"/>
              <a:t>числу степеней свободы k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находят по таблицам (для каждого критерия свои таблицы), приводимым в</a:t>
            </a:r>
            <a:br>
              <a:rPr lang="ru-RU" sz="2400" dirty="0"/>
            </a:br>
            <a:r>
              <a:rPr lang="ru-RU" sz="2400" dirty="0"/>
              <a:t>приложении любого учебника по теории вероятностей и математической</a:t>
            </a:r>
            <a:br>
              <a:rPr lang="ru-RU" sz="2400" dirty="0"/>
            </a:br>
            <a:r>
              <a:rPr lang="ru-RU" sz="2400" dirty="0"/>
              <a:t>статистике, граничные значения для полученной в п.1 </a:t>
            </a:r>
            <a:r>
              <a:rPr lang="ru-RU" sz="2400" dirty="0" smtClean="0"/>
              <a:t>статистики.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Если </a:t>
            </a:r>
            <a:r>
              <a:rPr lang="ru-RU" sz="2400" dirty="0"/>
              <a:t>полученная в п. 1 статистика не выходит за пределы найденных границ, то принимается следующее утверждение: «Нет достаточных оснований отвергнуть выдвинутую гипотезу</a:t>
            </a:r>
            <a:r>
              <a:rPr lang="ru-RU" sz="2400" dirty="0" smtClean="0"/>
              <a:t>». </a:t>
            </a:r>
            <a:r>
              <a:rPr lang="ru-RU" sz="2400" dirty="0"/>
              <a:t>В противном </a:t>
            </a:r>
            <a:r>
              <a:rPr lang="ru-RU" sz="2400" dirty="0" smtClean="0"/>
              <a:t>случае </a:t>
            </a:r>
            <a:r>
              <a:rPr lang="ru-RU" sz="2400" dirty="0"/>
              <a:t>нулевая гипотеза отвергается</a:t>
            </a:r>
            <a:r>
              <a:rPr lang="ru-RU" sz="2400" dirty="0" smtClean="0"/>
              <a:t>.</a:t>
            </a:r>
            <a:endParaRPr lang="ru-RU" sz="24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543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100584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§ 5. Построение кривой </a:t>
            </a:r>
            <a:r>
              <a:rPr lang="ru-RU" sz="2400" b="1" dirty="0" smtClean="0"/>
              <a:t>нормального распределения </a:t>
            </a:r>
            <a:r>
              <a:rPr lang="ru-RU" sz="2400" b="1" dirty="0"/>
              <a:t>по опытным </a:t>
            </a:r>
            <a:r>
              <a:rPr lang="ru-RU" sz="2400" b="1" dirty="0" smtClean="0"/>
              <a:t>данным</a:t>
            </a:r>
          </a:p>
          <a:p>
            <a:pPr marL="0" indent="0">
              <a:buNone/>
            </a:pPr>
            <a:r>
              <a:rPr lang="ru-RU" sz="2400" b="1" dirty="0"/>
              <a:t>§ 6. Статистические </a:t>
            </a:r>
            <a:r>
              <a:rPr lang="ru-RU" sz="2400" b="1" dirty="0" smtClean="0"/>
              <a:t>оценки параметров распределения</a:t>
            </a:r>
          </a:p>
          <a:p>
            <a:pPr marL="0" indent="0">
              <a:buNone/>
            </a:pPr>
            <a:r>
              <a:rPr lang="ru-RU" sz="2400" b="1" dirty="0"/>
              <a:t>§ 7. Проверка статистических гипотез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89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200" y="336176"/>
                <a:ext cx="9386046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Критерий согласия Пирсона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/>
                  <a:t>  </a:t>
                </a: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200" y="336176"/>
                <a:ext cx="9386046" cy="470648"/>
              </a:xfrm>
              <a:blipFill rotWithShape="0">
                <a:blip r:embed="rId2"/>
                <a:stretch>
                  <a:fillRect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411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Критерий согласия Пирсона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(хи-квадрат) применяют для проверки</a:t>
                </a:r>
                <a:br>
                  <a:rPr lang="ru-RU" sz="2400" dirty="0"/>
                </a:br>
                <a:r>
                  <a:rPr lang="ru-RU" sz="2400" dirty="0"/>
                  <a:t>гипотезы о соответствии эмпирического распределения предполагаемому</a:t>
                </a:r>
                <a:br>
                  <a:rPr lang="ru-RU" sz="2400" dirty="0"/>
                </a:br>
                <a:r>
                  <a:rPr lang="ru-RU" sz="2400" dirty="0"/>
                  <a:t>теоретическому распределению при большом объеме выборки (</a:t>
                </a:r>
                <a:r>
                  <a:rPr lang="ru-RU" sz="2400" i="1" dirty="0"/>
                  <a:t>n </a:t>
                </a:r>
                <a:r>
                  <a:rPr lang="ru-RU" sz="2400" dirty="0"/>
                  <a:t>&gt; 100) и</a:t>
                </a:r>
                <a:br>
                  <a:rPr lang="ru-RU" sz="2400" dirty="0"/>
                </a:br>
                <a:r>
                  <a:rPr lang="ru-RU" sz="2400" dirty="0"/>
                  <a:t>больших частотах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&gt; 5) вариант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dirty="0" smtClean="0"/>
                  <a:t>. За </a:t>
                </a:r>
                <a:r>
                  <a:rPr lang="ru-RU" sz="2400" dirty="0"/>
                  <a:t>меру расхождения эмпирического и теоретического распределений английский математик Пирсон принял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/>
                          <m:t>𝜒</m:t>
                        </m:r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: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411558"/>
              </a:xfrm>
              <a:prstGeom prst="rect">
                <a:avLst/>
              </a:prstGeom>
              <a:blipFill rotWithShape="0">
                <a:blip r:embed="rId3"/>
                <a:stretch>
                  <a:fillRect l="-916" t="-1772" r="-859" b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776" y="3666476"/>
            <a:ext cx="2948270" cy="14741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358153" y="5605468"/>
                <a:ext cx="10367682" cy="50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эмпирические частоты,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— теоретические частоты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53" y="5605468"/>
                <a:ext cx="10367682" cy="503921"/>
              </a:xfrm>
              <a:prstGeom prst="rect">
                <a:avLst/>
              </a:prstGeom>
              <a:blipFill rotWithShape="0">
                <a:blip r:embed="rId5"/>
                <a:stretch>
                  <a:fillRect l="-941" t="-9756" b="-19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3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/>
                  <a:t>  </a:t>
                </a: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076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:r>
                  <a:rPr lang="ru-RU" sz="2400" dirty="0" smtClean="0"/>
                  <a:t>	По </a:t>
                </a:r>
                <a:r>
                  <a:rPr lang="ru-RU" sz="2400" dirty="0"/>
                  <a:t>имеющейся выборке сделать предположение о нормальном</a:t>
                </a:r>
                <a:br>
                  <a:rPr lang="ru-RU" sz="2400" dirty="0"/>
                </a:br>
                <a:r>
                  <a:rPr lang="ru-RU" sz="2400" dirty="0"/>
                  <a:t>законе распределения признака </a:t>
                </a:r>
                <a:r>
                  <a:rPr lang="ru-RU" sz="2400" i="1" dirty="0"/>
                  <a:t>Х </a:t>
                </a:r>
                <a:r>
                  <a:rPr lang="ru-RU" sz="2400" dirty="0"/>
                  <a:t>генеральной совокупности. Затем найти</a:t>
                </a:r>
                <a:br>
                  <a:rPr lang="ru-RU" sz="2400" dirty="0"/>
                </a:br>
                <a:r>
                  <a:rPr lang="ru-RU" sz="2400" dirty="0"/>
                  <a:t>оценки параметров этого закона, т.е. найти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. 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ru-RU" sz="2400" dirty="0" smtClean="0"/>
                  <a:t>	Вычислить </a:t>
                </a:r>
                <a:r>
                  <a:rPr lang="ru-RU" sz="2400" dirty="0"/>
                  <a:t>теоретические частоты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по формуле</a:t>
                </a:r>
                <a:br>
                  <a:rPr lang="ru-RU" sz="2400" dirty="0"/>
                </a:b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076274"/>
              </a:xfrm>
              <a:prstGeom prst="rect">
                <a:avLst/>
              </a:prstGeom>
              <a:blipFill rotWithShape="0">
                <a:blip r:embed="rId3"/>
                <a:stretch>
                  <a:fillRect l="-801" t="-2059" r="-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378321" y="4525485"/>
            <a:ext cx="105088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где </a:t>
            </a:r>
            <a:r>
              <a:rPr lang="ru-RU" sz="2400" i="1" dirty="0"/>
              <a:t>n </a:t>
            </a:r>
            <a:r>
              <a:rPr lang="ru-RU" sz="2400" dirty="0"/>
              <a:t>— объем выборки, </a:t>
            </a:r>
            <a:r>
              <a:rPr lang="ru-RU" sz="2400" i="1" dirty="0"/>
              <a:t>h </a:t>
            </a:r>
            <a:r>
              <a:rPr lang="ru-RU" sz="2400" dirty="0"/>
              <a:t>— шаг, </a:t>
            </a:r>
            <a:r>
              <a:rPr lang="ru-RU" sz="2400" i="1" dirty="0"/>
              <a:t>S </a:t>
            </a:r>
            <a:r>
              <a:rPr lang="ru-RU" sz="2400" dirty="0"/>
              <a:t>– выборочное среднее квадратическое</a:t>
            </a:r>
            <a:br>
              <a:rPr lang="ru-RU" sz="2400" dirty="0"/>
            </a:br>
            <a:r>
              <a:rPr lang="ru-RU" sz="2400" dirty="0" smtClean="0"/>
              <a:t>отклонение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37" y="3248967"/>
            <a:ext cx="2590780" cy="10540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321" y="5641578"/>
            <a:ext cx="4897348" cy="873262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632759" y="5847376"/>
            <a:ext cx="4731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находится по таблице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8116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ru-RU" sz="2500" b="1" dirty="0"/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50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Для </a:t>
                </a:r>
                <a:r>
                  <a:rPr lang="ru-RU" sz="2400" dirty="0"/>
                  <a:t>вычисления теоретических частот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 smtClean="0"/>
                  <a:t> надо составить </a:t>
                </a:r>
                <a:r>
                  <a:rPr lang="ru-RU" sz="2400" dirty="0"/>
                  <a:t>табл. 12</a:t>
                </a:r>
                <a:r>
                  <a:rPr lang="ru-RU" sz="2400" dirty="0" smtClean="0"/>
                  <a:t>.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503921"/>
              </a:xfrm>
              <a:prstGeom prst="rect">
                <a:avLst/>
              </a:prstGeom>
              <a:blipFill rotWithShape="0">
                <a:blip r:embed="rId3"/>
                <a:stretch>
                  <a:fillRect t="-9756" b="-195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258" y="2087936"/>
            <a:ext cx="10277084" cy="1704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798833" y="4212522"/>
                <a:ext cx="6015558" cy="503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/>
                  <a:t>Полученные частоты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округляем </a:t>
                </a:r>
                <a:r>
                  <a:rPr lang="ru-RU" sz="2400" dirty="0"/>
                  <a:t>до целых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833" y="4212522"/>
                <a:ext cx="6015558" cy="503921"/>
              </a:xfrm>
              <a:prstGeom prst="rect">
                <a:avLst/>
              </a:prstGeom>
              <a:blipFill rotWithShape="0">
                <a:blip r:embed="rId5"/>
                <a:stretch>
                  <a:fillRect l="-1520" t="-9639" b="-18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4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/>
                  <a:t>  </a:t>
                </a: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8383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3. Вычислить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по формуле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обозначить ее через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. Расчет </a:t>
                </a:r>
                <a:r>
                  <a:rPr lang="ru-RU" sz="2400" dirty="0"/>
                  <a:t>вести, пользуясь табл. 13</a:t>
                </a:r>
                <a:r>
                  <a:rPr lang="ru-RU" sz="2400" dirty="0" smtClean="0"/>
                  <a:t>.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838306"/>
              </a:xfrm>
              <a:prstGeom prst="rect">
                <a:avLst/>
              </a:prstGeom>
              <a:blipFill rotWithShape="0">
                <a:blip r:embed="rId3"/>
                <a:stretch>
                  <a:fillRect l="-172" t="-5109" r="-859" b="-16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199" y="2413930"/>
            <a:ext cx="10252136" cy="235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/>
                  <a:t>  </a:t>
                </a: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 4. </a:t>
                </a:r>
                <a:r>
                  <a:rPr lang="ru-RU" sz="2400" dirty="0" smtClean="0"/>
                  <a:t> Найти </a:t>
                </a:r>
                <a:r>
                  <a:rPr lang="ru-RU" sz="2400" dirty="0"/>
                  <a:t>число степеней свободы </a:t>
                </a:r>
                <a:r>
                  <a:rPr lang="ru-RU" sz="2400" i="1" dirty="0"/>
                  <a:t>k </a:t>
                </a:r>
                <a:r>
                  <a:rPr lang="ru-RU" sz="2400" dirty="0"/>
                  <a:t>(параметр распределения Пирсона) по </a:t>
                </a:r>
                <a:r>
                  <a:rPr lang="ru-RU" sz="2400" dirty="0" smtClean="0"/>
                  <a:t>формуле </a:t>
                </a:r>
              </a:p>
              <a:p>
                <a:pPr algn="ctr"/>
                <a:r>
                  <a:rPr lang="ru-RU" sz="2400" i="1" dirty="0" smtClean="0"/>
                  <a:t>k </a:t>
                </a:r>
                <a:r>
                  <a:rPr lang="ru-RU" sz="2400" dirty="0"/>
                  <a:t>= </a:t>
                </a:r>
                <a:r>
                  <a:rPr lang="ru-RU" sz="2400" i="1" dirty="0"/>
                  <a:t>s </a:t>
                </a:r>
                <a:r>
                  <a:rPr lang="ru-RU" sz="2400" dirty="0"/>
                  <a:t>- </a:t>
                </a:r>
                <a:r>
                  <a:rPr lang="ru-RU" sz="2400" i="1" dirty="0"/>
                  <a:t>r </a:t>
                </a:r>
                <a:r>
                  <a:rPr lang="ru-RU" sz="2400" dirty="0"/>
                  <a:t>= </a:t>
                </a:r>
                <a:r>
                  <a:rPr lang="ru-RU" sz="2400" i="1" dirty="0"/>
                  <a:t>s </a:t>
                </a:r>
                <a:r>
                  <a:rPr lang="ru-RU" sz="2400" dirty="0"/>
                  <a:t>- </a:t>
                </a:r>
                <a:r>
                  <a:rPr lang="ru-RU" sz="2400" dirty="0" smtClean="0"/>
                  <a:t>3,</a:t>
                </a:r>
              </a:p>
              <a:p>
                <a:pPr algn="just"/>
                <a:r>
                  <a:rPr lang="ru-RU" sz="2400" dirty="0" smtClean="0"/>
                  <a:t>где </a:t>
                </a:r>
                <a:r>
                  <a:rPr lang="ru-RU" sz="2400" i="1" dirty="0"/>
                  <a:t>s — </a:t>
                </a:r>
                <a:r>
                  <a:rPr lang="ru-RU" sz="2400" dirty="0"/>
                  <a:t>число интервалов вариационного ряда, </a:t>
                </a:r>
                <a:r>
                  <a:rPr lang="ru-RU" sz="2400" i="1" dirty="0"/>
                  <a:t>r </a:t>
                </a:r>
                <a:r>
                  <a:rPr lang="ru-RU" sz="2400" dirty="0"/>
                  <a:t>— сумма числа параметров теоретического закона распределения. Для нормального распределения</a:t>
                </a:r>
                <a:br>
                  <a:rPr lang="ru-RU" sz="2400" dirty="0"/>
                </a:br>
                <a:r>
                  <a:rPr lang="ru-RU" sz="2400" dirty="0"/>
                  <a:t>признака </a:t>
                </a:r>
                <a:r>
                  <a:rPr lang="ru-RU" sz="2400" i="1" dirty="0"/>
                  <a:t>Х </a:t>
                </a:r>
                <a:r>
                  <a:rPr lang="ru-RU" sz="2400" dirty="0"/>
                  <a:t>принято </a:t>
                </a:r>
                <a:r>
                  <a:rPr lang="ru-RU" sz="2400" i="1" dirty="0"/>
                  <a:t>r </a:t>
                </a:r>
                <a:r>
                  <a:rPr lang="ru-RU" sz="2400" dirty="0"/>
                  <a:t>= 3 (учитываются параметры </a:t>
                </a:r>
                <a:r>
                  <a:rPr lang="ru-RU" sz="2400" dirty="0" smtClean="0"/>
                  <a:t>нормального распределения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sz="2400" dirty="0"/>
                  <a:t>, а также объем выборки </a:t>
                </a:r>
                <a:r>
                  <a:rPr lang="ru-RU" sz="2400" i="1" dirty="0"/>
                  <a:t>n</a:t>
                </a:r>
                <a:r>
                  <a:rPr lang="ru-RU" sz="2400" dirty="0" smtClean="0"/>
                  <a:t>).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916" t="-1595" r="-859" b="-4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/>
                  <a:t>  </a:t>
                </a: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902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5</a:t>
                </a:r>
                <a:r>
                  <a:rPr lang="ru-RU" sz="2400" dirty="0"/>
                  <a:t>. </a:t>
                </a:r>
                <a:r>
                  <a:rPr lang="ru-RU" sz="2400" dirty="0" smtClean="0"/>
                  <a:t> Выбрать </a:t>
                </a:r>
                <a:r>
                  <a:rPr lang="ru-RU" sz="2400" dirty="0"/>
                  <a:t>уровень значимости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.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6</a:t>
                </a:r>
                <a:r>
                  <a:rPr lang="ru-RU" sz="2400" dirty="0"/>
                  <a:t>. По найденному числу степеней свободы </a:t>
                </a:r>
                <a:r>
                  <a:rPr lang="ru-RU" sz="2400" i="1" dirty="0"/>
                  <a:t>k </a:t>
                </a:r>
                <a:r>
                  <a:rPr lang="ru-RU" sz="2400" dirty="0"/>
                  <a:t>и уровню значимости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, пользуясь </a:t>
                </a:r>
                <a:r>
                  <a:rPr lang="ru-RU" sz="2400" dirty="0" smtClean="0"/>
                  <a:t>приложением, </a:t>
                </a:r>
                <a:r>
                  <a:rPr lang="ru-RU" sz="2400" dirty="0"/>
                  <a:t>определить критическое значение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/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.</a:t>
                </a:r>
                <a:endParaRPr lang="ru-RU" sz="2400" dirty="0"/>
              </a:p>
              <a:p>
                <a:pPr algn="just"/>
                <a:r>
                  <a:rPr lang="ru-RU" sz="2400" dirty="0" smtClean="0"/>
                  <a:t>	Если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 smtClean="0"/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/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то нет достаточных оснований отвергнуть выдвинутую гипотезу о нормальном распределении признака </a:t>
                </a:r>
                <a:r>
                  <a:rPr lang="ru-RU" sz="2400" i="1" dirty="0"/>
                  <a:t>Х</a:t>
                </a:r>
                <a:r>
                  <a:rPr lang="ru-RU" sz="2400" dirty="0"/>
                  <a:t>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Если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/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/>
                  <a:t>, </a:t>
                </a:r>
                <a:r>
                  <a:rPr lang="ru-RU" sz="2400" dirty="0" smtClean="0"/>
                  <a:t>то гипотеза </a:t>
                </a:r>
                <a:r>
                  <a:rPr lang="ru-RU" sz="2400" dirty="0"/>
                  <a:t>о нормальном распределении признака </a:t>
                </a:r>
                <a:r>
                  <a:rPr lang="ru-RU" sz="2400" i="1" dirty="0" smtClean="0"/>
                  <a:t>Х </a:t>
                </a:r>
                <a:r>
                  <a:rPr lang="ru-RU" sz="2400" dirty="0" smtClean="0"/>
                  <a:t>отвергается.</a:t>
                </a:r>
                <a:endParaRPr lang="ru-RU" sz="2400" i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902013"/>
              </a:xfrm>
              <a:prstGeom prst="rect">
                <a:avLst/>
              </a:prstGeom>
              <a:blipFill rotWithShape="0">
                <a:blip r:embed="rId3"/>
                <a:stretch>
                  <a:fillRect l="-916" t="-1471" r="-859" b="-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5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/>
                  <a:t>  </a:t>
                </a: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1237128" y="1358152"/>
            <a:ext cx="10650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Критерий Пирсона можно применять для проверки гипотезы о том,</a:t>
            </a:r>
            <a:br>
              <a:rPr lang="ru-RU" sz="2400" dirty="0"/>
            </a:br>
            <a:r>
              <a:rPr lang="ru-RU" sz="2400" dirty="0"/>
              <a:t>что данная выборка взята из генеральной совокупности, распределенной</a:t>
            </a:r>
            <a:br>
              <a:rPr lang="ru-RU" sz="2400" dirty="0"/>
            </a:br>
            <a:r>
              <a:rPr lang="ru-RU" sz="2400" dirty="0"/>
              <a:t>по биномиальному закону, по закону Пуассона, по экспоненциальному закону.</a:t>
            </a:r>
            <a:br>
              <a:rPr lang="ru-RU" sz="2400" dirty="0"/>
            </a:br>
            <a:endParaRPr lang="ru-RU" sz="24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356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Правило применения </a:t>
            </a:r>
            <a:r>
              <a:rPr lang="ru-RU" sz="2500" b="1" dirty="0" smtClean="0"/>
              <a:t>критерия 𝜒</a:t>
            </a:r>
            <a:r>
              <a:rPr lang="ru-RU" sz="2500" b="1" dirty="0"/>
              <a:t>2 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Рассмотрим гипотезу </a:t>
            </a:r>
            <a:r>
              <a:rPr lang="ru-RU" sz="2400" i="1" dirty="0"/>
              <a:t>H</a:t>
            </a:r>
            <a:r>
              <a:rPr lang="ru-RU" dirty="0"/>
              <a:t>0</a:t>
            </a:r>
            <a:r>
              <a:rPr lang="ru-RU" sz="2400" dirty="0"/>
              <a:t> о близости эмпирического распределения</a:t>
            </a:r>
            <a:br>
              <a:rPr lang="ru-RU" sz="2400" dirty="0"/>
            </a:br>
            <a:r>
              <a:rPr lang="ru-RU" sz="2400" dirty="0"/>
              <a:t>признака </a:t>
            </a:r>
            <a:r>
              <a:rPr lang="ru-RU" sz="2400" i="1" dirty="0"/>
              <a:t>Х </a:t>
            </a:r>
            <a:r>
              <a:rPr lang="ru-RU" sz="2400" dirty="0"/>
              <a:t>к распределению Пуассона</a:t>
            </a:r>
            <a:r>
              <a:rPr lang="ru-RU" sz="2400" dirty="0" smtClean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23" y="2559704"/>
            <a:ext cx="3844333" cy="10710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85047" y="4047566"/>
            <a:ext cx="5952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где </a:t>
            </a:r>
            <a:r>
              <a:rPr lang="el-GR" sz="2400" dirty="0" smtClean="0"/>
              <a:t>λ</a:t>
            </a:r>
            <a:r>
              <a:rPr lang="ru-RU" sz="2400" dirty="0" smtClean="0"/>
              <a:t> </a:t>
            </a:r>
            <a:r>
              <a:rPr lang="ru-RU" sz="2400" dirty="0"/>
              <a:t>— параметр распределения Пуассона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20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/>
                  <a:t>  </a:t>
                </a:r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023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Для применения 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</a:t>
                </a:r>
                <a:r>
                  <a:rPr lang="ru-RU" sz="2400" dirty="0" smtClean="0"/>
                  <a:t>надо </a:t>
                </a:r>
                <a:r>
                  <a:rPr lang="ru-RU" sz="2400" dirty="0"/>
                  <a:t>рассчитать теоретические частоты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, </a:t>
                </a:r>
                <a:r>
                  <a:rPr lang="ru-RU" sz="2400" dirty="0" smtClean="0"/>
                  <a:t>а также </a:t>
                </a:r>
                <a:r>
                  <a:rPr lang="ru-RU" sz="2400" dirty="0"/>
                  <a:t>получить по </a:t>
                </a:r>
                <a:r>
                  <a:rPr lang="ru-RU" sz="2400" dirty="0" smtClean="0"/>
                  <a:t>значениям выборки </a:t>
                </a:r>
                <a:r>
                  <a:rPr lang="ru-RU" sz="2400" dirty="0"/>
                  <a:t>оценку параметра </a:t>
                </a:r>
                <a:r>
                  <a:rPr lang="el-GR" sz="2400" dirty="0" smtClean="0"/>
                  <a:t>λ</a:t>
                </a:r>
                <a:r>
                  <a:rPr lang="ru-RU" sz="2400" dirty="0" smtClean="0"/>
                  <a:t>. </a:t>
                </a:r>
                <a:r>
                  <a:rPr lang="ru-RU" sz="2400" dirty="0"/>
                  <a:t>Методом максимального правдоподобия доказывается, что выборочная средняя </a:t>
                </a:r>
                <a:r>
                  <a:rPr lang="ru-RU" sz="2400" i="1" dirty="0"/>
                  <a:t>x </a:t>
                </a:r>
                <a:r>
                  <a:rPr lang="ru-RU" sz="2400" dirty="0"/>
                  <a:t>является пригодной оценкой для </a:t>
                </a:r>
                <a:r>
                  <a:rPr lang="el-GR" sz="2400" dirty="0" smtClean="0"/>
                  <a:t>λ</a:t>
                </a:r>
                <a:r>
                  <a:rPr lang="ru-RU" sz="2400" dirty="0" smtClean="0"/>
                  <a:t>, т.е</a:t>
                </a:r>
                <a:r>
                  <a:rPr lang="ru-RU" sz="2400" dirty="0"/>
                  <a:t>. </a:t>
                </a:r>
                <a:r>
                  <a:rPr lang="el-GR" sz="2400" dirty="0" smtClean="0"/>
                  <a:t>λ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. Теоретические частоты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вычисляются по формуле</a:t>
                </a:r>
                <a:r>
                  <a:rPr lang="ru-RU" sz="2400" dirty="0" smtClean="0"/>
                  <a:t>: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023503"/>
              </a:xfrm>
              <a:prstGeom prst="rect">
                <a:avLst/>
              </a:prstGeom>
              <a:blipFill rotWithShape="0">
                <a:blip r:embed="rId3"/>
                <a:stretch>
                  <a:fillRect l="-916" t="-2410" r="-859" b="-6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96" y="3381655"/>
            <a:ext cx="3247769" cy="808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237128" y="4454569"/>
                <a:ext cx="7045390" cy="475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dirty="0" smtClean="0"/>
                  <a:t>	Вероятности </a:t>
                </a:r>
                <a:r>
                  <a:rPr lang="ru-RU" sz="2400" dirty="0"/>
                  <a:t>P(X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dirty="0"/>
                  <a:t> ) вычисляются по формуле</a:t>
                </a:r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4454569"/>
                <a:ext cx="7045390" cy="475708"/>
              </a:xfrm>
              <a:prstGeom prst="rect">
                <a:avLst/>
              </a:prstGeom>
              <a:blipFill rotWithShape="0">
                <a:blip r:embed="rId5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296" y="5263352"/>
            <a:ext cx="3498490" cy="78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Заголовок 3"/>
              <p:cNvSpPr>
                <a:spLocks noGrp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sz="2500" b="1" dirty="0"/>
                  <a:t>§ 7. Проверка статистических </a:t>
                </a:r>
                <a:r>
                  <a:rPr lang="ru-RU" sz="2500" b="1" dirty="0" smtClean="0"/>
                  <a:t>гипотез</a:t>
                </a:r>
                <a:r>
                  <a:rPr lang="ru-RU" sz="2500" b="1" dirty="0"/>
                  <a:t>. Правило применения </a:t>
                </a:r>
                <a:r>
                  <a:rPr lang="ru-RU" sz="2500" b="1" dirty="0" smtClean="0"/>
                  <a:t>критерия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ru-RU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ru-RU" sz="2500" b="1" dirty="0" smtClean="0"/>
                  <a:t>  </a:t>
                </a:r>
                <a:endParaRPr lang="ru-RU" sz="2500" b="1" dirty="0"/>
              </a:p>
            </p:txBody>
          </p:sp>
        </mc:Choice>
        <mc:Fallback xmlns="">
          <p:sp>
            <p:nvSpPr>
              <p:cNvPr id="4" name="Заголовок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0199" y="336176"/>
                <a:ext cx="9641541" cy="470648"/>
              </a:xfrm>
              <a:blipFill rotWithShape="0">
                <a:blip r:embed="rId2"/>
                <a:stretch>
                  <a:fillRect l="-63" t="-11688" b="-207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3274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Так как при расчете теоретических частот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используется один параметр </a:t>
                </a:r>
                <a:r>
                  <a:rPr lang="el-GR" sz="2400" dirty="0"/>
                  <a:t>λ</a:t>
                </a:r>
                <a:r>
                  <a:rPr lang="ru-RU" sz="2400" dirty="0" smtClean="0"/>
                  <a:t>, </a:t>
                </a:r>
                <a:r>
                  <a:rPr lang="ru-RU" sz="2400" dirty="0"/>
                  <a:t>то число степеней свободы </a:t>
                </a:r>
                <a:r>
                  <a:rPr lang="ru-RU" sz="2400" i="1" dirty="0"/>
                  <a:t>k </a:t>
                </a:r>
                <a:r>
                  <a:rPr lang="ru-RU" sz="2400" dirty="0"/>
                  <a:t>находят по </a:t>
                </a:r>
                <a:r>
                  <a:rPr lang="ru-RU" sz="2400" dirty="0" smtClean="0"/>
                  <a:t>формуле: </a:t>
                </a:r>
              </a:p>
              <a:p>
                <a:pPr algn="ctr"/>
                <a:r>
                  <a:rPr lang="ru-RU" sz="2400" i="1" dirty="0" smtClean="0"/>
                  <a:t>k </a:t>
                </a:r>
                <a:r>
                  <a:rPr lang="ru-RU" sz="2400" dirty="0"/>
                  <a:t>= </a:t>
                </a:r>
                <a:r>
                  <a:rPr lang="ru-RU" sz="2400" i="1" dirty="0"/>
                  <a:t>s </a:t>
                </a:r>
                <a:r>
                  <a:rPr lang="ru-RU" sz="2400" dirty="0"/>
                  <a:t>- 2</a:t>
                </a:r>
                <a:r>
                  <a:rPr lang="ru-RU" sz="2400" dirty="0" smtClean="0"/>
                  <a:t>.</a:t>
                </a:r>
              </a:p>
              <a:p>
                <a:pPr algn="just"/>
                <a:r>
                  <a:rPr lang="ru-RU" sz="2400" dirty="0" smtClean="0"/>
                  <a:t>	Затем </a:t>
                </a:r>
                <a:r>
                  <a:rPr lang="ru-RU" sz="2400" dirty="0"/>
                  <a:t>вычисляют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по </a:t>
                </a:r>
                <a:r>
                  <a:rPr lang="ru-RU" sz="2400" dirty="0" smtClean="0"/>
                  <a:t>формуле, </a:t>
                </a:r>
                <a:r>
                  <a:rPr lang="ru-RU" sz="2400" dirty="0"/>
                  <a:t>обозначают ее через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. </a:t>
                </a:r>
                <a:r>
                  <a:rPr lang="ru-RU" sz="2400" dirty="0"/>
                  <a:t>По заданному уровню значимости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и найденному числу степеней</a:t>
                </a:r>
                <a:br>
                  <a:rPr lang="ru-RU" sz="2400" dirty="0"/>
                </a:br>
                <a:r>
                  <a:rPr lang="ru-RU" sz="2400" dirty="0"/>
                  <a:t>свободы </a:t>
                </a:r>
                <a:r>
                  <a:rPr lang="ru-RU" sz="2400" i="1" dirty="0"/>
                  <a:t>k </a:t>
                </a:r>
                <a:r>
                  <a:rPr lang="ru-RU" sz="2400" dirty="0"/>
                  <a:t>по приложению </a:t>
                </a:r>
                <a:r>
                  <a:rPr lang="ru-RU" sz="2400" dirty="0" smtClean="0"/>
                  <a:t>находят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/>
                          <m:t>𝜒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. Если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&lt;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/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/>
                  <a:t>, то нет достаточных оснований отвергнуть выдвинутую гипотезу </a:t>
                </a:r>
                <a:r>
                  <a:rPr lang="ru-RU" sz="2400" i="1" dirty="0" smtClean="0"/>
                  <a:t>H</a:t>
                </a:r>
                <a:r>
                  <a:rPr lang="ru-RU" dirty="0" smtClean="0"/>
                  <a:t>0</a:t>
                </a:r>
                <a:r>
                  <a:rPr lang="ru-RU" sz="2400" dirty="0" smtClean="0"/>
                  <a:t>. </a:t>
                </a:r>
                <a:r>
                  <a:rPr lang="ru-RU" sz="2400" dirty="0"/>
                  <a:t>Если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dirty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dirty="0"/>
                          <m:t>𝜒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кр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то</a:t>
                </a:r>
                <a:r>
                  <a:rPr lang="ru-RU" sz="2400" dirty="0"/>
                  <a:t/>
                </a:r>
                <a:br>
                  <a:rPr lang="ru-RU" sz="2400" dirty="0"/>
                </a:br>
                <a:r>
                  <a:rPr lang="ru-RU" sz="2400" dirty="0"/>
                  <a:t>гипотеза </a:t>
                </a:r>
                <a:r>
                  <a:rPr lang="ru-RU" sz="2400" i="1" dirty="0"/>
                  <a:t>H</a:t>
                </a:r>
                <a:r>
                  <a:rPr lang="ru-RU" dirty="0"/>
                  <a:t>0</a:t>
                </a:r>
                <a:r>
                  <a:rPr lang="ru-RU" sz="2400" dirty="0"/>
                  <a:t> отвергается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3274551"/>
              </a:xfrm>
              <a:prstGeom prst="rect">
                <a:avLst/>
              </a:prstGeom>
              <a:blipFill rotWithShape="0">
                <a:blip r:embed="rId3"/>
                <a:stretch>
                  <a:fillRect l="-916" t="-1490" r="-859" b="-7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2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5. Построение кривой нормального распределения по опытным данным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50575" y="1506070"/>
            <a:ext cx="106500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Проверку соответствия </a:t>
            </a:r>
            <a:r>
              <a:rPr lang="ru-RU" sz="2400" dirty="0" smtClean="0"/>
              <a:t>экспериментальных </a:t>
            </a:r>
            <a:r>
              <a:rPr lang="ru-RU" sz="2400" dirty="0"/>
              <a:t>данных предполагаемому </a:t>
            </a:r>
            <a:r>
              <a:rPr lang="ru-RU" sz="2400" dirty="0" smtClean="0"/>
              <a:t>закону распределения </a:t>
            </a:r>
            <a:r>
              <a:rPr lang="ru-RU" sz="2400" dirty="0"/>
              <a:t>в первом приближении можно осуществить </a:t>
            </a:r>
            <a:r>
              <a:rPr lang="ru-RU" sz="2400" dirty="0" smtClean="0"/>
              <a:t>графическим методом</a:t>
            </a:r>
            <a:r>
              <a:rPr lang="ru-RU" sz="2400" dirty="0"/>
              <a:t>. Опытные данные наносят на вероятностную бумагу и сравнивают с графиком принятой функции распределения, которая на </a:t>
            </a:r>
            <a:r>
              <a:rPr lang="ru-RU" sz="2400" dirty="0" smtClean="0"/>
              <a:t>вероятностной </a:t>
            </a:r>
            <a:r>
              <a:rPr lang="ru-RU" sz="2400" dirty="0"/>
              <a:t>сетке изображается прямой линией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	Если </a:t>
            </a:r>
            <a:r>
              <a:rPr lang="ru-RU" sz="2400" dirty="0"/>
              <a:t>экспериментальные </a:t>
            </a:r>
            <a:r>
              <a:rPr lang="ru-RU" sz="2400" dirty="0" smtClean="0"/>
              <a:t>точки ложатся </a:t>
            </a:r>
            <a:r>
              <a:rPr lang="ru-RU" sz="2400" dirty="0"/>
              <a:t>вблизи прямой со случайными отклонениями вправо или влево, </a:t>
            </a:r>
            <a:r>
              <a:rPr lang="ru-RU" sz="2400" dirty="0" smtClean="0"/>
              <a:t>то опытные </a:t>
            </a:r>
            <a:r>
              <a:rPr lang="ru-RU" sz="2400" dirty="0"/>
              <a:t>данные соответствуют рассматриваемому закону </a:t>
            </a:r>
            <a:r>
              <a:rPr lang="ru-RU" sz="2400" dirty="0" smtClean="0"/>
              <a:t>распределения. Систематическое </a:t>
            </a:r>
            <a:r>
              <a:rPr lang="ru-RU" sz="2400" dirty="0"/>
              <a:t>и значительное отклонения экспериментальных точек </a:t>
            </a:r>
            <a:r>
              <a:rPr lang="ru-RU" sz="2400" dirty="0" smtClean="0"/>
              <a:t>от аппроксимирующей </a:t>
            </a:r>
            <a:r>
              <a:rPr lang="ru-RU" sz="2400" dirty="0"/>
              <a:t>прямой свидетельствует о несоответствии данной выборки предполагаемому </a:t>
            </a:r>
            <a:r>
              <a:rPr lang="ru-RU" sz="2400" dirty="0" smtClean="0"/>
              <a:t>закону распределения.</a:t>
            </a:r>
          </a:p>
        </p:txBody>
      </p:sp>
    </p:spTree>
    <p:extLst>
      <p:ext uri="{BB962C8B-B14F-4D97-AF65-F5344CB8AC3E}">
        <p14:creationId xmlns:p14="http://schemas.microsoft.com/office/powerpoint/2010/main" val="161839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Романовского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Для оценки близости эмпирического распределения признака </a:t>
            </a:r>
            <a:r>
              <a:rPr lang="ru-RU" sz="2400" i="1" dirty="0"/>
              <a:t>Х </a:t>
            </a:r>
            <a:r>
              <a:rPr lang="ru-RU" sz="2400" dirty="0"/>
              <a:t>к</a:t>
            </a:r>
            <a:br>
              <a:rPr lang="ru-RU" sz="2400" dirty="0"/>
            </a:br>
            <a:r>
              <a:rPr lang="ru-RU" sz="2400" dirty="0"/>
              <a:t>нормальному теоретическому Романовский предложил вычислять отношение</a:t>
            </a:r>
            <a:r>
              <a:rPr lang="ru-RU" sz="2400" dirty="0" smtClean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94" y="2350993"/>
            <a:ext cx="1608606" cy="11234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237129" y="3636308"/>
                <a:ext cx="1065007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— </a:t>
                </a:r>
                <a:r>
                  <a:rPr lang="ru-RU" sz="2400" dirty="0"/>
                  <a:t>статистика критерия Пирсона</a:t>
                </a:r>
                <a:r>
                  <a:rPr lang="ru-RU" sz="2400" dirty="0" smtClean="0"/>
                  <a:t>, </a:t>
                </a:r>
                <a:r>
                  <a:rPr lang="ru-RU" sz="2400" dirty="0"/>
                  <a:t>k = s – 3 — число степеней </a:t>
                </a:r>
                <a:r>
                  <a:rPr lang="ru-RU" sz="2400" dirty="0" smtClean="0"/>
                  <a:t>свободы. 	Если </a:t>
                </a:r>
                <a:r>
                  <a:rPr lang="ru-RU" sz="2400" dirty="0"/>
                  <a:t>указанное отношение по модулю меньше трех, то расхождение </a:t>
                </a:r>
                <a:r>
                  <a:rPr lang="ru-RU" sz="2400" dirty="0" smtClean="0"/>
                  <a:t>между теоретическим и эмпирическим распределениями считается несущественным, то есть </a:t>
                </a:r>
                <a:r>
                  <a:rPr lang="ru-RU" sz="2400" dirty="0"/>
                  <a:t>можно принять, что данное </a:t>
                </a:r>
                <a:r>
                  <a:rPr lang="ru-RU" sz="2400" dirty="0" smtClean="0"/>
                  <a:t>эмпирическое распределение подчиняется нормальному распределению. </a:t>
                </a:r>
                <a:r>
                  <a:rPr lang="ru-RU" sz="2400" dirty="0"/>
                  <a:t>	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Если указанное отношение </a:t>
                </a:r>
                <a:r>
                  <a:rPr lang="ru-RU" sz="2400" dirty="0"/>
                  <a:t>больше трех, то у </a:t>
                </a:r>
                <a:r>
                  <a:rPr lang="ru-RU" sz="2400" dirty="0" smtClean="0"/>
                  <a:t>нас нет </a:t>
                </a:r>
                <a:r>
                  <a:rPr lang="ru-RU" sz="2400" dirty="0"/>
                  <a:t>оснований считать, что эмпирическое распределение признака Х подчиняется нормальному закону </a:t>
                </a:r>
                <a:r>
                  <a:rPr lang="ru-RU" sz="2400" dirty="0" smtClean="0"/>
                  <a:t>распределения.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9" y="3636308"/>
                <a:ext cx="1065007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916" t="-1403" r="-859" b="-4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3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Колмогорова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 Критерий Колмогорова в своем классическом виде является более</a:t>
            </a:r>
            <a:br>
              <a:rPr lang="ru-RU" sz="2400" dirty="0"/>
            </a:br>
            <a:r>
              <a:rPr lang="ru-RU" sz="2400" dirty="0"/>
              <a:t>мощным, чем критерий Пирсона, и может быть использован для проверки</a:t>
            </a:r>
            <a:br>
              <a:rPr lang="ru-RU" sz="2400" dirty="0"/>
            </a:br>
            <a:r>
              <a:rPr lang="ru-RU" sz="2400" dirty="0"/>
              <a:t>гипотезы о соответствии эмпирического распределения любому теоретическому непрерывному распределению </a:t>
            </a:r>
            <a:r>
              <a:rPr lang="ru-RU" sz="2400" i="1" dirty="0"/>
              <a:t>F</a:t>
            </a:r>
            <a:r>
              <a:rPr lang="ru-RU" sz="2400" dirty="0"/>
              <a:t>(</a:t>
            </a:r>
            <a:r>
              <a:rPr lang="ru-RU" sz="2400" i="1" dirty="0"/>
              <a:t>x</a:t>
            </a:r>
            <a:r>
              <a:rPr lang="ru-RU" sz="2400" dirty="0"/>
              <a:t>) с заранее известными параметрами. </a:t>
            </a:r>
            <a:endParaRPr lang="ru-RU" sz="2400" dirty="0" smtClean="0"/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Однако </a:t>
            </a:r>
            <a:r>
              <a:rPr lang="ru-RU" sz="2400" dirty="0"/>
              <a:t>параметры функции распределения </a:t>
            </a:r>
            <a:r>
              <a:rPr lang="ru-RU" sz="2400" i="1" dirty="0"/>
              <a:t>F</a:t>
            </a:r>
            <a:r>
              <a:rPr lang="ru-RU" sz="2400" dirty="0"/>
              <a:t>(</a:t>
            </a:r>
            <a:r>
              <a:rPr lang="ru-RU" sz="2400" i="1" dirty="0"/>
              <a:t>x</a:t>
            </a:r>
            <a:r>
              <a:rPr lang="ru-RU" sz="2400" dirty="0"/>
              <a:t>), как правило,</a:t>
            </a:r>
            <a:br>
              <a:rPr lang="ru-RU" sz="2400" dirty="0"/>
            </a:br>
            <a:r>
              <a:rPr lang="ru-RU" sz="2400" dirty="0"/>
              <a:t>нам неизвестны, и их оценка производится по данным самой выборки. Это</a:t>
            </a:r>
            <a:br>
              <a:rPr lang="ru-RU" sz="2400" dirty="0"/>
            </a:br>
            <a:r>
              <a:rPr lang="ru-RU" sz="2400" dirty="0"/>
              <a:t>обстоятельство накладывает ограничения на возможность широкого практического применения критерия: он может быть использован только для</a:t>
            </a:r>
            <a:br>
              <a:rPr lang="ru-RU" sz="2400" dirty="0"/>
            </a:br>
            <a:r>
              <a:rPr lang="ru-RU" sz="2400" dirty="0"/>
              <a:t>проверки соответствия опытных данных лишь некоторым конкретным</a:t>
            </a:r>
            <a:br>
              <a:rPr lang="ru-RU" sz="2400" dirty="0"/>
            </a:br>
            <a:r>
              <a:rPr lang="ru-RU" sz="2400" dirty="0"/>
              <a:t>функциям распределения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7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Колмогорова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Для </a:t>
            </a:r>
            <a:r>
              <a:rPr lang="ru-RU" sz="2400" dirty="0"/>
              <a:t>проверки соответствия эмпирического распределения теоретическому нормальному распределению критерий Колмогорова применяют</a:t>
            </a:r>
            <a:br>
              <a:rPr lang="ru-RU" sz="2400" dirty="0"/>
            </a:br>
            <a:r>
              <a:rPr lang="ru-RU" sz="2400" dirty="0"/>
              <a:t>следующим </a:t>
            </a:r>
            <a:r>
              <a:rPr lang="ru-RU" sz="2400" dirty="0" smtClean="0"/>
              <a:t>образом. Вычисляется </a:t>
            </a:r>
            <a:r>
              <a:rPr lang="ru-RU" sz="2400" dirty="0"/>
              <a:t>статистика </a:t>
            </a:r>
            <a:r>
              <a:rPr lang="el-GR" sz="2400" dirty="0"/>
              <a:t>λ </a:t>
            </a:r>
            <a:r>
              <a:rPr lang="ru-RU" sz="2400" dirty="0" smtClean="0"/>
              <a:t>критерия </a:t>
            </a:r>
            <a:r>
              <a:rPr lang="ru-RU" sz="2400" dirty="0"/>
              <a:t>Колмогорова по формуле</a:t>
            </a:r>
            <a:r>
              <a:rPr lang="ru-RU" sz="2400" dirty="0" smtClean="0"/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21" y="2955265"/>
            <a:ext cx="2079532" cy="653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340223" y="4138590"/>
                <a:ext cx="1054697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где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D </a:t>
                </a:r>
                <a:r>
                  <a:rPr lang="ru-RU" sz="2400" dirty="0"/>
                  <a:t>= </a:t>
                </a:r>
                <a:r>
                  <a:rPr lang="ru-RU" sz="2400" dirty="0" err="1" smtClean="0"/>
                  <a:t>max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 dirty="0"/>
                          <m:t>M</m:t>
                        </m:r>
                        <m:r>
                          <m:rPr>
                            <m:nor/>
                          </m:rPr>
                          <a:rPr lang="ru-RU" sz="2400" dirty="0"/>
                          <m:t> – </m:t>
                        </m:r>
                        <m:r>
                          <m:rPr>
                            <m:nor/>
                          </m:rPr>
                          <a:rPr lang="ru-RU" sz="2400" dirty="0"/>
                          <m:t>M</m:t>
                        </m:r>
                        <m:r>
                          <m:rPr>
                            <m:nor/>
                          </m:rPr>
                          <a:rPr lang="en-US" sz="2400" dirty="0"/>
                          <m:t>’</m:t>
                        </m:r>
                      </m:e>
                    </m:d>
                  </m:oMath>
                </a14:m>
                <a:r>
                  <a:rPr lang="ru-RU" sz="2400" dirty="0" smtClean="0"/>
                  <a:t> — </a:t>
                </a:r>
                <a:r>
                  <a:rPr lang="ru-RU" sz="2400" dirty="0"/>
                  <a:t>максимум абсолютного значения разности </a:t>
                </a:r>
                <a:r>
                  <a:rPr lang="ru-RU" sz="2400" dirty="0" smtClean="0"/>
                  <a:t>между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накопленными </a:t>
                </a:r>
                <a:r>
                  <a:rPr lang="ru-RU" sz="2400" dirty="0"/>
                  <a:t>эмпирическими частотами М и накопленными теоретическими частотами M</a:t>
                </a:r>
                <a:r>
                  <a:rPr lang="en-US" sz="2400" dirty="0"/>
                  <a:t>’</a:t>
                </a:r>
                <a:r>
                  <a:rPr lang="ru-RU" sz="2400" dirty="0" smtClean="0"/>
                  <a:t>, </a:t>
                </a:r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 n </a:t>
                </a:r>
                <a:r>
                  <a:rPr lang="ru-RU" sz="2400" dirty="0"/>
                  <a:t>— объем выборки</a:t>
                </a:r>
                <a:r>
                  <a:rPr lang="ru-RU" sz="2400" dirty="0" smtClean="0"/>
                  <a:t>.</a:t>
                </a:r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223" y="4138590"/>
                <a:ext cx="10546976" cy="1938992"/>
              </a:xfrm>
              <a:prstGeom prst="rect">
                <a:avLst/>
              </a:prstGeom>
              <a:blipFill rotWithShape="0">
                <a:blip r:embed="rId3"/>
                <a:stretch>
                  <a:fillRect l="-925" t="-2201" r="-867" b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7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Колмогорова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По вычисленному </a:t>
            </a:r>
            <a:r>
              <a:rPr lang="el-GR" sz="2400" dirty="0"/>
              <a:t>λ </a:t>
            </a:r>
            <a:r>
              <a:rPr lang="ru-RU" sz="2400" dirty="0"/>
              <a:t>находят значение</a:t>
            </a:r>
            <a:r>
              <a:rPr lang="en-US" sz="2400" dirty="0"/>
              <a:t> </a:t>
            </a:r>
            <a:r>
              <a:rPr lang="ru-RU" sz="2400" dirty="0"/>
              <a:t>функции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40223" y="3600380"/>
            <a:ext cx="10546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График </a:t>
            </a:r>
            <a:r>
              <a:rPr lang="ru-RU" sz="2400" dirty="0" smtClean="0"/>
              <a:t>функции </a:t>
            </a:r>
            <a:r>
              <a:rPr lang="ru-RU" sz="2400" i="1" dirty="0" smtClean="0"/>
              <a:t>K</a:t>
            </a:r>
            <a:r>
              <a:rPr lang="ru-RU" sz="2400" dirty="0" smtClean="0"/>
              <a:t>(</a:t>
            </a:r>
            <a:r>
              <a:rPr lang="el-GR" sz="2400" dirty="0" smtClean="0"/>
              <a:t>λ</a:t>
            </a:r>
            <a:r>
              <a:rPr lang="ru-RU" sz="2400" dirty="0" smtClean="0"/>
              <a:t>) </a:t>
            </a:r>
            <a:r>
              <a:rPr lang="ru-RU" sz="2400" dirty="0"/>
              <a:t>имеет следующий вид</a:t>
            </a:r>
            <a:r>
              <a:rPr lang="ru-RU" sz="2400" dirty="0" smtClean="0"/>
              <a:t>:</a:t>
            </a:r>
            <a:endParaRPr lang="en-US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603" y="1931453"/>
            <a:ext cx="4255495" cy="119414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197659" y="2294600"/>
            <a:ext cx="5555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— вероятность того, что </a:t>
            </a:r>
            <a:r>
              <a:rPr lang="el-GR" sz="2400" dirty="0"/>
              <a:t>λ </a:t>
            </a:r>
            <a:r>
              <a:rPr lang="ru-RU" sz="2400" dirty="0" smtClean="0"/>
              <a:t>достигает </a:t>
            </a:r>
            <a:r>
              <a:rPr lang="ru-RU" sz="2400" dirty="0"/>
              <a:t>данной величины</a:t>
            </a:r>
            <a:r>
              <a:rPr lang="ru-RU" dirty="0"/>
              <a:t>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604" y="3424518"/>
            <a:ext cx="4202208" cy="33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Колмогорова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Значения </a:t>
            </a:r>
            <a:r>
              <a:rPr lang="ru-RU" sz="2400" i="1" dirty="0" smtClean="0"/>
              <a:t>K</a:t>
            </a:r>
            <a:r>
              <a:rPr lang="ru-RU" sz="2400" dirty="0" smtClean="0"/>
              <a:t>(</a:t>
            </a:r>
            <a:r>
              <a:rPr lang="el-GR" sz="2400" dirty="0"/>
              <a:t>λ</a:t>
            </a:r>
            <a:r>
              <a:rPr lang="ru-RU" sz="2400" dirty="0" smtClean="0"/>
              <a:t>) </a:t>
            </a:r>
            <a:r>
              <a:rPr lang="ru-RU" sz="2400" dirty="0"/>
              <a:t>находят, пользуясь табл. 14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388" y="1819817"/>
            <a:ext cx="78295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1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Колмогорова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 Если найденному значению </a:t>
            </a:r>
            <a:r>
              <a:rPr lang="el-GR" sz="2400" dirty="0"/>
              <a:t>λ</a:t>
            </a:r>
            <a:r>
              <a:rPr lang="ru-RU" sz="2400" dirty="0" smtClean="0"/>
              <a:t> </a:t>
            </a:r>
            <a:r>
              <a:rPr lang="ru-RU" sz="2400" dirty="0"/>
              <a:t>соответствует очень малая вероятность, </a:t>
            </a:r>
            <a:r>
              <a:rPr lang="ru-RU" sz="2400" dirty="0" smtClean="0"/>
              <a:t>то есть </a:t>
            </a:r>
            <a:r>
              <a:rPr lang="ru-RU" sz="2400" i="1" dirty="0" smtClean="0"/>
              <a:t>K</a:t>
            </a:r>
            <a:r>
              <a:rPr lang="ru-RU" sz="2400" dirty="0" smtClean="0"/>
              <a:t>(</a:t>
            </a:r>
            <a:r>
              <a:rPr lang="el-GR" sz="2400" dirty="0"/>
              <a:t>λ</a:t>
            </a:r>
            <a:r>
              <a:rPr lang="ru-RU" sz="2400" dirty="0" smtClean="0"/>
              <a:t>)&lt;0,05</a:t>
            </a:r>
            <a:r>
              <a:rPr lang="ru-RU" sz="2400" dirty="0"/>
              <a:t>, то имеет место существенное расхождение между</a:t>
            </a:r>
            <a:br>
              <a:rPr lang="ru-RU" sz="2400" dirty="0"/>
            </a:br>
            <a:r>
              <a:rPr lang="ru-RU" sz="2400" dirty="0"/>
              <a:t>эмпирическим и теоретическим распределениями, которое нельзя считать</a:t>
            </a:r>
            <a:br>
              <a:rPr lang="ru-RU" sz="2400" dirty="0"/>
            </a:br>
            <a:r>
              <a:rPr lang="ru-RU" sz="2400" dirty="0"/>
              <a:t>случайным. Следовательно, рассматриваемая выборка не может быть смоделирована нормальным законом распределения. </a:t>
            </a:r>
            <a:endParaRPr lang="ru-RU" sz="2400" dirty="0" smtClean="0"/>
          </a:p>
          <a:p>
            <a:pPr algn="just"/>
            <a:r>
              <a:rPr lang="ru-RU" sz="2400" dirty="0" smtClean="0"/>
              <a:t>	Если вероятность </a:t>
            </a:r>
            <a:r>
              <a:rPr lang="ru-RU" sz="2400" i="1" dirty="0" smtClean="0"/>
              <a:t>K</a:t>
            </a:r>
            <a:r>
              <a:rPr lang="ru-RU" sz="2400" dirty="0" smtClean="0"/>
              <a:t>(</a:t>
            </a:r>
            <a:r>
              <a:rPr lang="el-GR" sz="2400" dirty="0"/>
              <a:t>λ</a:t>
            </a:r>
            <a:r>
              <a:rPr lang="ru-RU" sz="2400" dirty="0" smtClean="0"/>
              <a:t>)&gt;0,05, </a:t>
            </a:r>
            <a:r>
              <a:rPr lang="ru-RU" sz="2400" dirty="0"/>
              <a:t>то расхождение между частотами может быть случайным, </a:t>
            </a:r>
            <a:r>
              <a:rPr lang="ru-RU" sz="2400" dirty="0" smtClean="0"/>
              <a:t>и распределения </a:t>
            </a:r>
            <a:r>
              <a:rPr lang="ru-RU" sz="2400" dirty="0"/>
              <a:t>хорошо соответствуют одно другому</a:t>
            </a:r>
            <a:r>
              <a:rPr lang="ru-RU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30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Колмогорова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 Если проверяют гипотезу по критерию Колмогорова о соответствии</a:t>
            </a:r>
            <a:br>
              <a:rPr lang="ru-RU" sz="2400" dirty="0"/>
            </a:br>
            <a:r>
              <a:rPr lang="ru-RU" sz="2400" dirty="0"/>
              <a:t>выборки экспоненциальному распределению, параметры которого оценивают по опытным данным, то сначала вычисляют </a:t>
            </a:r>
            <a:r>
              <a:rPr lang="ru-RU" sz="2400" dirty="0" smtClean="0"/>
              <a:t>статистики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15" y="2788582"/>
            <a:ext cx="5247696" cy="9496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315" y="3738281"/>
            <a:ext cx="5247695" cy="18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Колмогорова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 Затем составляют неравенство</a:t>
            </a:r>
            <a:r>
              <a:rPr lang="ru-RU" sz="2400" dirty="0" smtClean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737" y="1984812"/>
            <a:ext cx="5221008" cy="772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600199" y="3097283"/>
                <a:ext cx="10044954" cy="2052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Критические </a:t>
                </a:r>
                <a:r>
                  <a:rPr lang="ru-RU" sz="24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/>
                          <m:t>λ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ru-RU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ru-RU" sz="2400" dirty="0" smtClean="0"/>
                  <a:t>для </a:t>
                </a:r>
                <a:r>
                  <a:rPr lang="ru-RU" sz="2400" dirty="0"/>
                  <a:t>этого случая: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/>
                          <m:t>λ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0,1</m:t>
                        </m:r>
                      </m:sub>
                    </m:sSub>
                  </m:oMath>
                </a14:m>
                <a:r>
                  <a:rPr lang="el-GR" sz="2400" dirty="0" smtClean="0"/>
                  <a:t> </a:t>
                </a:r>
                <a:r>
                  <a:rPr lang="ru-RU" sz="2400" dirty="0" smtClean="0"/>
                  <a:t>= </a:t>
                </a:r>
                <a:r>
                  <a:rPr lang="ru-RU" sz="2400" dirty="0"/>
                  <a:t>0,99,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/>
                          <m:t>λ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0,05</m:t>
                        </m:r>
                      </m:sub>
                    </m:sSub>
                  </m:oMath>
                </a14:m>
                <a:r>
                  <a:rPr lang="el-GR" sz="2400" dirty="0" smtClean="0"/>
                  <a:t> </a:t>
                </a:r>
                <a:r>
                  <a:rPr lang="ru-RU" sz="2400" dirty="0" smtClean="0"/>
                  <a:t>=</a:t>
                </a:r>
                <a:r>
                  <a:rPr lang="ru-RU" sz="2400" dirty="0"/>
                  <a:t>1,09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/>
                          <m:t>λ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0,01</m:t>
                        </m:r>
                      </m:sub>
                    </m:sSub>
                  </m:oMath>
                </a14:m>
                <a:r>
                  <a:rPr lang="el-GR" sz="2400" dirty="0" smtClean="0"/>
                  <a:t> </a:t>
                </a:r>
                <a:r>
                  <a:rPr lang="ru-RU" sz="2400" dirty="0" smtClean="0"/>
                  <a:t>=</a:t>
                </a:r>
                <a:r>
                  <a:rPr lang="ru-RU" sz="2400" dirty="0"/>
                  <a:t>1,31. </a:t>
                </a:r>
                <a:endParaRPr lang="ru-RU" sz="2400" dirty="0" smtClean="0"/>
              </a:p>
              <a:p>
                <a:pPr algn="just"/>
                <a:r>
                  <a:rPr lang="ru-RU" sz="2400" dirty="0"/>
                  <a:t>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неравенство </a:t>
                </a:r>
                <a:r>
                  <a:rPr lang="ru-RU" sz="2400" dirty="0" smtClean="0"/>
                  <a:t>при </a:t>
                </a:r>
                <a:r>
                  <a:rPr lang="ru-RU" sz="2400" dirty="0"/>
                  <a:t>выбранном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/>
                          <m:t>λ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ru-RU" sz="2400" dirty="0" smtClean="0"/>
                  <a:t> выполняется</a:t>
                </a:r>
                <a:r>
                  <a:rPr lang="ru-RU" sz="2400" dirty="0"/>
                  <a:t>, то </a:t>
                </a:r>
                <a:r>
                  <a:rPr lang="ru-RU" sz="2400" dirty="0" smtClean="0"/>
                  <a:t>это означает</a:t>
                </a:r>
                <a:r>
                  <a:rPr lang="ru-RU" sz="2400" dirty="0"/>
                  <a:t>, что эмпирическое распределение можно изучать на математической модели, подчиняющейся экспоненциальному закону распределения.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3097283"/>
                <a:ext cx="10044954" cy="2052870"/>
              </a:xfrm>
              <a:prstGeom prst="rect">
                <a:avLst/>
              </a:prstGeom>
              <a:blipFill rotWithShape="0">
                <a:blip r:embed="rId3"/>
                <a:stretch>
                  <a:fillRect l="-910" t="-2374" r="-971" b="-5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8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</a:t>
            </a:r>
            <a:r>
              <a:rPr lang="ru-RU" sz="2500" b="1" dirty="0" err="1"/>
              <a:t>Ястремского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 Для проверки соответствия данной выборочной совокупности признака </a:t>
            </a:r>
            <a:r>
              <a:rPr lang="ru-RU" sz="2400" i="1" dirty="0"/>
              <a:t>X </a:t>
            </a:r>
            <a:r>
              <a:rPr lang="ru-RU" sz="2400" dirty="0"/>
              <a:t>нормальному распределению составляется </a:t>
            </a:r>
            <a:r>
              <a:rPr lang="ru-RU" sz="2400" dirty="0" smtClean="0"/>
              <a:t>неравенство: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230" y="2328480"/>
            <a:ext cx="2335594" cy="6702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02" y="3138025"/>
            <a:ext cx="93154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</a:t>
            </a:r>
            <a:r>
              <a:rPr lang="ru-RU" sz="2500" b="1" dirty="0" err="1"/>
              <a:t>Ястремского</a:t>
            </a:r>
            <a:endParaRPr lang="ru-RU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379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Если вычисленное значение </a:t>
                </a:r>
                <a:r>
                  <a:rPr lang="ru-RU" sz="2400" i="1" dirty="0"/>
                  <a:t>J </a:t>
                </a:r>
                <a:r>
                  <a:rPr lang="ru-RU" sz="2400" dirty="0"/>
                  <a:t>меньше </a:t>
                </a:r>
                <a:r>
                  <a:rPr lang="ru-RU" sz="2400" dirty="0" smtClean="0"/>
                  <a:t>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  <m:r>
                          <m:rPr>
                            <m:nor/>
                          </m:rPr>
                          <a:rPr lang="ru-RU" sz="2400" i="1" dirty="0"/>
                          <m:t>l</m:t>
                        </m:r>
                        <m:r>
                          <m:rPr>
                            <m:nor/>
                          </m:rPr>
                          <a:rPr lang="ru-RU" sz="2400" i="1" dirty="0"/>
                          <m:t> </m:t>
                        </m:r>
                        <m:r>
                          <m:rPr>
                            <m:nor/>
                          </m:rPr>
                          <a:rPr lang="ru-RU" sz="2400" dirty="0"/>
                          <m:t>+ 4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rad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то гипотеза о близости эмпирического распределения признака </a:t>
                </a:r>
                <a:r>
                  <a:rPr lang="ru-RU" sz="2400" i="1" dirty="0"/>
                  <a:t>Х </a:t>
                </a:r>
                <a:r>
                  <a:rPr lang="ru-RU" sz="2400" dirty="0"/>
                  <a:t>к нормальному закону</a:t>
                </a:r>
                <a:br>
                  <a:rPr lang="ru-RU" sz="2400" dirty="0"/>
                </a:br>
                <a:r>
                  <a:rPr lang="ru-RU" sz="2400" dirty="0"/>
                  <a:t>распределения принимается. </a:t>
                </a:r>
                <a:endParaRPr lang="ru-RU" sz="2400" dirty="0" smtClean="0"/>
              </a:p>
              <a:p>
                <a:pPr algn="just"/>
                <a:r>
                  <a:rPr lang="ru-RU" sz="2400" dirty="0" smtClean="0"/>
                  <a:t>	При </a:t>
                </a:r>
                <a:r>
                  <a:rPr lang="ru-RU" sz="2400" dirty="0"/>
                  <a:t>значениях </a:t>
                </a:r>
                <a:r>
                  <a:rPr lang="ru-RU" sz="2400" i="1" dirty="0"/>
                  <a:t>J </a:t>
                </a:r>
                <a:r>
                  <a:rPr lang="ru-RU" sz="2400" dirty="0"/>
                  <a:t>больших 3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  <m:r>
                          <m:rPr>
                            <m:nor/>
                          </m:rPr>
                          <a:rPr lang="ru-RU" sz="2400" i="1" dirty="0"/>
                          <m:t>l</m:t>
                        </m:r>
                        <m:r>
                          <m:rPr>
                            <m:nor/>
                          </m:rPr>
                          <a:rPr lang="ru-RU" sz="2400" i="1" dirty="0"/>
                          <m:t> </m:t>
                        </m:r>
                        <m:r>
                          <m:rPr>
                            <m:nor/>
                          </m:rPr>
                          <a:rPr lang="ru-RU" sz="2400" dirty="0"/>
                          <m:t>+ 4</m:t>
                        </m:r>
                        <m:r>
                          <m:rPr>
                            <m:sty m:val="p"/>
                          </m:rPr>
                          <a:rPr lang="el-G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rad>
                  </m:oMath>
                </a14:m>
                <a:r>
                  <a:rPr lang="ru-RU" sz="2400" dirty="0"/>
                  <a:t>расхождения между эмпирическим и теоретическим распределениями существенно. В этом случае данные выборки не будут подчиняться </a:t>
                </a:r>
                <a:r>
                  <a:rPr lang="ru-RU" sz="2400" dirty="0" smtClean="0"/>
                  <a:t>нормальному закону </a:t>
                </a:r>
                <a:r>
                  <a:rPr lang="ru-RU" sz="2400" dirty="0"/>
                  <a:t>распределения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379754"/>
              </a:xfrm>
              <a:prstGeom prst="rect">
                <a:avLst/>
              </a:prstGeom>
              <a:blipFill rotWithShape="0">
                <a:blip r:embed="rId2"/>
                <a:stretch>
                  <a:fillRect l="-916" t="-513" r="-859" b="-5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5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5. Построение кривой нормального распределения по опытным данным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0575" y="1506070"/>
                <a:ext cx="10650071" cy="313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Пусть требуется определить соответствие опытных данных нормальному закону распределения. С этой целью за основу берут дискретный</a:t>
                </a:r>
                <a:br>
                  <a:rPr lang="ru-RU" sz="2400" dirty="0"/>
                </a:br>
                <a:r>
                  <a:rPr lang="ru-RU" sz="2400" dirty="0"/>
                  <a:t>вариационный ряд и в системе координат строят эмпирическую кривую</a:t>
                </a:r>
                <a:br>
                  <a:rPr lang="ru-RU" sz="2400" dirty="0"/>
                </a:br>
                <a:r>
                  <a:rPr lang="ru-RU" sz="2400" dirty="0"/>
                  <a:t>распределения — полигон частот. Затем в этой же системе координат</a:t>
                </a:r>
                <a:br>
                  <a:rPr lang="ru-RU" sz="2400" dirty="0"/>
                </a:br>
                <a:r>
                  <a:rPr lang="ru-RU" sz="2400" dirty="0"/>
                  <a:t>строят точки с координатами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</m:sSub>
                  </m:oMath>
                </a14:m>
                <a:r>
                  <a:rPr lang="ru-RU" sz="2400" i="1" dirty="0" smtClean="0"/>
                  <a:t> </a:t>
                </a:r>
                <a:r>
                  <a:rPr lang="ru-RU" sz="2400" dirty="0"/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 smtClean="0"/>
                  <a:t>), </a:t>
                </a:r>
                <a:r>
                  <a:rPr lang="ru-RU" sz="2400" dirty="0"/>
                  <a:t>через которые проводят теоретическую кривую нормального распределения, характеристики а, s совпадают</a:t>
                </a:r>
                <a:br>
                  <a:rPr lang="ru-RU" sz="2400" dirty="0"/>
                </a:br>
                <a:r>
                  <a:rPr lang="ru-RU" sz="2400" dirty="0"/>
                  <a:t>с статистиками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, </a:t>
                </a:r>
                <a:r>
                  <a:rPr lang="ru-RU" sz="2400" i="1" dirty="0"/>
                  <a:t>S </a:t>
                </a:r>
                <a:r>
                  <a:rPr lang="ru-RU" sz="2400" dirty="0"/>
                  <a:t>. Для нахождения теоретических частот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составляется </a:t>
                </a:r>
                <a:r>
                  <a:rPr lang="ru-RU" sz="2400" dirty="0" smtClean="0"/>
                  <a:t>табл. 11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75" y="1506070"/>
                <a:ext cx="10650071" cy="3131498"/>
              </a:xfrm>
              <a:prstGeom prst="rect">
                <a:avLst/>
              </a:prstGeom>
              <a:blipFill rotWithShape="0">
                <a:blip r:embed="rId2"/>
                <a:stretch>
                  <a:fillRect l="-859" t="-1362" r="-916" b="-3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75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199" y="336176"/>
            <a:ext cx="9641541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Критерий </a:t>
            </a:r>
            <a:r>
              <a:rPr lang="ru-RU" sz="2500" b="1" dirty="0" err="1"/>
              <a:t>Ястремского</a:t>
            </a:r>
            <a:endParaRPr lang="ru-RU" sz="25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Для вычисления величины </a:t>
            </a:r>
            <a:r>
              <a:rPr lang="ru-RU" sz="2400" i="1" dirty="0"/>
              <a:t>c </a:t>
            </a:r>
            <a:r>
              <a:rPr lang="ru-RU" sz="2400" dirty="0"/>
              <a:t>составляется табл. 15</a:t>
            </a:r>
            <a:r>
              <a:rPr lang="ru-RU" sz="2400" dirty="0" smtClean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28" y="2062442"/>
            <a:ext cx="10650071" cy="22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73307" y="336176"/>
            <a:ext cx="9668434" cy="69924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Приближенные </a:t>
            </a:r>
            <a:r>
              <a:rPr lang="ru-RU" sz="2500" b="1" dirty="0"/>
              <a:t>критерии нормальности распределения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37128" y="1358152"/>
            <a:ext cx="10650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dirty="0"/>
              <a:t>Для проверки гипотезы о соответствии данной выборки нормальному закону распределения используют выборочные статистики: асимметрию и эксцесс. В этом случае названные статистики вычисляют по </a:t>
            </a:r>
            <a:r>
              <a:rPr lang="ru-RU" sz="2400" dirty="0" smtClean="0"/>
              <a:t>известным формулам (см. главу 1). </a:t>
            </a:r>
            <a:r>
              <a:rPr lang="ru-RU" sz="2400" dirty="0"/>
              <a:t>Затем вычисляют </a:t>
            </a:r>
            <a:r>
              <a:rPr lang="ru-RU" sz="2400" dirty="0" smtClean="0"/>
              <a:t>их </a:t>
            </a:r>
            <a:r>
              <a:rPr lang="ru-RU" sz="2400" dirty="0"/>
              <a:t>средние квадратические отклонения по формулам</a:t>
            </a:r>
            <a:r>
              <a:rPr lang="ru-RU" sz="2400" dirty="0" smtClean="0"/>
              <a:t>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11" y="3619872"/>
            <a:ext cx="4254877" cy="25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73307" y="336176"/>
            <a:ext cx="9668434" cy="69924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Приближенные </a:t>
            </a:r>
            <a:r>
              <a:rPr lang="ru-RU" sz="2500" b="1" dirty="0"/>
              <a:t>критерии нормальности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784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 i="1" dirty="0"/>
                          <m:t>As</m:t>
                        </m:r>
                      </m:e>
                    </m:d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As</m:t>
                        </m:r>
                      </m:sub>
                    </m:sSub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 i="1" dirty="0"/>
                          <m:t>Ex</m:t>
                        </m:r>
                      </m:e>
                    </m:d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Ex</m:t>
                        </m:r>
                      </m:sub>
                    </m:sSub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то выборочная совокупность подчиняется нормальному закону распределения. Если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 i="1" dirty="0"/>
                          <m:t>As</m:t>
                        </m:r>
                      </m:e>
                    </m:d>
                  </m:oMath>
                </a14:m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ru-RU" sz="2400" i="1" dirty="0"/>
                          <m:t>Ex</m:t>
                        </m:r>
                      </m:e>
                    </m:d>
                  </m:oMath>
                </a14:m>
                <a:r>
                  <a:rPr lang="ru-RU" sz="2400" dirty="0" smtClean="0"/>
                  <a:t>заметно</a:t>
                </a:r>
                <a:r>
                  <a:rPr lang="ru-RU" sz="2400" dirty="0"/>
                  <a:t/>
                </a:r>
                <a:br>
                  <a:rPr lang="ru-RU" sz="2400" dirty="0"/>
                </a:br>
                <a:r>
                  <a:rPr lang="ru-RU" sz="2400" dirty="0"/>
                  <a:t>больше своих средних квадратических отклонений, то выборочная совокупность не будет распределена по нормальному закону.</a:t>
                </a:r>
                <a:br>
                  <a:rPr lang="ru-RU" sz="2400" dirty="0"/>
                </a:br>
                <a:r>
                  <a:rPr lang="ru-RU" sz="2400" dirty="0"/>
                  <a:t>Проверку выборочной совокупности на близость ее к нормальному</a:t>
                </a:r>
                <a:br>
                  <a:rPr lang="ru-RU" sz="2400" dirty="0"/>
                </a:br>
                <a:r>
                  <a:rPr lang="ru-RU" sz="2400" dirty="0"/>
                  <a:t>распределению можно производить, используя статистики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, </a:t>
                </a:r>
                <a:r>
                  <a:rPr lang="ru-RU" sz="2400" i="1" dirty="0" err="1"/>
                  <a:t>As</a:t>
                </a:r>
                <a:r>
                  <a:rPr lang="ru-RU" sz="2400" i="1" dirty="0"/>
                  <a:t> </a:t>
                </a:r>
                <a:r>
                  <a:rPr lang="ru-RU" sz="2400" dirty="0"/>
                  <a:t>и </a:t>
                </a:r>
                <a:r>
                  <a:rPr lang="ru-RU" sz="2400" i="1" dirty="0" err="1" smtClean="0"/>
                  <a:t>Ex</a:t>
                </a:r>
                <a:r>
                  <a:rPr lang="ru-RU" sz="2400" dirty="0" smtClean="0"/>
                  <a:t>. Сначала </a:t>
                </a:r>
                <a:r>
                  <a:rPr lang="ru-RU" sz="2400" dirty="0"/>
                  <a:t>вычисляют статистику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по формуле: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784801"/>
              </a:xfrm>
              <a:prstGeom prst="rect">
                <a:avLst/>
              </a:prstGeom>
              <a:blipFill rotWithShape="0">
                <a:blip r:embed="rId2"/>
                <a:stretch>
                  <a:fillRect l="-916" t="-1751" r="-859" b="-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923" y="4250529"/>
            <a:ext cx="3495283" cy="1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573307" y="336176"/>
            <a:ext cx="9668434" cy="699248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§ 7. Проверка статистических </a:t>
            </a:r>
            <a:r>
              <a:rPr lang="ru-RU" sz="2500" b="1" dirty="0" smtClean="0"/>
              <a:t>гипотез</a:t>
            </a:r>
            <a:r>
              <a:rPr lang="ru-RU" sz="2500" b="1" dirty="0"/>
              <a:t>. </a:t>
            </a:r>
            <a:r>
              <a:rPr lang="ru-RU" sz="2500" b="1" dirty="0" smtClean="0"/>
              <a:t/>
            </a:r>
            <a:br>
              <a:rPr lang="ru-RU" sz="2500" b="1" dirty="0" smtClean="0"/>
            </a:br>
            <a:r>
              <a:rPr lang="ru-RU" sz="2500" b="1" dirty="0" smtClean="0"/>
              <a:t>Приближенные </a:t>
            </a:r>
            <a:r>
              <a:rPr lang="ru-RU" sz="2500" b="1" dirty="0"/>
              <a:t>критерии нормальности 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37128" y="1358152"/>
                <a:ext cx="10650071" cy="2888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Затем при заданном уровне значимости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и числе степеней свободы</a:t>
                </a:r>
                <a:br>
                  <a:rPr lang="ru-RU" sz="2400" dirty="0"/>
                </a:br>
                <a:r>
                  <a:rPr lang="ru-RU" sz="2400" i="1" dirty="0"/>
                  <a:t>k </a:t>
                </a:r>
                <a:r>
                  <a:rPr lang="ru-RU" sz="2400" dirty="0"/>
                  <a:t>= 2 (используют в расчетах две статистики </a:t>
                </a:r>
                <a:r>
                  <a:rPr lang="ru-RU" sz="2400" i="1" dirty="0" err="1"/>
                  <a:t>As</a:t>
                </a:r>
                <a:r>
                  <a:rPr lang="ru-RU" sz="2400" i="1" dirty="0"/>
                  <a:t> </a:t>
                </a:r>
                <a:r>
                  <a:rPr lang="ru-RU" sz="2400" dirty="0"/>
                  <a:t>и </a:t>
                </a:r>
                <a:r>
                  <a:rPr lang="ru-RU" sz="2400" i="1" dirty="0" err="1" smtClean="0"/>
                  <a:t>Ex</a:t>
                </a:r>
                <a:r>
                  <a:rPr lang="ru-RU" sz="2400" dirty="0" smtClean="0"/>
                  <a:t>) </a:t>
                </a:r>
                <a:r>
                  <a:rPr lang="ru-RU" sz="2400" dirty="0"/>
                  <a:t>по приложению </a:t>
                </a:r>
                <a:br>
                  <a:rPr lang="ru-RU" sz="2400" dirty="0"/>
                </a:br>
                <a:r>
                  <a:rPr lang="ru-RU" sz="2400" dirty="0"/>
                  <a:t>для распределения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 Пирсона </a:t>
                </a:r>
                <a:r>
                  <a:rPr lang="ru-RU" sz="2400" dirty="0"/>
                  <a:t>находят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кр</m:t>
                        </m:r>
                      </m:sub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.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	</a:t>
                </a:r>
                <a:endParaRPr lang="en-US" sz="2400" dirty="0" smtClean="0"/>
              </a:p>
              <a:p>
                <a:pPr algn="just"/>
                <a:r>
                  <a:rPr lang="en-US" sz="2400" dirty="0"/>
                  <a:t>	</a:t>
                </a:r>
                <a:r>
                  <a:rPr lang="ru-RU" sz="2400" dirty="0" smtClean="0"/>
                  <a:t>Если </a:t>
                </a:r>
                <a:r>
                  <a:rPr lang="ru-RU" sz="2400" dirty="0"/>
                  <a:t>выполняется </a:t>
                </a:r>
                <a:r>
                  <a:rPr lang="ru-RU" sz="2400" dirty="0" smtClean="0"/>
                  <a:t>неравенство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кр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то гипотезу о нормальном распределении выборочной совокупности принимают. </a:t>
                </a:r>
                <a:endParaRPr lang="en-US" sz="2400" dirty="0" smtClean="0"/>
              </a:p>
              <a:p>
                <a:pPr algn="just"/>
                <a:r>
                  <a:rPr lang="en-US" sz="2400" dirty="0"/>
                  <a:t>	</a:t>
                </a:r>
                <a:r>
                  <a:rPr lang="ru-RU" sz="2400" dirty="0" smtClean="0"/>
                  <a:t>В </a:t>
                </a:r>
                <a:r>
                  <a:rPr lang="ru-RU" sz="2400" dirty="0"/>
                  <a:t>противном случае, </a:t>
                </a:r>
                <a:r>
                  <a:rPr lang="ru-RU" sz="2400" dirty="0" smtClean="0"/>
                  <a:t>то есть </a:t>
                </a:r>
                <a:r>
                  <a:rPr lang="ru-RU" sz="2400" dirty="0"/>
                  <a:t>когда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dirty="0"/>
                          <m:t>кр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sz="2400" dirty="0" smtClean="0"/>
                  <a:t>, </a:t>
                </a:r>
                <a:r>
                  <a:rPr lang="ru-RU" sz="2400" dirty="0"/>
                  <a:t>гипотезу </a:t>
                </a:r>
                <a:r>
                  <a:rPr lang="ru-RU" sz="2400" dirty="0" smtClean="0"/>
                  <a:t>о нормальном </a:t>
                </a:r>
                <a:r>
                  <a:rPr lang="ru-RU" sz="2400" dirty="0"/>
                  <a:t>распределении выборки отвергают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28" y="1358152"/>
                <a:ext cx="10650071" cy="2888098"/>
              </a:xfrm>
              <a:prstGeom prst="rect">
                <a:avLst/>
              </a:prstGeom>
              <a:blipFill rotWithShape="0">
                <a:blip r:embed="rId2"/>
                <a:stretch>
                  <a:fillRect l="-916" t="-1477" r="-859" b="-40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542" y="2985247"/>
            <a:ext cx="9601200" cy="14859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385047" y="336176"/>
            <a:ext cx="9601199" cy="73958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§ 5. Построение кривой нормального распределения по опытным данным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250575" y="1506070"/>
                <a:ext cx="10650071" cy="503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Для </a:t>
                </a:r>
                <a:r>
                  <a:rPr lang="ru-RU" sz="2400" dirty="0"/>
                  <a:t>нахождения теоретических частот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ru-RU" sz="2400" i="1" dirty="0"/>
                          <m:t>n</m:t>
                        </m:r>
                      </m:e>
                      <m:sub>
                        <m:r>
                          <m:rPr>
                            <m:nor/>
                          </m:rPr>
                          <a:rPr lang="ru-RU" sz="2400" i="1" dirty="0"/>
                          <m:t>i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u-RU" sz="2400" dirty="0"/>
                  <a:t> составляется </a:t>
                </a:r>
                <a:r>
                  <a:rPr lang="ru-RU" sz="2400" dirty="0" smtClean="0"/>
                  <a:t>табл. 11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575" y="1506070"/>
                <a:ext cx="10650071" cy="503921"/>
              </a:xfrm>
              <a:prstGeom prst="rect">
                <a:avLst/>
              </a:prstGeom>
              <a:blipFill rotWithShape="0">
                <a:blip r:embed="rId2"/>
                <a:stretch>
                  <a:fillRect t="-9639" b="-18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90" y="2144462"/>
            <a:ext cx="8581355" cy="43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6. Статистические </a:t>
            </a:r>
            <a:r>
              <a:rPr lang="ru-RU" sz="2500" b="1" dirty="0" smtClean="0"/>
              <a:t>оценки параметров </a:t>
            </a:r>
            <a:r>
              <a:rPr lang="ru-RU" sz="2500" b="1" dirty="0"/>
              <a:t>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17810" y="1546411"/>
                <a:ext cx="10650071" cy="3095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</a:t>
                </a:r>
                <a:r>
                  <a:rPr lang="ru-RU" sz="2400" dirty="0"/>
                  <a:t>С помощью статистик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можно производить оценку неизвестных параметров предполагаемого закона распределения. Так, например,</a:t>
                </a:r>
                <a:br>
                  <a:rPr lang="ru-RU" sz="2400" dirty="0"/>
                </a:br>
                <a:r>
                  <a:rPr lang="ru-RU" sz="2400" dirty="0"/>
                  <a:t>для нормального закона распределения признака </a:t>
                </a:r>
                <a:r>
                  <a:rPr lang="ru-RU" sz="2400" i="1" dirty="0"/>
                  <a:t>Х </a:t>
                </a:r>
                <a:r>
                  <a:rPr lang="ru-RU" sz="2400" dirty="0"/>
                  <a:t>при большом объеме</a:t>
                </a:r>
                <a:br>
                  <a:rPr lang="ru-RU" sz="2400" dirty="0"/>
                </a:br>
                <a:r>
                  <a:rPr lang="ru-RU" sz="2400" dirty="0"/>
                  <a:t>выборки его параметры можно считать равными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, </a:t>
                </a:r>
                <a:r>
                  <a:rPr lang="ru-RU" sz="2400" dirty="0" smtClean="0"/>
                  <a:t>то есть </a:t>
                </a:r>
                <a:r>
                  <a:rPr lang="ru-RU" sz="2400" i="1" dirty="0"/>
                  <a:t>M </a:t>
                </a:r>
                <a:r>
                  <a:rPr lang="ru-RU" sz="2400" dirty="0"/>
                  <a:t>(</a:t>
                </a:r>
                <a:r>
                  <a:rPr lang="ru-RU" sz="2400" i="1" dirty="0"/>
                  <a:t>X </a:t>
                </a:r>
                <a:r>
                  <a:rPr lang="ru-RU" sz="2400" dirty="0"/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400" i="1" dirty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 smtClean="0"/>
                  <a:t>. </a:t>
                </a:r>
                <a:r>
                  <a:rPr lang="ru-RU" sz="2400" dirty="0"/>
                  <a:t>При малом объеме выборки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являются случайными и не</a:t>
                </a:r>
                <a:br>
                  <a:rPr lang="ru-RU" sz="2400" dirty="0"/>
                </a:br>
                <a:r>
                  <a:rPr lang="ru-RU" sz="2400" dirty="0"/>
                  <a:t>совпадают с </a:t>
                </a:r>
                <a:r>
                  <a:rPr lang="ru-RU" sz="2400" i="1" dirty="0"/>
                  <a:t>М</a:t>
                </a:r>
                <a:r>
                  <a:rPr lang="ru-RU" sz="2400" dirty="0"/>
                  <a:t>(</a:t>
                </a:r>
                <a:r>
                  <a:rPr lang="ru-RU" sz="2400" i="1" dirty="0"/>
                  <a:t>Х</a:t>
                </a:r>
                <a:r>
                  <a:rPr lang="ru-RU" sz="2400" dirty="0"/>
                  <a:t>)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. В этом случае оценку неизвестных параметров</a:t>
                </a:r>
                <a:br>
                  <a:rPr lang="ru-RU" sz="2400" dirty="0"/>
                </a:br>
                <a:r>
                  <a:rPr lang="ru-RU" sz="2400" i="1" dirty="0"/>
                  <a:t>M </a:t>
                </a:r>
                <a:r>
                  <a:rPr lang="ru-RU" sz="2400" dirty="0"/>
                  <a:t>(</a:t>
                </a:r>
                <a:r>
                  <a:rPr lang="ru-RU" sz="2400" i="1" dirty="0"/>
                  <a:t>X </a:t>
                </a:r>
                <a:r>
                  <a:rPr lang="ru-RU" sz="2400" dirty="0"/>
                  <a:t>) = </a:t>
                </a:r>
                <a:r>
                  <a:rPr lang="ru-RU" sz="2400" i="1" dirty="0"/>
                  <a:t>a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 осуществляют с помощью точечных статистических оценок.</a:t>
                </a:r>
                <a:endParaRPr lang="ru-RU" sz="2400" dirty="0" smtClean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0" y="1546411"/>
                <a:ext cx="10650071" cy="3095078"/>
              </a:xfrm>
              <a:prstGeom prst="rect">
                <a:avLst/>
              </a:prstGeom>
              <a:blipFill rotWithShape="0">
                <a:blip r:embed="rId2"/>
                <a:stretch>
                  <a:fillRect l="-859" r="-916" b="-37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3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6. Статистические </a:t>
            </a:r>
            <a:r>
              <a:rPr lang="ru-RU" sz="2500" b="1" dirty="0" smtClean="0"/>
              <a:t>оценки параметров </a:t>
            </a:r>
            <a:r>
              <a:rPr lang="ru-RU" sz="2500" b="1" dirty="0"/>
              <a:t>распределения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90916" y="1546411"/>
            <a:ext cx="10650071" cy="1200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</a:t>
            </a:r>
            <a:r>
              <a:rPr lang="ru-RU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Статистической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оценкой </a:t>
            </a:r>
            <a:r>
              <a:rPr lang="ru-RU" sz="2400" dirty="0"/>
              <a:t>неизвестного параметра </a:t>
            </a:r>
            <a:r>
              <a:rPr lang="el-GR" sz="2400" dirty="0" smtClean="0"/>
              <a:t>Θ</a:t>
            </a:r>
            <a:r>
              <a:rPr lang="ru-RU" sz="2400" dirty="0" smtClean="0"/>
              <a:t> </a:t>
            </a:r>
            <a:r>
              <a:rPr lang="ru-RU" sz="2400" dirty="0"/>
              <a:t>теоретического</a:t>
            </a:r>
            <a:br>
              <a:rPr lang="ru-RU" sz="2400" dirty="0"/>
            </a:br>
            <a:r>
              <a:rPr lang="ru-RU" sz="2400" dirty="0"/>
              <a:t>распределения </a:t>
            </a:r>
            <a:r>
              <a:rPr lang="ru-RU" sz="2400" dirty="0" smtClean="0"/>
              <a:t>называют его </a:t>
            </a:r>
            <a:r>
              <a:rPr lang="ru-RU" sz="2400" dirty="0"/>
              <a:t>приближенное </a:t>
            </a:r>
            <a:r>
              <a:rPr lang="ru-RU" sz="2400" dirty="0" smtClean="0"/>
              <a:t>значение </a:t>
            </a:r>
            <a:r>
              <a:rPr lang="el-GR" sz="2400" dirty="0" smtClean="0"/>
              <a:t>Θ</a:t>
            </a:r>
            <a:r>
              <a:rPr lang="ru-RU" sz="2400" dirty="0"/>
              <a:t>*</a:t>
            </a:r>
            <a:br>
              <a:rPr lang="ru-RU" sz="2400" dirty="0"/>
            </a:br>
            <a:endParaRPr lang="ru-RU" sz="24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438835" y="2747381"/>
            <a:ext cx="105021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Статистическая </a:t>
            </a:r>
            <a:r>
              <a:rPr lang="ru-RU" sz="2400" dirty="0"/>
              <a:t>оценка </a:t>
            </a:r>
            <a:r>
              <a:rPr lang="el-GR" sz="2400" dirty="0"/>
              <a:t>Θ</a:t>
            </a:r>
            <a:r>
              <a:rPr lang="ru-RU" sz="2400" dirty="0" smtClean="0"/>
              <a:t> </a:t>
            </a:r>
            <a:r>
              <a:rPr lang="ru-RU" sz="2400" dirty="0"/>
              <a:t>является случайной величиной. </a:t>
            </a:r>
            <a:r>
              <a:rPr lang="ru-RU" sz="2400" dirty="0" smtClean="0"/>
              <a:t>Чтобы оценка </a:t>
            </a:r>
            <a:r>
              <a:rPr lang="ru-RU" sz="2400" dirty="0"/>
              <a:t>имела практическое значение, она должна быть несмещенной, состоятельной и эффективной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	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8272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6. Статистические </a:t>
            </a:r>
            <a:r>
              <a:rPr lang="ru-RU" sz="2500" b="1" dirty="0" smtClean="0"/>
              <a:t>оценки параметров </a:t>
            </a:r>
            <a:r>
              <a:rPr lang="ru-RU" sz="2500" b="1" dirty="0"/>
              <a:t>распределения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1510252"/>
            <a:ext cx="1040802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Оценка </a:t>
            </a:r>
            <a:r>
              <a:rPr lang="ru-RU" sz="2400" dirty="0"/>
              <a:t>параметра называется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несмещенной</a:t>
            </a:r>
            <a:r>
              <a:rPr lang="ru-RU" sz="2400" dirty="0"/>
              <a:t>, если ее математическое</a:t>
            </a:r>
            <a:br>
              <a:rPr lang="ru-RU" sz="2400" dirty="0"/>
            </a:br>
            <a:r>
              <a:rPr lang="ru-RU" sz="2400" dirty="0"/>
              <a:t>ожидание равно оцениваемому параметру, </a:t>
            </a:r>
            <a:r>
              <a:rPr lang="ru-RU" sz="2400" dirty="0" smtClean="0"/>
              <a:t>то есть </a:t>
            </a:r>
            <a:r>
              <a:rPr lang="ru-RU" sz="2400" i="1" dirty="0" smtClean="0"/>
              <a:t>М</a:t>
            </a:r>
            <a:r>
              <a:rPr lang="ru-RU" sz="2400" dirty="0" smtClean="0"/>
              <a:t>(</a:t>
            </a:r>
            <a:r>
              <a:rPr lang="el-GR" sz="2400" dirty="0" smtClean="0"/>
              <a:t>Θ</a:t>
            </a:r>
            <a:r>
              <a:rPr lang="ru-RU" sz="2400" dirty="0" smtClean="0"/>
              <a:t>*) </a:t>
            </a:r>
            <a:r>
              <a:rPr lang="ru-RU" sz="2400" dirty="0"/>
              <a:t>= </a:t>
            </a:r>
            <a:r>
              <a:rPr lang="el-GR" sz="2400" dirty="0"/>
              <a:t>Θ</a:t>
            </a:r>
            <a:r>
              <a:rPr lang="ru-RU" sz="2400" dirty="0" smtClean="0"/>
              <a:t>, </a:t>
            </a:r>
            <a:r>
              <a:rPr lang="ru-RU" sz="2400" dirty="0"/>
              <a:t>и —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смещенной</a:t>
            </a:r>
            <a:r>
              <a:rPr lang="ru-RU" sz="2400" dirty="0" smtClean="0"/>
              <a:t>, если </a:t>
            </a:r>
            <a:r>
              <a:rPr lang="ru-RU" sz="2400" i="1" dirty="0" smtClean="0"/>
              <a:t>М</a:t>
            </a:r>
            <a:r>
              <a:rPr lang="ru-RU" sz="2400" dirty="0" smtClean="0"/>
              <a:t>(</a:t>
            </a:r>
            <a:r>
              <a:rPr lang="el-GR" sz="2400" dirty="0" smtClean="0"/>
              <a:t>Θ</a:t>
            </a:r>
            <a:r>
              <a:rPr lang="ru-RU" sz="2400" dirty="0" smtClean="0"/>
              <a:t>*) </a:t>
            </a:r>
            <a:r>
              <a:rPr lang="ru-RU" sz="2400" dirty="0"/>
              <a:t>≠ </a:t>
            </a:r>
            <a:r>
              <a:rPr lang="el-GR" sz="2400" dirty="0" smtClean="0"/>
              <a:t>Θ</a:t>
            </a:r>
            <a:r>
              <a:rPr lang="ru-RU" sz="2400" dirty="0" smtClean="0"/>
              <a:t>.</a:t>
            </a:r>
          </a:p>
          <a:p>
            <a:pPr algn="just"/>
            <a:r>
              <a:rPr lang="ru-RU" sz="2400" dirty="0" smtClean="0"/>
              <a:t>	Оценка </a:t>
            </a:r>
            <a:r>
              <a:rPr lang="ru-RU" sz="2400" dirty="0"/>
              <a:t>называется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состоятельной</a:t>
            </a:r>
            <a:r>
              <a:rPr lang="ru-RU" sz="2400" dirty="0"/>
              <a:t>, если при увеличении объема выборки она сходится по вероятности к оцениваемому параметру, т.е</a:t>
            </a:r>
            <a:r>
              <a:rPr lang="ru-RU" sz="2400" dirty="0" smtClean="0"/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00" y="3653886"/>
            <a:ext cx="5550066" cy="76687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71600" y="4625399"/>
            <a:ext cx="10408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	Оценка </a:t>
            </a:r>
            <a:r>
              <a:rPr lang="ru-RU" sz="2400" dirty="0"/>
              <a:t>называется </a:t>
            </a:r>
            <a:r>
              <a:rPr lang="ru-RU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эффективной</a:t>
            </a:r>
            <a:r>
              <a:rPr lang="ru-RU" sz="2400" dirty="0"/>
              <a:t>, если при заданном объеме выборки </a:t>
            </a:r>
            <a:r>
              <a:rPr lang="ru-RU" sz="2400" i="1" dirty="0"/>
              <a:t>n</a:t>
            </a:r>
            <a:r>
              <a:rPr lang="ru-RU" sz="2400" dirty="0"/>
              <a:t> она имеет наименьшую дисперсию.</a:t>
            </a:r>
          </a:p>
        </p:txBody>
      </p:sp>
    </p:spTree>
    <p:extLst>
      <p:ext uri="{BB962C8B-B14F-4D97-AF65-F5344CB8AC3E}">
        <p14:creationId xmlns:p14="http://schemas.microsoft.com/office/powerpoint/2010/main" val="29752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00200" y="336176"/>
            <a:ext cx="9386046" cy="470648"/>
          </a:xfrm>
        </p:spPr>
        <p:txBody>
          <a:bodyPr>
            <a:normAutofit/>
          </a:bodyPr>
          <a:lstStyle/>
          <a:p>
            <a:pPr algn="ctr"/>
            <a:r>
              <a:rPr lang="ru-RU" sz="2500" b="1" dirty="0"/>
              <a:t>§ 6. Статистические </a:t>
            </a:r>
            <a:r>
              <a:rPr lang="ru-RU" sz="2500" b="1" dirty="0" smtClean="0"/>
              <a:t>оценки параметров </a:t>
            </a:r>
            <a:r>
              <a:rPr lang="ru-RU" sz="2500" b="1" dirty="0"/>
              <a:t>распределения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317810" y="1546411"/>
                <a:ext cx="10650071" cy="3218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 smtClean="0"/>
                  <a:t>	Известно, </a:t>
                </a:r>
                <a:r>
                  <a:rPr lang="ru-RU" sz="2400" dirty="0"/>
                  <a:t>что средняя </a:t>
                </a:r>
                <a:r>
                  <a:rPr lang="ru-RU" sz="2400" dirty="0" smtClean="0"/>
                  <a:t>выборочная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ru-RU" sz="2400" i="1" dirty="0"/>
                  <a:t> </a:t>
                </a:r>
                <a:r>
                  <a:rPr lang="ru-RU" sz="2400" dirty="0"/>
                  <a:t>является несмещенной и состоятельной оценкой генеральной средней </a:t>
                </a:r>
                <a:r>
                  <a:rPr lang="ru-RU" sz="2400" i="1" dirty="0"/>
                  <a:t>М</a:t>
                </a:r>
                <a:r>
                  <a:rPr lang="ru-RU" sz="2400" dirty="0"/>
                  <a:t>(</a:t>
                </a:r>
                <a:r>
                  <a:rPr lang="ru-RU" sz="2400" i="1" dirty="0"/>
                  <a:t>Х</a:t>
                </a:r>
                <a:r>
                  <a:rPr lang="ru-RU" sz="2400" dirty="0"/>
                  <a:t>), а также доказано, что исправленная </a:t>
                </a:r>
                <a:r>
                  <a:rPr lang="ru-RU" sz="2400" dirty="0" smtClean="0"/>
                  <a:t>дисперсия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ru-RU" sz="2400" dirty="0"/>
                  <a:t> является несмещенной и состоятельной оценкой</a:t>
                </a:r>
                <a:br>
                  <a:rPr lang="ru-RU" sz="2400" dirty="0"/>
                </a:br>
                <a:r>
                  <a:rPr lang="ru-RU" sz="2400" dirty="0" smtClean="0"/>
                  <a:t>генеральной дисперсии </a:t>
                </a:r>
                <a:r>
                  <a:rPr lang="ru-RU" sz="2400" i="1" dirty="0" err="1"/>
                  <a:t>D</a:t>
                </a:r>
                <a:r>
                  <a:rPr lang="ru-RU" sz="2400" dirty="0" err="1"/>
                  <a:t>г</a:t>
                </a:r>
                <a:r>
                  <a:rPr lang="ru-RU" sz="2400" dirty="0" smtClean="0"/>
                  <a:t>, </a:t>
                </a:r>
                <a:r>
                  <a:rPr lang="ru-RU" sz="2400" dirty="0"/>
                  <a:t>а выборочная дисперсия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</m:oMath>
                </a14:m>
                <a:r>
                  <a:rPr lang="ru-RU" sz="2400" dirty="0"/>
                  <a:t>— смещенной оценкой </a:t>
                </a:r>
                <a:r>
                  <a:rPr lang="en-US" sz="2400" i="1" dirty="0" smtClean="0"/>
                  <a:t>D</a:t>
                </a:r>
                <a:r>
                  <a:rPr lang="ru-RU" sz="2400" dirty="0" smtClean="0"/>
                  <a:t>г. </a:t>
                </a:r>
              </a:p>
              <a:p>
                <a:pPr algn="just"/>
                <a:r>
                  <a:rPr lang="ru-RU" sz="2400" dirty="0" smtClean="0"/>
                  <a:t>	Несмещенные оценки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̂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ru-RU" sz="2400" dirty="0"/>
                  <a:t>и смещенную </a:t>
                </a:r>
                <a:r>
                  <a:rPr lang="ru-RU" sz="2400" dirty="0" smtClean="0"/>
                  <a:t>оценку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i="1" dirty="0"/>
                          <m:t>S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400" dirty="0"/>
                          <m:t>2</m:t>
                        </m:r>
                      </m:sup>
                    </m:sSup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называют </a:t>
                </a:r>
                <a:r>
                  <a:rPr lang="ru-RU" sz="2400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точечными</a:t>
                </a:r>
                <a:r>
                  <a:rPr lang="ru-RU" sz="2400" dirty="0"/>
                  <a:t>, так как они указывают точку на числовой оси, в которой </a:t>
                </a:r>
                <a:r>
                  <a:rPr lang="ru-RU" sz="2400" dirty="0" smtClean="0"/>
                  <a:t>должно находиться </a:t>
                </a:r>
                <a:r>
                  <a:rPr lang="ru-RU" sz="2400" dirty="0"/>
                  <a:t>значение оцениваемого параметра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10" y="1546411"/>
                <a:ext cx="10650071" cy="3218317"/>
              </a:xfrm>
              <a:prstGeom prst="rect">
                <a:avLst/>
              </a:prstGeom>
              <a:blipFill rotWithShape="0">
                <a:blip r:embed="rId2"/>
                <a:stretch>
                  <a:fillRect l="-916" t="-1326" r="-916" b="-53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5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620</TotalTime>
  <Words>422</Words>
  <Application>Microsoft Office PowerPoint</Application>
  <PresentationFormat>Широкоэкранный</PresentationFormat>
  <Paragraphs>132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7" baseType="lpstr">
      <vt:lpstr>Cambria Math</vt:lpstr>
      <vt:lpstr>Franklin Gothic Book</vt:lpstr>
      <vt:lpstr>Crop</vt:lpstr>
      <vt:lpstr>ПРОВЕРКА СООТВЕТСТВИЯ ВЫБОРКИ НОРМАЛЬНОМУ ЗАКОНУ РАСПРЕДЕЛЕНИЯ</vt:lpstr>
      <vt:lpstr>Содержание</vt:lpstr>
      <vt:lpstr>§ 5. Построение кривой нормального распределения по опытным данным</vt:lpstr>
      <vt:lpstr>§ 5. Построение кривой нормального распределения по опытным данным</vt:lpstr>
      <vt:lpstr>§ 5. Построение кривой нормального распределения по опытным данным</vt:lpstr>
      <vt:lpstr>§ 6. Статистические оценки параметров распределения</vt:lpstr>
      <vt:lpstr>§ 6. Статистические оценки параметров распределения</vt:lpstr>
      <vt:lpstr>§ 6. Статистические оценки параметров распределения</vt:lpstr>
      <vt:lpstr>§ 6. Статистические оценки параметров распределения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</vt:lpstr>
      <vt:lpstr>§ 7. Проверка статистических гипотез. Критерий согласия Пирсона χ^2  </vt:lpstr>
      <vt:lpstr>§ 7. Проверка статистических гипотез. Правило применения критерия χ^2  </vt:lpstr>
      <vt:lpstr>§ 7. Проверка статистических гипотез. Правило применения критерия χ^2</vt:lpstr>
      <vt:lpstr>§ 7. Проверка статистических гипотез. Правило применения критерия χ^2  </vt:lpstr>
      <vt:lpstr>§ 7. Проверка статистических гипотез. Правило применения критерия χ^2  </vt:lpstr>
      <vt:lpstr>§ 7. Проверка статистических гипотез. Правило применения критерия χ^2  </vt:lpstr>
      <vt:lpstr>§ 7. Проверка статистических гипотез. Правило применения критерия χ^2  </vt:lpstr>
      <vt:lpstr>§ 7. Проверка статистических гипотез. Правило применения критерия 𝜒2  </vt:lpstr>
      <vt:lpstr>§ 7. Проверка статистических гипотез. Правило применения критерия χ^2  </vt:lpstr>
      <vt:lpstr>§ 7. Проверка статистических гипотез. Правило применения критерия χ^2  </vt:lpstr>
      <vt:lpstr>§ 7. Проверка статистических гипотез. Критерий Романовского</vt:lpstr>
      <vt:lpstr>§ 7. Проверка статистических гипотез. Критерий Колмогорова</vt:lpstr>
      <vt:lpstr>§ 7. Проверка статистических гипотез. Критерий Колмогорова</vt:lpstr>
      <vt:lpstr>§ 7. Проверка статистических гипотез. Критерий Колмогорова</vt:lpstr>
      <vt:lpstr>§ 7. Проверка статистических гипотез. Критерий Колмогорова</vt:lpstr>
      <vt:lpstr>§ 7. Проверка статистических гипотез. Критерий Колмогорова</vt:lpstr>
      <vt:lpstr>§ 7. Проверка статистических гипотез. Критерий Колмогорова</vt:lpstr>
      <vt:lpstr>§ 7. Проверка статистических гипотез. Критерий Колмогорова</vt:lpstr>
      <vt:lpstr>§ 7. Проверка статистических гипотез. Критерий Ястремского</vt:lpstr>
      <vt:lpstr>§ 7. Проверка статистических гипотез. Критерий Ястремского</vt:lpstr>
      <vt:lpstr>§ 7. Проверка статистических гипотез. Критерий Ястремского</vt:lpstr>
      <vt:lpstr>§ 7. Проверка статистических гипотез.  Приближенные критерии нормальности распределения</vt:lpstr>
      <vt:lpstr>§ 7. Проверка статистических гипотез.  Приближенные критерии нормальности распределения</vt:lpstr>
      <vt:lpstr>§ 7. Проверка статистических гипотез.  Приближенные критерии нормальности распределения</vt:lpstr>
      <vt:lpstr>Спасибо за внимание!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ВАРИАЦИОННЫЕ РЯДЫ И ИХ ХАРАКТЕРИСТИКИ</dc:title>
  <dc:creator>Евгения Коган</dc:creator>
  <cp:lastModifiedBy>Евгения Коган</cp:lastModifiedBy>
  <cp:revision>58</cp:revision>
  <dcterms:created xsi:type="dcterms:W3CDTF">2021-02-11T12:43:01Z</dcterms:created>
  <dcterms:modified xsi:type="dcterms:W3CDTF">2021-02-25T13:29:29Z</dcterms:modified>
</cp:coreProperties>
</file>