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4"/>
  </p:notesMasterIdLst>
  <p:sldIdLst>
    <p:sldId id="256" r:id="rId3"/>
    <p:sldId id="257" r:id="rId4"/>
    <p:sldId id="342" r:id="rId5"/>
    <p:sldId id="307" r:id="rId6"/>
    <p:sldId id="260" r:id="rId7"/>
    <p:sldId id="371" r:id="rId8"/>
    <p:sldId id="344" r:id="rId9"/>
    <p:sldId id="345" r:id="rId10"/>
    <p:sldId id="346" r:id="rId11"/>
    <p:sldId id="347" r:id="rId12"/>
    <p:sldId id="348" r:id="rId13"/>
    <p:sldId id="372" r:id="rId14"/>
    <p:sldId id="349" r:id="rId15"/>
    <p:sldId id="350" r:id="rId16"/>
    <p:sldId id="266" r:id="rId17"/>
    <p:sldId id="309" r:id="rId18"/>
    <p:sldId id="310" r:id="rId19"/>
    <p:sldId id="311" r:id="rId20"/>
    <p:sldId id="312" r:id="rId21"/>
    <p:sldId id="351" r:id="rId22"/>
    <p:sldId id="315" r:id="rId23"/>
    <p:sldId id="316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A29188-9C75-4512-8940-A3755D7152CB}">
  <a:tblStyle styleId="{DEA29188-9C75-4512-8940-A3755D715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704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18" name="Google Shape;6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04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657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360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705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99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505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544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546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1467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413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57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215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31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81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1933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0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06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22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66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273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"/>
          <p:cNvSpPr txBox="1">
            <a:spLocks noGrp="1"/>
          </p:cNvSpPr>
          <p:nvPr>
            <p:ph type="ctrTitle"/>
          </p:nvPr>
        </p:nvSpPr>
        <p:spPr>
          <a:xfrm>
            <a:off x="685800" y="18446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2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14" name="Google Shape;314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type="txAndObj">
  <p:cSld name="TEXT_AND_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8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4" name="Google Shape;274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0" name="Google Shape;280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287" name="Google Shape;28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288" name="Google Shape;288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298" name="Google Shape;298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299" name="Google Shape;299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00" name="Google Shape;300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301" name="Google Shape;30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32324A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04775" y="1307695"/>
            <a:ext cx="9350375" cy="5638288"/>
            <a:chOff x="-65" y="822"/>
            <a:chExt cx="5890" cy="3552"/>
          </a:xfrm>
        </p:grpSpPr>
        <p:sp>
          <p:nvSpPr>
            <p:cNvPr id="11" name="Google Shape;11;p1"/>
            <p:cNvSpPr txBox="1"/>
            <p:nvPr/>
          </p:nvSpPr>
          <p:spPr>
            <a:xfrm rot="10020000" flipH="1">
              <a:off x="-14" y="1033"/>
              <a:ext cx="1744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 rot="10020000" flipH="1">
              <a:off x="-24" y="1127"/>
              <a:ext cx="203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 rot="9960000" flipH="1">
              <a:off x="-27" y="1198"/>
              <a:ext cx="224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 rot="9900000" flipH="1">
              <a:off x="-43" y="1283"/>
              <a:ext cx="2476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 rot="9840000" flipH="1">
              <a:off x="-51" y="1397"/>
              <a:ext cx="2770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 rot="9780000" flipH="1">
              <a:off x="-65" y="1523"/>
              <a:ext cx="3058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 rot="9720000" flipH="1">
              <a:off x="-93" y="1694"/>
              <a:ext cx="3403" cy="6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 rot="9600000" flipH="1">
              <a:off x="-99" y="1863"/>
              <a:ext cx="374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rot="9420000" flipH="1">
              <a:off x="-165" y="2053"/>
              <a:ext cx="420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 rot="9360000" flipH="1">
              <a:off x="-214" y="2289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 rot="9180000" flipH="1">
              <a:off x="-313" y="2617"/>
              <a:ext cx="52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 rot="8940000" flipH="1">
              <a:off x="9" y="2881"/>
              <a:ext cx="54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 rot="8640000" flipH="1">
              <a:off x="1319" y="2928"/>
              <a:ext cx="461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F1F2E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 rot="8220000" flipH="1">
              <a:off x="2681" y="3071"/>
              <a:ext cx="35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30305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 txBox="1"/>
            <p:nvPr/>
          </p:nvSpPr>
          <p:spPr>
            <a:xfrm rot="7860000" flipH="1">
              <a:off x="4053" y="3502"/>
              <a:ext cx="207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 txBox="1"/>
            <p:nvPr/>
          </p:nvSpPr>
          <p:spPr>
            <a:xfrm rot="-8340000" flipH="1">
              <a:off x="5086" y="2464"/>
              <a:ext cx="6" cy="2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"/>
            <p:cNvSpPr txBox="1"/>
            <p:nvPr/>
          </p:nvSpPr>
          <p:spPr>
            <a:xfrm rot="7560000">
              <a:off x="5369" y="4166"/>
              <a:ext cx="501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 txBox="1"/>
            <p:nvPr/>
          </p:nvSpPr>
          <p:spPr>
            <a:xfrm rot="-8640000">
              <a:off x="5598" y="3903"/>
              <a:ext cx="6" cy="5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 rot="1020000">
              <a:off x="-146" y="2360"/>
              <a:ext cx="604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 rot="1560000">
              <a:off x="-198" y="3396"/>
              <a:ext cx="4142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 rot="1680000">
              <a:off x="-165" y="3624"/>
              <a:ext cx="28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"/>
            <p:cNvSpPr txBox="1"/>
            <p:nvPr/>
          </p:nvSpPr>
          <p:spPr>
            <a:xfrm rot="1920000">
              <a:off x="-110" y="3922"/>
              <a:ext cx="140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 rot="1380000">
              <a:off x="-216" y="3221"/>
              <a:ext cx="547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232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"/>
            <p:cNvSpPr txBox="1"/>
            <p:nvPr/>
          </p:nvSpPr>
          <p:spPr>
            <a:xfrm rot="960000">
              <a:off x="-115" y="2129"/>
              <a:ext cx="601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 rot="-9840000" flipH="1">
              <a:off x="80" y="1946"/>
              <a:ext cx="575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36;p1"/>
            <p:cNvSpPr txBox="1"/>
            <p:nvPr/>
          </p:nvSpPr>
          <p:spPr>
            <a:xfrm rot="840000">
              <a:off x="374" y="1802"/>
              <a:ext cx="5475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37;p1"/>
            <p:cNvSpPr txBox="1"/>
            <p:nvPr/>
          </p:nvSpPr>
          <p:spPr>
            <a:xfrm rot="720000">
              <a:off x="848" y="1582"/>
              <a:ext cx="4976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1"/>
            <p:cNvSpPr txBox="1"/>
            <p:nvPr/>
          </p:nvSpPr>
          <p:spPr>
            <a:xfrm rot="720000">
              <a:off x="1053" y="1476"/>
              <a:ext cx="4759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1"/>
            <p:cNvSpPr txBox="1"/>
            <p:nvPr/>
          </p:nvSpPr>
          <p:spPr>
            <a:xfrm rot="660000">
              <a:off x="1244" y="1377"/>
              <a:ext cx="4557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 rot="-10140000" flipH="1">
              <a:off x="1487" y="1305"/>
              <a:ext cx="431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41;p1"/>
            <p:cNvSpPr txBox="1"/>
            <p:nvPr/>
          </p:nvSpPr>
          <p:spPr>
            <a:xfrm rot="-10140000" flipH="1">
              <a:off x="1650" y="1218"/>
              <a:ext cx="415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42;p1"/>
            <p:cNvSpPr txBox="1"/>
            <p:nvPr/>
          </p:nvSpPr>
          <p:spPr>
            <a:xfrm rot="-9960000" flipH="1">
              <a:off x="611" y="1684"/>
              <a:ext cx="52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43;p1"/>
            <p:cNvSpPr txBox="1"/>
            <p:nvPr/>
          </p:nvSpPr>
          <p:spPr>
            <a:xfrm rot="-9480000" flipH="1">
              <a:off x="-204" y="2976"/>
              <a:ext cx="6150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1"/>
            <p:cNvSpPr txBox="1"/>
            <p:nvPr/>
          </p:nvSpPr>
          <p:spPr>
            <a:xfrm rot="-9600000" flipH="1">
              <a:off x="-174" y="2663"/>
              <a:ext cx="6104" cy="6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740" y="3359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6" y="3074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59" y="3652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077" y="2661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223" y="307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686" y="2857"/>
              <a:ext cx="156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750" y="2839"/>
              <a:ext cx="151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367" y="2656"/>
              <a:ext cx="150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172" y="2642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401" y="2485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910" y="231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254" y="2154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742" y="230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12" y="1898"/>
              <a:ext cx="12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721" y="179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528" y="189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3064" y="1778"/>
              <a:ext cx="128" cy="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277" y="2024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027" y="2160"/>
              <a:ext cx="133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569" y="2453"/>
              <a:ext cx="150" cy="9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863" y="2028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513" y="2175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191" y="2311"/>
              <a:ext cx="134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154" y="2047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142" y="180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500" y="1912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804" y="18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2159" y="1905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2432" y="178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470" y="203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8" y="2166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8" y="1916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55" y="1797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13" y="190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32" y="2323"/>
              <a:ext cx="139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4" y="2178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89" y="2472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544" y="2015"/>
              <a:ext cx="140" cy="7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1457" y="1700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1747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1385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93" y="1595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792" y="1690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011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2087" y="169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345" y="1601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684" y="168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06" y="1512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" y="1597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228" y="150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57" y="1698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2887" y="1595"/>
              <a:ext cx="124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3079" y="1511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3270" y="1688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3453" y="1599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3651" y="1506"/>
              <a:ext cx="123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251" y="1513"/>
              <a:ext cx="124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3901" y="1701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086" y="1608"/>
              <a:ext cx="128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282" y="3653"/>
              <a:ext cx="196" cy="11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707" y="4014"/>
              <a:ext cx="191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2229" y="309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604" y="2867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2907" y="2668"/>
              <a:ext cx="156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248" y="2454"/>
              <a:ext cx="150" cy="9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801" y="3360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512" y="230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980" y="20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753" y="2158"/>
              <a:ext cx="134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176" y="1898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4338" y="1797"/>
              <a:ext cx="12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505" y="1700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661" y="1603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803" y="1512"/>
              <a:ext cx="128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4930" y="1431"/>
              <a:ext cx="111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835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3286" y="143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972" y="1366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152" y="1292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020" y="1170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443" y="1368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301" y="1220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095" y="1284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228" y="1442"/>
              <a:ext cx="111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109" y="142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11" y="1284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305" y="1358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56" y="1154"/>
              <a:ext cx="112" cy="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4538" y="136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407" y="1440"/>
              <a:ext cx="105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992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3466" y="1356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2852" y="1228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678" y="1109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859" y="1045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942" y="104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088" y="1277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27" y="13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7" y="1428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635" y="106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540" y="1050"/>
              <a:ext cx="106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20" y="1063"/>
              <a:ext cx="10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131" y="1284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3477" y="116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315" y="122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317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396" y="105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769" y="1446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2656" y="1294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2501" y="1159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2222" y="1101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2029" y="1162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875" y="13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1809" y="1223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1738" y="1098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1583" y="1289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1379" y="1343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1529" y="1156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1294" y="1222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314" y="1112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082" y="116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7" y="1121"/>
              <a:ext cx="112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875" y="1216"/>
              <a:ext cx="11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80" y="117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11" y="123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34" y="1100"/>
              <a:ext cx="112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19" y="1312"/>
              <a:ext cx="111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858" y="1001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341" y="1013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1739" y="1008"/>
              <a:ext cx="101" cy="3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2116" y="1001"/>
              <a:ext cx="100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2320" y="941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2601" y="995"/>
              <a:ext cx="101" cy="3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1667" y="1420"/>
              <a:ext cx="106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2557" y="1516"/>
              <a:ext cx="123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619" y="1287"/>
              <a:ext cx="112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791" y="1212"/>
              <a:ext cx="111" cy="5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213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264" y="908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471" y="869"/>
              <a:ext cx="79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650" y="824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918" y="869"/>
              <a:ext cx="84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720" y="923"/>
              <a:ext cx="83" cy="3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913" y="957"/>
              <a:ext cx="95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541" y="962"/>
              <a:ext cx="89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076" y="953"/>
              <a:ext cx="101" cy="4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983" y="4027"/>
              <a:ext cx="195" cy="10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2460" y="3671"/>
              <a:ext cx="196" cy="1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3238" y="3121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3550" y="2880"/>
              <a:ext cx="157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2892" y="3377"/>
              <a:ext cx="168" cy="9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3869" y="2657"/>
              <a:ext cx="151" cy="84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090" y="2475"/>
              <a:ext cx="156" cy="89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327" y="2314"/>
              <a:ext cx="134" cy="7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712" y="2022"/>
              <a:ext cx="134" cy="73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2324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533" y="2162"/>
              <a:ext cx="139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863" y="1920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009" y="1807"/>
              <a:ext cx="128" cy="6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161" y="1702"/>
              <a:ext cx="123" cy="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277" y="1614"/>
              <a:ext cx="124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5398" y="1521"/>
              <a:ext cx="123" cy="51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3255" y="4071"/>
              <a:ext cx="196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651" y="3693"/>
              <a:ext cx="196" cy="11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773" y="3705"/>
              <a:ext cx="201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491" y="4049"/>
              <a:ext cx="196" cy="10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989" y="3396"/>
              <a:ext cx="168" cy="9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263" y="3141"/>
              <a:ext cx="167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5044" y="3418"/>
              <a:ext cx="167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553" y="2873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293" y="3116"/>
              <a:ext cx="168" cy="9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497" y="2879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772" y="2673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4966" y="2488"/>
              <a:ext cx="156" cy="8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444" y="2052"/>
              <a:ext cx="134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5161" y="2314"/>
              <a:ext cx="140" cy="7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318" y="2176"/>
              <a:ext cx="134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581" y="1933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689" y="1811"/>
              <a:ext cx="128" cy="61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663" y="2680"/>
              <a:ext cx="156" cy="83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-65" y="2865"/>
              <a:ext cx="150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2" y="2477"/>
              <a:ext cx="156" cy="89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-9" y="1436"/>
              <a:ext cx="106" cy="44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624" y="4010"/>
              <a:ext cx="201" cy="106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8" name="Google Shape;22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1"/>
          <p:cNvSpPr txBox="1">
            <a:spLocks noGrp="1"/>
          </p:cNvSpPr>
          <p:nvPr>
            <p:ph type="dt" idx="10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1" name="Google Shape;231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2" name="Google Shape;232;p1"/>
          <p:cNvSpPr txBox="1">
            <a:spLocks noGrp="1"/>
          </p:cNvSpPr>
          <p:nvPr>
            <p:ph type="sldNum" idx="12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1" name="Google Shape;241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2" name="Google Shape;242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3" name="Google Shape;243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4" name="Google Shape;244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ctrTitle"/>
          </p:nvPr>
        </p:nvSpPr>
        <p:spPr>
          <a:xfrm>
            <a:off x="242888" y="1985963"/>
            <a:ext cx="8686801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lvl="0">
              <a:buClr>
                <a:schemeClr val="lt2"/>
              </a:buClr>
              <a:buSzPts val="5400"/>
            </a:pPr>
            <a:r>
              <a:rPr lang="ru-RU" sz="4000" dirty="0"/>
              <a:t>Построение модельного уравнения</a:t>
            </a:r>
            <a:br>
              <a:rPr lang="ru-RU" sz="4000" dirty="0"/>
            </a:br>
            <a:r>
              <a:rPr lang="ru-RU" sz="4000" dirty="0"/>
              <a:t>нелинейной регрессии</a:t>
            </a:r>
            <a:endParaRPr sz="4000" dirty="0"/>
          </a:p>
        </p:txBody>
      </p:sp>
      <p:sp>
        <p:nvSpPr>
          <p:cNvPr id="622" name="Google Shape;622;p28"/>
          <p:cNvSpPr txBox="1"/>
          <p:nvPr/>
        </p:nvSpPr>
        <p:spPr>
          <a:xfrm>
            <a:off x="728663" y="4733925"/>
            <a:ext cx="807243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4000"/>
            </a:pPr>
            <a:r>
              <a:rPr lang="ru-RU" sz="4000" b="1" dirty="0"/>
              <a:t>§ </a:t>
            </a:r>
            <a:r>
              <a:rPr lang="en-US" sz="4000" b="1" dirty="0" smtClean="0"/>
              <a:t>2</a:t>
            </a:r>
            <a:r>
              <a:rPr lang="ru-RU" sz="4000" b="1" dirty="0" smtClean="0"/>
              <a:t>1. </a:t>
            </a:r>
            <a:r>
              <a:rPr lang="ru-RU" sz="4000" dirty="0"/>
              <a:t>Лабораторная работа № </a:t>
            </a:r>
            <a:r>
              <a:rPr lang="en-US" sz="4000" dirty="0"/>
              <a:t>5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b="1" dirty="0" smtClean="0"/>
              <a:t>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 smtClean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8" y="881060"/>
            <a:ext cx="8686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(6,95) находим линейным интерполированием: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96" y="1652584"/>
            <a:ext cx="8506353" cy="15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71448" y="881060"/>
                <a:ext cx="8686801" cy="2901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Вычисляем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отклонение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10,57 -10,04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0,53. Так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методу необходимых условий выбираем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формулу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ax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Произведем выбор одной из выше рассматриваемых формул по методу конечных разностей.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" y="881060"/>
                <a:ext cx="8686801" cy="2901179"/>
              </a:xfrm>
              <a:prstGeom prst="rect">
                <a:avLst/>
              </a:prstGeom>
              <a:blipFill rotWithShape="0">
                <a:blip r:embed="rId3"/>
                <a:stretch>
                  <a:fillRect l="-1053" t="-1684" r="-1123"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5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71448" y="881060"/>
                <a:ext cx="8686801" cy="1428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Сводим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эту зависимость к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линейной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AX + B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где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x, Y = </a:t>
                </a:r>
                <a:r>
                  <a:rPr lang="ru-RU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(см. табл. 35). Вычисляем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отношения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Составляем расчетную табл. 36.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" y="881060"/>
                <a:ext cx="8686801" cy="1428533"/>
              </a:xfrm>
              <a:prstGeom prst="rect">
                <a:avLst/>
              </a:prstGeom>
              <a:blipFill rotWithShape="0">
                <a:blip r:embed="rId3"/>
                <a:stretch>
                  <a:fillRect l="-1053" r="-1123" b="-8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" y="2553941"/>
            <a:ext cx="9114310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82561" y="900112"/>
                <a:ext cx="8718552" cy="2078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Рассмотрим зависимость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ax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Пользуясь табл. 33, сводим нелинейную зависимость к линейной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Y=AX+B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X=x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den>
                    </m:f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нахождения отношений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составляем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расчетную табл. 37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1" y="900112"/>
                <a:ext cx="8718552" cy="2078518"/>
              </a:xfrm>
              <a:prstGeom prst="rect">
                <a:avLst/>
              </a:prstGeom>
              <a:blipFill rotWithShape="0">
                <a:blip r:embed="rId3"/>
                <a:stretch>
                  <a:fillRect l="-1119" r="-1049" b="-5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61" y="3107217"/>
            <a:ext cx="8827200" cy="25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 smtClean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28599" y="771525"/>
                <a:ext cx="8686801" cy="4684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Отношения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l-G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полученные для формулы</a:t>
                </a:r>
                <a:b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ax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мало отличаются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друга, чем для формулы</a:t>
                </a:r>
                <a:b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y=a+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Поэтому по методу конечных разностей в качестве лучшей выбираем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формулу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ax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К такому же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выводу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пришли, применяя метод необходимых условий.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Итак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зависимость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резания от площади поперечного сечения стружки при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обработке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хромоникелевой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стали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выражается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ax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Оценки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неизвестных параметров истинного уравнения регрессии находим,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решая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систему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нормальных уравнений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771525"/>
                <a:ext cx="8686801" cy="4684424"/>
              </a:xfrm>
              <a:prstGeom prst="rect">
                <a:avLst/>
              </a:prstGeom>
              <a:blipFill rotWithShape="0">
                <a:blip r:embed="rId3"/>
                <a:stretch>
                  <a:fillRect l="-1052" t="-1042" r="-1052" b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061" y="5454072"/>
            <a:ext cx="3305176" cy="10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2561" y="972441"/>
            <a:ext cx="8775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 сумм, входящих в систему, составляем расчетную табл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1" y="1803438"/>
            <a:ext cx="8775702" cy="42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20655" y="907403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847" y="1595968"/>
            <a:ext cx="4462968" cy="9191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20654" y="2742040"/>
                <a:ext cx="8694745" cy="85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является точка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а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(0,03251; 0,0092835). Поэтому уравнение регрессии примет вид:</a:t>
                </a: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54" y="2742040"/>
                <a:ext cx="8694745" cy="851515"/>
              </a:xfrm>
              <a:prstGeom prst="rect">
                <a:avLst/>
              </a:prstGeom>
              <a:blipFill rotWithShape="0">
                <a:blip r:embed="rId4"/>
                <a:stretch>
                  <a:fillRect l="-1052" t="-5755" r="-1122" b="-16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315" y="3888112"/>
            <a:ext cx="3873181" cy="107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9717" y="1014413"/>
            <a:ext cx="83153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Оценим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силу корреляционной связи между скоростью резания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площадью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поперечного сечения стружки хромоникелевой стали. Вычислим индекс корреляции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формуле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019" y="2427179"/>
            <a:ext cx="1985962" cy="9554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9718" y="3572294"/>
            <a:ext cx="642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444" y="4137695"/>
            <a:ext cx="6622089" cy="8735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9717" y="5384842"/>
            <a:ext cx="3041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</a:t>
            </a:r>
            <a:r>
              <a:rPr 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=10 &lt; 50</a:t>
            </a:r>
          </a:p>
        </p:txBody>
      </p:sp>
    </p:spTree>
    <p:extLst>
      <p:ext uri="{BB962C8B-B14F-4D97-AF65-F5344CB8AC3E}">
        <p14:creationId xmlns:p14="http://schemas.microsoft.com/office/powerpoint/2010/main" val="19557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86156" y="1157288"/>
                <a:ext cx="8315325" cy="929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нахождения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yx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ru-RU" sz="2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составляем расчетную</a:t>
                </a:r>
                <a:b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табл. 39.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56" y="1157288"/>
                <a:ext cx="8315325" cy="929037"/>
              </a:xfrm>
              <a:prstGeom prst="rect">
                <a:avLst/>
              </a:prstGeom>
              <a:blipFill rotWithShape="0">
                <a:blip r:embed="rId3"/>
                <a:stretch>
                  <a:fillRect l="-1100" t="-3289" r="-1173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1" y="2086325"/>
            <a:ext cx="8901113" cy="36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14325" y="1138236"/>
                <a:ext cx="8529638" cy="2016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1-11,14333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/ 44,45139</m:t>
                        </m:r>
                      </m:e>
                    </m:ra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=0,86.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Связь между скоростью резания и площадью поперечного сечения стружки хромоникелевой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стали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сильная.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Проверяем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адекватность полученного уравнения регрессии по критерию Фишера —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Снедекора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Находим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статистику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1138236"/>
                <a:ext cx="8529638" cy="2016899"/>
              </a:xfrm>
              <a:prstGeom prst="rect">
                <a:avLst/>
              </a:prstGeom>
              <a:blipFill rotWithShape="0">
                <a:blip r:embed="rId3"/>
                <a:stretch>
                  <a:fillRect l="-1144" r="-1072" b="-6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5" y="3367040"/>
            <a:ext cx="4836164" cy="9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671512" y="-4764"/>
            <a:ext cx="7710487" cy="63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200" b="1" dirty="0"/>
              <a:t>Лабораторная работа № </a:t>
            </a:r>
            <a:r>
              <a:rPr lang="en-US" sz="3200" b="1" dirty="0" smtClean="0"/>
              <a:t>5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630" name="Google Shape;630;p29"/>
          <p:cNvSpPr txBox="1"/>
          <p:nvPr/>
        </p:nvSpPr>
        <p:spPr>
          <a:xfrm>
            <a:off x="4362450" y="333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0" y="701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0" y="1044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0" y="1250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1930" y="1140201"/>
            <a:ext cx="8629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л ь р а б о т ы: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овладение способами выбора модельного уравнения нелинейной регрессии, выработка умения и навыков расчета параметров уравнения, проверка его надежности.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289717" y="1000125"/>
                <a:ext cx="8668546" cy="123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уровне значимости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0,05 и числах степеней свободы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2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2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8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таблице критических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точек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Фишера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Снедекора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находим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7" y="1000125"/>
                <a:ext cx="8668546" cy="1234184"/>
              </a:xfrm>
              <a:prstGeom prst="rect">
                <a:avLst/>
              </a:prstGeom>
              <a:blipFill rotWithShape="0">
                <a:blip r:embed="rId3"/>
                <a:stretch>
                  <a:fillRect l="-1125" t="-3941" r="-1055" b="-8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5" y="2404667"/>
            <a:ext cx="4640490" cy="77152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89717" y="3234433"/>
            <a:ext cx="1168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264" y="3910013"/>
            <a:ext cx="2543174" cy="499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89717" y="4525567"/>
                <a:ext cx="8468521" cy="1755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модель адекватна. Следовательно, зависимость скорости резания от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площади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поперечного сечения стружки при обработке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хромоникелевой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стали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данным выборки описывается уравнением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0,009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+0,04282</m:t>
                        </m:r>
                      </m:den>
                    </m:f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7" y="4525567"/>
                <a:ext cx="8468521" cy="1755352"/>
              </a:xfrm>
              <a:prstGeom prst="rect">
                <a:avLst/>
              </a:prstGeom>
              <a:blipFill rotWithShape="0">
                <a:blip r:embed="rId6"/>
                <a:stretch>
                  <a:fillRect l="-1152" t="-2778" r="-1080" b="-6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0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85762" y="1138236"/>
                <a:ext cx="8415337" cy="3573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/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 многих инженерных задачах функцию регрессии можно предсказать, исходя из особенностей исследуемого реального процесса.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резании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металла для инженера очевидно, что искомая функция имеет степенной характер, т.е.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Студенту рекомендуется самостоятельно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убедиться, что в этом случае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28,1122,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0,5399.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сравнения показаны гипербола (сплошная линия) и график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28,1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0,54</m:t>
                        </m:r>
                      </m:sup>
                    </m:s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" y="1138236"/>
                <a:ext cx="8415337" cy="3573607"/>
              </a:xfrm>
              <a:prstGeom prst="rect">
                <a:avLst/>
              </a:prstGeom>
              <a:blipFill rotWithShape="0">
                <a:blip r:embed="rId3"/>
                <a:stretch>
                  <a:fillRect l="-1086" t="-1365" r="-1086" b="-3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75523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0" y="757236"/>
            <a:ext cx="8803180" cy="57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60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1" y="838198"/>
            <a:ext cx="8846138" cy="527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719137"/>
            <a:ext cx="8763001" cy="56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2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3" y="828673"/>
            <a:ext cx="8870190" cy="16452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3" y="2473950"/>
            <a:ext cx="8984612" cy="32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60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3" y="762001"/>
            <a:ext cx="8741603" cy="56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752474"/>
            <a:ext cx="8655924" cy="394811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6" y="4845248"/>
            <a:ext cx="8655924" cy="15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7" y="785812"/>
            <a:ext cx="8751127" cy="51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6" y="719138"/>
            <a:ext cx="8847827" cy="55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75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>
            <a:spLocks noGrp="1"/>
          </p:cNvSpPr>
          <p:nvPr>
            <p:ph type="title"/>
          </p:nvPr>
        </p:nvSpPr>
        <p:spPr>
          <a:xfrm>
            <a:off x="671512" y="-4764"/>
            <a:ext cx="7710487" cy="631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3200" b="1" dirty="0"/>
              <a:t>Лабораторная работа № </a:t>
            </a:r>
            <a:r>
              <a:rPr lang="en-US" sz="3200" b="1" dirty="0" smtClean="0"/>
              <a:t>5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630" name="Google Shape;630;p29"/>
          <p:cNvSpPr txBox="1"/>
          <p:nvPr/>
        </p:nvSpPr>
        <p:spPr>
          <a:xfrm>
            <a:off x="4362450" y="33337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0" y="7016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0" y="10445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0" y="12509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2555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4800" y="1146176"/>
            <a:ext cx="8629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д е р ж а н и е  а б о т ы: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опытных данных требуется:</a:t>
            </a:r>
          </a:p>
          <a:p>
            <a:pPr indent="357188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1.Построить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корреляционное поле. По характеру расположения точек в корреляционном поле подобрать вид функции регрессии.</a:t>
            </a:r>
          </a:p>
          <a:p>
            <a:pPr indent="357188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2.Написать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функции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7188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3.Определить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тесноту корреляционной связи между рассматриваемыми признаками.</a:t>
            </a:r>
          </a:p>
          <a:p>
            <a:pPr indent="357188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4.Проверить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адекватность модели.</a:t>
            </a:r>
          </a:p>
          <a:p>
            <a:pPr indent="357188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5.Построить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линию регрессии в системе координат.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6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 smtClean="0"/>
              <a:t>5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809624"/>
            <a:ext cx="8743951" cy="53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1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689452" y="146149"/>
            <a:ext cx="7412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/>
              <a:t>Варианты заданий к лабораторной работе № </a:t>
            </a:r>
            <a:r>
              <a:rPr lang="ru-RU" sz="2400" b="1" dirty="0"/>
              <a:t>5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85811"/>
            <a:ext cx="8891587" cy="52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0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442911" y="371356"/>
                <a:ext cx="8101013" cy="2397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 д а ч а.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обработке металлов резанием устанавливается зависимость резания металла от различных характеристик резца и стружки. Зависимость скорости резания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(м/мин) и площади поперечного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сечения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стружки </a:t>
                </a:r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мм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обработке хромоникелевой стали задана табл. 35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1" y="371356"/>
                <a:ext cx="8101013" cy="2397516"/>
              </a:xfrm>
              <a:prstGeom prst="rect">
                <a:avLst/>
              </a:prstGeom>
              <a:blipFill rotWithShape="0">
                <a:blip r:embed="rId2"/>
                <a:stretch>
                  <a:fillRect l="-1204" t="-2036" r="-1129" b="-40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" y="2624137"/>
            <a:ext cx="8854452" cy="14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8" y="881060"/>
            <a:ext cx="8686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координат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Oxy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строим корреляционное поле (рис. 11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496887" y="183356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4" y="636690"/>
            <a:ext cx="5122709" cy="62213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457825" y="2146907"/>
                <a:ext cx="3443288" cy="263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11. 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Десять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точек корреляционного поля позволяют предположить, что искомая функция регрессии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является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степенной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Сплошная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линия — график функции y = 1/(0,00928 x + 0,0325), а штриховая — график функции </a:t>
                </a:r>
                <a:r>
                  <a:rPr lang="ru-RU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28,1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0,54</m:t>
                        </m:r>
                        <m:r>
                          <m:rPr>
                            <m:nor/>
                          </m:rPr>
                          <a:rPr lang="ru-RU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</m:sup>
                    </m:sSup>
                  </m:oMath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25" y="2146907"/>
                <a:ext cx="3443288" cy="2633926"/>
              </a:xfrm>
              <a:prstGeom prst="rect">
                <a:avLst/>
              </a:prstGeom>
              <a:blipFill rotWithShape="0">
                <a:blip r:embed="rId4"/>
                <a:stretch>
                  <a:fillRect l="-1416" t="-1157" r="-1593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3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28611" y="1014293"/>
                <a:ext cx="8501063" cy="24940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расположению точек в корреляционном поле видно, что около них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провести ветвь гиперболы. Следовательно, уравнение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регрессии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будем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искать в виде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гиперболической корреляции 1 или 2.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выбора одного из этих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уравнений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применим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необходимые условия. Для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формулы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табл. 33 проверяем выполнение равенства</a:t>
                </a: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" y="1014293"/>
                <a:ext cx="8501063" cy="2494016"/>
              </a:xfrm>
              <a:prstGeom prst="rect">
                <a:avLst/>
              </a:prstGeom>
              <a:blipFill rotWithShape="0">
                <a:blip r:embed="rId3"/>
                <a:stretch>
                  <a:fillRect l="-1148" t="-1951" r="-1076" b="-3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021" y="3701798"/>
            <a:ext cx="3752242" cy="8208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966" y="4916115"/>
            <a:ext cx="6246068" cy="10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1448" y="881060"/>
            <a:ext cx="8686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(2,02) находим линейным интерполированием по формуле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009774"/>
            <a:ext cx="8429624" cy="1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"/>
          <p:cNvSpPr txBox="1">
            <a:spLocks noGrp="1"/>
          </p:cNvSpPr>
          <p:nvPr>
            <p:ph type="title"/>
          </p:nvPr>
        </p:nvSpPr>
        <p:spPr>
          <a:xfrm>
            <a:off x="611187" y="366712"/>
            <a:ext cx="7672387" cy="404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  <a:buSzPts val="4400"/>
            </a:pPr>
            <a:r>
              <a:rPr lang="ru-RU" sz="2000" b="1" dirty="0">
                <a:latin typeface="+mj-lt"/>
              </a:rPr>
              <a:t>Выполнение работы</a:t>
            </a:r>
            <a:endParaRPr sz="2000" b="1" dirty="0">
              <a:latin typeface="+mj-lt"/>
            </a:endParaRPr>
          </a:p>
        </p:txBody>
      </p:sp>
      <p:sp>
        <p:nvSpPr>
          <p:cNvPr id="706" name="Google Shape;706;p3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71448" y="881060"/>
                <a:ext cx="8686801" cy="1049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/>
                  <a:t>	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Вычисляем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отклонение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15,85 - 20,26</m:t>
                        </m:r>
                      </m:e>
                    </m:d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4,41. Для 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формулы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ax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ru-RU" sz="24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проверяем выполнение равенства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" y="881060"/>
                <a:ext cx="8686801" cy="1049903"/>
              </a:xfrm>
              <a:prstGeom prst="rect">
                <a:avLst/>
              </a:prstGeom>
              <a:blipFill rotWithShape="0">
                <a:blip r:embed="rId3"/>
                <a:stretch>
                  <a:fillRect l="-1053" t="-4651" r="-1123" b="-46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347" y="2180990"/>
            <a:ext cx="3791072" cy="10620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32" y="3357327"/>
            <a:ext cx="5980146" cy="10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0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очки">
  <a:themeElements>
    <a:clrScheme name="Точки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256</Words>
  <Application>Microsoft Office PowerPoint</Application>
  <PresentationFormat>Экран (4:3)</PresentationFormat>
  <Paragraphs>76</Paragraphs>
  <Slides>31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Cambria Math</vt:lpstr>
      <vt:lpstr>Noto Sans Symbols</vt:lpstr>
      <vt:lpstr>Times New Roman</vt:lpstr>
      <vt:lpstr>1_Точки</vt:lpstr>
      <vt:lpstr>Оформление по умолчанию</vt:lpstr>
      <vt:lpstr>Построение модельного уравнения нелинейной регрессии</vt:lpstr>
      <vt:lpstr>Лабораторная работа № 5.</vt:lpstr>
      <vt:lpstr>Лабораторная работа № 5.</vt:lpstr>
      <vt:lpstr>Презентация PowerPoint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Выполнение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Математическая логика и теория алгоритмов</dc:title>
  <dc:creator>Евгения Коган</dc:creator>
  <cp:lastModifiedBy>Евгения Коган</cp:lastModifiedBy>
  <cp:revision>56</cp:revision>
  <dcterms:modified xsi:type="dcterms:W3CDTF">2021-03-20T09:43:19Z</dcterms:modified>
</cp:coreProperties>
</file>