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317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29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94328" y="1734671"/>
            <a:ext cx="8673353" cy="1829280"/>
          </a:xfrm>
        </p:spPr>
        <p:txBody>
          <a:bodyPr/>
          <a:lstStyle/>
          <a:p>
            <a:r>
              <a:rPr lang="ru-RU" sz="5400" dirty="0"/>
              <a:t>ПАРНАЯ </a:t>
            </a:r>
            <a:r>
              <a:rPr lang="ru-RU" sz="5400" dirty="0" smtClean="0"/>
              <a:t>НЕЛИНЕЙНАЯ КОРРЕЛЯЦИЯ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58353" y="4531657"/>
            <a:ext cx="6674250" cy="1048871"/>
          </a:xfrm>
        </p:spPr>
        <p:txBody>
          <a:bodyPr>
            <a:normAutofit/>
          </a:bodyPr>
          <a:lstStyle/>
          <a:p>
            <a:r>
              <a:rPr lang="ru-RU" sz="4400" dirty="0"/>
              <a:t>ГЛАВА 4</a:t>
            </a:r>
            <a:r>
              <a:rPr lang="ru-RU" sz="4400" dirty="0" smtClean="0"/>
              <a:t> 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20420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18. Нелинейная корреляционная зависимость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69893" y="1532964"/>
            <a:ext cx="106500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69893" y="1163632"/>
            <a:ext cx="105156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Если </a:t>
            </a:r>
            <a:r>
              <a:rPr lang="ru-RU" sz="2400" dirty="0"/>
              <a:t>зависимость между признаками имеет экспоненциальный характер, то уравнение регрессии ищут в виде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240" y="2242936"/>
            <a:ext cx="2335337" cy="72886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169893" y="3464876"/>
            <a:ext cx="105156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Для </a:t>
            </a:r>
            <a:r>
              <a:rPr lang="ru-RU" sz="2400" dirty="0"/>
              <a:t>определения оценок </a:t>
            </a:r>
            <a:r>
              <a:rPr lang="ru-RU" sz="2400" i="1" dirty="0"/>
              <a:t>a</a:t>
            </a:r>
            <a:r>
              <a:rPr lang="ru-RU" sz="2400" dirty="0"/>
              <a:t> и </a:t>
            </a:r>
            <a:r>
              <a:rPr lang="ru-RU" sz="2400" i="1" dirty="0"/>
              <a:t>b</a:t>
            </a:r>
            <a:r>
              <a:rPr lang="ru-RU" sz="2400" dirty="0"/>
              <a:t>, входящих в уравнение </a:t>
            </a:r>
            <a:r>
              <a:rPr lang="ru-RU" sz="2400" dirty="0" err="1" smtClean="0"/>
              <a:t>регрессии,решают</a:t>
            </a:r>
            <a:r>
              <a:rPr lang="ru-RU" sz="2400" dirty="0" smtClean="0"/>
              <a:t> </a:t>
            </a:r>
            <a:r>
              <a:rPr lang="ru-RU" sz="2400" dirty="0"/>
              <a:t>СЛАУ: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324" y="4674253"/>
            <a:ext cx="4631393" cy="113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18. Нелинейная корреляционная зависимость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69893" y="1532964"/>
            <a:ext cx="106500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</a:t>
            </a:r>
            <a:r>
              <a:rPr lang="ru-RU" sz="2400" dirty="0"/>
              <a:t>Если в корреляционном поле около построенных точек предполагается проведение разных по типу линий (параболы, гиперболы, экспоненты,</a:t>
            </a:r>
            <a:br>
              <a:rPr lang="ru-RU" sz="2400" dirty="0"/>
            </a:br>
            <a:r>
              <a:rPr lang="ru-RU" sz="2400" dirty="0"/>
              <a:t>логарифмики), то для выбора одной из них, характеризующей наилучшим</a:t>
            </a:r>
            <a:br>
              <a:rPr lang="ru-RU" sz="2400" dirty="0"/>
            </a:br>
            <a:r>
              <a:rPr lang="ru-RU" sz="2400" dirty="0"/>
              <a:t>образом зависимость между признаками </a:t>
            </a:r>
            <a:r>
              <a:rPr lang="ru-RU" sz="2400" i="1" dirty="0"/>
              <a:t>X </a:t>
            </a:r>
            <a:r>
              <a:rPr lang="ru-RU" sz="2400" dirty="0"/>
              <a:t>и </a:t>
            </a:r>
            <a:r>
              <a:rPr lang="ru-RU" sz="2400" i="1" dirty="0"/>
              <a:t>Y </a:t>
            </a:r>
            <a:r>
              <a:rPr lang="ru-RU" sz="2400" dirty="0"/>
              <a:t>, применяют либо метод</a:t>
            </a:r>
            <a:br>
              <a:rPr lang="ru-RU" sz="2400" dirty="0"/>
            </a:br>
            <a:r>
              <a:rPr lang="ru-RU" sz="2400" dirty="0"/>
              <a:t>конечных разностей, либо производят проверку необходимых условий</a:t>
            </a:r>
            <a:r>
              <a:rPr lang="ru-RU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843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Autofit/>
          </a:bodyPr>
          <a:lstStyle/>
          <a:p>
            <a:pPr algn="ctr"/>
            <a:r>
              <a:rPr lang="ru-RU" sz="2500" b="1" dirty="0"/>
              <a:t>§ 18. Нелинейная корреляционная </a:t>
            </a:r>
            <a:r>
              <a:rPr lang="ru-RU" sz="2500" b="1" dirty="0" smtClean="0"/>
              <a:t>зависимость</a:t>
            </a:r>
            <a:r>
              <a:rPr lang="ru-RU" sz="2500" b="1" dirty="0"/>
              <a:t>. </a:t>
            </a:r>
            <a:r>
              <a:rPr lang="ru-RU" sz="2500" b="1" dirty="0" smtClean="0"/>
              <a:t/>
            </a:r>
            <a:br>
              <a:rPr lang="ru-RU" sz="2500" b="1" dirty="0" smtClean="0"/>
            </a:br>
            <a:r>
              <a:rPr lang="ru-RU" sz="2500" b="1" dirty="0" smtClean="0"/>
              <a:t>Проверка </a:t>
            </a:r>
            <a:r>
              <a:rPr lang="ru-RU" sz="2500" b="1" dirty="0"/>
              <a:t>необходимых условий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21976" y="1398493"/>
            <a:ext cx="106500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</a:t>
            </a:r>
            <a:r>
              <a:rPr lang="ru-RU" sz="2400" dirty="0"/>
              <a:t>Проверку необходимых условий для выбора одной из предполагаемых нелинейных зависимостей </a:t>
            </a:r>
            <a:r>
              <a:rPr lang="ru-RU" sz="2400" dirty="0" smtClean="0"/>
              <a:t>проводят, </a:t>
            </a:r>
            <a:r>
              <a:rPr lang="ru-RU" sz="2400" dirty="0"/>
              <a:t>пользуясь табл. 33</a:t>
            </a:r>
            <a:r>
              <a:rPr lang="ru-RU" sz="2400" dirty="0" smtClean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370" y="2353795"/>
            <a:ext cx="7448551" cy="432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3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Autofit/>
          </a:bodyPr>
          <a:lstStyle/>
          <a:p>
            <a:pPr algn="ctr"/>
            <a:r>
              <a:rPr lang="ru-RU" sz="2500" b="1" dirty="0"/>
              <a:t>§ 18. Нелинейная корреляционная </a:t>
            </a:r>
            <a:r>
              <a:rPr lang="ru-RU" sz="2500" b="1" dirty="0" smtClean="0"/>
              <a:t>зависимость</a:t>
            </a:r>
            <a:r>
              <a:rPr lang="ru-RU" sz="2500" b="1" dirty="0"/>
              <a:t>. </a:t>
            </a:r>
            <a:r>
              <a:rPr lang="ru-RU" sz="2500" b="1" dirty="0" smtClean="0"/>
              <a:t/>
            </a:r>
            <a:br>
              <a:rPr lang="ru-RU" sz="2500" b="1" dirty="0" smtClean="0"/>
            </a:br>
            <a:r>
              <a:rPr lang="ru-RU" sz="2500" b="1" dirty="0" smtClean="0"/>
              <a:t>Проверка </a:t>
            </a:r>
            <a:r>
              <a:rPr lang="ru-RU" sz="2500" b="1" dirty="0"/>
              <a:t>необходимых условий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021976" y="1398493"/>
                <a:ext cx="10650071" cy="2691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dirty="0"/>
                  <a:t>Если выполняется одно из условий первого столбца таблицы, то выбирают в качестве предполагаемой формулы соответствующую формулу,</a:t>
                </a:r>
                <a:br>
                  <a:rPr lang="ru-RU" sz="2400" dirty="0"/>
                </a:br>
                <a:r>
                  <a:rPr lang="ru-RU" sz="2400" dirty="0"/>
                  <a:t>стоящую во втором столбце таблицы рассматриваемой строки. В третьем</a:t>
                </a:r>
                <a:br>
                  <a:rPr lang="ru-RU" sz="2400" dirty="0"/>
                </a:br>
                <a:r>
                  <a:rPr lang="ru-RU" sz="2400" dirty="0"/>
                  <a:t>столбце указывается способ выравнивания, то есть приведения изучаемой</a:t>
                </a:r>
                <a:br>
                  <a:rPr lang="ru-RU" sz="2400" dirty="0"/>
                </a:br>
                <a:r>
                  <a:rPr lang="ru-RU" sz="2400" dirty="0"/>
                  <a:t>зависимости к линейной. Если выровненные точки </a:t>
                </a:r>
                <a:r>
                  <a:rPr lang="ru-RU" sz="24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i</m:t>
                        </m:r>
                      </m:sub>
                    </m:sSub>
                  </m:oMath>
                </a14:m>
                <a:r>
                  <a:rPr lang="ru-RU" sz="2400" i="1" dirty="0" smtClean="0"/>
                  <a:t> </a:t>
                </a:r>
                <a:r>
                  <a:rPr lang="ru-RU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Y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i</m:t>
                        </m:r>
                      </m:sub>
                    </m:sSub>
                  </m:oMath>
                </a14:m>
                <a:r>
                  <a:rPr lang="ru-RU" sz="2400" i="1" dirty="0" smtClean="0"/>
                  <a:t> </a:t>
                </a:r>
                <a:r>
                  <a:rPr lang="ru-RU" sz="2400" dirty="0"/>
                  <a:t>) хорошо ложатся на прямую, то указанную во втором столбце таблицы зависимость</a:t>
                </a:r>
                <a:br>
                  <a:rPr lang="ru-RU" sz="2400" dirty="0"/>
                </a:br>
                <a:r>
                  <a:rPr lang="ru-RU" sz="2400" dirty="0"/>
                  <a:t>принимаем в качестве предполагаемой</a:t>
                </a:r>
                <a:r>
                  <a:rPr lang="ru-RU" sz="2400" dirty="0" smtClean="0"/>
                  <a:t>.</a:t>
                </a: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76" y="1398493"/>
                <a:ext cx="10650071" cy="2691699"/>
              </a:xfrm>
              <a:prstGeom prst="rect">
                <a:avLst/>
              </a:prstGeom>
              <a:blipFill rotWithShape="0">
                <a:blip r:embed="rId2"/>
                <a:stretch>
                  <a:fillRect l="-916" t="-1584" r="-859" b="-42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02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Autofit/>
          </a:bodyPr>
          <a:lstStyle/>
          <a:p>
            <a:pPr algn="ctr"/>
            <a:r>
              <a:rPr lang="ru-RU" sz="2500" b="1" dirty="0"/>
              <a:t>§ 18. Нелинейная корреляционная </a:t>
            </a:r>
            <a:r>
              <a:rPr lang="ru-RU" sz="2500" b="1" dirty="0" smtClean="0"/>
              <a:t>зависимость</a:t>
            </a:r>
            <a:r>
              <a:rPr lang="ru-RU" sz="2500" b="1" dirty="0"/>
              <a:t>. </a:t>
            </a:r>
            <a:r>
              <a:rPr lang="ru-RU" sz="2500" b="1" dirty="0" smtClean="0"/>
              <a:t/>
            </a:r>
            <a:br>
              <a:rPr lang="ru-RU" sz="2500" b="1" dirty="0" smtClean="0"/>
            </a:br>
            <a:r>
              <a:rPr lang="ru-RU" sz="2500" b="1" dirty="0" smtClean="0"/>
              <a:t>Проверка </a:t>
            </a:r>
            <a:r>
              <a:rPr lang="ru-RU" sz="2500" b="1" dirty="0"/>
              <a:t>необходимых условий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21976" y="1398493"/>
            <a:ext cx="106500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</a:t>
            </a:r>
            <a:r>
              <a:rPr lang="ru-RU" sz="2400" dirty="0"/>
              <a:t>Если значения функции, вычисленные в первом столбце таблицы при</a:t>
            </a:r>
            <a:br>
              <a:rPr lang="ru-RU" sz="2400" dirty="0"/>
            </a:br>
            <a:r>
              <a:rPr lang="ru-RU" sz="2400" dirty="0"/>
              <a:t>выбранных значениях аргумента, отсутствуют в таблице опытных данных,</a:t>
            </a:r>
            <a:br>
              <a:rPr lang="ru-RU" sz="2400" dirty="0"/>
            </a:br>
            <a:r>
              <a:rPr lang="ru-RU" sz="2400" dirty="0"/>
              <a:t>то их находят линейным интерполированием по </a:t>
            </a:r>
            <a:r>
              <a:rPr lang="ru-RU" sz="2400" dirty="0" smtClean="0"/>
              <a:t>формуле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608" y="2800528"/>
            <a:ext cx="4738263" cy="7763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021975" y="4012178"/>
                <a:ext cx="10650071" cy="12186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dirty="0"/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1</m:t>
                        </m:r>
                      </m:sub>
                    </m:sSub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dirty="0"/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2</m:t>
                        </m:r>
                      </m:sub>
                    </m:sSub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— два рядом стоящих значения признака X в таблице </a:t>
                </a:r>
                <a:r>
                  <a:rPr lang="ru-RU" sz="2400" dirty="0" smtClean="0"/>
                  <a:t>опытных данных</a:t>
                </a:r>
                <a:r>
                  <a:rPr lang="ru-RU" sz="2400" dirty="0"/>
                  <a:t>, между которыми находится значение x , вычисленное </a:t>
                </a:r>
                <a:r>
                  <a:rPr lang="ru-RU" sz="2400" dirty="0" smtClean="0"/>
                  <a:t>по табл</a:t>
                </a:r>
                <a:r>
                  <a:rPr lang="ru-RU" sz="2400" dirty="0"/>
                  <a:t>. 33 первого столбца.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75" y="4012178"/>
                <a:ext cx="10650071" cy="1218603"/>
              </a:xfrm>
              <a:prstGeom prst="rect">
                <a:avLst/>
              </a:prstGeom>
              <a:blipFill rotWithShape="0">
                <a:blip r:embed="rId3"/>
                <a:stretch>
                  <a:fillRect l="-916" t="-4000" r="-859" b="-10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5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Autofit/>
          </a:bodyPr>
          <a:lstStyle/>
          <a:p>
            <a:pPr algn="ctr"/>
            <a:r>
              <a:rPr lang="ru-RU" sz="2500" b="1" dirty="0"/>
              <a:t>§ 18. Нелинейная корреляционная </a:t>
            </a:r>
            <a:r>
              <a:rPr lang="ru-RU" sz="2500" b="1" dirty="0" smtClean="0"/>
              <a:t>зависимость</a:t>
            </a:r>
            <a:r>
              <a:rPr lang="ru-RU" sz="2500" b="1" dirty="0"/>
              <a:t>. </a:t>
            </a:r>
            <a:r>
              <a:rPr lang="ru-RU" sz="2500" b="1" dirty="0" smtClean="0"/>
              <a:t/>
            </a:r>
            <a:br>
              <a:rPr lang="ru-RU" sz="2500" b="1" dirty="0" smtClean="0"/>
            </a:br>
            <a:r>
              <a:rPr lang="ru-RU" sz="2500" b="1" dirty="0" smtClean="0"/>
              <a:t>Проверка </a:t>
            </a:r>
            <a:r>
              <a:rPr lang="ru-RU" sz="2500" b="1" dirty="0"/>
              <a:t>необходимых условий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021976" y="1398493"/>
                <a:ext cx="10650071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dirty="0"/>
                  <a:t>Для всех предполагаемых формул по результатам первого столбца</a:t>
                </a:r>
                <a:br>
                  <a:rPr lang="ru-RU" sz="2400" dirty="0"/>
                </a:br>
                <a:r>
                  <a:rPr lang="ru-RU" sz="2400" dirty="0"/>
                  <a:t>табл. 33 вычисляют отклонения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ru-RU" sz="2400" dirty="0"/>
                  <a:t> правой части от левой необходимого</a:t>
                </a:r>
                <a:br>
                  <a:rPr lang="ru-RU" sz="2400" dirty="0"/>
                </a:br>
                <a:r>
                  <a:rPr lang="ru-RU" sz="2400" dirty="0"/>
                  <a:t>условия. Вычисленные отклонения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i</m:t>
                        </m:r>
                      </m:sub>
                    </m:sSub>
                  </m:oMath>
                </a14:m>
                <a:r>
                  <a:rPr lang="ru-RU" sz="2400" i="1" dirty="0" smtClean="0"/>
                  <a:t> </a:t>
                </a:r>
                <a:r>
                  <a:rPr lang="ru-RU" sz="2400" dirty="0"/>
                  <a:t>сравнивают и по наименьшему из</a:t>
                </a:r>
                <a:br>
                  <a:rPr lang="ru-RU" sz="2400" dirty="0"/>
                </a:br>
                <a:r>
                  <a:rPr lang="ru-RU" sz="2400" dirty="0"/>
                  <a:t>них выбирают окончательно одну из формул</a:t>
                </a:r>
                <a:r>
                  <a:rPr lang="ru-RU" sz="2400" dirty="0" smtClean="0"/>
                  <a:t>.</a:t>
                </a: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76" y="1398493"/>
                <a:ext cx="10650071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916" t="-2713" r="-859" b="-89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1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Autofit/>
          </a:bodyPr>
          <a:lstStyle/>
          <a:p>
            <a:pPr algn="ctr"/>
            <a:r>
              <a:rPr lang="ru-RU" sz="2500" b="1" dirty="0"/>
              <a:t>§ 18. Нелинейная корреляционная </a:t>
            </a:r>
            <a:r>
              <a:rPr lang="ru-RU" sz="2500" b="1" dirty="0" smtClean="0"/>
              <a:t>зависимость</a:t>
            </a:r>
            <a:r>
              <a:rPr lang="ru-RU" sz="2500" b="1" dirty="0"/>
              <a:t>. </a:t>
            </a:r>
            <a:r>
              <a:rPr lang="ru-RU" sz="2500" b="1" dirty="0" smtClean="0"/>
              <a:t/>
            </a:r>
            <a:br>
              <a:rPr lang="ru-RU" sz="2500" b="1" dirty="0" smtClean="0"/>
            </a:br>
            <a:r>
              <a:rPr lang="ru-RU" sz="2500" b="1" dirty="0" smtClean="0"/>
              <a:t>Метод конечных разностей</a:t>
            </a:r>
            <a:endParaRPr lang="ru-RU" sz="25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21976" y="1398493"/>
            <a:ext cx="106500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</a:t>
            </a:r>
            <a:r>
              <a:rPr lang="ru-RU" sz="2400" dirty="0"/>
              <a:t>Пусть в корреляционном поле могут быть проведены линии, описываемые </a:t>
            </a:r>
            <a:r>
              <a:rPr lang="ru-RU" sz="2400" dirty="0" smtClean="0"/>
              <a:t>уравнениями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506" y="2120815"/>
            <a:ext cx="1428750" cy="6096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172" y="2898561"/>
            <a:ext cx="3219252" cy="68185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506" y="3692841"/>
            <a:ext cx="2016339" cy="78413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6569" y="4763320"/>
            <a:ext cx="1740212" cy="77823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9875" y="5827898"/>
            <a:ext cx="2202530" cy="59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Autofit/>
          </a:bodyPr>
          <a:lstStyle/>
          <a:p>
            <a:pPr algn="ctr"/>
            <a:r>
              <a:rPr lang="ru-RU" sz="2500" b="1" dirty="0"/>
              <a:t>§ 18. Нелинейная корреляционная </a:t>
            </a:r>
            <a:r>
              <a:rPr lang="ru-RU" sz="2500" b="1" dirty="0" smtClean="0"/>
              <a:t>зависимость</a:t>
            </a:r>
            <a:r>
              <a:rPr lang="ru-RU" sz="2500" b="1" dirty="0"/>
              <a:t>. </a:t>
            </a:r>
            <a:r>
              <a:rPr lang="ru-RU" sz="2500" b="1" dirty="0" smtClean="0"/>
              <a:t/>
            </a:r>
            <a:br>
              <a:rPr lang="ru-RU" sz="2500" b="1" dirty="0" smtClean="0"/>
            </a:br>
            <a:r>
              <a:rPr lang="ru-RU" sz="2500" b="1" dirty="0" smtClean="0"/>
              <a:t>Метод конечных разностей</a:t>
            </a:r>
            <a:endParaRPr lang="ru-RU" sz="25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21976" y="1398493"/>
            <a:ext cx="1065007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</a:t>
            </a:r>
            <a:r>
              <a:rPr lang="ru-RU" sz="2400" dirty="0"/>
              <a:t>Все эти формулы содержат по два параметра и могут быть</a:t>
            </a:r>
            <a:br>
              <a:rPr lang="ru-RU" sz="2400" dirty="0"/>
            </a:br>
            <a:r>
              <a:rPr lang="ru-RU" sz="2400" dirty="0"/>
              <a:t>приведены к формуле </a:t>
            </a:r>
            <a:r>
              <a:rPr lang="ru-RU" sz="2400" i="1" dirty="0"/>
              <a:t>Y </a:t>
            </a:r>
            <a:r>
              <a:rPr lang="ru-RU" sz="2400" dirty="0"/>
              <a:t>= </a:t>
            </a:r>
            <a:r>
              <a:rPr lang="ru-RU" sz="2400" i="1" dirty="0"/>
              <a:t>AX </a:t>
            </a:r>
            <a:r>
              <a:rPr lang="ru-RU" sz="2400" dirty="0"/>
              <a:t>+ </a:t>
            </a:r>
            <a:r>
              <a:rPr lang="ru-RU" sz="2400" i="1" dirty="0"/>
              <a:t>B </a:t>
            </a:r>
            <a:r>
              <a:rPr lang="ru-RU" sz="2400" dirty="0"/>
              <a:t>посредством табл. 33. </a:t>
            </a:r>
            <a:endParaRPr lang="ru-RU" sz="2400" dirty="0" smtClean="0"/>
          </a:p>
          <a:p>
            <a:pPr algn="just"/>
            <a:r>
              <a:rPr lang="ru-RU" sz="2400" dirty="0"/>
              <a:t>	</a:t>
            </a:r>
            <a:r>
              <a:rPr lang="ru-RU" sz="2400" dirty="0" smtClean="0"/>
              <a:t>Так </a:t>
            </a:r>
            <a:r>
              <a:rPr lang="ru-RU" sz="2400" dirty="0"/>
              <a:t>как все зависимости, приведенные в табл. 33, сводятся к линейной, то для </a:t>
            </a:r>
            <a:r>
              <a:rPr lang="ru-RU" sz="2400" dirty="0" smtClean="0"/>
              <a:t>обоснования выбора </a:t>
            </a:r>
            <a:r>
              <a:rPr lang="ru-RU" sz="2400" dirty="0"/>
              <a:t>формулы </a:t>
            </a:r>
            <a:r>
              <a:rPr lang="ru-RU" sz="2400" i="1" dirty="0"/>
              <a:t>Y </a:t>
            </a:r>
            <a:r>
              <a:rPr lang="ru-RU" sz="2400" dirty="0"/>
              <a:t>= </a:t>
            </a:r>
            <a:r>
              <a:rPr lang="ru-RU" sz="2400" i="1" dirty="0"/>
              <a:t>AX </a:t>
            </a:r>
            <a:r>
              <a:rPr lang="ru-RU" sz="2400" dirty="0"/>
              <a:t>+ </a:t>
            </a:r>
            <a:r>
              <a:rPr lang="ru-RU" sz="2400" i="1" dirty="0"/>
              <a:t>B </a:t>
            </a:r>
            <a:r>
              <a:rPr lang="ru-RU" sz="2400" dirty="0"/>
              <a:t>вычисляют конечные разности первого порядка D</a:t>
            </a:r>
            <a:r>
              <a:rPr lang="ru-RU" sz="2400" i="1" dirty="0"/>
              <a:t>X </a:t>
            </a:r>
            <a:r>
              <a:rPr lang="ru-RU" sz="2400" dirty="0"/>
              <a:t>, D</a:t>
            </a:r>
            <a:r>
              <a:rPr lang="ru-RU" sz="2400" i="1" dirty="0"/>
              <a:t>Y </a:t>
            </a:r>
            <a:r>
              <a:rPr lang="ru-RU" sz="2400" dirty="0"/>
              <a:t>и отношения D</a:t>
            </a:r>
            <a:r>
              <a:rPr lang="ru-RU" sz="2400" i="1" dirty="0"/>
              <a:t>Y </a:t>
            </a:r>
            <a:r>
              <a:rPr lang="ru-RU" sz="2400" dirty="0"/>
              <a:t>/ D</a:t>
            </a:r>
            <a:r>
              <a:rPr lang="ru-RU" sz="2400" i="1" dirty="0"/>
              <a:t>X </a:t>
            </a:r>
            <a:r>
              <a:rPr lang="ru-RU" sz="2400" dirty="0"/>
              <a:t>. </a:t>
            </a:r>
            <a:endParaRPr lang="ru-RU" sz="2400" dirty="0" smtClean="0"/>
          </a:p>
          <a:p>
            <a:pPr algn="just"/>
            <a:r>
              <a:rPr lang="ru-RU" sz="2400" dirty="0"/>
              <a:t>	</a:t>
            </a:r>
            <a:r>
              <a:rPr lang="ru-RU" sz="2400" dirty="0" smtClean="0"/>
              <a:t>Аналитическим </a:t>
            </a:r>
            <a:r>
              <a:rPr lang="ru-RU" sz="2400" dirty="0"/>
              <a:t>критерием </a:t>
            </a:r>
            <a:r>
              <a:rPr lang="ru-RU" sz="2400" dirty="0" smtClean="0"/>
              <a:t>выбора формулы </a:t>
            </a:r>
            <a:r>
              <a:rPr lang="ru-RU" sz="2400" dirty="0"/>
              <a:t>по этому методу служит тот факт, что отношения D</a:t>
            </a:r>
            <a:r>
              <a:rPr lang="ru-RU" sz="2400" i="1" dirty="0"/>
              <a:t>Y </a:t>
            </a:r>
            <a:r>
              <a:rPr lang="ru-RU" sz="2400" dirty="0"/>
              <a:t>/ D</a:t>
            </a:r>
            <a:r>
              <a:rPr lang="ru-RU" sz="2400" i="1" dirty="0"/>
              <a:t>X </a:t>
            </a:r>
            <a:r>
              <a:rPr lang="ru-RU" sz="2400" dirty="0" smtClean="0"/>
              <a:t>мало отличаются </a:t>
            </a:r>
            <a:r>
              <a:rPr lang="ru-RU" sz="2400" dirty="0"/>
              <a:t>друг от друга для выбранной </a:t>
            </a:r>
            <a:r>
              <a:rPr lang="ru-RU" sz="2400" dirty="0" smtClean="0"/>
              <a:t>формулы.</a:t>
            </a:r>
          </a:p>
        </p:txBody>
      </p:sp>
    </p:spTree>
    <p:extLst>
      <p:ext uri="{BB962C8B-B14F-4D97-AF65-F5344CB8AC3E}">
        <p14:creationId xmlns:p14="http://schemas.microsoft.com/office/powerpoint/2010/main" val="113067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Autofit/>
          </a:bodyPr>
          <a:lstStyle/>
          <a:p>
            <a:pPr algn="ctr"/>
            <a:r>
              <a:rPr lang="ru-RU" sz="2500" b="1" dirty="0"/>
              <a:t>§ 18. Нелинейная корреляционная </a:t>
            </a:r>
            <a:r>
              <a:rPr lang="ru-RU" sz="2500" b="1" dirty="0" smtClean="0"/>
              <a:t>зависимость</a:t>
            </a:r>
            <a:r>
              <a:rPr lang="ru-RU" sz="2500" b="1" dirty="0"/>
              <a:t>. </a:t>
            </a:r>
            <a:r>
              <a:rPr lang="ru-RU" sz="2500" b="1" dirty="0" smtClean="0"/>
              <a:t/>
            </a:r>
            <a:br>
              <a:rPr lang="ru-RU" sz="2500" b="1" dirty="0" smtClean="0"/>
            </a:br>
            <a:r>
              <a:rPr lang="ru-RU" sz="2500" b="1" dirty="0" smtClean="0"/>
              <a:t>Метод конечных разностей</a:t>
            </a:r>
            <a:endParaRPr lang="ru-RU" sz="2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021976" y="1398493"/>
                <a:ext cx="10650071" cy="16300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dirty="0"/>
                  <a:t>Если предполагаемая формула имеет вид </a:t>
                </a:r>
                <a:r>
                  <a:rPr lang="ru-RU" sz="2400" i="1" dirty="0"/>
                  <a:t>y </a:t>
                </a:r>
                <a:r>
                  <a:rPr lang="ru-RU" sz="2400" dirty="0"/>
                  <a:t>= </a:t>
                </a:r>
                <a:r>
                  <a:rPr lang="ru-RU" sz="2400" i="1" dirty="0" smtClean="0"/>
                  <a:t>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2400" i="1" dirty="0"/>
                          <m:t>x</m:t>
                        </m:r>
                      </m:e>
                      <m:sup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+ </a:t>
                </a:r>
                <a:r>
                  <a:rPr lang="ru-RU" sz="2400" i="1" dirty="0" err="1"/>
                  <a:t>bx</a:t>
                </a:r>
                <a:r>
                  <a:rPr lang="ru-RU" sz="2400" i="1" dirty="0"/>
                  <a:t> </a:t>
                </a:r>
                <a:r>
                  <a:rPr lang="ru-RU" sz="2400" dirty="0"/>
                  <a:t>+ </a:t>
                </a:r>
                <a:r>
                  <a:rPr lang="ru-RU" sz="2400" i="1" dirty="0"/>
                  <a:t>c </a:t>
                </a:r>
                <a:r>
                  <a:rPr lang="ru-RU" sz="2400" dirty="0"/>
                  <a:t>, то критерием выбора этой формулы являются незначительные отклонения по модулю конечных разностей второго порядка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400" i="1" dirty="0" smtClean="0"/>
                  <a:t>y </a:t>
                </a:r>
                <a:r>
                  <a:rPr lang="ru-RU" sz="2400" dirty="0"/>
                  <a:t>от среднего значения этих</a:t>
                </a:r>
                <a:br>
                  <a:rPr lang="ru-RU" sz="2400" dirty="0"/>
                </a:br>
                <a:r>
                  <a:rPr lang="ru-RU" sz="2400" dirty="0"/>
                  <a:t>разностей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p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ru-RU" sz="2400" dirty="0" smtClean="0"/>
                  <a:t>. </a:t>
                </a:r>
                <a:r>
                  <a:rPr lang="ru-RU" sz="2400" dirty="0"/>
                  <a:t>Конечные разности находят, пользуясь табл. 34</a:t>
                </a:r>
                <a:r>
                  <a:rPr lang="ru-RU" sz="2400" dirty="0" smtClean="0"/>
                  <a:t>.</a:t>
                </a: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76" y="1398493"/>
                <a:ext cx="10650071" cy="1630062"/>
              </a:xfrm>
              <a:prstGeom prst="rect">
                <a:avLst/>
              </a:prstGeom>
              <a:blipFill rotWithShape="0">
                <a:blip r:embed="rId2"/>
                <a:stretch>
                  <a:fillRect l="-916" t="-2612" r="-859" b="-55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55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Autofit/>
          </a:bodyPr>
          <a:lstStyle/>
          <a:p>
            <a:pPr algn="ctr"/>
            <a:r>
              <a:rPr lang="ru-RU" sz="2500" b="1" dirty="0"/>
              <a:t>§ 18. Нелинейная корреляционная </a:t>
            </a:r>
            <a:r>
              <a:rPr lang="ru-RU" sz="2500" b="1" dirty="0" smtClean="0"/>
              <a:t>зависимость</a:t>
            </a:r>
            <a:r>
              <a:rPr lang="ru-RU" sz="2500" b="1" dirty="0"/>
              <a:t>. </a:t>
            </a:r>
            <a:r>
              <a:rPr lang="ru-RU" sz="2500" b="1" dirty="0" smtClean="0"/>
              <a:t/>
            </a:r>
            <a:br>
              <a:rPr lang="ru-RU" sz="2500" b="1" dirty="0" smtClean="0"/>
            </a:br>
            <a:r>
              <a:rPr lang="ru-RU" sz="2500" b="1" dirty="0" smtClean="0"/>
              <a:t>Метод конечных разностей</a:t>
            </a:r>
            <a:endParaRPr lang="ru-RU" sz="25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765" y="1352550"/>
            <a:ext cx="7116718" cy="527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6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7847"/>
          </a:xfrm>
        </p:spPr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889312"/>
            <a:ext cx="10192871" cy="20641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b="1" dirty="0"/>
              <a:t>§ 18. Нелинейная </a:t>
            </a:r>
            <a:r>
              <a:rPr lang="ru-RU" sz="2800" b="1" dirty="0" smtClean="0"/>
              <a:t>корреляционная зависимость</a:t>
            </a:r>
          </a:p>
          <a:p>
            <a:pPr marL="0" indent="0" algn="just">
              <a:buNone/>
            </a:pPr>
            <a:r>
              <a:rPr lang="ru-RU" sz="2800" b="1" dirty="0"/>
              <a:t>§ 19. Определение силы </a:t>
            </a:r>
            <a:r>
              <a:rPr lang="ru-RU" sz="2800" b="1" dirty="0" smtClean="0"/>
              <a:t>криволинейной связи</a:t>
            </a:r>
          </a:p>
          <a:p>
            <a:pPr marL="0" indent="0" algn="just">
              <a:buNone/>
            </a:pPr>
            <a:r>
              <a:rPr lang="ru-RU" sz="2800" b="1" dirty="0"/>
              <a:t>§ 20. Проверка адекватности </a:t>
            </a:r>
            <a:r>
              <a:rPr lang="ru-RU" sz="2800" b="1" dirty="0" smtClean="0"/>
              <a:t>модели</a:t>
            </a:r>
          </a:p>
        </p:txBody>
      </p:sp>
    </p:spTree>
    <p:extLst>
      <p:ext uri="{BB962C8B-B14F-4D97-AF65-F5344CB8AC3E}">
        <p14:creationId xmlns:p14="http://schemas.microsoft.com/office/powerpoint/2010/main" val="184895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Autofit/>
          </a:bodyPr>
          <a:lstStyle/>
          <a:p>
            <a:pPr algn="ctr"/>
            <a:r>
              <a:rPr lang="ru-RU" sz="2500" b="1" dirty="0"/>
              <a:t>§ 19. Определение силы </a:t>
            </a:r>
            <a:r>
              <a:rPr lang="ru-RU" sz="2500" b="1" dirty="0" smtClean="0"/>
              <a:t>криволинейной связи</a:t>
            </a:r>
            <a:endParaRPr lang="ru-RU" sz="2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995082" y="1277468"/>
                <a:ext cx="10650071" cy="16090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dirty="0"/>
                  <a:t>Для определения тесноты связи между признаками </a:t>
                </a:r>
                <a:r>
                  <a:rPr lang="ru-RU" sz="2400" i="1" dirty="0"/>
                  <a:t>X </a:t>
                </a:r>
                <a:r>
                  <a:rPr lang="ru-RU" sz="2400" dirty="0"/>
                  <a:t>и </a:t>
                </a:r>
                <a:r>
                  <a:rPr lang="ru-RU" sz="2400" i="1" dirty="0"/>
                  <a:t>Y </a:t>
                </a:r>
                <a:r>
                  <a:rPr lang="ru-RU" sz="2400" dirty="0"/>
                  <a:t>при нелинейной корреляции используют корреляционные отношения и индекс корреляции.</a:t>
                </a:r>
                <a:br>
                  <a:rPr lang="ru-RU" sz="2400" dirty="0"/>
                </a:br>
                <a:r>
                  <a:rPr lang="ru-RU" sz="2400" dirty="0"/>
                  <a:t>Корреляционным </a:t>
                </a:r>
                <a:r>
                  <a:rPr lang="ru-RU" sz="2400" dirty="0" smtClean="0"/>
                  <a:t>отношением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yx</m:t>
                        </m:r>
                      </m:sub>
                    </m:sSub>
                  </m:oMath>
                </a14:m>
                <a:r>
                  <a:rPr lang="ru-RU" sz="2400" dirty="0" smtClean="0"/>
                  <a:t>называется </a:t>
                </a:r>
                <a:r>
                  <a:rPr lang="ru-RU" sz="2400" dirty="0"/>
                  <a:t>величина, определяемая равенством</a:t>
                </a:r>
                <a:r>
                  <a:rPr lang="ru-RU" sz="2400" dirty="0" smtClean="0"/>
                  <a:t>:</a:t>
                </a: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82" y="1277468"/>
                <a:ext cx="10650071" cy="1609095"/>
              </a:xfrm>
              <a:prstGeom prst="rect">
                <a:avLst/>
              </a:prstGeom>
              <a:blipFill rotWithShape="0">
                <a:blip r:embed="rId2"/>
                <a:stretch>
                  <a:fillRect l="-859" t="-2652" r="-916" b="-79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792" y="2886563"/>
            <a:ext cx="4166193" cy="1308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995082" y="4679573"/>
                <a:ext cx="10771094" cy="12733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где n — объем выборки,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x</m:t>
                        </m:r>
                      </m:sub>
                    </m:sSub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— частота значения x признака X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y</m:t>
                        </m:r>
                      </m:sub>
                    </m:sSub>
                  </m:oMath>
                </a14:m>
                <a:r>
                  <a:rPr lang="ru-RU" sz="2400" dirty="0" smtClean="0"/>
                  <a:t> — частота </a:t>
                </a:r>
                <a:r>
                  <a:rPr lang="ru-RU" sz="2400" dirty="0"/>
                  <a:t>значения у признака Y 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ru-RU" sz="2400" dirty="0"/>
                          <m:t>y</m:t>
                        </m:r>
                      </m:e>
                    </m:acc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— общая средняя признака Y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ru-RU" sz="2400" dirty="0"/>
                              <m:t>y</m:t>
                            </m:r>
                          </m:e>
                        </m:acc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xi</m:t>
                        </m:r>
                      </m:sub>
                    </m:sSub>
                  </m:oMath>
                </a14:m>
                <a:r>
                  <a:rPr lang="ru-RU" sz="2400" dirty="0" smtClean="0"/>
                  <a:t> — условная </a:t>
                </a:r>
                <a:r>
                  <a:rPr lang="ru-RU" sz="2400" dirty="0"/>
                  <a:t>средняя признака Y .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82" y="4679573"/>
                <a:ext cx="10771094" cy="1273362"/>
              </a:xfrm>
              <a:prstGeom prst="rect">
                <a:avLst/>
              </a:prstGeom>
              <a:blipFill rotWithShape="0">
                <a:blip r:embed="rId4"/>
                <a:stretch>
                  <a:fillRect l="-849" t="-3828" r="-905" b="-86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19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Autofit/>
          </a:bodyPr>
          <a:lstStyle/>
          <a:p>
            <a:pPr algn="ctr"/>
            <a:r>
              <a:rPr lang="ru-RU" sz="2500" b="1" dirty="0"/>
              <a:t>§ 19. Определение силы </a:t>
            </a:r>
            <a:r>
              <a:rPr lang="ru-RU" sz="2500" b="1" dirty="0" smtClean="0"/>
              <a:t>криволинейной связи</a:t>
            </a:r>
            <a:endParaRPr lang="ru-RU" sz="2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995082" y="1277468"/>
                <a:ext cx="10650071" cy="8704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dirty="0"/>
                  <a:t>Аналогично определяется выборочное корреляционное отношение</a:t>
                </a:r>
                <a:br>
                  <a:rPr lang="ru-RU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xy</m:t>
                        </m:r>
                      </m:sub>
                    </m:sSub>
                  </m:oMath>
                </a14:m>
                <a:r>
                  <a:rPr lang="ru-RU" sz="2400" dirty="0" smtClean="0"/>
                  <a:t>:</a:t>
                </a: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82" y="1277468"/>
                <a:ext cx="10650071" cy="870431"/>
              </a:xfrm>
              <a:prstGeom prst="rect">
                <a:avLst/>
              </a:prstGeom>
              <a:blipFill rotWithShape="0">
                <a:blip r:embed="rId2"/>
                <a:stretch>
                  <a:fillRect l="-172" t="-4930" r="-916" b="-112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560" y="2349603"/>
            <a:ext cx="3997769" cy="13752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995082" y="4469378"/>
                <a:ext cx="10945906" cy="1320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где n — объем выборки,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x</m:t>
                        </m:r>
                      </m:sub>
                    </m:sSub>
                  </m:oMath>
                </a14:m>
                <a:r>
                  <a:rPr lang="ru-RU" sz="2400" dirty="0"/>
                  <a:t> — частота значения x признака X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y</m:t>
                        </m:r>
                      </m:sub>
                    </m:sSub>
                  </m:oMath>
                </a14:m>
                <a:r>
                  <a:rPr lang="ru-RU" sz="2400" dirty="0"/>
                  <a:t> — частота значения у признака Y 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ru-RU" sz="2400" dirty="0"/>
                  <a:t> — общая средняя признака </a:t>
                </a:r>
                <a:r>
                  <a:rPr lang="en-US" sz="2400" dirty="0" smtClean="0"/>
                  <a:t>X</a:t>
                </a:r>
                <a:r>
                  <a:rPr lang="ru-RU" sz="2400" dirty="0" smtClean="0"/>
                  <a:t> </a:t>
                </a:r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m:rPr>
                            <m:nor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ru-RU" sz="2400" dirty="0"/>
                          <m:t>i</m:t>
                        </m:r>
                      </m:sub>
                    </m:sSub>
                  </m:oMath>
                </a14:m>
                <a:r>
                  <a:rPr lang="ru-RU" sz="2400" dirty="0"/>
                  <a:t> — условная средняя признака </a:t>
                </a:r>
                <a:r>
                  <a:rPr lang="en-US" sz="2400" dirty="0" smtClean="0"/>
                  <a:t>X</a:t>
                </a:r>
                <a:r>
                  <a:rPr lang="ru-RU" sz="2400" dirty="0" smtClean="0"/>
                  <a:t> </a:t>
                </a:r>
                <a:r>
                  <a:rPr lang="ru-RU" sz="2400" dirty="0"/>
                  <a:t>.</a:t>
                </a: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82" y="4469378"/>
                <a:ext cx="10945906" cy="1320554"/>
              </a:xfrm>
              <a:prstGeom prst="rect">
                <a:avLst/>
              </a:prstGeom>
              <a:blipFill rotWithShape="0">
                <a:blip r:embed="rId4"/>
                <a:stretch>
                  <a:fillRect l="-835" t="-3687" r="-835" b="-9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39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Autofit/>
          </a:bodyPr>
          <a:lstStyle/>
          <a:p>
            <a:pPr algn="ctr"/>
            <a:r>
              <a:rPr lang="ru-RU" sz="2500" b="1" dirty="0"/>
              <a:t>§ 19. Определение силы </a:t>
            </a:r>
            <a:r>
              <a:rPr lang="ru-RU" sz="2500" b="1" dirty="0" smtClean="0"/>
              <a:t>криволинейной связи</a:t>
            </a:r>
            <a:endParaRPr lang="ru-RU" sz="2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995082" y="1277468"/>
                <a:ext cx="10650071" cy="48397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dirty="0"/>
                  <a:t>Корреляционные отношения обладают следующими свойствами</a:t>
                </a:r>
                <a:br>
                  <a:rPr lang="ru-RU" sz="2400" dirty="0"/>
                </a:br>
                <a:r>
                  <a:rPr lang="ru-RU" sz="2400" dirty="0"/>
                  <a:t>(сформулируем свойства </a:t>
                </a:r>
                <a:r>
                  <a:rPr lang="ru-RU" sz="2400" dirty="0" smtClean="0"/>
                  <a:t>для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yx</m:t>
                        </m:r>
                      </m:sub>
                    </m:sSub>
                  </m:oMath>
                </a14:m>
                <a:r>
                  <a:rPr lang="ru-RU" sz="2400" dirty="0" smtClean="0"/>
                  <a:t>, </a:t>
                </a:r>
                <a:r>
                  <a:rPr lang="ru-RU" sz="2400" dirty="0"/>
                  <a:t>так как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xy</m:t>
                        </m:r>
                      </m:sub>
                    </m:sSub>
                  </m:oMath>
                </a14:m>
                <a:r>
                  <a:rPr lang="ru-RU" sz="2400" i="1" dirty="0"/>
                  <a:t> </a:t>
                </a:r>
                <a:r>
                  <a:rPr lang="ru-RU" sz="2400" dirty="0" smtClean="0"/>
                  <a:t>они </a:t>
                </a:r>
                <a:r>
                  <a:rPr lang="ru-RU" sz="2400" dirty="0"/>
                  <a:t>аналогичны</a:t>
                </a:r>
                <a:r>
                  <a:rPr lang="ru-RU" sz="2400" dirty="0" smtClean="0"/>
                  <a:t>):</a:t>
                </a:r>
                <a:endParaRPr lang="en-US" sz="2400" dirty="0"/>
              </a:p>
              <a:p>
                <a:pPr marL="268288" indent="444500" algn="just">
                  <a:buAutoNum type="arabicPeriod"/>
                </a:pPr>
                <a:r>
                  <a:rPr lang="ru-RU" sz="2400" dirty="0" smtClean="0"/>
                  <a:t>Корреляционное </a:t>
                </a:r>
                <a:r>
                  <a:rPr lang="ru-RU" sz="2400" dirty="0"/>
                  <a:t>отношение заключено между 0 и 1, т.е. 0 </a:t>
                </a:r>
                <a:r>
                  <a:rPr lang="ru-RU" sz="2400" dirty="0" smtClean="0"/>
                  <a:t>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yx</m:t>
                        </m:r>
                      </m:sub>
                    </m:sSub>
                  </m:oMath>
                </a14:m>
                <a:r>
                  <a:rPr lang="en-US" sz="2400" dirty="0" smtClean="0"/>
                  <a:t> ≤ 1</a:t>
                </a:r>
                <a:r>
                  <a:rPr lang="ru-RU" sz="2400" dirty="0" smtClean="0"/>
                  <a:t>.</a:t>
                </a:r>
                <a:endParaRPr lang="en-US" sz="2400" dirty="0"/>
              </a:p>
              <a:p>
                <a:pPr marL="268288" indent="444500" algn="just">
                  <a:buAutoNum type="arabicPeriod"/>
                </a:pPr>
                <a:r>
                  <a:rPr lang="ru-RU" sz="2400" dirty="0" smtClean="0"/>
                  <a:t>Корреляционная </a:t>
                </a:r>
                <a:r>
                  <a:rPr lang="ru-RU" sz="2400" dirty="0"/>
                  <a:t>связь между признаками </a:t>
                </a:r>
                <a:r>
                  <a:rPr lang="ru-RU" sz="2400" i="1" dirty="0"/>
                  <a:t>X </a:t>
                </a:r>
                <a:r>
                  <a:rPr lang="ru-RU" sz="2400" dirty="0"/>
                  <a:t>и </a:t>
                </a:r>
                <a:r>
                  <a:rPr lang="ru-RU" sz="2400" i="1" dirty="0"/>
                  <a:t>Y </a:t>
                </a:r>
                <a:r>
                  <a:rPr lang="ru-RU" sz="2400" dirty="0"/>
                  <a:t>отсутствует тогда</a:t>
                </a:r>
                <a:br>
                  <a:rPr lang="ru-RU" sz="2400" dirty="0"/>
                </a:br>
                <a:r>
                  <a:rPr lang="ru-RU" sz="2400" dirty="0"/>
                  <a:t>и только тогда, когда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yx</m:t>
                        </m:r>
                      </m:sub>
                    </m:sSub>
                  </m:oMath>
                </a14:m>
                <a:r>
                  <a:rPr lang="ru-RU" sz="2400" dirty="0"/>
                  <a:t> = </a:t>
                </a:r>
                <a:r>
                  <a:rPr lang="ru-RU" sz="2400" dirty="0" smtClean="0"/>
                  <a:t>0.</a:t>
                </a:r>
                <a:endParaRPr lang="en-US" sz="2400" dirty="0"/>
              </a:p>
              <a:p>
                <a:pPr marL="268288" indent="444500" algn="just">
                  <a:buAutoNum type="arabicPeriod"/>
                </a:pPr>
                <a:r>
                  <a:rPr lang="ru-RU" sz="2400" dirty="0" smtClean="0"/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yx</m:t>
                        </m:r>
                      </m:sub>
                    </m:sSub>
                  </m:oMath>
                </a14:m>
                <a:r>
                  <a:rPr lang="ru-RU" sz="2400" dirty="0" smtClean="0"/>
                  <a:t>=1, </a:t>
                </a:r>
                <a:r>
                  <a:rPr lang="ru-RU" sz="2400" dirty="0"/>
                  <a:t>то между признаками </a:t>
                </a:r>
                <a:r>
                  <a:rPr lang="ru-RU" sz="2400" i="1" dirty="0"/>
                  <a:t>X </a:t>
                </a:r>
                <a:r>
                  <a:rPr lang="ru-RU" sz="2400" dirty="0"/>
                  <a:t>и </a:t>
                </a:r>
                <a:r>
                  <a:rPr lang="ru-RU" sz="2400" i="1" dirty="0"/>
                  <a:t>Y </a:t>
                </a:r>
                <a:r>
                  <a:rPr lang="ru-RU" sz="2400" dirty="0"/>
                  <a:t>существует </a:t>
                </a:r>
                <a:r>
                  <a:rPr lang="ru-RU" sz="2400" dirty="0" smtClean="0"/>
                  <a:t>обычная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функциональная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связь.</a:t>
                </a:r>
                <a:endParaRPr lang="en-US" sz="2400" dirty="0" smtClean="0"/>
              </a:p>
              <a:p>
                <a:pPr marL="268288" indent="444500" algn="just">
                  <a:buAutoNum type="arabicPeriod"/>
                </a:pPr>
                <a:r>
                  <a:rPr lang="ru-RU" sz="2400" dirty="0" smtClean="0"/>
                  <a:t>Чем </a:t>
                </a:r>
                <a:r>
                  <a:rPr lang="ru-RU" sz="2400" dirty="0"/>
                  <a:t>ближе </a:t>
                </a:r>
                <a:r>
                  <a:rPr lang="ru-RU" sz="2400" dirty="0" smtClean="0"/>
                  <a:t>значение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yx</m:t>
                        </m:r>
                      </m:sub>
                    </m:sSub>
                  </m:oMath>
                </a14:m>
                <a:r>
                  <a:rPr lang="ru-RU" sz="2400" i="1" dirty="0" smtClean="0"/>
                  <a:t> </a:t>
                </a:r>
                <a:r>
                  <a:rPr lang="ru-RU" sz="2400" dirty="0"/>
                  <a:t>к 1, тем сильнее корреляционная связь между признаками </a:t>
                </a:r>
                <a:r>
                  <a:rPr lang="ru-RU" sz="2400" i="1" dirty="0"/>
                  <a:t>X </a:t>
                </a:r>
                <a:r>
                  <a:rPr lang="ru-RU" sz="2400" dirty="0"/>
                  <a:t>и </a:t>
                </a:r>
                <a:r>
                  <a:rPr lang="ru-RU" sz="2400" i="1" dirty="0"/>
                  <a:t>Y </a:t>
                </a:r>
                <a:r>
                  <a:rPr lang="ru-RU" sz="2400" dirty="0"/>
                  <a:t>, а чем </a:t>
                </a:r>
                <a:r>
                  <a:rPr lang="ru-RU" sz="2400" dirty="0" smtClean="0"/>
                  <a:t>ближе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yx</m:t>
                        </m:r>
                      </m:sub>
                    </m:sSub>
                  </m:oMath>
                </a14:m>
                <a:r>
                  <a:rPr lang="ru-RU" sz="2400" i="1" dirty="0" smtClean="0"/>
                  <a:t> </a:t>
                </a:r>
                <a:r>
                  <a:rPr lang="ru-RU" sz="2400" dirty="0"/>
                  <a:t>к 0, тем слабее эта </a:t>
                </a:r>
                <a:r>
                  <a:rPr lang="ru-RU" sz="2400" dirty="0" smtClean="0"/>
                  <a:t>зависимость.</a:t>
                </a:r>
                <a:endParaRPr lang="en-US" sz="2400" dirty="0" smtClean="0"/>
              </a:p>
              <a:p>
                <a:pPr marL="268288" indent="444500" algn="just">
                  <a:buAutoNum type="arabicPeriod"/>
                </a:pPr>
                <a:r>
                  <a:rPr lang="ru-RU" sz="2400" dirty="0" smtClean="0"/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yx</m:t>
                        </m:r>
                      </m:sub>
                    </m:sSub>
                  </m:oMath>
                </a14:m>
                <a:r>
                  <a:rPr lang="ru-RU" sz="2400" dirty="0" smtClean="0"/>
                  <a:t>=|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sz="2400" dirty="0"/>
                  <a:t>|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регрессия </a:t>
                </a:r>
                <a:r>
                  <a:rPr lang="ru-RU" sz="2400" i="1" dirty="0"/>
                  <a:t>y </a:t>
                </a:r>
                <a:r>
                  <a:rPr lang="ru-RU" sz="2400" dirty="0"/>
                  <a:t>на </a:t>
                </a:r>
                <a:r>
                  <a:rPr lang="ru-RU" sz="2400" i="1" dirty="0"/>
                  <a:t>x </a:t>
                </a:r>
                <a:r>
                  <a:rPr lang="ru-RU" sz="2400" dirty="0"/>
                  <a:t>является </a:t>
                </a:r>
                <a:r>
                  <a:rPr lang="ru-RU" sz="2400" dirty="0" smtClean="0"/>
                  <a:t>линейной.</a:t>
                </a:r>
                <a:endParaRPr lang="en-US" sz="2400" dirty="0" smtClean="0"/>
              </a:p>
              <a:p>
                <a:pPr marL="268288" indent="444500" algn="just">
                  <a:buAutoNum type="arabicPeriod"/>
                </a:pPr>
                <a:r>
                  <a:rPr lang="ru-RU" sz="2400" dirty="0" smtClean="0"/>
                  <a:t>Коэффициент </a:t>
                </a:r>
                <a:r>
                  <a:rPr lang="ru-RU" sz="2400" dirty="0"/>
                  <a:t>линейной корреляции </a:t>
                </a:r>
                <a:r>
                  <a:rPr lang="ru-RU" sz="2400" i="1" dirty="0"/>
                  <a:t>r </a:t>
                </a:r>
                <a:r>
                  <a:rPr lang="ru-RU" sz="2400" dirty="0"/>
                  <a:t>не превосходит по </a:t>
                </a:r>
                <a:r>
                  <a:rPr lang="ru-RU" sz="2400" dirty="0" smtClean="0"/>
                  <a:t>модулю, то есть </a:t>
                </a:r>
                <a:r>
                  <a:rPr lang="ru-RU" sz="2400" dirty="0"/>
                  <a:t>| </a:t>
                </a:r>
                <a:r>
                  <a:rPr lang="ru-RU" sz="2400" i="1" dirty="0"/>
                  <a:t>r </a:t>
                </a:r>
                <a:r>
                  <a:rPr lang="ru-RU" sz="2400" dirty="0"/>
                  <a:t>|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yx</m:t>
                        </m:r>
                      </m:sub>
                    </m:sSub>
                  </m:oMath>
                </a14:m>
                <a:endParaRPr lang="ru-RU" sz="2400" dirty="0" smtClean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82" y="1277468"/>
                <a:ext cx="10650071" cy="4839786"/>
              </a:xfrm>
              <a:prstGeom prst="rect">
                <a:avLst/>
              </a:prstGeom>
              <a:blipFill rotWithShape="0">
                <a:blip r:embed="rId2"/>
                <a:stretch>
                  <a:fillRect l="-859" t="-883" r="-916" b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21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Autofit/>
          </a:bodyPr>
          <a:lstStyle/>
          <a:p>
            <a:pPr algn="ctr"/>
            <a:r>
              <a:rPr lang="ru-RU" sz="2500" b="1" dirty="0"/>
              <a:t>§ 19. Определение силы </a:t>
            </a:r>
            <a:r>
              <a:rPr lang="ru-RU" sz="2500" b="1" dirty="0" smtClean="0"/>
              <a:t>криволинейной связи</a:t>
            </a:r>
            <a:endParaRPr lang="ru-RU" sz="25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95082" y="1277468"/>
            <a:ext cx="106500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</a:t>
            </a:r>
            <a:r>
              <a:rPr lang="ru-RU" sz="2400" dirty="0"/>
              <a:t>По коэффициенту корреляции </a:t>
            </a:r>
            <a:r>
              <a:rPr lang="ru-RU" sz="2400" i="1" dirty="0"/>
              <a:t>r </a:t>
            </a:r>
            <a:r>
              <a:rPr lang="ru-RU" sz="2400" dirty="0"/>
              <a:t>можно судить о наличии и тесноте</a:t>
            </a:r>
            <a:br>
              <a:rPr lang="ru-RU" sz="2400" dirty="0"/>
            </a:br>
            <a:r>
              <a:rPr lang="ru-RU" sz="2400" dirty="0"/>
              <a:t>линейной корреляционной связи между признаками </a:t>
            </a:r>
            <a:r>
              <a:rPr lang="ru-RU" sz="2400" i="1" dirty="0"/>
              <a:t>X </a:t>
            </a:r>
            <a:r>
              <a:rPr lang="ru-RU" sz="2400" dirty="0"/>
              <a:t>и </a:t>
            </a:r>
            <a:r>
              <a:rPr lang="ru-RU" sz="2400" i="1" dirty="0" smtClean="0"/>
              <a:t>Y</a:t>
            </a:r>
            <a:r>
              <a:rPr lang="ru-RU" sz="2400" dirty="0" smtClean="0"/>
              <a:t>.</a:t>
            </a:r>
          </a:p>
          <a:p>
            <a:pPr algn="just"/>
            <a:r>
              <a:rPr lang="ru-RU" sz="2400" dirty="0" smtClean="0"/>
              <a:t>	По </a:t>
            </a:r>
            <a:r>
              <a:rPr lang="ru-RU" sz="2400" dirty="0"/>
              <a:t>корреляционным отношениям можно судить только о наличии и силе корреляционной связи между признаками </a:t>
            </a:r>
            <a:r>
              <a:rPr lang="ru-RU" sz="2400" i="1" dirty="0"/>
              <a:t>X </a:t>
            </a:r>
            <a:r>
              <a:rPr lang="ru-RU" sz="2400" dirty="0"/>
              <a:t>и </a:t>
            </a:r>
            <a:r>
              <a:rPr lang="ru-RU" sz="2400" i="1" dirty="0" smtClean="0"/>
              <a:t>Y</a:t>
            </a:r>
            <a:r>
              <a:rPr lang="ru-RU" sz="2400" dirty="0" smtClean="0"/>
              <a:t>, </a:t>
            </a:r>
            <a:r>
              <a:rPr lang="ru-RU" sz="2400" dirty="0"/>
              <a:t>но не о форме связи, которая устанавливается из </a:t>
            </a:r>
            <a:r>
              <a:rPr lang="ru-RU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 е о м е т р и ч е с к и х </a:t>
            </a:r>
            <a:r>
              <a:rPr lang="ru-RU" sz="2400" dirty="0"/>
              <a:t>соображений</a:t>
            </a:r>
            <a:r>
              <a:rPr lang="ru-RU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06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Autofit/>
          </a:bodyPr>
          <a:lstStyle/>
          <a:p>
            <a:pPr algn="ctr"/>
            <a:r>
              <a:rPr lang="ru-RU" sz="2500" b="1" dirty="0"/>
              <a:t>§ 19. Определение силы </a:t>
            </a:r>
            <a:r>
              <a:rPr lang="ru-RU" sz="2500" b="1" dirty="0" smtClean="0"/>
              <a:t>криволинейной связи</a:t>
            </a:r>
            <a:endParaRPr lang="ru-RU" sz="25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95082" y="1277468"/>
            <a:ext cx="106500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</a:t>
            </a:r>
            <a:r>
              <a:rPr lang="ru-RU" sz="2400" dirty="0"/>
              <a:t>Теснота связи между признаками </a:t>
            </a:r>
            <a:r>
              <a:rPr lang="ru-RU" sz="2400" i="1" dirty="0"/>
              <a:t>X </a:t>
            </a:r>
            <a:r>
              <a:rPr lang="ru-RU" sz="2400" dirty="0"/>
              <a:t>и </a:t>
            </a:r>
            <a:r>
              <a:rPr lang="ru-RU" sz="2400" i="1" dirty="0"/>
              <a:t>Y </a:t>
            </a:r>
            <a:r>
              <a:rPr lang="ru-RU" sz="2400" dirty="0"/>
              <a:t>при любой форме корреляции может быть измерена также с помощью индекса корреляции </a:t>
            </a:r>
            <a:r>
              <a:rPr lang="ru-RU" sz="2400" i="1" dirty="0" smtClean="0"/>
              <a:t>i</a:t>
            </a:r>
            <a:r>
              <a:rPr lang="ru-RU" sz="2400" dirty="0" smtClean="0"/>
              <a:t>. </a:t>
            </a:r>
            <a:r>
              <a:rPr lang="ru-RU" sz="2400" dirty="0"/>
              <a:t>Если</a:t>
            </a:r>
            <a:br>
              <a:rPr lang="ru-RU" sz="2400" dirty="0"/>
            </a:br>
            <a:r>
              <a:rPr lang="ru-RU" sz="2400" dirty="0"/>
              <a:t>опытные данные не сгруппированы в корреляционную таблицу, то индекс</a:t>
            </a:r>
            <a:br>
              <a:rPr lang="ru-RU" sz="2400" dirty="0"/>
            </a:br>
            <a:r>
              <a:rPr lang="ru-RU" sz="2400" dirty="0"/>
              <a:t>корреляции находят </a:t>
            </a:r>
            <a:r>
              <a:rPr lang="ru-RU" sz="2400" dirty="0" smtClean="0"/>
              <a:t>по </a:t>
            </a:r>
            <a:r>
              <a:rPr lang="ru-RU" sz="2400" dirty="0"/>
              <a:t>формуле</a:t>
            </a:r>
            <a:r>
              <a:rPr lang="ru-RU" sz="2400" dirty="0" smtClean="0"/>
              <a:t>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941" y="3048832"/>
            <a:ext cx="2052917" cy="118327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81" y="4454724"/>
            <a:ext cx="3286129" cy="76388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379259" y="4470380"/>
            <a:ext cx="72658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— средний квадрат отклонений </a:t>
            </a:r>
            <a:r>
              <a:rPr lang="ru-RU" sz="2000" dirty="0" smtClean="0"/>
              <a:t>фактических значений </a:t>
            </a:r>
            <a:r>
              <a:rPr lang="ru-RU" sz="2000" dirty="0"/>
              <a:t>y от значений y , вычисленных по уравнению регрессии;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081" y="5741893"/>
            <a:ext cx="3286129" cy="68580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540623" y="5781363"/>
            <a:ext cx="71045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— средний квадрат отклонений фактических значений y от их средней арифметической.</a:t>
            </a:r>
          </a:p>
        </p:txBody>
      </p:sp>
    </p:spTree>
    <p:extLst>
      <p:ext uri="{BB962C8B-B14F-4D97-AF65-F5344CB8AC3E}">
        <p14:creationId xmlns:p14="http://schemas.microsoft.com/office/powerpoint/2010/main" val="30635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Autofit/>
          </a:bodyPr>
          <a:lstStyle/>
          <a:p>
            <a:pPr algn="ctr"/>
            <a:r>
              <a:rPr lang="ru-RU" sz="2500" b="1" dirty="0"/>
              <a:t>§ 19. Определение силы </a:t>
            </a:r>
            <a:r>
              <a:rPr lang="ru-RU" sz="2500" b="1" dirty="0" smtClean="0"/>
              <a:t>криволинейной связи</a:t>
            </a:r>
            <a:endParaRPr lang="ru-RU" sz="25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95082" y="1277468"/>
            <a:ext cx="106500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</a:t>
            </a:r>
            <a:r>
              <a:rPr lang="ru-RU" sz="2400" dirty="0"/>
              <a:t>Если опытные данные сгруппированы в корреляционную таблицу, то индекс корреляции находят по </a:t>
            </a:r>
            <a:r>
              <a:rPr lang="ru-RU" sz="2400" dirty="0" smtClean="0"/>
              <a:t>формуле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783" y="2639671"/>
            <a:ext cx="1931055" cy="94498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106778" y="2881330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или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476" y="2359941"/>
            <a:ext cx="1553136" cy="122458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203953" y="3836005"/>
            <a:ext cx="5916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где</a:t>
            </a:r>
            <a:endParaRPr lang="ru-RU" sz="2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080" y="4676774"/>
            <a:ext cx="6575729" cy="157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0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Autofit/>
          </a:bodyPr>
          <a:lstStyle/>
          <a:p>
            <a:pPr algn="ctr"/>
            <a:r>
              <a:rPr lang="ru-RU" sz="2500" b="1" dirty="0"/>
              <a:t>§ 19. Определение силы </a:t>
            </a:r>
            <a:r>
              <a:rPr lang="ru-RU" sz="2500" b="1" dirty="0" smtClean="0"/>
              <a:t>криволинейной связи</a:t>
            </a:r>
            <a:endParaRPr lang="ru-RU" sz="25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95082" y="1277468"/>
            <a:ext cx="106500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</a:t>
            </a:r>
            <a:r>
              <a:rPr lang="ru-RU" sz="2400" dirty="0"/>
              <a:t>Индекс корреляции по величине изменяется от 0 до 1. По индексу корреляции можно определять, как правило, тесноту связи между признаками</a:t>
            </a:r>
            <a:br>
              <a:rPr lang="ru-RU" sz="2400" dirty="0"/>
            </a:br>
            <a:r>
              <a:rPr lang="ru-RU" sz="2400" i="1" dirty="0"/>
              <a:t>X </a:t>
            </a:r>
            <a:r>
              <a:rPr lang="ru-RU" sz="2400" dirty="0"/>
              <a:t>и </a:t>
            </a:r>
            <a:r>
              <a:rPr lang="ru-RU" sz="2400" i="1" dirty="0"/>
              <a:t>Y </a:t>
            </a:r>
            <a:r>
              <a:rPr lang="ru-RU" sz="2400" dirty="0"/>
              <a:t>, но не форму криволинейной связи</a:t>
            </a:r>
            <a:r>
              <a:rPr lang="ru-RU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8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Autofit/>
          </a:bodyPr>
          <a:lstStyle/>
          <a:p>
            <a:pPr algn="ctr"/>
            <a:r>
              <a:rPr lang="ru-RU" sz="2500" b="1" dirty="0" smtClean="0"/>
              <a:t>§ 20</a:t>
            </a:r>
            <a:r>
              <a:rPr lang="ru-RU" sz="2500" b="1" dirty="0"/>
              <a:t>. Проверка адекватности модели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995082" y="1277468"/>
                <a:ext cx="10650071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dirty="0"/>
                  <a:t>Проверить адекватность модели — значит установить, соответствует</a:t>
                </a:r>
                <a:br>
                  <a:rPr lang="ru-RU" sz="2400" dirty="0"/>
                </a:br>
                <a:r>
                  <a:rPr lang="ru-RU" sz="2400" dirty="0"/>
                  <a:t>ли построенное уравнение регрессии опытным данным и достаточно ли</a:t>
                </a:r>
                <a:br>
                  <a:rPr lang="ru-RU" sz="2400" dirty="0"/>
                </a:br>
                <a:r>
                  <a:rPr lang="ru-RU" sz="2400" dirty="0"/>
                  <a:t>включенных в уравнение факторных признаков </a:t>
                </a:r>
                <a:r>
                  <a:rPr lang="ru-RU" sz="2400" i="1" dirty="0"/>
                  <a:t>X i </a:t>
                </a:r>
                <a:r>
                  <a:rPr lang="ru-RU" sz="2400" dirty="0"/>
                  <a:t>для описания результативного признака. Оценка значимости уравнения регрессии </a:t>
                </a:r>
                <a:r>
                  <a:rPr lang="ru-RU" sz="2400" dirty="0" smtClean="0"/>
                  <a:t>производится на </a:t>
                </a:r>
                <a:r>
                  <a:rPr lang="ru-RU" sz="2400" dirty="0"/>
                  <a:t>основе дисперсионного анализа. В случае нелинейной парной корреляции находят </a:t>
                </a:r>
                <a:r>
                  <a:rPr lang="ru-RU" sz="2400" dirty="0" smtClean="0"/>
                  <a:t>статистику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F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н</m:t>
                        </m:r>
                      </m:sub>
                    </m:sSub>
                  </m:oMath>
                </a14:m>
                <a:r>
                  <a:rPr lang="ru-RU" sz="2400" dirty="0"/>
                  <a:t> по формуле:</a:t>
                </a:r>
                <a:endParaRPr lang="ru-RU" sz="2400" dirty="0" smtClean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82" y="1277468"/>
                <a:ext cx="10650071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859" t="-1852" r="-916" b="-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051" y="3787496"/>
            <a:ext cx="2180667" cy="87700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061881" y="4952111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или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051" y="5413776"/>
            <a:ext cx="2180667" cy="101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5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Autofit/>
          </a:bodyPr>
          <a:lstStyle/>
          <a:p>
            <a:pPr algn="ctr"/>
            <a:r>
              <a:rPr lang="ru-RU" sz="2500" b="1" dirty="0" smtClean="0"/>
              <a:t>§ 20</a:t>
            </a:r>
            <a:r>
              <a:rPr lang="ru-RU" sz="2500" b="1" dirty="0"/>
              <a:t>. Проверка адекватности модели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35423" y="1060574"/>
            <a:ext cx="106500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</a:t>
            </a:r>
            <a:r>
              <a:rPr lang="ru-RU" sz="2400" dirty="0"/>
              <a:t>Если оценке подвергаются не два, а </a:t>
            </a:r>
            <a:r>
              <a:rPr lang="ru-RU" sz="2400" i="1" dirty="0"/>
              <a:t>k </a:t>
            </a:r>
            <a:r>
              <a:rPr lang="ru-RU" sz="2400" dirty="0"/>
              <a:t>параметров уравнения регрессии, то находят </a:t>
            </a:r>
            <a:r>
              <a:rPr lang="ru-RU" sz="2400" dirty="0" smtClean="0"/>
              <a:t>статистику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586" y="2310169"/>
            <a:ext cx="2540700" cy="10247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035422" y="3871010"/>
                <a:ext cx="10650071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Затем </a:t>
                </a:r>
                <a:r>
                  <a:rPr lang="ru-RU" sz="2400" dirty="0"/>
                  <a:t>при заданном уровне значимости </a:t>
                </a:r>
                <a14:m>
                  <m:oMath xmlns:m="http://schemas.openxmlformats.org/officeDocument/2006/math">
                    <m:r>
                      <a:rPr lang="ru-RU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ru-RU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и числах степеней </a:t>
                </a:r>
                <a:r>
                  <a:rPr lang="ru-RU" sz="2400" dirty="0" smtClean="0"/>
                  <a:t>свободы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 smtClean="0"/>
                  <a:t>=</a:t>
                </a:r>
                <a:r>
                  <a:rPr lang="ru-RU" sz="2400" dirty="0"/>
                  <a:t>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k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400" dirty="0"/>
                  <a:t>= </a:t>
                </a:r>
                <a:r>
                  <a:rPr lang="ru-RU" sz="2400" i="1" dirty="0"/>
                  <a:t>n </a:t>
                </a:r>
                <a:r>
                  <a:rPr lang="ru-RU" sz="2400" dirty="0"/>
                  <a:t>- 2  по таблице критических точек распределения Фишера </a:t>
                </a:r>
                <a:r>
                  <a:rPr lang="ru-RU" sz="2400" dirty="0" smtClean="0"/>
                  <a:t>— </a:t>
                </a:r>
                <a:r>
                  <a:rPr lang="ru-RU" sz="2400" dirty="0" err="1" smtClean="0"/>
                  <a:t>Снедекора</a:t>
                </a:r>
                <a:r>
                  <a:rPr lang="ru-RU" sz="2400" dirty="0" smtClean="0"/>
                  <a:t> находят </a:t>
                </a:r>
                <a:r>
                  <a:rPr lang="ru-RU" sz="2400" dirty="0"/>
                  <a:t>(приложение 7)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1: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sz="2400" dirty="0" smtClean="0"/>
                  <a:t> 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F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н</m:t>
                        </m:r>
                      </m:sub>
                    </m:sSub>
                  </m:oMath>
                </a14:m>
                <a:r>
                  <a:rPr lang="ru-RU" sz="2400" dirty="0"/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ru-RU" sz="2400" dirty="0"/>
                  <a:t>, то уравнение регрессии согласуется с опытными данными, в противном случае — нет.</a:t>
                </a: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22" y="3871010"/>
                <a:ext cx="10650071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916" t="-2724" r="-859" b="-8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56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0542" y="2985247"/>
            <a:ext cx="9601200" cy="14859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86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425388" y="336176"/>
            <a:ext cx="9560858" cy="47064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18. Нелинейная корреляционная зависимость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169893" y="1532964"/>
                <a:ext cx="10650071" cy="42725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dirty="0"/>
                  <a:t>Между изучаемыми признаками </a:t>
                </a:r>
                <a:r>
                  <a:rPr lang="ru-RU" sz="2400" i="1" dirty="0"/>
                  <a:t>X </a:t>
                </a:r>
                <a:r>
                  <a:rPr lang="ru-RU" sz="2400" dirty="0"/>
                  <a:t>и </a:t>
                </a:r>
                <a:r>
                  <a:rPr lang="ru-RU" sz="2400" i="1" dirty="0"/>
                  <a:t>Y </a:t>
                </a:r>
                <a:r>
                  <a:rPr lang="ru-RU" sz="2400" dirty="0"/>
                  <a:t>может существовать нелинейная корреляционная зависимость. Если линия регрессии с уравнением</a:t>
                </a:r>
                <a:br>
                  <a:rPr lang="ru-RU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ru-RU" sz="2400" i="1" dirty="0"/>
                              <m:t>y</m:t>
                            </m:r>
                          </m:e>
                        </m:acc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x</m:t>
                        </m:r>
                      </m:sub>
                    </m:sSub>
                  </m:oMath>
                </a14:m>
                <a:r>
                  <a:rPr lang="ru-RU" sz="2400" dirty="0" smtClean="0"/>
                  <a:t>=</a:t>
                </a:r>
                <a:r>
                  <a:rPr lang="ru-RU" sz="2400" i="1" dirty="0" smtClean="0"/>
                  <a:t>f</a:t>
                </a:r>
                <a:r>
                  <a:rPr lang="ru-RU" sz="2400" dirty="0" smtClean="0"/>
                  <a:t>(</a:t>
                </a:r>
                <a:r>
                  <a:rPr lang="ru-RU" sz="2400" i="1" dirty="0" smtClean="0"/>
                  <a:t>x</a:t>
                </a:r>
                <a:r>
                  <a:rPr lang="ru-RU" sz="2400" dirty="0"/>
                  <a:t>) или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ru-RU" sz="2400" i="1" dirty="0"/>
                              <m:t>x</m:t>
                            </m:r>
                          </m:e>
                        </m:acc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y</m:t>
                        </m:r>
                      </m:sub>
                    </m:sSub>
                  </m:oMath>
                </a14:m>
                <a:r>
                  <a:rPr lang="ru-RU" sz="2400" dirty="0" smtClean="0"/>
                  <a:t>=</a:t>
                </a:r>
                <a:r>
                  <a:rPr lang="el-GR" sz="2400" dirty="0" smtClean="0"/>
                  <a:t>φ</a:t>
                </a:r>
                <a:r>
                  <a:rPr lang="ru-RU" sz="2400" dirty="0" smtClean="0"/>
                  <a:t>(</a:t>
                </a:r>
                <a:r>
                  <a:rPr lang="ru-RU" sz="2400" i="1" dirty="0" smtClean="0"/>
                  <a:t>y</a:t>
                </a:r>
                <a:r>
                  <a:rPr lang="ru-RU" sz="2400" dirty="0"/>
                  <a:t>) не является прямой, то зависимость между показателями называют нелинейной корреляционной зависимостью. Среди видов нелинейной корреляции обыкновенно выделяют: полиномиальную (в</a:t>
                </a:r>
                <a:br>
                  <a:rPr lang="ru-RU" sz="2400" dirty="0"/>
                </a:br>
                <a:r>
                  <a:rPr lang="ru-RU" sz="2400" dirty="0"/>
                  <a:t>частности, параболическую), степенную (в частности, гиперболическую),</a:t>
                </a:r>
                <a:br>
                  <a:rPr lang="ru-RU" sz="2400" dirty="0"/>
                </a:br>
                <a:r>
                  <a:rPr lang="ru-RU" sz="2400" dirty="0"/>
                  <a:t>экспоненциальную, гармоническую, фрактальную и другие. Рассмотрим</a:t>
                </a:r>
                <a:br>
                  <a:rPr lang="ru-RU" sz="2400" dirty="0"/>
                </a:br>
                <a:r>
                  <a:rPr lang="ru-RU" sz="2400" dirty="0"/>
                  <a:t>некоторые из них, начав с параболической </a:t>
                </a:r>
                <a:r>
                  <a:rPr lang="ru-RU" sz="2400" dirty="0" smtClean="0"/>
                  <a:t>корреляции. </a:t>
                </a:r>
              </a:p>
              <a:p>
                <a:pPr algn="just"/>
                <a:r>
                  <a:rPr lang="ru-RU" sz="2400" dirty="0"/>
                  <a:t>	</a:t>
                </a:r>
                <a:r>
                  <a:rPr lang="ru-RU" sz="2400" dirty="0" smtClean="0"/>
                  <a:t>Пусть </a:t>
                </a:r>
                <a:r>
                  <a:rPr lang="ru-RU" sz="2400" dirty="0"/>
                  <a:t>зависимость между признаками </a:t>
                </a:r>
                <a:r>
                  <a:rPr lang="ru-RU" sz="2400" i="1" dirty="0"/>
                  <a:t>X </a:t>
                </a:r>
                <a:r>
                  <a:rPr lang="ru-RU" sz="2400" dirty="0"/>
                  <a:t>и </a:t>
                </a:r>
                <a:r>
                  <a:rPr lang="ru-RU" sz="2400" i="1" dirty="0"/>
                  <a:t>Y </a:t>
                </a:r>
                <a:r>
                  <a:rPr lang="ru-RU" sz="2400" dirty="0"/>
                  <a:t>задана в виде корреляционной таблицы. Для определения типа нелинейной зависимости на</a:t>
                </a:r>
                <a:br>
                  <a:rPr lang="ru-RU" sz="2400" dirty="0"/>
                </a:br>
                <a:r>
                  <a:rPr lang="ru-RU" sz="2400" dirty="0"/>
                  <a:t>координатной плоскости строят </a:t>
                </a:r>
                <a:r>
                  <a:rPr lang="ru-RU" sz="2400" dirty="0" smtClean="0"/>
                  <a:t>точки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M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i</m:t>
                        </m:r>
                      </m:sub>
                    </m:sSub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u-RU" sz="2400" dirty="0"/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i</m:t>
                        </m:r>
                      </m:sub>
                    </m:sSub>
                    <m:r>
                      <a:rPr lang="ru-RU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dirty="0"/>
                          <m:t>y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j</m:t>
                        </m:r>
                      </m:sub>
                    </m:sSub>
                  </m:oMath>
                </a14:m>
                <a:r>
                  <a:rPr lang="ru-RU" sz="2400" dirty="0" smtClean="0"/>
                  <a:t>).</a:t>
                </a: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893" y="1532964"/>
                <a:ext cx="10650071" cy="4272516"/>
              </a:xfrm>
              <a:prstGeom prst="rect">
                <a:avLst/>
              </a:prstGeom>
              <a:blipFill rotWithShape="0">
                <a:blip r:embed="rId2"/>
                <a:stretch>
                  <a:fillRect l="-916" t="-999" r="-859" b="-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59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18. Нелинейная корреляционная зависимость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69893" y="1532964"/>
            <a:ext cx="106500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</a:t>
            </a:r>
            <a:r>
              <a:rPr lang="ru-RU" sz="2400" b="1" i="1" dirty="0" smtClean="0">
                <a:solidFill>
                  <a:srgbClr val="FF0000"/>
                </a:solidFill>
              </a:rPr>
              <a:t>Параболическая </a:t>
            </a:r>
            <a:r>
              <a:rPr lang="ru-RU" sz="2400" b="1" i="1" dirty="0">
                <a:solidFill>
                  <a:srgbClr val="FF0000"/>
                </a:solidFill>
              </a:rPr>
              <a:t>корреляция</a:t>
            </a:r>
            <a:r>
              <a:rPr lang="ru-RU" sz="2400" dirty="0"/>
              <a:t>. Если точки в корреляционном </a:t>
            </a:r>
            <a:r>
              <a:rPr lang="ru-RU" sz="2400" dirty="0" smtClean="0"/>
              <a:t>поле располагаются </a:t>
            </a:r>
            <a:r>
              <a:rPr lang="ru-RU" sz="2400" dirty="0"/>
              <a:t>вблизи некоторой параболы, то уравнение регрессии записывают </a:t>
            </a:r>
            <a:r>
              <a:rPr lang="ru-RU" sz="2400" dirty="0" smtClean="0"/>
              <a:t>в </a:t>
            </a:r>
            <a:r>
              <a:rPr lang="ru-RU" sz="2400" dirty="0"/>
              <a:t>виде</a:t>
            </a:r>
            <a:endParaRPr lang="ru-RU" sz="24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305" y="3025206"/>
            <a:ext cx="3436924" cy="63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18. Нелинейная корреляционная зависимость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169893" y="1532964"/>
                <a:ext cx="10650071" cy="159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dirty="0"/>
                  <a:t>Оценки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а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0</m:t>
                        </m:r>
                      </m:sub>
                    </m:sSub>
                  </m:oMath>
                </a14:m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а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1</m:t>
                        </m:r>
                      </m:sub>
                    </m:sSub>
                  </m:oMath>
                </a14:m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a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2</m:t>
                        </m:r>
                      </m:sub>
                    </m:sSub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для неизвестных параметров истинного уравнения</a:t>
                </a:r>
                <a:br>
                  <a:rPr lang="ru-RU" sz="2400" dirty="0"/>
                </a:br>
                <a:r>
                  <a:rPr lang="ru-RU" sz="2400" dirty="0"/>
                  <a:t>регрессии находят по методу наименьших квадратов. Если опытные данные не сгруппированы в корреляционную таблицу, то оценки находят, решая систему нормальных </a:t>
                </a:r>
                <a:r>
                  <a:rPr lang="ru-RU" sz="2400" dirty="0" smtClean="0"/>
                  <a:t>уравнений</a:t>
                </a: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893" y="1532964"/>
                <a:ext cx="10650071" cy="1592103"/>
              </a:xfrm>
              <a:prstGeom prst="rect">
                <a:avLst/>
              </a:prstGeom>
              <a:blipFill rotWithShape="0">
                <a:blip r:embed="rId2"/>
                <a:stretch>
                  <a:fillRect l="-916" t="-3053" r="-859" b="-76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528" y="3689844"/>
            <a:ext cx="5209895" cy="19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18. Нелинейная корреляционная зависимость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169893" y="1532964"/>
                <a:ext cx="10650071" cy="85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dirty="0"/>
                  <a:t>Для сгруппированных значений признаков </a:t>
                </a:r>
                <a:r>
                  <a:rPr lang="ru-RU" sz="2400" i="1" dirty="0"/>
                  <a:t>X </a:t>
                </a:r>
                <a:r>
                  <a:rPr lang="ru-RU" sz="2400" dirty="0"/>
                  <a:t>и </a:t>
                </a:r>
                <a:r>
                  <a:rPr lang="ru-RU" sz="2400" i="1" dirty="0"/>
                  <a:t>Y </a:t>
                </a:r>
                <a:r>
                  <a:rPr lang="ru-RU" sz="2400" dirty="0"/>
                  <a:t>оценки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а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0</m:t>
                        </m:r>
                      </m:sub>
                    </m:sSub>
                  </m:oMath>
                </a14:m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а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1</m:t>
                        </m:r>
                      </m:sub>
                    </m:sSub>
                  </m:oMath>
                </a14:m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a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2</m:t>
                        </m:r>
                      </m:sub>
                    </m:sSub>
                  </m:oMath>
                </a14:m>
                <a:r>
                  <a:rPr lang="ru-RU" sz="2400" dirty="0" smtClean="0"/>
                  <a:t> находят</a:t>
                </a:r>
                <a:r>
                  <a:rPr lang="ru-RU" sz="2400" dirty="0"/>
                  <a:t>, решая </a:t>
                </a:r>
                <a:r>
                  <a:rPr lang="ru-RU" sz="2400" dirty="0" smtClean="0"/>
                  <a:t>СЛАУ:</a:t>
                </a: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893" y="1532964"/>
                <a:ext cx="10650071" cy="853439"/>
              </a:xfrm>
              <a:prstGeom prst="rect">
                <a:avLst/>
              </a:prstGeom>
              <a:blipFill rotWithShape="0">
                <a:blip r:embed="rId2"/>
                <a:stretch>
                  <a:fillRect l="-916" t="-5714" r="-859" b="-1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694" y="2843603"/>
            <a:ext cx="5969095" cy="169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7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18. Нелинейная корреляционная зависимость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69893" y="1532964"/>
            <a:ext cx="106500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</a:t>
            </a:r>
            <a:r>
              <a:rPr lang="ru-RU" sz="2400" b="1" i="1" dirty="0" smtClean="0">
                <a:solidFill>
                  <a:srgbClr val="FF0000"/>
                </a:solidFill>
              </a:rPr>
              <a:t>Гиперболическая корреляция 1</a:t>
            </a:r>
            <a:r>
              <a:rPr lang="ru-RU" sz="2400" dirty="0" smtClean="0"/>
              <a:t>. </a:t>
            </a:r>
            <a:r>
              <a:rPr lang="ru-RU" sz="2400" dirty="0"/>
              <a:t>Зависимость между </a:t>
            </a:r>
            <a:r>
              <a:rPr lang="ru-RU" sz="2400" i="1" dirty="0"/>
              <a:t>X </a:t>
            </a:r>
            <a:r>
              <a:rPr lang="ru-RU" sz="2400" dirty="0"/>
              <a:t>и </a:t>
            </a:r>
            <a:r>
              <a:rPr lang="ru-RU" sz="2400" i="1" dirty="0"/>
              <a:t>Y </a:t>
            </a:r>
            <a:r>
              <a:rPr lang="ru-RU" sz="2400" dirty="0"/>
              <a:t>может</a:t>
            </a:r>
            <a:br>
              <a:rPr lang="ru-RU" sz="2400" dirty="0"/>
            </a:br>
            <a:r>
              <a:rPr lang="ru-RU" sz="2400" dirty="0"/>
              <a:t>быть близкой к гиперболической. В этом случае уравнение регрессии ищут</a:t>
            </a:r>
            <a:br>
              <a:rPr lang="ru-RU" sz="2400" dirty="0"/>
            </a:br>
            <a:r>
              <a:rPr lang="ru-RU" sz="2400" dirty="0"/>
              <a:t>в </a:t>
            </a:r>
            <a:r>
              <a:rPr lang="ru-RU" sz="2400" dirty="0" smtClean="0"/>
              <a:t>виде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739" y="3013262"/>
            <a:ext cx="2785709" cy="99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0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18. Нелинейная корреляционная зависимость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169893" y="1532964"/>
                <a:ext cx="10650071" cy="1222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dirty="0"/>
                  <a:t>Оценки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а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0</m:t>
                        </m:r>
                      </m:sub>
                    </m:sSub>
                  </m:oMath>
                </a14:m>
                <a:r>
                  <a:rPr lang="ru-RU" sz="2400" dirty="0"/>
                  <a:t> </a:t>
                </a:r>
                <a:r>
                  <a:rPr lang="ru-RU" sz="2400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а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1</m:t>
                        </m:r>
                      </m:sub>
                    </m:sSub>
                  </m:oMath>
                </a14:m>
                <a:r>
                  <a:rPr lang="ru-RU" sz="2400" dirty="0"/>
                  <a:t>неизвестных параметров истинного уравнения регрессии находят по методу наименьших квадратов, решая систему нормальных уравнений</a:t>
                </a:r>
                <a:r>
                  <a:rPr lang="ru-RU" sz="2400" dirty="0" smtClean="0"/>
                  <a:t>:</a:t>
                </a: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893" y="1532964"/>
                <a:ext cx="10650071" cy="1222771"/>
              </a:xfrm>
              <a:prstGeom prst="rect">
                <a:avLst/>
              </a:prstGeom>
              <a:blipFill rotWithShape="0">
                <a:blip r:embed="rId2"/>
                <a:stretch>
                  <a:fillRect l="-916" t="-3980" r="-859" b="-104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77" y="2893498"/>
            <a:ext cx="4526178" cy="119440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 rot="10800000" flipV="1">
            <a:off x="1264022" y="4679360"/>
            <a:ext cx="6454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где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065" y="5302390"/>
            <a:ext cx="9337444" cy="120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18. Нелинейная корреляционная зависимость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69893" y="1532964"/>
            <a:ext cx="106500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</a:t>
            </a:r>
            <a:r>
              <a:rPr lang="ru-RU" sz="2400" b="1" i="1" dirty="0" smtClean="0">
                <a:solidFill>
                  <a:srgbClr val="FF0000"/>
                </a:solidFill>
              </a:rPr>
              <a:t>Гиперболическая корреляция 2</a:t>
            </a:r>
            <a:r>
              <a:rPr lang="ru-RU" sz="2400" dirty="0" smtClean="0"/>
              <a:t>. </a:t>
            </a:r>
            <a:r>
              <a:rPr lang="ru-RU" sz="2400" dirty="0"/>
              <a:t>Если гиперболическая зависимость</a:t>
            </a:r>
            <a:br>
              <a:rPr lang="ru-RU" sz="2400" dirty="0"/>
            </a:br>
            <a:r>
              <a:rPr lang="ru-RU" sz="2400" dirty="0"/>
              <a:t>между признаками </a:t>
            </a:r>
            <a:r>
              <a:rPr lang="ru-RU" sz="2400" i="1" dirty="0"/>
              <a:t>X </a:t>
            </a:r>
            <a:r>
              <a:rPr lang="ru-RU" sz="2400" dirty="0"/>
              <a:t>и </a:t>
            </a:r>
            <a:r>
              <a:rPr lang="ru-RU" sz="2400" i="1" dirty="0"/>
              <a:t>Y </a:t>
            </a:r>
            <a:r>
              <a:rPr lang="ru-RU" sz="2400" dirty="0"/>
              <a:t>имеет </a:t>
            </a:r>
            <a:r>
              <a:rPr lang="ru-RU" sz="2400" dirty="0" smtClean="0"/>
              <a:t>вид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728" y="2538773"/>
            <a:ext cx="2471179" cy="9285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169892" y="4047129"/>
                <a:ext cx="10650071" cy="48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то оценки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а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0</m:t>
                        </m:r>
                      </m:sub>
                    </m:sSub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а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1</m:t>
                        </m:r>
                      </m:sub>
                    </m:sSub>
                  </m:oMath>
                </a14:m>
                <a:r>
                  <a:rPr lang="ru-RU" sz="2400" dirty="0" smtClean="0"/>
                  <a:t> находят</a:t>
                </a:r>
                <a:r>
                  <a:rPr lang="ru-RU" sz="2400" dirty="0"/>
                  <a:t>, решая систему нормальных уравнений</a:t>
                </a: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892" y="4047129"/>
                <a:ext cx="10650071" cy="484107"/>
              </a:xfrm>
              <a:prstGeom prst="rect">
                <a:avLst/>
              </a:prstGeom>
              <a:blipFill rotWithShape="0">
                <a:blip r:embed="rId3"/>
                <a:stretch>
                  <a:fillRect l="-916" t="-10127" b="-240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057" y="4748212"/>
            <a:ext cx="4097116" cy="146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8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948</TotalTime>
  <Words>247</Words>
  <Application>Microsoft Office PowerPoint</Application>
  <PresentationFormat>Широкоэкранный</PresentationFormat>
  <Paragraphs>81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2" baseType="lpstr">
      <vt:lpstr>Cambria Math</vt:lpstr>
      <vt:lpstr>Franklin Gothic Book</vt:lpstr>
      <vt:lpstr>Crop</vt:lpstr>
      <vt:lpstr>ПАРНАЯ НЕЛИНЕЙНАЯ КОРРЕЛЯЦИЯ</vt:lpstr>
      <vt:lpstr>Содержание</vt:lpstr>
      <vt:lpstr>§ 18. Нелинейная корреляционная зависимость</vt:lpstr>
      <vt:lpstr>§ 18. Нелинейная корреляционная зависимость</vt:lpstr>
      <vt:lpstr>§ 18. Нелинейная корреляционная зависимость</vt:lpstr>
      <vt:lpstr>§ 18. Нелинейная корреляционная зависимость</vt:lpstr>
      <vt:lpstr>§ 18. Нелинейная корреляционная зависимость</vt:lpstr>
      <vt:lpstr>§ 18. Нелинейная корреляционная зависимость</vt:lpstr>
      <vt:lpstr>§ 18. Нелинейная корреляционная зависимость</vt:lpstr>
      <vt:lpstr>§ 18. Нелинейная корреляционная зависимость</vt:lpstr>
      <vt:lpstr>§ 18. Нелинейная корреляционная зависимость</vt:lpstr>
      <vt:lpstr>§ 18. Нелинейная корреляционная зависимость.  Проверка необходимых условий</vt:lpstr>
      <vt:lpstr>§ 18. Нелинейная корреляционная зависимость.  Проверка необходимых условий</vt:lpstr>
      <vt:lpstr>§ 18. Нелинейная корреляционная зависимость.  Проверка необходимых условий</vt:lpstr>
      <vt:lpstr>§ 18. Нелинейная корреляционная зависимость.  Проверка необходимых условий</vt:lpstr>
      <vt:lpstr>§ 18. Нелинейная корреляционная зависимость.  Метод конечных разностей</vt:lpstr>
      <vt:lpstr>§ 18. Нелинейная корреляционная зависимость.  Метод конечных разностей</vt:lpstr>
      <vt:lpstr>§ 18. Нелинейная корреляционная зависимость.  Метод конечных разностей</vt:lpstr>
      <vt:lpstr>§ 18. Нелинейная корреляционная зависимость.  Метод конечных разностей</vt:lpstr>
      <vt:lpstr>§ 19. Определение силы криволинейной связи</vt:lpstr>
      <vt:lpstr>§ 19. Определение силы криволинейной связи</vt:lpstr>
      <vt:lpstr>§ 19. Определение силы криволинейной связи</vt:lpstr>
      <vt:lpstr>§ 19. Определение силы криволинейной связи</vt:lpstr>
      <vt:lpstr>§ 19. Определение силы криволинейной связи</vt:lpstr>
      <vt:lpstr>§ 19. Определение силы криволинейной связи</vt:lpstr>
      <vt:lpstr>§ 19. Определение силы криволинейной связи</vt:lpstr>
      <vt:lpstr>§ 20. Проверка адекватности модели</vt:lpstr>
      <vt:lpstr>§ 20. Проверка адекватности модели</vt:lpstr>
      <vt:lpstr>Спасибо за внимание!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ВАРИАЦИОННЫЕ РЯДЫ И ИХ ХАРАКТЕРИСТИКИ</dc:title>
  <dc:creator>Евгения Коган</dc:creator>
  <cp:lastModifiedBy>Евгения Коган</cp:lastModifiedBy>
  <cp:revision>124</cp:revision>
  <dcterms:created xsi:type="dcterms:W3CDTF">2021-02-11T12:43:01Z</dcterms:created>
  <dcterms:modified xsi:type="dcterms:W3CDTF">2021-03-13T07:03:08Z</dcterms:modified>
</cp:coreProperties>
</file>