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60"/>
  </p:notesMasterIdLst>
  <p:sldIdLst>
    <p:sldId id="256" r:id="rId3"/>
    <p:sldId id="257" r:id="rId4"/>
    <p:sldId id="342" r:id="rId5"/>
    <p:sldId id="307" r:id="rId6"/>
    <p:sldId id="343" r:id="rId7"/>
    <p:sldId id="260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266" r:id="rId16"/>
    <p:sldId id="309" r:id="rId17"/>
    <p:sldId id="310" r:id="rId18"/>
    <p:sldId id="311" r:id="rId19"/>
    <p:sldId id="312" r:id="rId20"/>
    <p:sldId id="351" r:id="rId21"/>
    <p:sldId id="315" r:id="rId22"/>
    <p:sldId id="313" r:id="rId23"/>
    <p:sldId id="314" r:id="rId24"/>
    <p:sldId id="317" r:id="rId25"/>
    <p:sldId id="318" r:id="rId26"/>
    <p:sldId id="319" r:id="rId27"/>
    <p:sldId id="320" r:id="rId28"/>
    <p:sldId id="321" r:id="rId29"/>
    <p:sldId id="316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29188-9C75-4512-8940-A3755D7152CB}">
  <a:tblStyle styleId="{DEA29188-9C75-4512-8940-A3755D715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0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8" name="Google Shape;6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4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705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9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0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6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467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413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57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31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21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09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76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2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21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570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0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81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3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6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22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66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27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6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>
            <a:spLocks noGrp="1"/>
          </p:cNvSpPr>
          <p:nvPr>
            <p:ph type="ctrTitle"/>
          </p:nvPr>
        </p:nvSpPr>
        <p:spPr>
          <a:xfrm>
            <a:off x="685800" y="18446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287" name="Google Shape;28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8" name="Google Shape;28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99" name="Google Shape;29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00" name="Google Shape;30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4775" y="1307695"/>
            <a:ext cx="9350375" cy="5638288"/>
            <a:chOff x="-65" y="822"/>
            <a:chExt cx="5890" cy="3552"/>
          </a:xfrm>
        </p:grpSpPr>
        <p:sp>
          <p:nvSpPr>
            <p:cNvPr id="11" name="Google Shape;11;p1"/>
            <p:cNvSpPr txBox="1"/>
            <p:nvPr/>
          </p:nvSpPr>
          <p:spPr>
            <a:xfrm rot="10020000" flipH="1">
              <a:off x="-14" y="1033"/>
              <a:ext cx="1744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rot="10020000" flipH="1">
              <a:off x="-24" y="1127"/>
              <a:ext cx="203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rot="9960000" flipH="1">
              <a:off x="-27" y="1198"/>
              <a:ext cx="224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 rot="9900000" flipH="1">
              <a:off x="-43" y="1283"/>
              <a:ext cx="247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rot="9840000" flipH="1">
              <a:off x="-51" y="1397"/>
              <a:ext cx="2770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 rot="9780000" flipH="1">
              <a:off x="-65" y="1523"/>
              <a:ext cx="3058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 rot="9720000" flipH="1">
              <a:off x="-93" y="1694"/>
              <a:ext cx="340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 rot="9600000" flipH="1">
              <a:off x="-99" y="1863"/>
              <a:ext cx="374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9420000" flipH="1">
              <a:off x="-165" y="2053"/>
              <a:ext cx="420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 rot="9360000" flipH="1">
              <a:off x="-214" y="2289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 rot="9180000" flipH="1">
              <a:off x="-313" y="2617"/>
              <a:ext cx="52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 rot="8940000" flipH="1">
              <a:off x="9" y="2881"/>
              <a:ext cx="54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 rot="8640000" flipH="1">
              <a:off x="1319" y="2928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rot="8220000" flipH="1">
              <a:off x="2681" y="3071"/>
              <a:ext cx="35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 rot="7860000" flipH="1">
              <a:off x="4053" y="3502"/>
              <a:ext cx="207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 txBox="1"/>
            <p:nvPr/>
          </p:nvSpPr>
          <p:spPr>
            <a:xfrm rot="-8340000" flipH="1">
              <a:off x="5086" y="2464"/>
              <a:ext cx="6" cy="2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 rot="7560000">
              <a:off x="5369" y="4166"/>
              <a:ext cx="5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 rot="-8640000">
              <a:off x="5598" y="3903"/>
              <a:ext cx="6" cy="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 rot="1020000">
              <a:off x="-146" y="2360"/>
              <a:ext cx="604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 rot="1560000">
              <a:off x="-198" y="3396"/>
              <a:ext cx="414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 rot="1680000">
              <a:off x="-165" y="3624"/>
              <a:ext cx="28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 rot="1920000">
              <a:off x="-110" y="3922"/>
              <a:ext cx="14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 rot="1380000">
              <a:off x="-216" y="3221"/>
              <a:ext cx="547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 rot="960000">
              <a:off x="-115" y="2129"/>
              <a:ext cx="601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 rot="-9840000" flipH="1">
              <a:off x="80" y="1946"/>
              <a:ext cx="575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 rot="840000">
              <a:off x="374" y="1802"/>
              <a:ext cx="5475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 rot="720000">
              <a:off x="848" y="1582"/>
              <a:ext cx="49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 rot="720000">
              <a:off x="1053" y="1476"/>
              <a:ext cx="475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 rot="660000">
              <a:off x="1244" y="1377"/>
              <a:ext cx="455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 rot="-10140000" flipH="1">
              <a:off x="1487" y="1305"/>
              <a:ext cx="431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 rot="-10140000" flipH="1">
              <a:off x="1650" y="1218"/>
              <a:ext cx="415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 rot="-9960000" flipH="1">
              <a:off x="611" y="1684"/>
              <a:ext cx="52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 rot="-9480000" flipH="1">
              <a:off x="-204" y="2976"/>
              <a:ext cx="615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 rot="-9600000" flipH="1">
              <a:off x="-174" y="2663"/>
              <a:ext cx="61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40" y="3359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6" y="3074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59" y="3652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077" y="2661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223" y="307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686" y="2857"/>
              <a:ext cx="156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50" y="2839"/>
              <a:ext cx="151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7" y="2656"/>
              <a:ext cx="150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172" y="2642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401" y="2485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910" y="231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54" y="2154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742" y="230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12" y="1898"/>
              <a:ext cx="12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721" y="179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528" y="189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064" y="1778"/>
              <a:ext cx="128" cy="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277" y="202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027" y="2160"/>
              <a:ext cx="133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569" y="2453"/>
              <a:ext cx="150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63" y="2028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513" y="2175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191" y="2311"/>
              <a:ext cx="134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154" y="2047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142" y="180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500" y="191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04" y="18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159" y="1905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2432" y="178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470" y="203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8" y="2166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8" y="191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55" y="179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13" y="19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32" y="2323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4" y="2178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89" y="2472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4" y="201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457" y="1700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747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385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93" y="1595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92" y="1690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011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87" y="169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345" y="1601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84" y="168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06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" y="1597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8" y="150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57" y="169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887" y="1595"/>
              <a:ext cx="124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79" y="1511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270" y="1688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453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651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51" y="1513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901" y="1701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086" y="1608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282" y="3653"/>
              <a:ext cx="196" cy="11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07" y="4014"/>
              <a:ext cx="191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229" y="309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04" y="2867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907" y="2668"/>
              <a:ext cx="156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248" y="2454"/>
              <a:ext cx="150" cy="9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801" y="336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512" y="230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980" y="20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753" y="2158"/>
              <a:ext cx="134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176" y="1898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338" y="1797"/>
              <a:ext cx="12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505" y="1700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661" y="1603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803" y="1512"/>
              <a:ext cx="128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930" y="1431"/>
              <a:ext cx="111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35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286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972" y="1366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152" y="1292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020" y="117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43" y="1368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301" y="1220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095" y="1284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28" y="1442"/>
              <a:ext cx="111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109" y="142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11" y="1284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05" y="1358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56" y="115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538" y="136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407" y="1440"/>
              <a:ext cx="105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992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466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852" y="1228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8" y="1109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859" y="104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942" y="104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88" y="1277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7" y="13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7" y="1428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5" y="106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540" y="10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20" y="1063"/>
              <a:ext cx="10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131" y="1284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477" y="116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315" y="122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17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396" y="105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769" y="1446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656" y="1294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501" y="1159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222" y="1101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029" y="1162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875" y="13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09" y="1223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738" y="1098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583" y="128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379" y="134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529" y="11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294" y="1222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31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82" y="116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7" y="112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75" y="121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80" y="117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1" y="123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34" y="110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19" y="131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58" y="1001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41" y="1013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39" y="1008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116" y="1001"/>
              <a:ext cx="100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320" y="941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1" y="995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667" y="1420"/>
              <a:ext cx="106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557" y="151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19" y="1287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91" y="1212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13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26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471" y="869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650" y="824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918" y="869"/>
              <a:ext cx="84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720" y="923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913" y="957"/>
              <a:ext cx="9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541" y="962"/>
              <a:ext cx="89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076" y="953"/>
              <a:ext cx="10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983" y="4027"/>
              <a:ext cx="195" cy="10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460" y="3671"/>
              <a:ext cx="196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238" y="3121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550" y="2880"/>
              <a:ext cx="157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892" y="3377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69" y="2657"/>
              <a:ext cx="151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090" y="2475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27" y="23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712" y="202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533" y="2162"/>
              <a:ext cx="13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863" y="1920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09" y="1807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161" y="1702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277" y="1614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398" y="1521"/>
              <a:ext cx="123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255" y="4071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51" y="3693"/>
              <a:ext cx="196" cy="11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773" y="3705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91" y="4049"/>
              <a:ext cx="196" cy="10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989" y="3396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263" y="3141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044" y="3418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53" y="28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293" y="311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97" y="2879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772" y="26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966" y="2488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44" y="205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161" y="2314"/>
              <a:ext cx="140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318" y="2176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81" y="193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689" y="181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663" y="2680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65" y="2865"/>
              <a:ext cx="150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" y="2477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9" y="1436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24" y="4010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8" name="Google Shape;22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1" name="Google Shape;231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2" name="Google Shape;232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1" name="Google Shape;24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2" name="Google Shape;24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ctrTitle"/>
          </p:nvPr>
        </p:nvSpPr>
        <p:spPr>
          <a:xfrm>
            <a:off x="271463" y="1000125"/>
            <a:ext cx="8658226" cy="245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lvl="0">
              <a:buClr>
                <a:schemeClr val="lt2"/>
              </a:buClr>
              <a:buSzPts val="5400"/>
            </a:pPr>
            <a:r>
              <a:rPr lang="ru-RU" sz="4000" dirty="0"/>
              <a:t>Построение выборочного </a:t>
            </a:r>
            <a:r>
              <a:rPr lang="ru-RU" sz="4000" dirty="0" smtClean="0"/>
              <a:t>уравнения линии </a:t>
            </a:r>
            <a:r>
              <a:rPr lang="ru-RU" sz="4000" dirty="0"/>
              <a:t>регрессии по </a:t>
            </a:r>
            <a:r>
              <a:rPr lang="ru-RU" sz="4000" dirty="0" smtClean="0"/>
              <a:t>сгруппированным данным</a:t>
            </a:r>
            <a:endParaRPr sz="4000" dirty="0"/>
          </a:p>
        </p:txBody>
      </p:sp>
      <p:sp>
        <p:nvSpPr>
          <p:cNvPr id="622" name="Google Shape;622;p28"/>
          <p:cNvSpPr txBox="1"/>
          <p:nvPr/>
        </p:nvSpPr>
        <p:spPr>
          <a:xfrm>
            <a:off x="728663" y="4733925"/>
            <a:ext cx="807243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ru-RU" sz="4000" b="1" dirty="0"/>
              <a:t>§ </a:t>
            </a:r>
            <a:r>
              <a:rPr lang="ru-RU" sz="4000" b="1" dirty="0" smtClean="0"/>
              <a:t>17. </a:t>
            </a:r>
            <a:r>
              <a:rPr lang="ru-RU" sz="4000" dirty="0"/>
              <a:t>Лабораторная работа № </a:t>
            </a:r>
            <a:r>
              <a:rPr lang="ru-RU" sz="4000" dirty="0" smtClean="0"/>
              <a:t>4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 smtClean="0"/>
              <a:t>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1448" y="881060"/>
                <a:ext cx="8686801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Строим точки с координатами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(рис. 10)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881060"/>
                <a:ext cx="8686801" cy="1014380"/>
              </a:xfrm>
              <a:prstGeom prst="rect">
                <a:avLst/>
              </a:prstGeom>
              <a:blipFill rotWithShape="0">
                <a:blip r:embed="rId3"/>
                <a:stretch>
                  <a:fillRect r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6" y="1568351"/>
            <a:ext cx="5838825" cy="4029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47380" y="5823052"/>
            <a:ext cx="11112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10.</a:t>
            </a:r>
          </a:p>
        </p:txBody>
      </p:sp>
    </p:spTree>
    <p:extLst>
      <p:ext uri="{BB962C8B-B14F-4D97-AF65-F5344CB8AC3E}">
        <p14:creationId xmlns:p14="http://schemas.microsoft.com/office/powerpoint/2010/main" val="23636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1448" y="881060"/>
                <a:ext cx="8686801" cy="3166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рис. 10 видно, что отклонения точек от построенной прямой незначительны. Следовательно, связь между признаками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может носить линейный характер. Составим уравнения линий регрессий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методу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наименьших квадратов и через коэффициент линейной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корреляции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Применим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наименьших квадратов к нахождению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линейной регрессии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a:rPr lang="ru-RU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решаем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систему нормальных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уравнений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881060"/>
                <a:ext cx="8686801" cy="3166893"/>
              </a:xfrm>
              <a:prstGeom prst="rect">
                <a:avLst/>
              </a:prstGeom>
              <a:blipFill rotWithShape="0">
                <a:blip r:embed="rId3"/>
                <a:stretch>
                  <a:fillRect l="-1053" t="-1541" r="-2456" b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8" y="4157488"/>
            <a:ext cx="4867276" cy="13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нахождения сумм, входящих в систему, составляем табл. 28.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821592"/>
            <a:ext cx="7724774" cy="39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из табл. 28 система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96" y="1461481"/>
            <a:ext cx="3683604" cy="940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00039" y="2520732"/>
                <a:ext cx="8415336" cy="864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решение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(0,512728; 10,458192). Тогда уравнение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линейной регрессии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запишется в виде: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9" y="2520732"/>
                <a:ext cx="8415336" cy="864917"/>
              </a:xfrm>
              <a:prstGeom prst="rect">
                <a:avLst/>
              </a:prstGeom>
              <a:blipFill rotWithShape="0">
                <a:blip r:embed="rId4"/>
                <a:stretch>
                  <a:fillRect l="-1086" t="-5674" r="-1086" b="-14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12" y="3504405"/>
            <a:ext cx="3645042" cy="6491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0039" y="4563656"/>
            <a:ext cx="8415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Найдем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линейной регрессии y на x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формуле,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коэффициент линейной корреляции: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612" y="5647625"/>
            <a:ext cx="3645042" cy="6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38236"/>
            <a:ext cx="8815388" cy="28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1138236"/>
            <a:ext cx="8858251" cy="25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4337" y="1300163"/>
            <a:ext cx="8315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табл. 29 находим::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1" y="1938336"/>
            <a:ext cx="8586789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6156" y="1157288"/>
            <a:ext cx="8315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815632"/>
            <a:ext cx="5967413" cy="19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995361"/>
            <a:ext cx="8884388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6156" y="1157288"/>
            <a:ext cx="8315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4" y="1618953"/>
            <a:ext cx="5406234" cy="39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71512" y="-4764"/>
            <a:ext cx="7710487" cy="63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200" b="1" dirty="0"/>
              <a:t>Лабораторная работа № </a:t>
            </a:r>
            <a:r>
              <a:rPr lang="ru-RU" sz="3200" b="1" dirty="0" smtClean="0"/>
              <a:t>4.</a:t>
            </a:r>
            <a:endParaRPr lang="ru-RU" sz="32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1930" y="660401"/>
            <a:ext cx="8629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л ь р а б о т ы: овладение способами построения моделей линейной корреляции для сгруппированных данных по методу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наименьших квадратов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коэффициента линейной корреляции, выработка умения и навыков оценки надежности уравнения регрессии и его коэффициентов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5762" y="1138236"/>
            <a:ext cx="841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и 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вышеуказанных формул следуют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линии регрессии y на х: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9" y="2164494"/>
            <a:ext cx="7624763" cy="42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625" y="1138236"/>
            <a:ext cx="8358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Проверяем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тесноту связи между признаками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этого, используя критерий Стьюдента, вычисляем статистику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38" y="2521089"/>
            <a:ext cx="4901524" cy="11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85762" y="1138236"/>
                <a:ext cx="8415337" cy="4228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уровне значимости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=0,05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числе степеней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−2=50−2=48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таблице распределения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Стьюдента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0,05;48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2,01.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=17,5 &gt; 2,01, то выборочный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линейной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значимо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отличается от нуля.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можно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считать, что отклонение размеров валиков от номинала при черновой обработке на станке № 1 и отклонение размеров валиков от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номинала 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чистовой обработке на станке № 2 связаны линейной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корреляционной зависимостью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Дадим интерпретацию, например, уравнению регрессии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1138236"/>
                <a:ext cx="8415337" cy="4228850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154" r="-1086" b="-2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85762" y="1138236"/>
                <a:ext cx="8415337" cy="4651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уравнения регрессии видно, что при отклонении от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нормальных размеров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валиков при черновой обработке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на 10 мкм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станке №1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отклонение от нормального размера валиков при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последующей чистовой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обработке на станке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№2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 ×0,514468 = 5,14468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5,1 мкм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Это результат воздействия отклонений при черновой обработке валиков на станке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№1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Фактически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отклонение может составить y = 5,14468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+10,40255=15,54723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мкм, что является результатом воздействия неучтенных в модели факторов, не зависящих от отклонений при черновой обработке. Уравнения линий регрессий построены на рис. 9.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1138236"/>
                <a:ext cx="8415337" cy="4651145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048" r="-1086" b="-20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5762" y="1138236"/>
            <a:ext cx="8415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полученное уравнение регрессии y на x на адекватность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критерию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Фишера-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Снедекора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Вычислим статистику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79" y="2338565"/>
            <a:ext cx="2608642" cy="8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5762" y="1138236"/>
            <a:ext cx="8415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Составим расчетные табл. 31 и 32.: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3" y="1795460"/>
            <a:ext cx="8579616" cy="34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966783"/>
            <a:ext cx="8896891" cy="32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0026" y="885825"/>
            <a:ext cx="8729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Итак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получили два уравнения линий регрессии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описывающих зависимость между признаками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подстановке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них опытных значений признака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убеждаемся в том, что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регрессии,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полученное по методу наименьших квадратов без использования коэффициента линейной корреляции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дает лучшие значения признака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75523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0" y="890586"/>
            <a:ext cx="8705851" cy="49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6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7" y="942974"/>
            <a:ext cx="8872570" cy="42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71512" y="-4764"/>
            <a:ext cx="7710487" cy="63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200" b="1" dirty="0"/>
              <a:t>Лабораторная работа № </a:t>
            </a:r>
            <a:r>
              <a:rPr lang="ru-RU" sz="3200" b="1" dirty="0" smtClean="0"/>
              <a:t>4.</a:t>
            </a:r>
            <a:endParaRPr lang="ru-RU" sz="32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1930" y="660401"/>
            <a:ext cx="8629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д е р ж а н и е  а б о т ы: по опытным данным требуется: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Построить корреляционное поле. По характеру расположения точек в корреляционном поле выбрать общий вид регрессии.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Написать уравнение линии регрессии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методу наименьших квадратов и с использованием коэффициента корреляции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полученные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и сделать вывод о выборе одного из них.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Оценить тесноту связи между признаками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выборочного коэффициента корреляции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значимость.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Проверить адекватность модельного уравнения регрессии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записанного через коэффициент корреляции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Проверить надежность уравнения регрессии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записанного через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корреляции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коэффициентов.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Построить уравнения регрессий в первоначальной системе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4417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919161"/>
            <a:ext cx="8829676" cy="41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890587"/>
            <a:ext cx="8772526" cy="55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0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909636"/>
            <a:ext cx="8848421" cy="39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78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7" y="947736"/>
            <a:ext cx="878446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95349"/>
            <a:ext cx="8715375" cy="54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838199"/>
            <a:ext cx="8863012" cy="47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8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81049"/>
            <a:ext cx="8696326" cy="4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66775"/>
            <a:ext cx="8814930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" y="819150"/>
            <a:ext cx="8820151" cy="45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0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09637"/>
            <a:ext cx="8667750" cy="40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911" y="371356"/>
            <a:ext cx="81010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отражает следующая задача.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а д а ч а. Валики при черновой обработке на станке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№1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передаются последовательно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чистовой обработки. Экспериментатор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изучающий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между отклонениями размеров валиков от номинала при черновой обработке (мкм), от номинала при чистовой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обработке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мкм) произвел измерения отклонений у 50 случайно отобранных валиков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1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66788"/>
            <a:ext cx="874463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8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95349"/>
            <a:ext cx="8802976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1" y="971549"/>
            <a:ext cx="8727314" cy="47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85837"/>
            <a:ext cx="8701088" cy="47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1066799"/>
            <a:ext cx="8877656" cy="42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014412"/>
            <a:ext cx="8763000" cy="40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7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" y="928687"/>
            <a:ext cx="8870190" cy="40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6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866775"/>
            <a:ext cx="8811216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5838"/>
            <a:ext cx="8764906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62025"/>
            <a:ext cx="8720138" cy="43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911" y="371356"/>
            <a:ext cx="8101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Результаты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 сведены в табл. 27.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1" y="833021"/>
            <a:ext cx="8543927" cy="30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06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919161"/>
            <a:ext cx="8809830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82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09637"/>
            <a:ext cx="8743756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32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" y="928687"/>
            <a:ext cx="8686801" cy="4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2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890587"/>
            <a:ext cx="8806869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7" y="1028698"/>
            <a:ext cx="8748543" cy="36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9" y="738187"/>
            <a:ext cx="8774956" cy="57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909636"/>
            <a:ext cx="8799955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4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7" y="847724"/>
            <a:ext cx="8881233" cy="53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признак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характеризует отклонение размеров валиков от номинала при черновой обработке, а признак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отклонение размеров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валиков 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номинала при чистовой обработке. Используя данные табл. 27,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строим корреляционное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(рис. 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9" y="771525"/>
            <a:ext cx="5972175" cy="457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292" y="5343525"/>
            <a:ext cx="5886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Проведя линию тренда (пунктирная линия), видим, что число точек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расположенных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и под ней, практически одинаково, причем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расстояния этих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 до линии тренда одинаковые. Это дает основание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предположить наличие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линейной зависимости между признаками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86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подтверждения этой гипотезы перейдем от данного распределения к новому, найдя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признак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условное среднее признака Y по формуле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4" y="2190923"/>
            <a:ext cx="5212609" cy="26430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4" y="4833936"/>
            <a:ext cx="4914901" cy="14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482</Words>
  <Application>Microsoft Office PowerPoint</Application>
  <PresentationFormat>Экран (4:3)</PresentationFormat>
  <Paragraphs>98</Paragraphs>
  <Slides>57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63" baseType="lpstr">
      <vt:lpstr>Arial</vt:lpstr>
      <vt:lpstr>Cambria Math</vt:lpstr>
      <vt:lpstr>Noto Sans Symbols</vt:lpstr>
      <vt:lpstr>Times New Roman</vt:lpstr>
      <vt:lpstr>1_Точки</vt:lpstr>
      <vt:lpstr>Оформление по умолчанию</vt:lpstr>
      <vt:lpstr>Построение выборочного уравнения линии регрессии по сгруппированным данным</vt:lpstr>
      <vt:lpstr>Лабораторная работа № 4.</vt:lpstr>
      <vt:lpstr>Лабораторная работа № 4.</vt:lpstr>
      <vt:lpstr>Презентация PowerPoint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Евгения Коган</dc:creator>
  <cp:lastModifiedBy>Евгения Коган</cp:lastModifiedBy>
  <cp:revision>43</cp:revision>
  <dcterms:modified xsi:type="dcterms:W3CDTF">2021-03-06T13:55:03Z</dcterms:modified>
</cp:coreProperties>
</file>