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44" r:id="rId7"/>
  </p:sldMasterIdLst>
  <p:sldIdLst>
    <p:sldId id="268" r:id="rId8"/>
    <p:sldId id="280" r:id="rId9"/>
    <p:sldId id="284" r:id="rId10"/>
    <p:sldId id="292" r:id="rId11"/>
    <p:sldId id="283" r:id="rId12"/>
    <p:sldId id="291" r:id="rId13"/>
    <p:sldId id="288" r:id="rId14"/>
    <p:sldId id="287" r:id="rId15"/>
    <p:sldId id="294" r:id="rId16"/>
    <p:sldId id="29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478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261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6418-AF5B-4CB6-BE8A-82C90B32D896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F339-6B44-4993-9B02-28371B5660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60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14FE-1D72-4522-918D-35DD1D3A577B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75CC1-8F7A-43B6-A048-5624FDC035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3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44A9-8456-4658-A0A6-FB26DA71697E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5F8F-B144-40E4-87B4-D1C13A1EF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0D9C9-5B64-44B2-AD1A-5C2465DAD1D1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1B1B-DAEB-4D1F-87C9-DA1E90B77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0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E29D-7B35-44C2-B25F-74A0ECF20BD7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758D9-B291-4808-99E4-1C5277183F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4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B415-43C9-4B3E-A788-DC3DE6F4E299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333FC-441D-4D89-B834-06D295586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9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1C1-D022-48B8-96DD-30617766BB70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B491-1E8E-4256-B8FD-39528DD60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06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21B1-EF71-400E-B17C-FCE5036F0E2B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D666-C035-4DB5-BCFE-5F8796AA6C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876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F96E-B3CA-4B9D-A23B-A7A0BBC3F22D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768C-5691-408F-9ECE-A94006FAC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93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D218-CA49-44C7-AC19-7493EDBA6CDF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3F61-1EF0-488A-8E96-510DD6112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83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4D07C-96D7-41A7-A6E4-997E7686936C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B758-7C93-4F71-B817-D270DC35C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86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12192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17" y="4038600"/>
            <a:ext cx="12139083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43DD8C0B-0495-494A-AEAA-A0E71D6DE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524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031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9671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930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950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3321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869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72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57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6335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4762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00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00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4396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D8C0B-0495-494A-AEAA-A0E71D6DE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9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50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9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4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79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91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730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79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2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67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45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6418-AF5B-4CB6-BE8A-82C90B32D896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F339-6B44-4993-9B02-28371B5660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70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14FE-1D72-4522-918D-35DD1D3A577B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75CC1-8F7A-43B6-A048-5624FDC035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99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44A9-8456-4658-A0A6-FB26DA71697E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5F8F-B144-40E4-87B4-D1C13A1EF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2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0D9C9-5B64-44B2-AD1A-5C2465DAD1D1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1B1B-DAEB-4D1F-87C9-DA1E90B77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169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E29D-7B35-44C2-B25F-74A0ECF20BD7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758D9-B291-4808-99E4-1C5277183F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287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B415-43C9-4B3E-A788-DC3DE6F4E299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333FC-441D-4D89-B834-06D295586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51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1C1-D022-48B8-96DD-30617766BB70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B491-1E8E-4256-B8FD-39528DD60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91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21B1-EF71-400E-B17C-FCE5036F0E2B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D666-C035-4DB5-BCFE-5F8796AA6C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44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F96E-B3CA-4B9D-A23B-A7A0BBC3F22D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768C-5691-408F-9ECE-A94006FAC7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142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D218-CA49-44C7-AC19-7493EDBA6CDF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3F61-1EF0-488A-8E96-510DD6112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4654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4D07C-96D7-41A7-A6E4-997E7686936C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B758-7C93-4F71-B817-D270DC35C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41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12192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17" y="4038600"/>
            <a:ext cx="12139083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43DD8C0B-0495-494A-AEAA-A0E71D6DE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890"/>
      </p:ext>
    </p:extLst>
  </p:cSld>
  <p:clrMapOvr>
    <a:masterClrMapping/>
  </p:clrMapOvr>
  <p:transition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D1F9D-C076-40E7-8CBD-0D93862A9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029"/>
      </p:ext>
    </p:extLst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3106-9978-498D-AAF5-3A7BECB8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8531"/>
      </p:ext>
    </p:extLst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457200"/>
            <a:ext cx="5994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13436-1AA5-4B2A-A7D8-D4B86DDBB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489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45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46C6-89FF-4C28-8C37-25AC3AF372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6658"/>
      </p:ext>
    </p:extLst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1BD2-682A-4B6D-B170-83B26D62E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3672"/>
      </p:ext>
    </p:extLst>
  </p:cSld>
  <p:clrMapOvr>
    <a:masterClrMapping/>
  </p:clrMapOvr>
  <p:transition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DDC5-EDB3-4E28-9367-D8F3313E1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3585"/>
      </p:ext>
    </p:extLst>
  </p:cSld>
  <p:clrMapOvr>
    <a:masterClrMapping/>
  </p:clrMapOvr>
  <p:transition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B6DF-DE78-433C-B686-27860D4BB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035"/>
      </p:ext>
    </p:extLst>
  </p:cSld>
  <p:clrMapOvr>
    <a:masterClrMapping/>
  </p:clrMapOvr>
  <p:transition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86D6C-48F8-4CC5-8030-5004DD9FD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0588"/>
      </p:ext>
    </p:extLst>
  </p:cSld>
  <p:clrMapOvr>
    <a:masterClrMapping/>
  </p:clrMapOvr>
  <p:transition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DD87-F4C8-4D37-92E0-BEE8A7816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7042"/>
      </p:ext>
    </p:extLst>
  </p:cSld>
  <p:clrMapOvr>
    <a:masterClrMapping/>
  </p:clrMapOvr>
  <p:transition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00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00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41B39-8DED-4D1C-B1EA-9868DC11EE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3219"/>
      </p:ext>
    </p:extLst>
  </p:cSld>
  <p:clrMapOvr>
    <a:masterClrMapping/>
  </p:clrMapOvr>
  <p:transition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16418-AF5B-4CB6-BE8A-82C90B32D896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FF339-6B44-4993-9B02-28371B566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44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C14FE-1D72-4522-918D-35DD1D3A577B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75CC1-8F7A-43B6-A048-5624FDC0359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140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144A9-8456-4658-A0A6-FB26DA71697E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5F8F-B144-40E4-87B4-D1C13A1EF0E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55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0D9C9-5B64-44B2-AD1A-5C2465DAD1D1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01B1B-DAEB-4D1F-87C9-DA1E90B77A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13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3DE29D-7B35-44C2-B25F-74A0ECF20BD7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758D9-B291-4808-99E4-1C5277183F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34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7B415-43C9-4B3E-A788-DC3DE6F4E299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333FC-441D-4D89-B834-06D2955866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084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6E1C1-D022-48B8-96DD-30617766BB70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AB491-1E8E-4256-B8FD-39528DD6060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8284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A21B1-EF71-400E-B17C-FCE5036F0E2B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2D666-C035-4DB5-BCFE-5F8796AA6C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39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8F96E-B3CA-4B9D-A23B-A7A0BBC3F22D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768C-5691-408F-9ECE-A94006FAC7B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3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73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1716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0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13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65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683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ED218-CA49-44C7-AC19-7493EDBA6CDF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B3F61-1EF0-488A-8E96-510DD61125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539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4D07C-96D7-41A7-A6E4-997E7686936C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0B758-7C93-4F71-B817-D270DC35CC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4489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1" descr="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63436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7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1" descr="8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B8A15B-A160-449E-AAAC-DFA1951A370E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F661E-9390-4580-BE09-BE1B05B12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"/>
            <a:ext cx="12192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1219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fld id="{15F1A2BD-A64C-49AF-869C-5789FDBD2EDE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pPr>
              <a:defRPr/>
            </a:pPr>
            <a:fld id="{2D4F02B8-BB7E-4349-A16A-7E791117E3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1" descr="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63436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1" descr="8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B8A15B-A160-449E-AAAC-DFA1951A370E}" type="datetimeFigureOut">
              <a:rPr lang="ru-RU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F661E-9390-4580-BE09-BE1B05B12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"/>
            <a:ext cx="12192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1219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pPr>
              <a:defRPr/>
            </a:pPr>
            <a:fld id="{15F1A2BD-A64C-49AF-869C-5789FDBD2EDE}" type="datetimeFigureOut">
              <a:rPr lang="ru-RU" smtClean="0"/>
              <a:pPr>
                <a:defRPr/>
              </a:pPr>
              <a:t>06.04.2021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pPr>
              <a:defRPr/>
            </a:pPr>
            <a:fld id="{2D4F02B8-BB7E-4349-A16A-7E791117E3C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9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7C70-F1FB-4DEB-BDE2-D3A67DC4C7F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FAC83-E98E-4690-9C14-4535A9FD5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743" y="1399570"/>
            <a:ext cx="9128723" cy="1713538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Процессы и потоки в ОС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ru-RU" sz="6000" dirty="0" smtClean="0">
                <a:solidFill>
                  <a:schemeClr val="tx1"/>
                </a:solidFill>
              </a:rPr>
              <a:t>Часть </a:t>
            </a:r>
            <a:r>
              <a:rPr lang="ru-RU" sz="6000" dirty="0" smtClean="0">
                <a:solidFill>
                  <a:schemeClr val="tx1"/>
                </a:solidFill>
              </a:rPr>
              <a:t>2 </a:t>
            </a:r>
            <a:r>
              <a:rPr lang="ru-RU" sz="6000" dirty="0" smtClean="0">
                <a:solidFill>
                  <a:schemeClr val="tx1"/>
                </a:solidFill>
              </a:rPr>
              <a:t>- </a:t>
            </a:r>
            <a:r>
              <a:rPr lang="ru-RU" sz="6000" dirty="0" smtClean="0">
                <a:solidFill>
                  <a:schemeClr val="tx1"/>
                </a:solidFill>
              </a:rPr>
              <a:t>По</a:t>
            </a:r>
            <a:r>
              <a:rPr lang="ru-RU" sz="6000" dirty="0" smtClean="0">
                <a:solidFill>
                  <a:schemeClr val="tx1"/>
                </a:solidFill>
              </a:rPr>
              <a:t>токи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3704" y="367233"/>
            <a:ext cx="7975862" cy="723649"/>
          </a:xfrm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Состояния потоков при планировании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1515330"/>
            <a:ext cx="7250602" cy="41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255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0755" y="176733"/>
            <a:ext cx="8708163" cy="723649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Характеристики </a:t>
            </a:r>
            <a:r>
              <a:rPr lang="ru-RU" sz="4000" dirty="0" smtClean="0">
                <a:solidFill>
                  <a:schemeClr val="tx1"/>
                </a:solidFill>
              </a:rPr>
              <a:t>потоков 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smtClean="0">
                <a:solidFill>
                  <a:schemeClr val="tx1"/>
                </a:solidFill>
              </a:rPr>
              <a:t>Thread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603" y="1164248"/>
            <a:ext cx="8064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Представляют </a:t>
            </a:r>
            <a:r>
              <a:rPr lang="ru-RU" sz="2800" dirty="0" smtClean="0"/>
              <a:t>собой </a:t>
            </a:r>
            <a:r>
              <a:rPr lang="ru-RU" sz="2800" dirty="0" smtClean="0"/>
              <a:t>код («поток выполнения»), непосредственно выполняющийся и получающий процессорное время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Обладают собственным состоянием выполнения (регистры, стек и т.п.)</a:t>
            </a:r>
            <a:endParaRPr lang="ru-RU" sz="2800" dirty="0" smtClean="0"/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Позволяют распараллелить вычисления в многопоточных приложениях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Совместно используют ресурсы процесса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Являются единицей планирования в многозадачных системах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828474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7564" y="208640"/>
            <a:ext cx="8846039" cy="807353"/>
          </a:xfrm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Многозадачность </a:t>
            </a:r>
            <a:r>
              <a:rPr lang="en-US" sz="3200" dirty="0" smtClean="0">
                <a:solidFill>
                  <a:schemeClr val="tx1"/>
                </a:solidFill>
              </a:rPr>
              <a:t>(multitasking) </a:t>
            </a:r>
            <a:r>
              <a:rPr lang="ru-RU" sz="3200" dirty="0" smtClean="0">
                <a:solidFill>
                  <a:schemeClr val="tx1"/>
                </a:solidFill>
              </a:rPr>
              <a:t>и </a:t>
            </a:r>
            <a:r>
              <a:rPr lang="ru-RU" sz="3200" dirty="0" err="1" smtClean="0">
                <a:solidFill>
                  <a:schemeClr val="tx1"/>
                </a:solidFill>
              </a:rPr>
              <a:t>многопоточность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multithreading</a:t>
            </a:r>
            <a:r>
              <a:rPr lang="ru-RU" sz="3200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4" y="1451584"/>
            <a:ext cx="838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69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0755" y="176733"/>
            <a:ext cx="8708163" cy="723649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Характеристики </a:t>
            </a:r>
            <a:r>
              <a:rPr lang="ru-RU" sz="3200" dirty="0" smtClean="0">
                <a:solidFill>
                  <a:schemeClr val="tx1"/>
                </a:solidFill>
              </a:rPr>
              <a:t>многопоточных приложений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4603" y="1164248"/>
            <a:ext cx="8064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Части кода программы могут выполняться параллельно или </a:t>
            </a:r>
            <a:r>
              <a:rPr lang="ru-RU" sz="2800" dirty="0" err="1" smtClean="0"/>
              <a:t>квази</a:t>
            </a:r>
            <a:r>
              <a:rPr lang="ru-RU" sz="2800" dirty="0" smtClean="0"/>
              <a:t>-параллельно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Фрагменты программы могут выполняться независимо друг от друга</a:t>
            </a:r>
            <a:endParaRPr lang="ru-RU" sz="2800" dirty="0" smtClean="0"/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Ускоряется работа приложения, если это возможно алгоритмически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Требуется обеспечить согласованную работу потоков (синхронизацию)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Усложняется программирование приложения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5566242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09161" y="492368"/>
            <a:ext cx="7975862" cy="60960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Пример многопоточного </a:t>
            </a:r>
            <a:r>
              <a:rPr lang="ru-RU" sz="3200" dirty="0" smtClean="0">
                <a:solidFill>
                  <a:schemeClr val="tx1"/>
                </a:solidFill>
              </a:rPr>
              <a:t>п</a:t>
            </a:r>
            <a:r>
              <a:rPr lang="ru-RU" sz="3200" dirty="0" smtClean="0">
                <a:solidFill>
                  <a:schemeClr val="tx1"/>
                </a:solidFill>
              </a:rPr>
              <a:t>риложения 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(Total Commander)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0" y="1526564"/>
            <a:ext cx="8141651" cy="45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188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09161" y="492368"/>
            <a:ext cx="7975862" cy="60960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Примеры многопоточного </a:t>
            </a:r>
            <a:r>
              <a:rPr lang="ru-RU" sz="3200" dirty="0" smtClean="0">
                <a:solidFill>
                  <a:schemeClr val="tx1"/>
                </a:solidFill>
              </a:rPr>
              <a:t>п</a:t>
            </a:r>
            <a:r>
              <a:rPr lang="ru-RU" sz="3200" dirty="0" smtClean="0">
                <a:solidFill>
                  <a:schemeClr val="tx1"/>
                </a:solidFill>
              </a:rPr>
              <a:t>риложения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(Web-</a:t>
            </a:r>
            <a:r>
              <a:rPr lang="ru-RU" sz="3200" dirty="0" smtClean="0">
                <a:solidFill>
                  <a:schemeClr val="tx1"/>
                </a:solidFill>
              </a:rPr>
              <a:t>сервер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37" y="1753453"/>
            <a:ext cx="7825191" cy="43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22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277396" y="570433"/>
            <a:ext cx="7975862" cy="723649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Сохранение контекста при переключении потоков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Прерывания. Механизм обработки прерываний | Контент-платформа Pandi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88" y="1963861"/>
            <a:ext cx="7110112" cy="4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936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13273" y="914310"/>
            <a:ext cx="7975862" cy="723649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Элементы состояния потока</a:t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(контекст потока)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1842" y="2225224"/>
            <a:ext cx="8276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Счетчик команд процессора</a:t>
            </a:r>
            <a:endParaRPr lang="ru-RU" sz="2800" dirty="0" smtClean="0"/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Текущие значения регистров процессора </a:t>
            </a:r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Стек</a:t>
            </a:r>
            <a:endParaRPr lang="ru-RU" sz="2800" dirty="0" smtClean="0"/>
          </a:p>
          <a:p>
            <a:pPr marL="540000" indent="-540000">
              <a:buFont typeface="+mj-lt"/>
              <a:buAutoNum type="arabicPeriod"/>
            </a:pPr>
            <a:r>
              <a:rPr lang="ru-RU" sz="2800" dirty="0" smtClean="0"/>
              <a:t>Состояние флагов процессора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39045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3704" y="367233"/>
            <a:ext cx="7975862" cy="723649"/>
          </a:xfrm>
        </p:spPr>
        <p:txBody>
          <a:bodyPr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Планирование потоков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1023397" y="3481662"/>
            <a:ext cx="8237834" cy="723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3200" dirty="0" smtClean="0">
                <a:solidFill>
                  <a:schemeClr val="tx1"/>
                </a:solidFill>
              </a:rPr>
              <a:t>Планирование потоков в многозадачной системе определяет условия, при которых планировщик операционной системы выделяет потоку процессорное время, а также порядок их переключения (дисциплину планирования)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071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6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156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1013</TotalTime>
  <Words>176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Eurostile</vt:lpstr>
      <vt:lpstr>Franklin Gothic Book</vt:lpstr>
      <vt:lpstr>Trebuchet MS</vt:lpstr>
      <vt:lpstr>Wingdings 3</vt:lpstr>
      <vt:lpstr>Тема1</vt:lpstr>
      <vt:lpstr>Специальное оформление</vt:lpstr>
      <vt:lpstr>156</vt:lpstr>
      <vt:lpstr>1_Тема1</vt:lpstr>
      <vt:lpstr>1_Специальное оформление</vt:lpstr>
      <vt:lpstr>1_156</vt:lpstr>
      <vt:lpstr>Аспект</vt:lpstr>
      <vt:lpstr>Процессы и потоки в ОС  Часть 2 - Потоки</vt:lpstr>
      <vt:lpstr>Характеристики потоков (Thread)</vt:lpstr>
      <vt:lpstr>Многозадачность (multitasking) и многопоточность (multithreading)</vt:lpstr>
      <vt:lpstr>Характеристики многопоточных приложений</vt:lpstr>
      <vt:lpstr>Пример многопоточного приложения  (Total Commander)</vt:lpstr>
      <vt:lpstr>Примеры многопоточного приложения (Web-сервер)</vt:lpstr>
      <vt:lpstr>Сохранение контекста при переключении потоков</vt:lpstr>
      <vt:lpstr>Элементы состояния потока (контекст потока)</vt:lpstr>
      <vt:lpstr>Планирование потоков</vt:lpstr>
      <vt:lpstr>Состояния потоков при планировании</vt:lpstr>
    </vt:vector>
  </TitlesOfParts>
  <Company>ПАО "ТГК-14"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 и потоки (часть 2 - Потоки)</dc:title>
  <dc:creator>Макаров Дмитрий Андреевич</dc:creator>
  <cp:lastModifiedBy>Макаров Дмитрий Андреевич</cp:lastModifiedBy>
  <cp:revision>112</cp:revision>
  <dcterms:created xsi:type="dcterms:W3CDTF">2020-11-26T08:06:11Z</dcterms:created>
  <dcterms:modified xsi:type="dcterms:W3CDTF">2021-04-06T10:57:14Z</dcterms:modified>
</cp:coreProperties>
</file>