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72" r:id="rId5"/>
    <p:sldId id="271" r:id="rId6"/>
    <p:sldId id="270" r:id="rId7"/>
    <p:sldId id="273" r:id="rId8"/>
    <p:sldId id="274" r:id="rId9"/>
    <p:sldId id="275" r:id="rId10"/>
    <p:sldId id="257" r:id="rId11"/>
    <p:sldId id="259" r:id="rId12"/>
    <p:sldId id="261" r:id="rId13"/>
    <p:sldId id="262" r:id="rId14"/>
    <p:sldId id="263" r:id="rId15"/>
    <p:sldId id="264" r:id="rId16"/>
    <p:sldId id="265" r:id="rId17"/>
    <p:sldId id="266" r:id="rId18"/>
    <p:sldId id="260" r:id="rId19"/>
    <p:sldId id="267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0CAE3-A021-4194-85B2-1A9A5524ED38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latin typeface="Constantia" pitchFamily="18" charset="0"/>
              </a:rPr>
              <a:t>Теории и модели предприятий</a:t>
            </a:r>
            <a:endParaRPr lang="ru-RU" sz="3200" b="1" dirty="0">
              <a:latin typeface="Constanti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1800" b="1" dirty="0" smtClean="0">
                <a:latin typeface="Constantia" pitchFamily="18" charset="0"/>
              </a:rPr>
              <a:t/>
            </a:r>
            <a:br>
              <a:rPr lang="ru-RU" sz="1800" b="1" dirty="0" smtClean="0">
                <a:latin typeface="Constantia" pitchFamily="18" charset="0"/>
              </a:rPr>
            </a:br>
            <a:r>
              <a:rPr lang="ru-RU" sz="2700" b="1" dirty="0" smtClean="0">
                <a:latin typeface="Constantia" pitchFamily="18" charset="0"/>
              </a:rPr>
              <a:t>1. Характеристика внешней среды предприятий</a:t>
            </a:r>
            <a:br>
              <a:rPr lang="ru-RU" sz="2700" b="1" dirty="0" smtClean="0">
                <a:latin typeface="Constantia" pitchFamily="18" charset="0"/>
              </a:rPr>
            </a:br>
            <a:endParaRPr lang="ru-RU" sz="2700" b="1" dirty="0">
              <a:latin typeface="Constantia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700808"/>
            <a:ext cx="552556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1979712" y="5733256"/>
            <a:ext cx="5670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prstClr val="black"/>
                </a:solidFill>
                <a:latin typeface="Constantia" pitchFamily="18" charset="0"/>
                <a:ea typeface="+mj-ea"/>
                <a:cs typeface="+mj-cs"/>
              </a:rPr>
              <a:t>Внешняя и внутренняя среда предприятия</a:t>
            </a:r>
            <a:endParaRPr lang="ru-RU" sz="1400" b="1" dirty="0">
              <a:latin typeface="Constantia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908720"/>
            <a:ext cx="70485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068960"/>
            <a:ext cx="7067808" cy="25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1800" b="1" dirty="0" smtClean="0">
                <a:latin typeface="Constantia" pitchFamily="18" charset="0"/>
              </a:rPr>
              <a:t/>
            </a:r>
            <a:br>
              <a:rPr lang="ru-RU" sz="1800" b="1" dirty="0" smtClean="0">
                <a:latin typeface="Constantia" pitchFamily="18" charset="0"/>
              </a:rPr>
            </a:br>
            <a:r>
              <a:rPr lang="ru-RU" sz="2700" b="1" dirty="0" smtClean="0">
                <a:latin typeface="Constantia" pitchFamily="18" charset="0"/>
              </a:rPr>
              <a:t>2. Функционирование отдельных субъектов микросреды</a:t>
            </a:r>
            <a:br>
              <a:rPr lang="ru-RU" sz="2700" b="1" dirty="0" smtClean="0">
                <a:latin typeface="Constantia" pitchFamily="18" charset="0"/>
              </a:rPr>
            </a:br>
            <a:endParaRPr lang="ru-RU" sz="2700" b="1" dirty="0">
              <a:latin typeface="Constantia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484784"/>
            <a:ext cx="7010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7" y="1124744"/>
            <a:ext cx="7492277" cy="5537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16632"/>
            <a:ext cx="37444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8640"/>
            <a:ext cx="8724900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lum bright="10000" contrast="30000"/>
          </a:blip>
          <a:srcRect l="2680" t="4162"/>
          <a:stretch>
            <a:fillRect/>
          </a:stretch>
        </p:blipFill>
        <p:spPr bwMode="auto">
          <a:xfrm>
            <a:off x="2051720" y="2420888"/>
            <a:ext cx="5230381" cy="331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1800" b="1" dirty="0" smtClean="0">
                <a:latin typeface="Constantia" pitchFamily="18" charset="0"/>
              </a:rPr>
              <a:t/>
            </a:r>
            <a:br>
              <a:rPr lang="ru-RU" sz="1800" b="1" dirty="0" smtClean="0">
                <a:latin typeface="Constantia" pitchFamily="18" charset="0"/>
              </a:rPr>
            </a:br>
            <a:r>
              <a:rPr lang="ru-RU" sz="2700" b="1" dirty="0" smtClean="0">
                <a:latin typeface="Constantia" pitchFamily="18" charset="0"/>
              </a:rPr>
              <a:t>3. Макросреда и ее факторы</a:t>
            </a:r>
            <a:br>
              <a:rPr lang="ru-RU" sz="2700" b="1" dirty="0" smtClean="0">
                <a:latin typeface="Constantia" pitchFamily="18" charset="0"/>
              </a:rPr>
            </a:br>
            <a:endParaRPr lang="ru-RU" sz="2700" b="1" dirty="0">
              <a:latin typeface="Constantia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980728"/>
            <a:ext cx="84969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i="1" dirty="0">
                <a:latin typeface="Constantia" pitchFamily="18" charset="0"/>
              </a:rPr>
              <a:t>Макросреда</a:t>
            </a:r>
            <a:r>
              <a:rPr lang="ru-RU" sz="1400" dirty="0">
                <a:latin typeface="Constantia" pitchFamily="18" charset="0"/>
              </a:rPr>
              <a:t> представляет собой экономическое, социальное, научно-техническое, политико-правовое и культурное окружение (государственно-властные структуры, судебные, налоговые и таможенные органы, финансовые, культурные, общественные, благотворительные и международные организации), оказывающее влияние на микросреду предприятия и косвенно влияющее на маркетинговые решения предприятия.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1800" b="1" dirty="0" smtClean="0">
                <a:latin typeface="Constantia" pitchFamily="18" charset="0"/>
              </a:rPr>
              <a:t/>
            </a:r>
            <a:br>
              <a:rPr lang="ru-RU" sz="1800" b="1" dirty="0" smtClean="0">
                <a:latin typeface="Constantia" pitchFamily="18" charset="0"/>
              </a:rPr>
            </a:br>
            <a:r>
              <a:rPr lang="ru-RU" sz="2700" b="1" dirty="0" smtClean="0">
                <a:latin typeface="Constantia" pitchFamily="18" charset="0"/>
              </a:rPr>
              <a:t>Составляющие </a:t>
            </a:r>
            <a:r>
              <a:rPr lang="en-US" sz="2700" b="1" dirty="0" smtClean="0">
                <a:latin typeface="Constantia" pitchFamily="18" charset="0"/>
              </a:rPr>
              <a:t>STEP</a:t>
            </a:r>
            <a:r>
              <a:rPr lang="ru-RU" sz="2700" b="1" dirty="0" smtClean="0">
                <a:latin typeface="Constantia" pitchFamily="18" charset="0"/>
              </a:rPr>
              <a:t> - анализа</a:t>
            </a:r>
            <a:endParaRPr lang="ru-RU" sz="2700" b="1" dirty="0">
              <a:latin typeface="Constantia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3140968"/>
            <a:ext cx="8352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Constantia" pitchFamily="18" charset="0"/>
              </a:rPr>
              <a:t>С помощью STEP- анализа изучается рынок, определяется позиция компании на рынке и перспективы его освоения, рассматриваются возможности и осложняющие моменты во внешнем окружении, касающиеся продвижения существующего товара/услуги или запуска нового бренда.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1340768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latin typeface="Constantia" pitchFamily="18" charset="0"/>
              </a:rPr>
              <a:t>Step-анализ</a:t>
            </a:r>
            <a:r>
              <a:rPr lang="ru-RU" sz="1600" dirty="0">
                <a:latin typeface="Constantia" pitchFamily="18" charset="0"/>
              </a:rPr>
              <a:t> (в некоторых источниках PEST-анализ) – позволяет определить технологические, политические, экономические и социальные факторы, влияющие на деятельность компании. Итогом применения данного метода будет список факторов внешней среды, которые положительно или отрицательно влияют на бизнес. Они оформляются в специальную матрицу и каждый из них получает свой ранг, исходя из оценки экспертами его важности.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lum bright="10000" contrast="-10000"/>
          </a:blip>
          <a:srcRect/>
          <a:stretch>
            <a:fillRect/>
          </a:stretch>
        </p:blipFill>
        <p:spPr bwMode="auto">
          <a:xfrm>
            <a:off x="971600" y="908720"/>
            <a:ext cx="73247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6632"/>
            <a:ext cx="3464099" cy="1614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348880"/>
            <a:ext cx="60960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93126"/>
            <a:ext cx="3296329" cy="2131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1800" b="1" dirty="0" smtClean="0">
                <a:latin typeface="Constantia" pitchFamily="18" charset="0"/>
              </a:rPr>
              <a:t/>
            </a:r>
            <a:br>
              <a:rPr lang="ru-RU" sz="1800" b="1" dirty="0" smtClean="0">
                <a:latin typeface="Constantia" pitchFamily="18" charset="0"/>
              </a:rPr>
            </a:br>
            <a:r>
              <a:rPr lang="ru-RU" sz="2700" b="1" dirty="0" smtClean="0">
                <a:latin typeface="Constantia" pitchFamily="18" charset="0"/>
              </a:rPr>
              <a:t>4. Внутренняя среда как фактор развития предприятия</a:t>
            </a:r>
            <a:br>
              <a:rPr lang="ru-RU" sz="2700" b="1" dirty="0" smtClean="0">
                <a:latin typeface="Constantia" pitchFamily="18" charset="0"/>
              </a:rPr>
            </a:br>
            <a:endParaRPr lang="ru-RU" sz="2700" b="1" dirty="0">
              <a:latin typeface="Constantia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2588" y="1824038"/>
            <a:ext cx="58388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03648" y="836712"/>
          <a:ext cx="6768752" cy="5448898"/>
        </p:xfrm>
        <a:graphic>
          <a:graphicData uri="http://schemas.openxmlformats.org/drawingml/2006/table">
            <a:tbl>
              <a:tblPr/>
              <a:tblGrid>
                <a:gridCol w="1825000"/>
                <a:gridCol w="4943752"/>
              </a:tblGrid>
              <a:tr h="2700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b="1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«Срез» предприятия</a:t>
                      </a:r>
                      <a:endParaRPr lang="ru-RU" sz="1200" dirty="0">
                        <a:solidFill>
                          <a:srgbClr val="111111"/>
                        </a:solidFill>
                        <a:latin typeface="Constantia" pitchFamily="18" charset="0"/>
                        <a:ea typeface="Times New Roman"/>
                      </a:endParaRPr>
                    </a:p>
                  </a:txBody>
                  <a:tcPr marL="51134" marR="511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3429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b="1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Содержание «среза»</a:t>
                      </a:r>
                      <a:endParaRPr lang="ru-RU" sz="1200">
                        <a:solidFill>
                          <a:srgbClr val="111111"/>
                        </a:solidFill>
                        <a:latin typeface="Constantia" pitchFamily="18" charset="0"/>
                        <a:ea typeface="Times New Roman"/>
                      </a:endParaRPr>
                    </a:p>
                  </a:txBody>
                  <a:tcPr marL="51134" marR="511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2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Кадровый «срез»</a:t>
                      </a:r>
                    </a:p>
                  </a:txBody>
                  <a:tcPr marL="51134" marR="511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06045" algn="l"/>
                          <a:tab pos="220345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взаимодействие менеджеров и рабочих;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06045" algn="l"/>
                          <a:tab pos="220345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err="1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найм</a:t>
                      </a: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, обучение и продвижение кадров;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06045" algn="l"/>
                          <a:tab pos="220345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оценка результатов труда и стимулирование;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06045" algn="l"/>
                          <a:tab pos="220345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создание и поддержание отношений между работниками и т.п.</a:t>
                      </a:r>
                    </a:p>
                  </a:txBody>
                  <a:tcPr marL="51134" marR="511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2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Организационный «срез»</a:t>
                      </a:r>
                    </a:p>
                  </a:txBody>
                  <a:tcPr marL="51134" marR="511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0345" algn="l"/>
                          <a:tab pos="581660" algn="l"/>
                          <a:tab pos="677545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коммуникационные процессы внутри организации;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0345" algn="l"/>
                          <a:tab pos="581660" algn="l"/>
                          <a:tab pos="677545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организационные структуры;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0345" algn="l"/>
                          <a:tab pos="581660" algn="l"/>
                          <a:tab pos="677545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нормы, правила и процедуры;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0345" algn="l"/>
                          <a:tab pos="581660" algn="l"/>
                          <a:tab pos="677545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распределение прав, обязанностей и ответственности;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0345" algn="l"/>
                          <a:tab pos="581660" algn="l"/>
                          <a:tab pos="677545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иерархию подчинения и т.п.</a:t>
                      </a:r>
                    </a:p>
                  </a:txBody>
                  <a:tcPr marL="51134" marR="511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81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Производственный «срез»</a:t>
                      </a:r>
                    </a:p>
                  </a:txBody>
                  <a:tcPr marL="51134" marR="511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5425" algn="l"/>
                          <a:tab pos="581660" algn="l"/>
                          <a:tab pos="682625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изготовление продукта;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5425" algn="l"/>
                          <a:tab pos="581660" algn="l"/>
                          <a:tab pos="682625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снабжение и ведение складского хозяйства;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5425" algn="l"/>
                          <a:tab pos="581660" algn="l"/>
                          <a:tab pos="682625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обслуживание технологического парка;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5425" algn="l"/>
                          <a:tab pos="581660" algn="l"/>
                          <a:tab pos="682625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осуществление НИР и т.п.</a:t>
                      </a:r>
                    </a:p>
                  </a:txBody>
                  <a:tcPr marL="51134" marR="511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71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Маркетинговый «срез» внутренней среды предприятия</a:t>
                      </a:r>
                    </a:p>
                  </a:txBody>
                  <a:tcPr marL="51134" marR="511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61925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Охватывает следующие стороны, связанные с реализацией продукции: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-3175" algn="l"/>
                          <a:tab pos="225425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продуктовая стратегия;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-3175" algn="l"/>
                          <a:tab pos="225425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стратегия ценообразования;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-3175" algn="l"/>
                          <a:tab pos="225425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стратегия продвижения продукта на рынке;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-3175" algn="l"/>
                          <a:tab pos="225425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выбор рынков сбыта и систем распределения и т.п.</a:t>
                      </a:r>
                    </a:p>
                  </a:txBody>
                  <a:tcPr marL="51134" marR="511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2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Финансовый «срез»</a:t>
                      </a:r>
                    </a:p>
                  </a:txBody>
                  <a:tcPr marL="51134" marR="511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Включает процессы, связанные с обеспечением эффективного использования и движения денежных средств в организации: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61925" algn="l"/>
                          <a:tab pos="253365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поддержание должного уровня ликвидности и обеспечение прибыльности;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61925" algn="l"/>
                          <a:tab pos="253365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создание инвестиционных возможностей и т.п.</a:t>
                      </a:r>
                    </a:p>
                  </a:txBody>
                  <a:tcPr marL="51134" marR="511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2576782" y="245260"/>
            <a:ext cx="38719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1925" algn="l"/>
                <a:tab pos="254000" algn="l"/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tantia" pitchFamily="18" charset="0"/>
                <a:ea typeface="Times New Roman" pitchFamily="18" charset="0"/>
                <a:cs typeface="Times New Roman" pitchFamily="18" charset="0"/>
              </a:rPr>
              <a:t>Внутренняя среда предприятия</a:t>
            </a: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tantia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67544" y="332656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/>
            </a:r>
            <a:b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itchFamily="18" charset="0"/>
              <a:ea typeface="+mj-ea"/>
              <a:cs typeface="+mj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692696"/>
            <a:ext cx="749617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134" y="3140968"/>
            <a:ext cx="8771866" cy="3209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539552" y="2492896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/>
            </a:r>
            <a:b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>Основные признаки предприятия как юридического лица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/>
            </a:r>
            <a:b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5"/>
            <a:ext cx="7191375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539552" y="476672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/>
            </a:r>
            <a:b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r>
              <a:rPr kumimoji="0" lang="ru-RU" sz="3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>Характерные черты предприятия</a:t>
            </a:r>
            <a:endParaRPr kumimoji="0" lang="ru-RU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itchFamily="18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5373216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  </a:t>
            </a:r>
            <a:r>
              <a:rPr lang="ru-RU" b="1" dirty="0" smtClean="0"/>
              <a:t>Административно-хозяйственная самостоятельность </a:t>
            </a:r>
            <a:r>
              <a:rPr lang="ru-RU" dirty="0" smtClean="0"/>
              <a:t>выражается в    том, что предприятие имеет права и обязанности юридического лица.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5279305" cy="227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077072"/>
            <a:ext cx="4582327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2492896"/>
            <a:ext cx="5523905" cy="1802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588" y="116632"/>
            <a:ext cx="5040560" cy="285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5536" y="2958276"/>
            <a:ext cx="35181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solidFill>
                  <a:srgbClr val="002060"/>
                </a:solidFill>
                <a:cs typeface="FrankRuehl" pitchFamily="34" charset="-79"/>
              </a:rPr>
              <a:t>Краткосрочные цели</a:t>
            </a:r>
            <a:r>
              <a:rPr lang="ru-RU" b="1" dirty="0" smtClean="0">
                <a:solidFill>
                  <a:srgbClr val="002060"/>
                </a:solidFill>
                <a:cs typeface="FrankRuehl" pitchFamily="34" charset="-79"/>
              </a:rPr>
              <a:t> характеризуются детализацией информации о том, кто, что и когда должен выполнять.</a:t>
            </a:r>
          </a:p>
          <a:p>
            <a:endParaRPr lang="ru-RU" b="1" dirty="0" smtClean="0">
              <a:solidFill>
                <a:srgbClr val="002060"/>
              </a:solidFill>
              <a:cs typeface="FrankRuehl" pitchFamily="34" charset="-79"/>
            </a:endParaRPr>
          </a:p>
          <a:p>
            <a:r>
              <a:rPr lang="ru-RU" b="1" u="sng" dirty="0" smtClean="0">
                <a:solidFill>
                  <a:srgbClr val="002060"/>
                </a:solidFill>
                <a:cs typeface="FrankRuehl" pitchFamily="34" charset="-79"/>
              </a:rPr>
              <a:t>Среднесрочные цели</a:t>
            </a:r>
            <a:r>
              <a:rPr lang="ru-RU" b="1" dirty="0" smtClean="0">
                <a:solidFill>
                  <a:srgbClr val="002060"/>
                </a:solidFill>
                <a:cs typeface="FrankRuehl" pitchFamily="34" charset="-79"/>
              </a:rPr>
              <a:t> – промежуточные цели между долгосрочными и краткосрочными</a:t>
            </a:r>
            <a:endParaRPr lang="ru-RU" b="1" dirty="0">
              <a:solidFill>
                <a:srgbClr val="002060"/>
              </a:solidFill>
              <a:cs typeface="FrankRuehl" pitchFamily="34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166" y="2958276"/>
            <a:ext cx="5071472" cy="362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6752975" cy="373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899592" y="548680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Виды деятельности хозяйствующего субъекта</a:t>
            </a:r>
            <a:endParaRPr lang="ru-RU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44824"/>
            <a:ext cx="7947941" cy="3569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971600" y="620688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Главные направления деятельности предприятий</a:t>
            </a:r>
            <a:endParaRPr lang="ru-RU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71600" y="620688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Экономическая модель предприятия</a:t>
            </a:r>
            <a:endParaRPr lang="ru-RU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16832"/>
            <a:ext cx="7019263" cy="205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59632" y="1844824"/>
            <a:ext cx="69847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 Внутренняя и внешняя среда хозяйствования предприятий</a:t>
            </a:r>
            <a:endParaRPr lang="ru-RU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316</Words>
  <Application>Microsoft Office PowerPoint</Application>
  <PresentationFormat>Экран (4:3)</PresentationFormat>
  <Paragraphs>50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Теории и модели предприятий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1. Характеристика внешней среды предприятий </vt:lpstr>
      <vt:lpstr> 2. Функционирование отдельных субъектов микросреды </vt:lpstr>
      <vt:lpstr>Презентация PowerPoint</vt:lpstr>
      <vt:lpstr>Презентация PowerPoint</vt:lpstr>
      <vt:lpstr> 3. Макросреда и ее факторы </vt:lpstr>
      <vt:lpstr> Составляющие STEP - анализа</vt:lpstr>
      <vt:lpstr>Презентация PowerPoint</vt:lpstr>
      <vt:lpstr>Презентация PowerPoint</vt:lpstr>
      <vt:lpstr> 4. Внутренняя среда как фактор развития предприятия </vt:lpstr>
      <vt:lpstr>Презентация PowerPoint</vt:lpstr>
    </vt:vector>
  </TitlesOfParts>
  <Company>Reanimator Extreme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Внутренняя и внешняя среда хозяйствования предприятий</dc:title>
  <dc:creator>NewKT</dc:creator>
  <cp:lastModifiedBy>Тина Иннокентьевна Кашурникова</cp:lastModifiedBy>
  <cp:revision>32</cp:revision>
  <dcterms:created xsi:type="dcterms:W3CDTF">2021-02-18T11:22:27Z</dcterms:created>
  <dcterms:modified xsi:type="dcterms:W3CDTF">2022-02-10T08:36:05Z</dcterms:modified>
</cp:coreProperties>
</file>