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75" r:id="rId5"/>
    <p:sldId id="262" r:id="rId6"/>
    <p:sldId id="271" r:id="rId7"/>
    <p:sldId id="264" r:id="rId8"/>
    <p:sldId id="267" r:id="rId9"/>
    <p:sldId id="276" r:id="rId10"/>
    <p:sldId id="277" r:id="rId11"/>
    <p:sldId id="27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Волошинский" initials="СВ" lastIdx="5" clrIdx="0">
    <p:extLst>
      <p:ext uri="{19B8F6BF-5375-455C-9EA6-DF929625EA0E}">
        <p15:presenceInfo xmlns:p15="http://schemas.microsoft.com/office/powerpoint/2012/main" userId="2a6ab8feda81ab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250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F179E-BDD5-45A7-A623-94FC89D45C8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A87A-2465-44C4-9AE0-100CEEFE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75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6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7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A87A-2465-44C4-9AE0-100CEEFE1D7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3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BA827-CAF1-492A-8AF1-3CF1A4B8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0B7705-A60B-4710-BC3E-31BE9D06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ABE98-F49E-4598-9837-BE1DB3FF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6C2FA-0B66-4588-B06A-E0469570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BA7C5-0DCC-471D-81EE-BF63B84D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893A2-5FE9-4771-9271-A9874547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EDBBF7-4D9B-4E0B-9E33-95EE77AF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D59CB-BC59-4C6F-8193-B8E886C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4A66D-4A19-43F4-95C9-3D6212EC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8E12E-47EE-49DE-A4CA-10C89D19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A2B3EC-2BB4-46DB-BFBB-0432B1398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90268C-5B20-4563-A4FF-3E73924C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3CD4D-CF1A-4190-BE6B-DE2F0F33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B13F5-FCF2-4BD4-9344-8684DFF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74094-A95D-444F-858E-0FD93E58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3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844E9-E510-4952-BD92-18495D39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0C7E2-2C91-4171-BD17-2BA28B85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5ADF1-DFE2-43C8-9F0B-93B51A54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87A2D-7D59-47BA-8711-41D9618A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2AB7D8-A65D-4BA6-A12B-0A3A3161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8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3AC6F-B87B-4A99-89E7-DA23209B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EB69C1-3A4B-4544-876D-1858F432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F5D59-DBE8-4C8F-BF7E-5B7A63DB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EDFB1-8C70-43DF-91CC-B21A2C1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D0547-9D4B-4524-87EE-6671511F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0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FF844-74A4-4698-B506-831A8E74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A66D7-DE07-49CD-95AD-41B371CE5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455CB1-FC8D-4778-A22B-A7E879B9B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0F4C7-6321-40CD-A4D1-5EC2CAF2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6583DB-F5D8-4411-B568-E26E6A7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50A2D0-A802-4035-95D8-247D7F5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4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D5332-D7B3-4D63-BCEE-B1455B7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4DDBFB-D859-46B0-8A6B-C2293849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C371E-6DE6-43D9-BF8A-7B599554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3B622D-5631-42AA-BE4C-4B5B209AB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6AAA1C-32AC-4F3C-A15C-F5F526A7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DAD075-1365-4E5A-B6F8-A13DE597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B10CCD-E2A6-4D09-8F37-31BC48A0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78C099-A020-49B2-9356-BE2ED35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5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13D14-7B71-4EB9-AC24-6106D1E7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428347-6401-4D5E-8C96-70355ACB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89CE11-74EA-4A2A-AF63-8E6B536B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02177-3E78-4CB3-8E84-231EB7E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4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87696-EA42-42BA-AF9E-2905ACFC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4FBE7D-4786-4CEE-9ED7-E15C7AD8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91E7C-A92E-4D19-BB6E-524B60D4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CCDCF-4167-4FDE-A91F-940EB7F2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D761B-FEC4-428C-9BF8-94D52D98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90DB8-FC15-4870-BBF9-24939979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39E41-64D7-4D09-8488-9A2CD927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610B3C-4805-4D2D-ADAC-BED6852F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B27BA7-CA3B-478C-99BE-930FD5B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1B7E0-8CF3-48E1-AB3C-99E2CC5F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2B341C-2871-49F0-9507-FF70BF4A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FF7F08-A96F-4A9E-8A70-76CB75B69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C18559-5C01-42D0-9007-09AE132E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6E89B3-4AB7-43F4-96D5-BD8291E2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98824-95E8-4044-A616-40B7EAB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F302-AB69-4F95-BCAA-79A50EA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78AC66-E402-4B23-B56C-DFBCC5AC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FA5F5-FF17-44F1-8795-A42F71505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E5FD-E1FA-403C-8395-8E716E3A3E5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30650-F0DF-4E21-ABEB-5B02CDB1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ED794-D76D-4AA3-AC58-767F83A0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51A22-3F7D-463B-8D79-C8CBE7DE3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gif"/><Relationship Id="rId4" Type="http://schemas.openxmlformats.org/officeDocument/2006/relationships/image" Target="../media/image7.jp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67EE7-7BFF-4176-A7D2-1935C47C9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472440"/>
            <a:ext cx="7802880" cy="78028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0FCE8C-FB7B-4207-A65A-8DBE7763C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880" y="-472440"/>
            <a:ext cx="7802879" cy="78028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7CBB8-67C8-43A0-A1C1-B9BC5A557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475" y="2118165"/>
            <a:ext cx="10321047" cy="1778195"/>
          </a:xfrm>
        </p:spPr>
        <p:txBody>
          <a:bodyPr>
            <a:normAutofit/>
          </a:bodyPr>
          <a:lstStyle/>
          <a:p>
            <a:r>
              <a:rPr lang="ru-RU" sz="4000" dirty="0">
                <a:ln w="15875">
                  <a:noFill/>
                </a:ln>
                <a:latin typeface="Rockwell Nova Cond" panose="02060506020205020403" pitchFamily="18" charset="0"/>
              </a:rPr>
              <a:t>Универсальный блок ввода/вывода для цифровых программируемых устройств, разрабатываемых на базе «ООО </a:t>
            </a:r>
            <a:r>
              <a:rPr lang="ru-RU" sz="4000" dirty="0" err="1">
                <a:ln w="15875">
                  <a:noFill/>
                </a:ln>
                <a:latin typeface="Rockwell Nova Cond" panose="02060506020205020403" pitchFamily="18" charset="0"/>
              </a:rPr>
              <a:t>Энергоинновационный</a:t>
            </a:r>
            <a:r>
              <a:rPr lang="ru-RU" sz="4000" dirty="0">
                <a:ln w="15875">
                  <a:noFill/>
                </a:ln>
                <a:latin typeface="Rockwell Nova Cond" panose="02060506020205020403" pitchFamily="18" charset="0"/>
              </a:rPr>
              <a:t> центр»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26FC3-5BA3-4BBB-A860-CF1AEF91E149}"/>
              </a:ext>
            </a:extLst>
          </p:cNvPr>
          <p:cNvSpPr txBox="1"/>
          <p:nvPr/>
        </p:nvSpPr>
        <p:spPr>
          <a:xfrm>
            <a:off x="6549784" y="4265692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Rockwell Nova Cond" panose="02060506020205020403" pitchFamily="18" charset="0"/>
              </a:rPr>
              <a:t>Докладчик:</a:t>
            </a:r>
          </a:p>
          <a:p>
            <a:pPr algn="r"/>
            <a:r>
              <a:rPr lang="ru-RU" sz="2400" dirty="0">
                <a:latin typeface="Rockwell Nova Cond" panose="02060506020205020403" pitchFamily="18" charset="0"/>
              </a:rPr>
              <a:t>Волошинский Сергей Александрович, ВМК-16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C276C-BCDB-4AD1-AF89-6F7C51D13DE4}"/>
              </a:ext>
            </a:extLst>
          </p:cNvPr>
          <p:cNvSpPr txBox="1"/>
          <p:nvPr/>
        </p:nvSpPr>
        <p:spPr>
          <a:xfrm>
            <a:off x="935475" y="3896360"/>
            <a:ext cx="3887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Rockwell Nova Cond" panose="02060506020205020403" pitchFamily="18" charset="0"/>
              </a:rPr>
              <a:t>Руководитель ВКР:</a:t>
            </a:r>
          </a:p>
          <a:p>
            <a:r>
              <a:rPr lang="ru-RU" sz="2400" dirty="0">
                <a:latin typeface="Rockwell Nova Cond" panose="02060506020205020403" pitchFamily="18" charset="0"/>
              </a:rPr>
              <a:t>Доцент кафедры ИВТ и ПМ, к.ф.-м.н.,</a:t>
            </a:r>
          </a:p>
          <a:p>
            <a:r>
              <a:rPr lang="ru-RU" sz="2400" dirty="0" err="1">
                <a:latin typeface="Rockwell Nova Cond" panose="02060506020205020403" pitchFamily="18" charset="0"/>
              </a:rPr>
              <a:t>Батухтина</a:t>
            </a:r>
            <a:r>
              <a:rPr lang="ru-RU" sz="2400" dirty="0">
                <a:latin typeface="Rockwell Nova Cond" panose="02060506020205020403" pitchFamily="18" charset="0"/>
              </a:rPr>
              <a:t> Ирина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8135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00467" y="-91568"/>
            <a:ext cx="1407758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>
                <a:latin typeface="Rockwell Nova Cond Light" panose="02060306020205020403" pitchFamily="18" charset="0"/>
              </a:rPr>
              <a:t>налоги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53427" y="-91568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75772-0880-494E-BC4C-D20FA0199018}"/>
              </a:ext>
            </a:extLst>
          </p:cNvPr>
          <p:cNvSpPr txBox="1"/>
          <p:nvPr/>
        </p:nvSpPr>
        <p:spPr>
          <a:xfrm>
            <a:off x="476655" y="2029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83CC40-EF62-4269-9D7D-DD480186B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46" y="1047206"/>
            <a:ext cx="4988345" cy="3273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6DC029-FF17-4DDB-9317-A99C04080172}"/>
              </a:ext>
            </a:extLst>
          </p:cNvPr>
          <p:cNvSpPr txBox="1"/>
          <p:nvPr/>
        </p:nvSpPr>
        <p:spPr>
          <a:xfrm>
            <a:off x="446241" y="4632113"/>
            <a:ext cx="10602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Rockwell Nova" panose="02060503020205020403" pitchFamily="18" charset="0"/>
              </a:rPr>
              <a:t>Недостатки: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Rockwell Nova" panose="02060503020205020403" pitchFamily="18" charset="0"/>
              </a:rPr>
              <a:t>Стационарное крепление в щите.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Rockwell Nova" panose="02060503020205020403" pitchFamily="18" charset="0"/>
              </a:rPr>
              <a:t>Сильная зависимость от продуктов компании ОВЕН.</a:t>
            </a:r>
          </a:p>
          <a:p>
            <a:pPr marL="342900" indent="-342900">
              <a:buAutoNum type="arabicPeriod"/>
            </a:pPr>
            <a:r>
              <a:rPr lang="ru-RU" sz="2800" dirty="0">
                <a:latin typeface="Rockwell Nova" panose="02060503020205020403" pitchFamily="18" charset="0"/>
              </a:rPr>
              <a:t>Программирование только в специальной среде.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839353-8325-4375-8395-822430922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63" y="-98287"/>
            <a:ext cx="5613337" cy="56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3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B94DE-72C0-43B9-9241-7201C7A2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857C41-D6A0-4EF1-A25C-5A99661AD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7F5A1-121A-4471-BCCA-81AC1A994C58}"/>
              </a:ext>
            </a:extLst>
          </p:cNvPr>
          <p:cNvSpPr txBox="1"/>
          <p:nvPr/>
        </p:nvSpPr>
        <p:spPr>
          <a:xfrm>
            <a:off x="11645120" y="626432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C2F60-789D-4CBC-98D5-648C4CBA8CCE}"/>
              </a:ext>
            </a:extLst>
          </p:cNvPr>
          <p:cNvSpPr txBox="1"/>
          <p:nvPr/>
        </p:nvSpPr>
        <p:spPr>
          <a:xfrm>
            <a:off x="1141107" y="-91568"/>
            <a:ext cx="3424335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езультаты</a:t>
            </a:r>
            <a:r>
              <a:rPr lang="ru-RU" sz="4800" dirty="0">
                <a:latin typeface="Rockwell Nova Cond Light" panose="02060306020205020403" pitchFamily="18" charset="0"/>
              </a:rPr>
              <a:t>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44363-A194-4A50-A2A1-00DE034D0159}"/>
              </a:ext>
            </a:extLst>
          </p:cNvPr>
          <p:cNvSpPr txBox="1"/>
          <p:nvPr/>
        </p:nvSpPr>
        <p:spPr>
          <a:xfrm>
            <a:off x="785507" y="-91568"/>
            <a:ext cx="5677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9C0BA8-3DAC-46BC-93BF-6FFBB2777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88" y="213613"/>
            <a:ext cx="3424334" cy="5506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5D0389-B641-48B4-A718-8083DA976D1C}"/>
              </a:ext>
            </a:extLst>
          </p:cNvPr>
          <p:cNvSpPr txBox="1"/>
          <p:nvPr/>
        </p:nvSpPr>
        <p:spPr>
          <a:xfrm>
            <a:off x="464878" y="2185981"/>
            <a:ext cx="7994861" cy="39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Определены основные компоненты.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Построены схемы.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Разработан формат представления данных.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Разработан формат сообщений.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Изготовлена печатная плата устройства.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Устройство собрано в корпус.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>
                <a:latin typeface="Rockwell Nova" panose="02060503020205020403" pitchFamily="18" charset="0"/>
              </a:rPr>
              <a:t>Написана программа прошивки.</a:t>
            </a:r>
          </a:p>
        </p:txBody>
      </p:sp>
    </p:spTree>
    <p:extLst>
      <p:ext uri="{BB962C8B-B14F-4D97-AF65-F5344CB8AC3E}">
        <p14:creationId xmlns:p14="http://schemas.microsoft.com/office/powerpoint/2010/main" val="271548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198E18-9A33-4973-91D8-5C2DD8278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40" y="87728"/>
            <a:ext cx="3528060" cy="2910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E55D0-51F2-437F-8607-BD79551C719C}"/>
              </a:ext>
            </a:extLst>
          </p:cNvPr>
          <p:cNvSpPr txBox="1"/>
          <p:nvPr/>
        </p:nvSpPr>
        <p:spPr>
          <a:xfrm>
            <a:off x="3333865" y="2875002"/>
            <a:ext cx="62183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latin typeface="Rockwell Nova Cond" panose="02060506020205020403" pitchFamily="18" charset="0"/>
              </a:rPr>
              <a:t>Спасибо за внимание!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A20BED-B10E-44AF-B0AA-4D35E01F0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6564"/>
            <a:ext cx="3320571" cy="27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745EA9-A85B-4A5D-8D4A-9D58F7D63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04" y="2594547"/>
            <a:ext cx="5115637" cy="353907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00467" y="-91568"/>
            <a:ext cx="2371162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ктуальность</a:t>
            </a:r>
            <a:endParaRPr lang="ru-RU" sz="4800" dirty="0">
              <a:latin typeface="Rockwell Nova Cond Light" panose="02060306020205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53427" y="-91568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75772-0880-494E-BC4C-D20FA0199018}"/>
              </a:ext>
            </a:extLst>
          </p:cNvPr>
          <p:cNvSpPr txBox="1"/>
          <p:nvPr/>
        </p:nvSpPr>
        <p:spPr>
          <a:xfrm>
            <a:off x="476655" y="2029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1A9ADA-B416-4DB5-A39C-12298B53D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" y="2736414"/>
            <a:ext cx="5274248" cy="32553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B5CDCA-BC72-4127-A154-DF9D2377ACE7}"/>
              </a:ext>
            </a:extLst>
          </p:cNvPr>
          <p:cNvSpPr txBox="1"/>
          <p:nvPr/>
        </p:nvSpPr>
        <p:spPr>
          <a:xfrm>
            <a:off x="138574" y="1644484"/>
            <a:ext cx="631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ckwell Nova" panose="02060503020205020403" pitchFamily="18" charset="0"/>
              </a:rPr>
              <a:t>Система автоматического ориентирования солнечных батарей в положение с максимально возможной вырабатываемой мощностью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71ADB-BCC6-4C6C-B872-559354D673EF}"/>
              </a:ext>
            </a:extLst>
          </p:cNvPr>
          <p:cNvSpPr txBox="1"/>
          <p:nvPr/>
        </p:nvSpPr>
        <p:spPr>
          <a:xfrm>
            <a:off x="6645576" y="1644484"/>
            <a:ext cx="498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ckwell Nova" panose="02060503020205020403" pitchFamily="18" charset="0"/>
              </a:rPr>
              <a:t>Устройство управления производительностью насосных агрегатов на участке первого подъема</a:t>
            </a:r>
          </a:p>
        </p:txBody>
      </p:sp>
    </p:spTree>
    <p:extLst>
      <p:ext uri="{BB962C8B-B14F-4D97-AF65-F5344CB8AC3E}">
        <p14:creationId xmlns:p14="http://schemas.microsoft.com/office/powerpoint/2010/main" val="33201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00467" y="-91568"/>
            <a:ext cx="2310248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>
                <a:latin typeface="Rockwell Nova Cond Light" panose="02060306020205020403" pitchFamily="18" charset="0"/>
              </a:rPr>
              <a:t>ель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53427" y="-91568"/>
            <a:ext cx="6896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Ц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4584F-8E25-42D0-B64F-8C7DD21B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604" y="1711960"/>
            <a:ext cx="8822791" cy="34340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Целью данного проекта является разработка: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Rockwell Nova" panose="02060503020205020403" pitchFamily="18" charset="0"/>
              </a:rPr>
              <a:t>Универсального блока ввода/вывода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Rockwell Nova" panose="02060503020205020403" pitchFamily="18" charset="0"/>
              </a:rPr>
              <a:t>Структуры представления данных меню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Rockwell Nova" panose="02060503020205020403" pitchFamily="18" charset="0"/>
              </a:rPr>
              <a:t>Формата сообщений передачи данных между устройствами</a:t>
            </a:r>
          </a:p>
        </p:txBody>
      </p:sp>
    </p:spTree>
    <p:extLst>
      <p:ext uri="{BB962C8B-B14F-4D97-AF65-F5344CB8AC3E}">
        <p14:creationId xmlns:p14="http://schemas.microsoft.com/office/powerpoint/2010/main" val="33202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00467" y="-91568"/>
            <a:ext cx="2784737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адачи</a:t>
            </a:r>
            <a:r>
              <a:rPr lang="ru-RU" sz="4800" dirty="0">
                <a:latin typeface="Rockwell Nova Cond Light" panose="02060306020205020403" pitchFamily="18" charset="0"/>
              </a:rPr>
              <a:t>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94067" y="-91568"/>
            <a:ext cx="5902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З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4584F-8E25-42D0-B64F-8C7DD21B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712163"/>
            <a:ext cx="11013440" cy="430784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1. Определить состав компонентов конечного устройства.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2. Построить принципиальную и монтажную схему.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3. Разработать формат представления данных.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4. Разработать формат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23374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710FACD-00F3-4D93-837B-F2AB5DCC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82" y="3596271"/>
            <a:ext cx="1049143" cy="10491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D16DFF9-1E91-489F-A764-25FC388FE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18" y="2817883"/>
            <a:ext cx="1237377" cy="1237377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A4D05DA-8134-4630-990C-70C0CCCD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27" y="1687753"/>
            <a:ext cx="10377452" cy="4766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Жидкокристаллический дисплей </a:t>
            </a:r>
            <a:r>
              <a:rPr lang="en-US" sz="2400" dirty="0">
                <a:latin typeface="Rockwell Nova" panose="02060503020205020403" pitchFamily="18" charset="0"/>
              </a:rPr>
              <a:t>LCD 1602</a:t>
            </a:r>
            <a:endParaRPr lang="ru-RU" sz="24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Четырехкнопочная клавиатура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Светодиодная индикация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Регулятор контрастности дисплея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Кнопка сброса и удаленного сброса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Разъем внутрисхемного программирования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Rockwell Nova" panose="02060503020205020403" pitchFamily="18" charset="0"/>
              </a:rPr>
              <a:t>Разъем </a:t>
            </a:r>
            <a:r>
              <a:rPr lang="en-US" sz="2400" dirty="0">
                <a:latin typeface="Rockwell Nova" panose="02060503020205020403" pitchFamily="18" charset="0"/>
              </a:rPr>
              <a:t>USB 3.0</a:t>
            </a:r>
            <a:endParaRPr lang="ru-RU" sz="2400" dirty="0">
              <a:latin typeface="Rockwell Nova" panose="02060503020205020403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0CBCEDC-5B2A-438C-99A3-5ADCC5FE1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3375">
            <a:off x="4954275" y="2977435"/>
            <a:ext cx="845913" cy="9031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C3EB3A-FF82-4F8C-89EB-18BF04439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21" y="2316114"/>
            <a:ext cx="640079" cy="6400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5791DC-15F5-4004-8149-7E91CEFF9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22775" y="1095555"/>
            <a:ext cx="3216583" cy="19224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5909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083167" y="-91568"/>
            <a:ext cx="4004622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сновные</a:t>
            </a:r>
            <a:r>
              <a:rPr lang="ru-RU" sz="4800" dirty="0">
                <a:latin typeface="Rockwell Nova Cond Light" panose="02060306020205020403" pitchFamily="18" charset="0"/>
              </a:rPr>
              <a:t> компоненты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53427" y="-91568"/>
            <a:ext cx="6286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О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C3796F-81A4-48AE-B0BE-84494ABBD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8" y="2642519"/>
            <a:ext cx="640079" cy="6400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5E0C1C-EE5B-4A8E-B219-175FB9FD6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23" y="2636153"/>
            <a:ext cx="640079" cy="6400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5AEB3B-DFE8-4729-A427-949E9E69A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10" y="3028097"/>
            <a:ext cx="640079" cy="6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12A395-FCB3-4BF2-B93F-531462BE3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73" y="452203"/>
            <a:ext cx="3619500" cy="6334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00467" y="-91568"/>
            <a:ext cx="6689652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ринципиальная</a:t>
            </a:r>
            <a:r>
              <a:rPr lang="ru-RU" sz="4800" dirty="0">
                <a:latin typeface="Rockwell Nova Cond Light" panose="02060306020205020403" pitchFamily="18" charset="0"/>
              </a:rPr>
              <a:t> и монтажная схемы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53427" y="-91568"/>
            <a:ext cx="6559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П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0338F-D4A3-4A4A-BB27-A0CC6EFC395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0" y="1575182"/>
            <a:ext cx="7037179" cy="5017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9BE28-A4D9-4D2B-87E9-3A34D4ADC1DD}"/>
              </a:ext>
            </a:extLst>
          </p:cNvPr>
          <p:cNvSpPr txBox="1"/>
          <p:nvPr/>
        </p:nvSpPr>
        <p:spPr>
          <a:xfrm>
            <a:off x="11695909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511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20787" y="-91568"/>
            <a:ext cx="7422225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труктура</a:t>
            </a:r>
            <a:r>
              <a:rPr lang="ru-RU" sz="4800" dirty="0">
                <a:latin typeface="Rockwell Nova Cond Light" panose="02060306020205020403" pitchFamily="18" charset="0"/>
              </a:rPr>
              <a:t> меню и представления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83907" y="-91568"/>
            <a:ext cx="6174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969908-1427-4315-9000-5C7B5936319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9" y="1974249"/>
            <a:ext cx="7027681" cy="3745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B79147-5F0F-4B23-8AF3-60AA47A3DBC5}"/>
              </a:ext>
            </a:extLst>
          </p:cNvPr>
          <p:cNvSpPr txBox="1"/>
          <p:nvPr/>
        </p:nvSpPr>
        <p:spPr>
          <a:xfrm>
            <a:off x="8530046" y="1862005"/>
            <a:ext cx="30508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struct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menuItemData</a:t>
            </a:r>
            <a:r>
              <a:rPr lang="en-US" dirty="0">
                <a:latin typeface="Rockwell Nova" panose="02060503020205020403" pitchFamily="18" charset="0"/>
              </a:rPr>
              <a:t> {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</a:t>
            </a:r>
            <a:r>
              <a:rPr lang="en-US" dirty="0">
                <a:latin typeface="Rockwell Nova" panose="02060503020205020403" pitchFamily="18" charset="0"/>
              </a:rPr>
              <a:t> Level;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</a:t>
            </a:r>
            <a:r>
              <a:rPr lang="en-US" dirty="0">
                <a:latin typeface="Rockwell Nova" panose="02060503020205020403" pitchFamily="18" charset="0"/>
              </a:rPr>
              <a:t> Transition[];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char</a:t>
            </a:r>
            <a:r>
              <a:rPr lang="en-US" dirty="0">
                <a:latin typeface="Rockwell Nova" panose="02060503020205020403" pitchFamily="18" charset="0"/>
              </a:rPr>
              <a:t> *Text;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 </a:t>
            </a:r>
            <a:r>
              <a:rPr lang="en-US" dirty="0">
                <a:latin typeface="Rockwell Nova" panose="02060503020205020403" pitchFamily="18" charset="0"/>
              </a:rPr>
              <a:t>Select;</a:t>
            </a:r>
            <a:endParaRPr lang="ru-RU" dirty="0">
              <a:latin typeface="Rockwell Nova" panose="02060503020205020403" pitchFamily="18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uint16_t</a:t>
            </a:r>
            <a:r>
              <a:rPr lang="en-US" dirty="0">
                <a:latin typeface="Rockwell Nova" panose="02060503020205020403" pitchFamily="18" charset="0"/>
              </a:rPr>
              <a:t> Value;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</a:t>
            </a:r>
            <a:r>
              <a:rPr lang="en-US" dirty="0">
                <a:latin typeface="Rockwell Nova" panose="02060503020205020403" pitchFamily="18" charset="0"/>
              </a:rPr>
              <a:t> Type;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RangeMantis</a:t>
            </a:r>
            <a:r>
              <a:rPr lang="en-US" dirty="0">
                <a:latin typeface="Rockwell Nova" panose="02060503020205020403" pitchFamily="18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int8_t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RangeExp</a:t>
            </a:r>
            <a:r>
              <a:rPr lang="en-US" dirty="0">
                <a:latin typeface="Rockwell Nova" panose="02060503020205020403" pitchFamily="18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LowMantis</a:t>
            </a:r>
            <a:r>
              <a:rPr lang="en-US" dirty="0">
                <a:latin typeface="Rockwell Nova" panose="02060503020205020403" pitchFamily="18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int8_t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LowExp</a:t>
            </a:r>
            <a:r>
              <a:rPr lang="en-US" dirty="0">
                <a:latin typeface="Rockwell Nova" panose="02060503020205020403" pitchFamily="18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uint8_t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HighMantis</a:t>
            </a:r>
            <a:r>
              <a:rPr lang="en-US" dirty="0">
                <a:latin typeface="Rockwell Nova" panose="02060503020205020403" pitchFamily="18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Rockwell Nova" panose="02060503020205020403" pitchFamily="18" charset="0"/>
              </a:rPr>
              <a:t>int8_t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HighExp</a:t>
            </a:r>
            <a:r>
              <a:rPr lang="en-US" dirty="0">
                <a:latin typeface="Rockwell Nova" panose="02060503020205020403" pitchFamily="18" charset="0"/>
              </a:rPr>
              <a:t>;</a:t>
            </a:r>
          </a:p>
          <a:p>
            <a:r>
              <a:rPr lang="en-US" dirty="0">
                <a:latin typeface="Rockwell Nova" panose="02060503020205020403" pitchFamily="18" charset="0"/>
              </a:rPr>
              <a:t>};</a:t>
            </a:r>
            <a:endParaRPr lang="ru-RU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8489-693C-459E-A940-9C952A1D9064}"/>
              </a:ext>
            </a:extLst>
          </p:cNvPr>
          <p:cNvSpPr txBox="1"/>
          <p:nvPr/>
        </p:nvSpPr>
        <p:spPr>
          <a:xfrm>
            <a:off x="1191907" y="-91568"/>
            <a:ext cx="3347391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ормат</a:t>
            </a:r>
            <a:r>
              <a:rPr lang="ru-RU" sz="4800" dirty="0">
                <a:latin typeface="Rockwell Nova Cond Light" panose="02060306020205020403" pitchFamily="18" charset="0"/>
              </a:rPr>
              <a:t> сообщений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2197-3E19-4A6D-8ED6-B7CB86DF4FBB}"/>
              </a:ext>
            </a:extLst>
          </p:cNvPr>
          <p:cNvSpPr txBox="1"/>
          <p:nvPr/>
        </p:nvSpPr>
        <p:spPr>
          <a:xfrm>
            <a:off x="653427" y="-91568"/>
            <a:ext cx="736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Ф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779974-1085-4CE6-BB18-6E34DDF29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86" y="4832594"/>
            <a:ext cx="9347228" cy="1006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B479B-3DE3-45DF-A213-E529614CF53E}"/>
              </a:ext>
            </a:extLst>
          </p:cNvPr>
          <p:cNvSpPr txBox="1"/>
          <p:nvPr/>
        </p:nvSpPr>
        <p:spPr>
          <a:xfrm>
            <a:off x="252917" y="1828800"/>
            <a:ext cx="65151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ckwell Nova" panose="02060503020205020403" pitchFamily="18" charset="0"/>
              </a:rPr>
              <a:t>Коды, которые могут присутствовать в сообщении: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00 – настройка соединения;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01 – информация о пунктах меню;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02 – обновление данных;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03 – управляющее действие.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E1106-2A58-4BC3-8A6B-321AEB9C1C15}"/>
              </a:ext>
            </a:extLst>
          </p:cNvPr>
          <p:cNvSpPr txBox="1"/>
          <p:nvPr/>
        </p:nvSpPr>
        <p:spPr>
          <a:xfrm>
            <a:off x="6927775" y="1828800"/>
            <a:ext cx="5011308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ckwell Nova" panose="02060503020205020403" pitchFamily="18" charset="0"/>
              </a:rPr>
              <a:t>Номера в запросах с кодом 0</a:t>
            </a:r>
            <a:r>
              <a:rPr lang="en-US" dirty="0">
                <a:latin typeface="Rockwell Nova" panose="02060503020205020403" pitchFamily="18" charset="0"/>
              </a:rPr>
              <a:t>x01</a:t>
            </a:r>
            <a:r>
              <a:rPr lang="ru-RU" dirty="0">
                <a:latin typeface="Rockwell Nova" panose="02060503020205020403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00 – размеры регистров;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01 – значения уровня и переходов;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02 – наименование пункта;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ckwell Nova" panose="02060503020205020403" pitchFamily="18" charset="0"/>
              </a:rPr>
              <a:t>0</a:t>
            </a:r>
            <a:r>
              <a:rPr lang="en-US" dirty="0">
                <a:latin typeface="Rockwell Nova" panose="02060503020205020403" pitchFamily="18" charset="0"/>
              </a:rPr>
              <a:t>x</a:t>
            </a:r>
            <a:r>
              <a:rPr lang="ru-RU" dirty="0">
                <a:latin typeface="Rockwell Nova" panose="02060503020205020403" pitchFamily="18" charset="0"/>
              </a:rPr>
              <a:t>03 – остальные параметры пункта.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91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3CB728-130D-4ADC-AC39-7736690D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28" y="177939"/>
            <a:ext cx="2703361" cy="2264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74B0A1-8C0B-4790-9048-9CCBE477D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20" y="80495"/>
            <a:ext cx="2003025" cy="21840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EB830-C3FC-45F2-AD40-AC61F59D2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52" y="5720080"/>
            <a:ext cx="113351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B14B0-A44E-4BC6-A2F5-1F0310A56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245" y="160099"/>
            <a:ext cx="1563185" cy="177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FDD12-9693-4464-9335-2AF86E25E1D6}"/>
              </a:ext>
            </a:extLst>
          </p:cNvPr>
          <p:cNvSpPr txBox="1"/>
          <p:nvPr/>
        </p:nvSpPr>
        <p:spPr>
          <a:xfrm>
            <a:off x="11696541" y="627322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Rockwell Nova Cond Light" panose="02060306020205020403" pitchFamily="18" charset="0"/>
              </a:rPr>
              <a:t>8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4584F-8E25-42D0-B64F-8C7DD21B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712163"/>
            <a:ext cx="11013440" cy="43078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1. Сердце устройства – микроконтроллер </a:t>
            </a:r>
            <a:r>
              <a:rPr lang="en-US" dirty="0">
                <a:latin typeface="Rockwell Nova" panose="02060503020205020403" pitchFamily="18" charset="0"/>
              </a:rPr>
              <a:t>ATmega328P</a:t>
            </a:r>
            <a:r>
              <a:rPr lang="ru-RU" dirty="0">
                <a:latin typeface="Rockwell Nova" panose="02060503020205020403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2. </a:t>
            </a:r>
            <a:r>
              <a:rPr lang="ru-RU" dirty="0" err="1">
                <a:latin typeface="Rockwell Nova" panose="02060503020205020403" pitchFamily="18" charset="0"/>
              </a:rPr>
              <a:t>Антидребезг</a:t>
            </a:r>
            <a:r>
              <a:rPr lang="ru-RU" dirty="0">
                <a:latin typeface="Rockwell Nova" panose="02060503020205020403" pitchFamily="18" charset="0"/>
              </a:rPr>
              <a:t> контактов кнопки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ru-RU" dirty="0">
                <a:latin typeface="Rockwell Nova" panose="02060503020205020403" pitchFamily="18" charset="0"/>
              </a:rPr>
              <a:t>через </a:t>
            </a:r>
            <a:r>
              <a:rPr lang="en-US" dirty="0">
                <a:latin typeface="Rockwell Nova" panose="02060503020205020403" pitchFamily="18" charset="0"/>
              </a:rPr>
              <a:t>RC-</a:t>
            </a:r>
            <a:r>
              <a:rPr lang="ru-RU" dirty="0">
                <a:latin typeface="Rockwell Nova" panose="02060503020205020403" pitchFamily="18" charset="0"/>
              </a:rPr>
              <a:t>фильтр и триггер Шмидта.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3. Точка подключения – </a:t>
            </a:r>
            <a:r>
              <a:rPr lang="en-US" dirty="0">
                <a:latin typeface="Rockwell Nova" panose="02060503020205020403" pitchFamily="18" charset="0"/>
              </a:rPr>
              <a:t>USB</a:t>
            </a:r>
            <a:r>
              <a:rPr lang="ru-RU" dirty="0">
                <a:latin typeface="Rockwell Nova" panose="02060503020205020403" pitchFamily="18" charset="0"/>
              </a:rPr>
              <a:t> </a:t>
            </a:r>
            <a:r>
              <a:rPr lang="en-US" dirty="0">
                <a:latin typeface="Rockwell Nova" panose="02060503020205020403" pitchFamily="18" charset="0"/>
              </a:rPr>
              <a:t>3.0</a:t>
            </a:r>
            <a:r>
              <a:rPr lang="ru-RU" dirty="0">
                <a:latin typeface="Rockwell Nova" panose="02060503020205020403" pitchFamily="18" charset="0"/>
              </a:rPr>
              <a:t> </a:t>
            </a:r>
            <a:r>
              <a:rPr lang="en-US" dirty="0">
                <a:latin typeface="Rockwell Nova" panose="02060503020205020403" pitchFamily="18" charset="0"/>
              </a:rPr>
              <a:t>type A</a:t>
            </a:r>
            <a:r>
              <a:rPr lang="ru-RU" dirty="0">
                <a:latin typeface="Rockwell Nova" panose="02060503020205020403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Rockwell Nova" panose="02060503020205020403" pitchFamily="18" charset="0"/>
              </a:rPr>
              <a:t>4. Возможность внутрисхемного программирования.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56CF2-FF37-4AEF-A7C5-6D9CE59A4D50}"/>
              </a:ext>
            </a:extLst>
          </p:cNvPr>
          <p:cNvSpPr txBox="1"/>
          <p:nvPr/>
        </p:nvSpPr>
        <p:spPr>
          <a:xfrm>
            <a:off x="1083167" y="-91568"/>
            <a:ext cx="6575839" cy="1087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 err="1">
                <a:latin typeface="Rockwell Nova Cond Light" panose="02060306020205020403" pitchFamily="18" charset="0"/>
              </a:rPr>
              <a:t>собенности</a:t>
            </a:r>
            <a:r>
              <a:rPr lang="ru-RU" sz="4800" dirty="0">
                <a:latin typeface="Rockwell Nova Cond Light" panose="02060306020205020403" pitchFamily="18" charset="0"/>
              </a:rPr>
              <a:t> аппаратной реализации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4CE64-7B92-4D82-AB21-A251598C7AE4}"/>
              </a:ext>
            </a:extLst>
          </p:cNvPr>
          <p:cNvSpPr txBox="1"/>
          <p:nvPr/>
        </p:nvSpPr>
        <p:spPr>
          <a:xfrm>
            <a:off x="653427" y="-91568"/>
            <a:ext cx="6286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Rockwell Nova Cond Light" panose="02060306020205020403" pitchFamily="18" charset="0"/>
              </a:rPr>
              <a:t>О</a:t>
            </a:r>
          </a:p>
        </p:txBody>
      </p:sp>
    </p:spTree>
    <p:extLst>
      <p:ext uri="{BB962C8B-B14F-4D97-AF65-F5344CB8AC3E}">
        <p14:creationId xmlns:p14="http://schemas.microsoft.com/office/powerpoint/2010/main" val="886356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430</Words>
  <Application>Microsoft Office PowerPoint</Application>
  <PresentationFormat>Широкоэкранный</PresentationFormat>
  <Paragraphs>103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Rockwell Nova</vt:lpstr>
      <vt:lpstr>Rockwell Nova Cond</vt:lpstr>
      <vt:lpstr>Rockwell Nova Cond Light</vt:lpstr>
      <vt:lpstr>Тема Office</vt:lpstr>
      <vt:lpstr>Универсальный блок ввода/вывода для цифровых программируемых устройств, разрабатываемых на базе «ООО Энергоинновационный центр»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Волошинский</dc:creator>
  <cp:lastModifiedBy>Сергей Волошинский</cp:lastModifiedBy>
  <cp:revision>78</cp:revision>
  <dcterms:created xsi:type="dcterms:W3CDTF">2020-03-31T00:11:04Z</dcterms:created>
  <dcterms:modified xsi:type="dcterms:W3CDTF">2020-06-18T14:58:20Z</dcterms:modified>
</cp:coreProperties>
</file>