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59" r:id="rId4"/>
    <p:sldId id="260" r:id="rId5"/>
    <p:sldId id="261" r:id="rId6"/>
    <p:sldId id="262" r:id="rId7"/>
    <p:sldId id="263" r:id="rId8"/>
    <p:sldId id="275" r:id="rId9"/>
    <p:sldId id="266" r:id="rId10"/>
    <p:sldId id="276" r:id="rId11"/>
    <p:sldId id="277" r:id="rId12"/>
    <p:sldId id="278" r:id="rId13"/>
    <p:sldId id="279" r:id="rId14"/>
    <p:sldId id="2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592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41AEE02-9E1D-4756-9ADA-4C4EE08CA2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04238A-373C-4595-ABBD-53D6F76CFD3B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&quot;рамка образования для презентаци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115616" y="836712"/>
            <a:ext cx="6400800" cy="1224136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дневник студента </a:t>
            </a:r>
          </a:p>
          <a:p>
            <a:endParaRPr lang="ru-RU" sz="3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	</a:t>
            </a:r>
            <a:r>
              <a:rPr lang="ru-RU" sz="3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Семигузов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</a:p>
          <a:p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3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Щастная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Д.С</a:t>
            </a:r>
            <a:r>
              <a:rPr lang="en-US" sz="36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3600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ИВТ-16</a:t>
            </a:r>
            <a:endParaRPr lang="ru-RU" sz="3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7744" y="503094"/>
            <a:ext cx="5598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Курс Java Collections - Лекция: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44" y="1700808"/>
            <a:ext cx="7159804" cy="400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1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1" r="70773" b="6250"/>
          <a:stretch/>
        </p:blipFill>
        <p:spPr bwMode="auto">
          <a:xfrm>
            <a:off x="2195736" y="332655"/>
            <a:ext cx="5328592" cy="577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85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8" r="46232" b="8135"/>
          <a:stretch/>
        </p:blipFill>
        <p:spPr bwMode="auto">
          <a:xfrm>
            <a:off x="539552" y="476672"/>
            <a:ext cx="8388424" cy="584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98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0" r="63411" b="6250"/>
          <a:stretch/>
        </p:blipFill>
        <p:spPr bwMode="auto">
          <a:xfrm>
            <a:off x="1691680" y="332656"/>
            <a:ext cx="6192688" cy="606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75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&quot;рамка образования для презентаци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31540" y="2132856"/>
            <a:ext cx="8280920" cy="1752600"/>
          </a:xfrm>
        </p:spPr>
        <p:txBody>
          <a:bodyPr>
            <a:noAutofit/>
          </a:bodyPr>
          <a:lstStyle/>
          <a:p>
            <a:pPr algn="ctr"/>
            <a:endParaRPr lang="ru-RU" sz="28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444208" y="2248683"/>
            <a:ext cx="12961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Студент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59632" y="4581128"/>
            <a:ext cx="1791816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Заведующая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31640" y="2248683"/>
            <a:ext cx="1927448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Преподаватель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236568" y="4575836"/>
            <a:ext cx="12961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Родители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59088" y="2409855"/>
            <a:ext cx="3185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9799" y="1545759"/>
            <a:ext cx="2994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Дает задания студентам,</a:t>
            </a:r>
            <a:br>
              <a:rPr lang="ru-RU" dirty="0" smtClean="0"/>
            </a:br>
            <a:r>
              <a:rPr lang="ru-RU" dirty="0" smtClean="0"/>
              <a:t>ведет учёт их успеваемости </a:t>
            </a:r>
            <a:br>
              <a:rPr lang="ru-RU" dirty="0" smtClean="0"/>
            </a:br>
            <a:r>
              <a:rPr lang="ru-RU" dirty="0" smtClean="0"/>
              <a:t>и посещаемости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3259088" y="2761123"/>
            <a:ext cx="3185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0191" y="2782669"/>
            <a:ext cx="249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Выполняет задание</a:t>
            </a:r>
            <a:br>
              <a:rPr lang="ru-RU" dirty="0" smtClean="0"/>
            </a:br>
            <a:r>
              <a:rPr lang="ru-RU" dirty="0" smtClean="0"/>
              <a:t> и передает результаты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3051448" y="4899217"/>
            <a:ext cx="3185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38246" y="4017838"/>
            <a:ext cx="261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Оповещает о его</a:t>
            </a:r>
            <a:br>
              <a:rPr lang="ru-RU" dirty="0" smtClean="0"/>
            </a:br>
            <a:r>
              <a:rPr lang="ru-RU" dirty="0" smtClean="0"/>
              <a:t>неуспеваемости </a:t>
            </a:r>
            <a:br>
              <a:rPr lang="ru-RU" dirty="0" smtClean="0"/>
            </a:br>
            <a:r>
              <a:rPr lang="ru-RU" dirty="0" smtClean="0"/>
              <a:t>и не посещаемости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999220" y="160764"/>
            <a:ext cx="81447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между пользователями, которое характерно для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учебного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заведения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1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476672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Предусмотрено пять уровней доступа к данным, поэтому пользователи разделены на пять группы.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063400" y="2181347"/>
            <a:ext cx="2880320" cy="1152128"/>
          </a:xfrm>
          <a:prstGeom prst="roundRect">
            <a:avLst/>
          </a:prstGeom>
          <a:solidFill>
            <a:srgbClr val="C0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Пользователи</a:t>
            </a:r>
            <a:endParaRPr lang="ru-RU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923928" y="4195851"/>
            <a:ext cx="1119038" cy="851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164288" y="4160765"/>
            <a:ext cx="1800200" cy="851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Преподаватель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21898" y="4241350"/>
            <a:ext cx="1599503" cy="7705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Родители</a:t>
            </a:r>
            <a:endParaRPr lang="ru-RU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74363" y="4202809"/>
            <a:ext cx="1859423" cy="844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Администратор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291068" y="3294935"/>
            <a:ext cx="0" cy="94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0"/>
            <a:endCxn id="3" idx="2"/>
          </p:cNvCxnSpPr>
          <p:nvPr/>
        </p:nvCxnSpPr>
        <p:spPr>
          <a:xfrm flipV="1">
            <a:off x="4483447" y="3333475"/>
            <a:ext cx="20113" cy="862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5508104" y="3383694"/>
            <a:ext cx="0" cy="834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0"/>
            <a:endCxn id="3" idx="3"/>
          </p:cNvCxnSpPr>
          <p:nvPr/>
        </p:nvCxnSpPr>
        <p:spPr>
          <a:xfrm flipH="1" flipV="1">
            <a:off x="5943720" y="2757411"/>
            <a:ext cx="2120668" cy="1403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899592" y="4286459"/>
            <a:ext cx="1165983" cy="6803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Техник</a:t>
            </a:r>
            <a:endParaRPr lang="ru-RU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22" name="Прямая со стрелкой 21"/>
          <p:cNvCxnSpPr>
            <a:stCxn id="12" idx="0"/>
            <a:endCxn id="3" idx="1"/>
          </p:cNvCxnSpPr>
          <p:nvPr/>
        </p:nvCxnSpPr>
        <p:spPr>
          <a:xfrm flipV="1">
            <a:off x="1482584" y="2757411"/>
            <a:ext cx="1580816" cy="152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491880" y="2387990"/>
            <a:ext cx="2880320" cy="1152128"/>
          </a:xfrm>
          <a:prstGeom prst="roundRect">
            <a:avLst/>
          </a:prstGeom>
          <a:solidFill>
            <a:srgbClr val="C0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Студент</a:t>
            </a:r>
            <a:endParaRPr lang="ru-RU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9894" y="4258729"/>
            <a:ext cx="2259467" cy="8724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Аутентификация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167736" y="2523622"/>
            <a:ext cx="1944216" cy="8808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Посмотреть успеваемость\посещаемость 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588224" y="4396831"/>
            <a:ext cx="1965176" cy="8442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Просмотреть расписание преподавателей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stCxn id="10" idx="3"/>
            <a:endCxn id="2" idx="1"/>
          </p:cNvCxnSpPr>
          <p:nvPr/>
        </p:nvCxnSpPr>
        <p:spPr>
          <a:xfrm>
            <a:off x="2680137" y="2959862"/>
            <a:ext cx="811743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3" idx="0"/>
          </p:cNvCxnSpPr>
          <p:nvPr/>
        </p:nvCxnSpPr>
        <p:spPr>
          <a:xfrm flipV="1">
            <a:off x="2379628" y="3540118"/>
            <a:ext cx="1040244" cy="718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5" idx="0"/>
          </p:cNvCxnSpPr>
          <p:nvPr/>
        </p:nvCxnSpPr>
        <p:spPr>
          <a:xfrm flipH="1" flipV="1">
            <a:off x="6236359" y="3561348"/>
            <a:ext cx="1334453" cy="83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1"/>
            <a:endCxn id="2" idx="3"/>
          </p:cNvCxnSpPr>
          <p:nvPr/>
        </p:nvCxnSpPr>
        <p:spPr>
          <a:xfrm flipH="1">
            <a:off x="6372200" y="2964054"/>
            <a:ext cx="795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843933" y="2523622"/>
            <a:ext cx="1836204" cy="8724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Прикрепить решение задания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403648" y="836712"/>
            <a:ext cx="7352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/>
              <a:t>Диаграмма вариантов </a:t>
            </a:r>
            <a:r>
              <a:rPr lang="ru-RU" sz="2400" i="1" dirty="0"/>
              <a:t>использования приложения для студента</a:t>
            </a:r>
            <a:r>
              <a:rPr lang="ru-RU" dirty="0"/>
              <a:t>.</a:t>
            </a:r>
            <a:endParaRPr lang="ru-RU" dirty="0">
              <a:effectLst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802306" y="4258729"/>
            <a:ext cx="2259467" cy="8724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Обратная связь (диалог)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29" name="Прямая со стрелкой 28"/>
          <p:cNvCxnSpPr>
            <a:stCxn id="26" idx="0"/>
            <a:endCxn id="2" idx="2"/>
          </p:cNvCxnSpPr>
          <p:nvPr/>
        </p:nvCxnSpPr>
        <p:spPr>
          <a:xfrm flipV="1">
            <a:off x="4932040" y="3540118"/>
            <a:ext cx="0" cy="718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347865" y="2387990"/>
            <a:ext cx="3196788" cy="1152128"/>
          </a:xfrm>
          <a:prstGeom prst="roundRect">
            <a:avLst/>
          </a:prstGeom>
          <a:solidFill>
            <a:srgbClr val="C0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Преподаватель</a:t>
            </a:r>
            <a:endParaRPr lang="ru-RU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683097" y="4252590"/>
            <a:ext cx="2104927" cy="8127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Аутентификация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167736" y="2523622"/>
            <a:ext cx="1944216" cy="8808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Дать методические указания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143328" y="4221088"/>
            <a:ext cx="1965176" cy="8442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Вести учёт посещаемости и успеваемости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stCxn id="10" idx="3"/>
            <a:endCxn id="2" idx="1"/>
          </p:cNvCxnSpPr>
          <p:nvPr/>
        </p:nvCxnSpPr>
        <p:spPr>
          <a:xfrm>
            <a:off x="2680137" y="2959862"/>
            <a:ext cx="667728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3995936" y="3540118"/>
            <a:ext cx="0" cy="71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5" idx="0"/>
          </p:cNvCxnSpPr>
          <p:nvPr/>
        </p:nvCxnSpPr>
        <p:spPr>
          <a:xfrm flipH="1" flipV="1">
            <a:off x="6544653" y="3396102"/>
            <a:ext cx="1581263" cy="824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1"/>
            <a:endCxn id="2" idx="3"/>
          </p:cNvCxnSpPr>
          <p:nvPr/>
        </p:nvCxnSpPr>
        <p:spPr>
          <a:xfrm flipH="1">
            <a:off x="6544653" y="2964054"/>
            <a:ext cx="623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843933" y="2523622"/>
            <a:ext cx="1836204" cy="8724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Прикрепить задание для студентов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03648" y="836712"/>
            <a:ext cx="7352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/>
              <a:t>Диаграмма вариантов </a:t>
            </a:r>
            <a:r>
              <a:rPr lang="ru-RU" sz="2400" i="1" dirty="0"/>
              <a:t>использования приложения для </a:t>
            </a:r>
            <a:r>
              <a:rPr lang="ru-RU" sz="2400" i="1" dirty="0" smtClean="0"/>
              <a:t>преподавателя</a:t>
            </a:r>
            <a:r>
              <a:rPr lang="ru-RU" dirty="0" smtClean="0"/>
              <a:t>.</a:t>
            </a:r>
            <a:endParaRPr lang="ru-RU" dirty="0">
              <a:effectLst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884759" y="4244249"/>
            <a:ext cx="2135513" cy="8210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Обратная связь (диалог)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19" name="Прямая со стрелкой 18"/>
          <p:cNvCxnSpPr>
            <a:stCxn id="16" idx="0"/>
          </p:cNvCxnSpPr>
          <p:nvPr/>
        </p:nvCxnSpPr>
        <p:spPr>
          <a:xfrm flipH="1" flipV="1">
            <a:off x="5952515" y="3540118"/>
            <a:ext cx="1" cy="704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586211" y="4252590"/>
            <a:ext cx="2041573" cy="8127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Экспортировать отчёты в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excel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23" name="Прямая со стрелкой 22"/>
          <p:cNvCxnSpPr>
            <a:stCxn id="14" idx="0"/>
          </p:cNvCxnSpPr>
          <p:nvPr/>
        </p:nvCxnSpPr>
        <p:spPr>
          <a:xfrm flipV="1">
            <a:off x="1606998" y="3396102"/>
            <a:ext cx="1678662" cy="856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491880" y="2387990"/>
            <a:ext cx="2880320" cy="1152128"/>
          </a:xfrm>
          <a:prstGeom prst="roundRect">
            <a:avLst/>
          </a:prstGeom>
          <a:solidFill>
            <a:srgbClr val="C0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Родители</a:t>
            </a:r>
            <a:endParaRPr lang="ru-RU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817263" y="4393126"/>
            <a:ext cx="2259467" cy="8724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Аутентификация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167736" y="2523622"/>
            <a:ext cx="1944216" cy="8808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Посмотреть успеваемость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714911" y="4422636"/>
            <a:ext cx="1965176" cy="8442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Связь с преподавателем(диалог)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stCxn id="10" idx="3"/>
            <a:endCxn id="2" idx="1"/>
          </p:cNvCxnSpPr>
          <p:nvPr/>
        </p:nvCxnSpPr>
        <p:spPr>
          <a:xfrm>
            <a:off x="2680137" y="2959862"/>
            <a:ext cx="811743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3" idx="0"/>
          </p:cNvCxnSpPr>
          <p:nvPr/>
        </p:nvCxnSpPr>
        <p:spPr>
          <a:xfrm flipV="1">
            <a:off x="2946997" y="3540118"/>
            <a:ext cx="544883" cy="85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6372200" y="3558878"/>
            <a:ext cx="344907" cy="834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1"/>
            <a:endCxn id="2" idx="3"/>
          </p:cNvCxnSpPr>
          <p:nvPr/>
        </p:nvCxnSpPr>
        <p:spPr>
          <a:xfrm flipH="1">
            <a:off x="6372200" y="2964054"/>
            <a:ext cx="795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843933" y="2523622"/>
            <a:ext cx="1836204" cy="8724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Посмотреть посещаемость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03648" y="836712"/>
            <a:ext cx="7352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/>
              <a:t>Диаграмма вариантов </a:t>
            </a:r>
            <a:r>
              <a:rPr lang="ru-RU" sz="2400" i="1" dirty="0"/>
              <a:t>использования приложения для </a:t>
            </a:r>
            <a:r>
              <a:rPr lang="ru-RU" sz="2400" i="1" dirty="0" smtClean="0"/>
              <a:t>родителей</a:t>
            </a:r>
            <a:r>
              <a:rPr lang="ru-RU" dirty="0" smtClean="0"/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2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581779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Диаграмма вариантов использования приложения для </a:t>
            </a:r>
            <a:r>
              <a:rPr lang="ru-RU" sz="2400" i="1" dirty="0" smtClean="0"/>
              <a:t>администратора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778245" y="2475117"/>
            <a:ext cx="2880320" cy="1152128"/>
          </a:xfrm>
          <a:prstGeom prst="roundRect">
            <a:avLst/>
          </a:prstGeom>
          <a:solidFill>
            <a:srgbClr val="C0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Админ</a:t>
            </a:r>
            <a:endParaRPr lang="ru-RU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65145" y="4347325"/>
            <a:ext cx="2259467" cy="8724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Аутентификация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989481" y="4246539"/>
            <a:ext cx="3744416" cy="10801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Разграничение прав доступа (автоматически выдать логин и пароль)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Прямая со стрелкой 6"/>
          <p:cNvCxnSpPr>
            <a:stCxn id="4" idx="0"/>
          </p:cNvCxnSpPr>
          <p:nvPr/>
        </p:nvCxnSpPr>
        <p:spPr>
          <a:xfrm flipV="1">
            <a:off x="3094879" y="3494317"/>
            <a:ext cx="683366" cy="85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6658565" y="3494317"/>
            <a:ext cx="678656" cy="834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332656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Технику доступны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использования, связанные с администрированием пользователей, а также администрированием дисциплин, групп и расписания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i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778245" y="2475117"/>
            <a:ext cx="2880320" cy="1152128"/>
          </a:xfrm>
          <a:prstGeom prst="roundRect">
            <a:avLst/>
          </a:prstGeom>
          <a:solidFill>
            <a:srgbClr val="C0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Техник</a:t>
            </a:r>
            <a:endParaRPr lang="ru-RU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65145" y="4347325"/>
            <a:ext cx="2259467" cy="8724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Аутентификация</a:t>
            </a:r>
            <a:endParaRPr lang="ru-RU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989481" y="4246539"/>
            <a:ext cx="3744416" cy="10801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Администрирование всех необходимых данных для организации образовательного процесса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Прямая со стрелкой 6"/>
          <p:cNvCxnSpPr>
            <a:stCxn id="4" idx="0"/>
          </p:cNvCxnSpPr>
          <p:nvPr/>
        </p:nvCxnSpPr>
        <p:spPr>
          <a:xfrm flipV="1">
            <a:off x="3094879" y="3494317"/>
            <a:ext cx="683366" cy="85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6658565" y="3494317"/>
            <a:ext cx="678656" cy="834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404664"/>
            <a:ext cx="5485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имеет тот факт, что клиенты не зависят от конкретной 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операционной системы пользователя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веб-приложения являются межплатформенными службами.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085184"/>
            <a:ext cx="265424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17" y="548680"/>
            <a:ext cx="228273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Устройство веб-приложени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314675"/>
            <a:ext cx="6016371" cy="24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3002</TotalTime>
  <Words>184</Words>
  <Application>Microsoft Office PowerPoint</Application>
  <PresentationFormat>Экран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Солнцестояние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 студента</dc:title>
  <dc:creator>днс</dc:creator>
  <cp:lastModifiedBy>днс</cp:lastModifiedBy>
  <cp:revision>16</cp:revision>
  <dcterms:created xsi:type="dcterms:W3CDTF">2020-03-21T07:52:37Z</dcterms:created>
  <dcterms:modified xsi:type="dcterms:W3CDTF">2020-06-17T11:37:18Z</dcterms:modified>
</cp:coreProperties>
</file>