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Open Sauce" charset="1" panose="00000500000000000000"/>
      <p:regular r:id="rId17"/>
    </p:embeddedFont>
    <p:embeddedFont>
      <p:font typeface="Open Sauce Bold" charset="1" panose="00000800000000000000"/>
      <p:regular r:id="rId18"/>
    </p:embeddedFont>
    <p:embeddedFont>
      <p:font typeface="Poppins Bold" charset="1" panose="00000800000000000000"/>
      <p:regular r:id="rId19"/>
    </p:embeddedFont>
    <p:embeddedFont>
      <p:font typeface="Poppins" charset="1" panose="00000500000000000000"/>
      <p:regular r:id="rId20"/>
    </p:embeddedFont>
    <p:embeddedFont>
      <p:font typeface="Open Sauce Semi-Bold" charset="1" panose="000007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jpe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11" Target="../media/image29.svg" Type="http://schemas.openxmlformats.org/officeDocument/2006/relationships/image"/><Relationship Id="rId12" Target="../media/image1.png" Type="http://schemas.openxmlformats.org/officeDocument/2006/relationships/image"/><Relationship Id="rId13" Target="../media/image2.svg" Type="http://schemas.openxmlformats.org/officeDocument/2006/relationships/image"/><Relationship Id="rId14" Target="../media/image5.png" Type="http://schemas.openxmlformats.org/officeDocument/2006/relationships/image"/><Relationship Id="rId15" Target="../media/image6.svg" Type="http://schemas.openxmlformats.org/officeDocument/2006/relationships/image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68.png" Type="http://schemas.openxmlformats.org/officeDocument/2006/relationships/image"/><Relationship Id="rId7" Target="../media/image69.svg" Type="http://schemas.openxmlformats.org/officeDocument/2006/relationships/image"/><Relationship Id="rId8" Target="../media/image26.png" Type="http://schemas.openxmlformats.org/officeDocument/2006/relationships/image"/><Relationship Id="rId9" Target="../media/image2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4.png" Type="http://schemas.openxmlformats.org/officeDocument/2006/relationships/image"/><Relationship Id="rId15" Target="../media/image15.svg" Type="http://schemas.openxmlformats.org/officeDocument/2006/relationships/image"/><Relationship Id="rId16" Target="../media/image16.png" Type="http://schemas.openxmlformats.org/officeDocument/2006/relationships/image"/><Relationship Id="rId17" Target="../media/image17.svg" Type="http://schemas.openxmlformats.org/officeDocument/2006/relationships/image"/><Relationship Id="rId18" Target="../media/image70.png" Type="http://schemas.openxmlformats.org/officeDocument/2006/relationships/image"/><Relationship Id="rId19" Target="../media/image71.svg" Type="http://schemas.openxmlformats.org/officeDocument/2006/relationships/image"/><Relationship Id="rId2" Target="../media/image1.png" Type="http://schemas.openxmlformats.org/officeDocument/2006/relationships/image"/><Relationship Id="rId20" Target="../media/image72.jpe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21.jpeg" Type="http://schemas.openxmlformats.org/officeDocument/2006/relationships/image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24.png" Type="http://schemas.openxmlformats.org/officeDocument/2006/relationships/image"/><Relationship Id="rId15" Target="../media/image25.svg" Type="http://schemas.openxmlformats.org/officeDocument/2006/relationships/image"/><Relationship Id="rId16" Target="../media/image26.png" Type="http://schemas.openxmlformats.org/officeDocument/2006/relationships/image"/><Relationship Id="rId17" Target="../media/image27.svg" Type="http://schemas.openxmlformats.org/officeDocument/2006/relationships/image"/><Relationship Id="rId18" Target="../media/image28.png" Type="http://schemas.openxmlformats.org/officeDocument/2006/relationships/image"/><Relationship Id="rId19" Target="../media/image29.svg" Type="http://schemas.openxmlformats.org/officeDocument/2006/relationships/image"/><Relationship Id="rId2" Target="../media/image1.png" Type="http://schemas.openxmlformats.org/officeDocument/2006/relationships/image"/><Relationship Id="rId20" Target="../media/image30.png" Type="http://schemas.openxmlformats.org/officeDocument/2006/relationships/image"/><Relationship Id="rId21" Target="../media/image31.svg" Type="http://schemas.openxmlformats.org/officeDocument/2006/relationships/image"/><Relationship Id="rId22" Target="../media/image32.jpe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33.jpe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jpeg" Type="http://schemas.openxmlformats.org/officeDocument/2006/relationships/image"/><Relationship Id="rId11" Target="../media/image1.png" Type="http://schemas.openxmlformats.org/officeDocument/2006/relationships/image"/><Relationship Id="rId12" Target="../media/image2.svg" Type="http://schemas.openxmlformats.org/officeDocument/2006/relationships/image"/><Relationship Id="rId13" Target="../media/image5.png" Type="http://schemas.openxmlformats.org/officeDocument/2006/relationships/image"/><Relationship Id="rId14" Target="../media/image6.svg" Type="http://schemas.openxmlformats.org/officeDocument/2006/relationships/image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34.jpeg" Type="http://schemas.openxmlformats.org/officeDocument/2006/relationships/image"/><Relationship Id="rId9" Target="../media/image3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37.jpeg" Type="http://schemas.openxmlformats.org/officeDocument/2006/relationships/image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4.png" Type="http://schemas.openxmlformats.org/officeDocument/2006/relationships/image"/><Relationship Id="rId13" Target="../media/image15.svg" Type="http://schemas.openxmlformats.org/officeDocument/2006/relationships/image"/><Relationship Id="rId14" Target="../media/image44.png" Type="http://schemas.openxmlformats.org/officeDocument/2006/relationships/image"/><Relationship Id="rId15" Target="../media/image45.svg" Type="http://schemas.openxmlformats.org/officeDocument/2006/relationships/image"/><Relationship Id="rId16" Target="../media/image46.png" Type="http://schemas.openxmlformats.org/officeDocument/2006/relationships/image"/><Relationship Id="rId17" Target="../media/image47.svg" Type="http://schemas.openxmlformats.org/officeDocument/2006/relationships/image"/><Relationship Id="rId18" Target="../media/image48.png" Type="http://schemas.openxmlformats.org/officeDocument/2006/relationships/image"/><Relationship Id="rId19" Target="../media/image49.svg" Type="http://schemas.openxmlformats.org/officeDocument/2006/relationships/image"/><Relationship Id="rId2" Target="../media/image38.png" Type="http://schemas.openxmlformats.org/officeDocument/2006/relationships/image"/><Relationship Id="rId20" Target="../media/image50.png" Type="http://schemas.openxmlformats.org/officeDocument/2006/relationships/image"/><Relationship Id="rId21" Target="../media/image51.svg" Type="http://schemas.openxmlformats.org/officeDocument/2006/relationships/image"/><Relationship Id="rId3" Target="../media/image39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6.png" Type="http://schemas.openxmlformats.org/officeDocument/2006/relationships/image"/><Relationship Id="rId11" Target="../media/image57.svg" Type="http://schemas.openxmlformats.org/officeDocument/2006/relationships/image"/><Relationship Id="rId12" Target="../media/image58.png" Type="http://schemas.openxmlformats.org/officeDocument/2006/relationships/image"/><Relationship Id="rId13" Target="../media/image59.svg" Type="http://schemas.openxmlformats.org/officeDocument/2006/relationships/image"/><Relationship Id="rId14" Target="../media/image60.png" Type="http://schemas.openxmlformats.org/officeDocument/2006/relationships/image"/><Relationship Id="rId15" Target="../media/image61.svg" Type="http://schemas.openxmlformats.org/officeDocument/2006/relationships/image"/><Relationship Id="rId16" Target="../media/image62.png" Type="http://schemas.openxmlformats.org/officeDocument/2006/relationships/image"/><Relationship Id="rId17" Target="../media/image63.svg" Type="http://schemas.openxmlformats.org/officeDocument/2006/relationships/image"/><Relationship Id="rId18" Target="../media/image64.png" Type="http://schemas.openxmlformats.org/officeDocument/2006/relationships/image"/><Relationship Id="rId19" Target="../media/image65.svg" Type="http://schemas.openxmlformats.org/officeDocument/2006/relationships/image"/><Relationship Id="rId2" Target="../media/image14.png" Type="http://schemas.openxmlformats.org/officeDocument/2006/relationships/image"/><Relationship Id="rId20" Target="../media/image1.png" Type="http://schemas.openxmlformats.org/officeDocument/2006/relationships/image"/><Relationship Id="rId21" Target="../media/image2.svg" Type="http://schemas.openxmlformats.org/officeDocument/2006/relationships/image"/><Relationship Id="rId22" Target="../media/image5.png" Type="http://schemas.openxmlformats.org/officeDocument/2006/relationships/image"/><Relationship Id="rId23" Target="../media/image6.svg" Type="http://schemas.openxmlformats.org/officeDocument/2006/relationships/image"/><Relationship Id="rId3" Target="../media/image15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52.png" Type="http://schemas.openxmlformats.org/officeDocument/2006/relationships/image"/><Relationship Id="rId7" Target="../media/image53.svg" Type="http://schemas.openxmlformats.org/officeDocument/2006/relationships/image"/><Relationship Id="rId8" Target="../media/image54.png" Type="http://schemas.openxmlformats.org/officeDocument/2006/relationships/image"/><Relationship Id="rId9" Target="../media/image5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66.png" Type="http://schemas.openxmlformats.org/officeDocument/2006/relationships/image"/><Relationship Id="rId9" Target="../media/image6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816745">
            <a:off x="12537760" y="5402034"/>
            <a:ext cx="9769056" cy="3072812"/>
          </a:xfrm>
          <a:custGeom>
            <a:avLst/>
            <a:gdLst/>
            <a:ahLst/>
            <a:cxnLst/>
            <a:rect r="r" b="b" t="t" l="l"/>
            <a:pathLst>
              <a:path h="3072812" w="9769056">
                <a:moveTo>
                  <a:pt x="0" y="0"/>
                </a:moveTo>
                <a:lnTo>
                  <a:pt x="9769056" y="0"/>
                </a:lnTo>
                <a:lnTo>
                  <a:pt x="9769056" y="3072812"/>
                </a:lnTo>
                <a:lnTo>
                  <a:pt x="0" y="3072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816745">
            <a:off x="7616063" y="-23683"/>
            <a:ext cx="9769056" cy="3072812"/>
          </a:xfrm>
          <a:custGeom>
            <a:avLst/>
            <a:gdLst/>
            <a:ahLst/>
            <a:cxnLst/>
            <a:rect r="r" b="b" t="t" l="l"/>
            <a:pathLst>
              <a:path h="3072812" w="9769056">
                <a:moveTo>
                  <a:pt x="0" y="0"/>
                </a:moveTo>
                <a:lnTo>
                  <a:pt x="9769056" y="0"/>
                </a:lnTo>
                <a:lnTo>
                  <a:pt x="9769056" y="3072812"/>
                </a:lnTo>
                <a:lnTo>
                  <a:pt x="0" y="3072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816745">
            <a:off x="6177408" y="768153"/>
            <a:ext cx="5461122" cy="1257455"/>
          </a:xfrm>
          <a:custGeom>
            <a:avLst/>
            <a:gdLst/>
            <a:ahLst/>
            <a:cxnLst/>
            <a:rect r="r" b="b" t="t" l="l"/>
            <a:pathLst>
              <a:path h="1257455" w="5461122">
                <a:moveTo>
                  <a:pt x="0" y="0"/>
                </a:moveTo>
                <a:lnTo>
                  <a:pt x="5461122" y="0"/>
                </a:lnTo>
                <a:lnTo>
                  <a:pt x="5461122" y="1257456"/>
                </a:lnTo>
                <a:lnTo>
                  <a:pt x="0" y="12574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3160" r="0" b="-23446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816745">
            <a:off x="14528739" y="9831871"/>
            <a:ext cx="5461122" cy="1257455"/>
          </a:xfrm>
          <a:custGeom>
            <a:avLst/>
            <a:gdLst/>
            <a:ahLst/>
            <a:cxnLst/>
            <a:rect r="r" b="b" t="t" l="l"/>
            <a:pathLst>
              <a:path h="1257455" w="5461122">
                <a:moveTo>
                  <a:pt x="0" y="0"/>
                </a:moveTo>
                <a:lnTo>
                  <a:pt x="5461122" y="0"/>
                </a:lnTo>
                <a:lnTo>
                  <a:pt x="5461122" y="1257455"/>
                </a:lnTo>
                <a:lnTo>
                  <a:pt x="0" y="12574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13160" r="0" b="-2344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525511" y="448215"/>
            <a:ext cx="9390570" cy="9390570"/>
          </a:xfrm>
          <a:custGeom>
            <a:avLst/>
            <a:gdLst/>
            <a:ahLst/>
            <a:cxnLst/>
            <a:rect r="r" b="b" t="t" l="l"/>
            <a:pathLst>
              <a:path h="9390570" w="9390570">
                <a:moveTo>
                  <a:pt x="0" y="0"/>
                </a:moveTo>
                <a:lnTo>
                  <a:pt x="9390570" y="0"/>
                </a:lnTo>
                <a:lnTo>
                  <a:pt x="9390570" y="9390570"/>
                </a:lnTo>
                <a:lnTo>
                  <a:pt x="0" y="9390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019305" y="942008"/>
            <a:ext cx="8402983" cy="8402983"/>
          </a:xfrm>
          <a:custGeom>
            <a:avLst/>
            <a:gdLst/>
            <a:ahLst/>
            <a:cxnLst/>
            <a:rect r="r" b="b" t="t" l="l"/>
            <a:pathLst>
              <a:path h="8402983" w="8402983">
                <a:moveTo>
                  <a:pt x="0" y="0"/>
                </a:moveTo>
                <a:lnTo>
                  <a:pt x="8402983" y="0"/>
                </a:lnTo>
                <a:lnTo>
                  <a:pt x="8402983" y="8402984"/>
                </a:lnTo>
                <a:lnTo>
                  <a:pt x="0" y="840298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483718" y="1406421"/>
            <a:ext cx="7474157" cy="7474157"/>
          </a:xfrm>
          <a:custGeom>
            <a:avLst/>
            <a:gdLst/>
            <a:ahLst/>
            <a:cxnLst/>
            <a:rect r="r" b="b" t="t" l="l"/>
            <a:pathLst>
              <a:path h="7474157" w="7474157">
                <a:moveTo>
                  <a:pt x="0" y="0"/>
                </a:moveTo>
                <a:lnTo>
                  <a:pt x="7474157" y="0"/>
                </a:lnTo>
                <a:lnTo>
                  <a:pt x="7474157" y="7474158"/>
                </a:lnTo>
                <a:lnTo>
                  <a:pt x="0" y="747415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905486" y="1828190"/>
            <a:ext cx="6630621" cy="663062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049272" y="1971989"/>
            <a:ext cx="6343048" cy="6343023"/>
            <a:chOff x="0" y="0"/>
            <a:chExt cx="6350000" cy="634997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4"/>
              <a:stretch>
                <a:fillRect l="-38888" t="0" r="-38888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6392320" y="277894"/>
            <a:ext cx="1501611" cy="1501611"/>
          </a:xfrm>
          <a:custGeom>
            <a:avLst/>
            <a:gdLst/>
            <a:ahLst/>
            <a:cxnLst/>
            <a:rect r="r" b="b" t="t" l="l"/>
            <a:pathLst>
              <a:path h="1501611" w="1501611">
                <a:moveTo>
                  <a:pt x="0" y="0"/>
                </a:moveTo>
                <a:lnTo>
                  <a:pt x="1501612" y="0"/>
                </a:lnTo>
                <a:lnTo>
                  <a:pt x="1501612" y="1501612"/>
                </a:lnTo>
                <a:lnTo>
                  <a:pt x="0" y="150161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910558" y="7621235"/>
            <a:ext cx="1259344" cy="1259344"/>
          </a:xfrm>
          <a:custGeom>
            <a:avLst/>
            <a:gdLst/>
            <a:ahLst/>
            <a:cxnLst/>
            <a:rect r="r" b="b" t="t" l="l"/>
            <a:pathLst>
              <a:path h="1259344" w="1259344">
                <a:moveTo>
                  <a:pt x="0" y="0"/>
                </a:moveTo>
                <a:lnTo>
                  <a:pt x="1259343" y="0"/>
                </a:lnTo>
                <a:lnTo>
                  <a:pt x="1259343" y="1259344"/>
                </a:lnTo>
                <a:lnTo>
                  <a:pt x="0" y="125934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08260" y="277894"/>
            <a:ext cx="4957343" cy="3156361"/>
          </a:xfrm>
          <a:custGeom>
            <a:avLst/>
            <a:gdLst/>
            <a:ahLst/>
            <a:cxnLst/>
            <a:rect r="r" b="b" t="t" l="l"/>
            <a:pathLst>
              <a:path h="3156361" w="4957343">
                <a:moveTo>
                  <a:pt x="0" y="0"/>
                </a:moveTo>
                <a:lnTo>
                  <a:pt x="4957343" y="0"/>
                </a:lnTo>
                <a:lnTo>
                  <a:pt x="4957343" y="3156361"/>
                </a:lnTo>
                <a:lnTo>
                  <a:pt x="0" y="3156361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08260" y="3472355"/>
            <a:ext cx="7917252" cy="3908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67"/>
              </a:lnSpc>
            </a:pPr>
            <a:r>
              <a:rPr lang="en-US" sz="5409" spc="232">
                <a:solidFill>
                  <a:srgbClr val="000000"/>
                </a:solidFill>
                <a:latin typeface="Open Sauce"/>
              </a:rPr>
              <a:t>Registros de llamadas de emergencia en Bogotá durante el período 2015-2024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608260" y="8458810"/>
            <a:ext cx="5303547" cy="1482099"/>
            <a:chOff x="0" y="0"/>
            <a:chExt cx="7071396" cy="1976132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19050"/>
              <a:ext cx="7071396" cy="5048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006"/>
                </a:lnSpc>
              </a:pPr>
              <a:r>
                <a:rPr lang="en-US" sz="2636" spc="-26">
                  <a:solidFill>
                    <a:srgbClr val="000000"/>
                  </a:solidFill>
                  <a:latin typeface="Open Sauce Bold"/>
                </a:rPr>
                <a:t>Presentado por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810810"/>
              <a:ext cx="7071396" cy="5048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006"/>
                </a:lnSpc>
              </a:pPr>
              <a:r>
                <a:rPr lang="en-US" sz="2636" spc="-26">
                  <a:solidFill>
                    <a:srgbClr val="000000"/>
                  </a:solidFill>
                  <a:latin typeface="Open Sauce"/>
                </a:rPr>
                <a:t>Nicolas Javier Suarez  Chaves 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1471268"/>
              <a:ext cx="7071396" cy="5048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006"/>
                </a:lnSpc>
              </a:pPr>
              <a:r>
                <a:rPr lang="en-US" sz="2636" spc="-26">
                  <a:solidFill>
                    <a:srgbClr val="000000"/>
                  </a:solidFill>
                  <a:latin typeface="Open Sauce"/>
                </a:rPr>
                <a:t>Karen Jiliam Cortes Navarro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6143932" y="3149646"/>
            <a:ext cx="0" cy="6108654"/>
          </a:xfrm>
          <a:prstGeom prst="line">
            <a:avLst/>
          </a:prstGeom>
          <a:ln cap="rnd" w="47625">
            <a:solidFill>
              <a:srgbClr val="BCCBC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2144068" y="3149646"/>
            <a:ext cx="0" cy="6108654"/>
          </a:xfrm>
          <a:prstGeom prst="line">
            <a:avLst/>
          </a:prstGeom>
          <a:ln cap="rnd" w="47625">
            <a:solidFill>
              <a:srgbClr val="BCCBC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863518" y="2543351"/>
            <a:ext cx="2360231" cy="2360231"/>
          </a:xfrm>
          <a:custGeom>
            <a:avLst/>
            <a:gdLst/>
            <a:ahLst/>
            <a:cxnLst/>
            <a:rect r="r" b="b" t="t" l="l"/>
            <a:pathLst>
              <a:path h="2360231" w="2360231">
                <a:moveTo>
                  <a:pt x="0" y="0"/>
                </a:moveTo>
                <a:lnTo>
                  <a:pt x="2360231" y="0"/>
                </a:lnTo>
                <a:lnTo>
                  <a:pt x="2360231" y="2360231"/>
                </a:lnTo>
                <a:lnTo>
                  <a:pt x="0" y="2360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014804" y="2683955"/>
            <a:ext cx="2079022" cy="2079022"/>
          </a:xfrm>
          <a:custGeom>
            <a:avLst/>
            <a:gdLst/>
            <a:ahLst/>
            <a:cxnLst/>
            <a:rect r="r" b="b" t="t" l="l"/>
            <a:pathLst>
              <a:path h="2079022" w="2079022">
                <a:moveTo>
                  <a:pt x="0" y="0"/>
                </a:moveTo>
                <a:lnTo>
                  <a:pt x="2079022" y="0"/>
                </a:lnTo>
                <a:lnTo>
                  <a:pt x="2079022" y="2079023"/>
                </a:lnTo>
                <a:lnTo>
                  <a:pt x="0" y="20790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958380" y="2543351"/>
            <a:ext cx="2360231" cy="2360231"/>
          </a:xfrm>
          <a:custGeom>
            <a:avLst/>
            <a:gdLst/>
            <a:ahLst/>
            <a:cxnLst/>
            <a:rect r="r" b="b" t="t" l="l"/>
            <a:pathLst>
              <a:path h="2360231" w="2360231">
                <a:moveTo>
                  <a:pt x="0" y="0"/>
                </a:moveTo>
                <a:lnTo>
                  <a:pt x="2360231" y="0"/>
                </a:lnTo>
                <a:lnTo>
                  <a:pt x="2360231" y="2360231"/>
                </a:lnTo>
                <a:lnTo>
                  <a:pt x="0" y="2360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109666" y="2683955"/>
            <a:ext cx="2079022" cy="2079022"/>
          </a:xfrm>
          <a:custGeom>
            <a:avLst/>
            <a:gdLst/>
            <a:ahLst/>
            <a:cxnLst/>
            <a:rect r="r" b="b" t="t" l="l"/>
            <a:pathLst>
              <a:path h="2079022" w="2079022">
                <a:moveTo>
                  <a:pt x="0" y="0"/>
                </a:moveTo>
                <a:lnTo>
                  <a:pt x="2079022" y="0"/>
                </a:lnTo>
                <a:lnTo>
                  <a:pt x="2079022" y="2079023"/>
                </a:lnTo>
                <a:lnTo>
                  <a:pt x="0" y="20790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047806" y="2402747"/>
            <a:ext cx="2360231" cy="2360231"/>
          </a:xfrm>
          <a:custGeom>
            <a:avLst/>
            <a:gdLst/>
            <a:ahLst/>
            <a:cxnLst/>
            <a:rect r="r" b="b" t="t" l="l"/>
            <a:pathLst>
              <a:path h="2360231" w="2360231">
                <a:moveTo>
                  <a:pt x="0" y="0"/>
                </a:moveTo>
                <a:lnTo>
                  <a:pt x="2360231" y="0"/>
                </a:lnTo>
                <a:lnTo>
                  <a:pt x="2360231" y="2360231"/>
                </a:lnTo>
                <a:lnTo>
                  <a:pt x="0" y="2360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199093" y="2543351"/>
            <a:ext cx="2079022" cy="2079022"/>
          </a:xfrm>
          <a:custGeom>
            <a:avLst/>
            <a:gdLst/>
            <a:ahLst/>
            <a:cxnLst/>
            <a:rect r="r" b="b" t="t" l="l"/>
            <a:pathLst>
              <a:path h="2079022" w="2079022">
                <a:moveTo>
                  <a:pt x="0" y="0"/>
                </a:moveTo>
                <a:lnTo>
                  <a:pt x="2079022" y="0"/>
                </a:lnTo>
                <a:lnTo>
                  <a:pt x="2079022" y="2079022"/>
                </a:lnTo>
                <a:lnTo>
                  <a:pt x="0" y="20790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770228" y="2984533"/>
            <a:ext cx="546811" cy="1477867"/>
          </a:xfrm>
          <a:custGeom>
            <a:avLst/>
            <a:gdLst/>
            <a:ahLst/>
            <a:cxnLst/>
            <a:rect r="r" b="b" t="t" l="l"/>
            <a:pathLst>
              <a:path h="1477867" w="546811">
                <a:moveTo>
                  <a:pt x="0" y="0"/>
                </a:moveTo>
                <a:lnTo>
                  <a:pt x="546811" y="0"/>
                </a:lnTo>
                <a:lnTo>
                  <a:pt x="546811" y="1477867"/>
                </a:lnTo>
                <a:lnTo>
                  <a:pt x="0" y="14778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667785" y="2956126"/>
            <a:ext cx="941421" cy="1506274"/>
          </a:xfrm>
          <a:custGeom>
            <a:avLst/>
            <a:gdLst/>
            <a:ahLst/>
            <a:cxnLst/>
            <a:rect r="r" b="b" t="t" l="l"/>
            <a:pathLst>
              <a:path h="1506274" w="941421">
                <a:moveTo>
                  <a:pt x="0" y="0"/>
                </a:moveTo>
                <a:lnTo>
                  <a:pt x="941421" y="0"/>
                </a:lnTo>
                <a:lnTo>
                  <a:pt x="941421" y="1506274"/>
                </a:lnTo>
                <a:lnTo>
                  <a:pt x="0" y="15062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739132" y="2908900"/>
            <a:ext cx="926698" cy="1347925"/>
          </a:xfrm>
          <a:custGeom>
            <a:avLst/>
            <a:gdLst/>
            <a:ahLst/>
            <a:cxnLst/>
            <a:rect r="r" b="b" t="t" l="l"/>
            <a:pathLst>
              <a:path h="1347925" w="926698">
                <a:moveTo>
                  <a:pt x="0" y="0"/>
                </a:moveTo>
                <a:lnTo>
                  <a:pt x="926699" y="0"/>
                </a:lnTo>
                <a:lnTo>
                  <a:pt x="926699" y="1347924"/>
                </a:lnTo>
                <a:lnTo>
                  <a:pt x="0" y="13479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094069" y="1302963"/>
            <a:ext cx="10099862" cy="687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4"/>
              </a:lnSpc>
            </a:pPr>
            <a:r>
              <a:rPr lang="en-US" sz="4500" spc="-135">
                <a:solidFill>
                  <a:srgbClr val="000000"/>
                </a:solidFill>
                <a:latin typeface="Poppins Bold"/>
              </a:rPr>
              <a:t>Conclusiones y Recomendaciones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82124" y="5495673"/>
            <a:ext cx="5323019" cy="1069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4"/>
              </a:lnSpc>
            </a:pPr>
            <a:r>
              <a:rPr lang="en-US" sz="2499" spc="-74">
                <a:solidFill>
                  <a:srgbClr val="000000"/>
                </a:solidFill>
                <a:latin typeface="Open Sauce Bold"/>
              </a:rPr>
              <a:t> La cantidad de datos que </a:t>
            </a:r>
            <a:r>
              <a:rPr lang="en-US" sz="2499" spc="-74" u="sng">
                <a:solidFill>
                  <a:srgbClr val="000000"/>
                </a:solidFill>
                <a:latin typeface="Open Sauce Bold"/>
              </a:rPr>
              <a:t>NO CONTIENE INFORMACIÓN</a:t>
            </a:r>
            <a:r>
              <a:rPr lang="en-US" sz="2499" spc="-74">
                <a:solidFill>
                  <a:srgbClr val="000000"/>
                </a:solidFill>
                <a:latin typeface="Open Sauce Bold"/>
              </a:rPr>
              <a:t>  sobre la ubicación representa un 8.93%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97430" y="6838534"/>
            <a:ext cx="4692867" cy="1622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17"/>
              </a:lnSpc>
            </a:pPr>
            <a:r>
              <a:rPr lang="en-US" sz="2199">
                <a:solidFill>
                  <a:srgbClr val="000000"/>
                </a:solidFill>
                <a:latin typeface="Open Sauce"/>
              </a:rPr>
              <a:t>Aplicar tecnologías que nos permitan mejorar la cantidad de datos acerca de la georreferenciación de las llamadas.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965138" y="5495673"/>
            <a:ext cx="4357724" cy="1069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4"/>
              </a:lnSpc>
            </a:pPr>
            <a:r>
              <a:rPr lang="en-US" sz="2499" spc="-74">
                <a:solidFill>
                  <a:srgbClr val="000000"/>
                </a:solidFill>
                <a:latin typeface="Open Sauce Bold"/>
              </a:rPr>
              <a:t>la RIÑA representando un 16.15% del total de las llamadas.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797566" y="6819484"/>
            <a:ext cx="4692867" cy="1964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15"/>
              </a:lnSpc>
            </a:pPr>
            <a:r>
              <a:rPr lang="en-US" sz="2198">
                <a:solidFill>
                  <a:srgbClr val="000000"/>
                </a:solidFill>
                <a:latin typeface="Poppins"/>
              </a:rPr>
              <a:t>es necesario la implementación de un diagnóstico integral y periódica donde se evalúe los resultados de las líneas estratégicas y proyectos implementados.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881488" y="5495673"/>
            <a:ext cx="4525296" cy="1069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4"/>
              </a:lnSpc>
            </a:pPr>
            <a:r>
              <a:rPr lang="en-US" sz="2499" spc="-74">
                <a:solidFill>
                  <a:srgbClr val="000000"/>
                </a:solidFill>
                <a:latin typeface="Open Sauce Bold"/>
              </a:rPr>
              <a:t>Existe una reducción de 37.27% hasta el último trimestre del 2023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881488" y="6819484"/>
            <a:ext cx="4692867" cy="1641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17"/>
              </a:lnSpc>
            </a:pPr>
            <a:r>
              <a:rPr lang="en-US" sz="2199">
                <a:solidFill>
                  <a:srgbClr val="000000"/>
                </a:solidFill>
                <a:latin typeface="Poppins"/>
              </a:rPr>
              <a:t>Se sugiere darle continuidad a estrategias que compartan el objetivo de reducir la cantidad de incidentes enfocando en un trabajo social con la comunidad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-2243518" y="-1812863"/>
            <a:ext cx="4854678" cy="4596136"/>
            <a:chOff x="0" y="0"/>
            <a:chExt cx="6472904" cy="6128181"/>
          </a:xfrm>
        </p:grpSpPr>
        <p:sp>
          <p:nvSpPr>
            <p:cNvPr name="Freeform 21" id="21"/>
            <p:cNvSpPr/>
            <p:nvPr/>
          </p:nvSpPr>
          <p:spPr>
            <a:xfrm flipH="true" flipV="false" rot="-2906905">
              <a:off x="-324383" y="2056984"/>
              <a:ext cx="6403566" cy="2014213"/>
            </a:xfrm>
            <a:custGeom>
              <a:avLst/>
              <a:gdLst/>
              <a:ahLst/>
              <a:cxnLst/>
              <a:rect r="r" b="b" t="t" l="l"/>
              <a:pathLst>
                <a:path h="2014213" w="6403566">
                  <a:moveTo>
                    <a:pt x="6403566" y="0"/>
                  </a:moveTo>
                  <a:lnTo>
                    <a:pt x="0" y="0"/>
                  </a:lnTo>
                  <a:lnTo>
                    <a:pt x="0" y="2014213"/>
                  </a:lnTo>
                  <a:lnTo>
                    <a:pt x="6403566" y="2014213"/>
                  </a:lnTo>
                  <a:lnTo>
                    <a:pt x="6403566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true" flipV="false" rot="-2942733">
              <a:off x="1580569" y="3407774"/>
              <a:ext cx="5617821" cy="641658"/>
            </a:xfrm>
            <a:custGeom>
              <a:avLst/>
              <a:gdLst/>
              <a:ahLst/>
              <a:cxnLst/>
              <a:rect r="r" b="b" t="t" l="l"/>
              <a:pathLst>
                <a:path h="641658" w="5617821">
                  <a:moveTo>
                    <a:pt x="5617821" y="0"/>
                  </a:moveTo>
                  <a:lnTo>
                    <a:pt x="0" y="0"/>
                  </a:lnTo>
                  <a:lnTo>
                    <a:pt x="0" y="641658"/>
                  </a:lnTo>
                  <a:lnTo>
                    <a:pt x="5617821" y="641658"/>
                  </a:lnTo>
                  <a:lnTo>
                    <a:pt x="5617821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-80318" r="0" b="-9507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4793872" y="2916722"/>
              <a:ext cx="872029" cy="872029"/>
            </a:xfrm>
            <a:custGeom>
              <a:avLst/>
              <a:gdLst/>
              <a:ahLst/>
              <a:cxnLst/>
              <a:rect r="r" b="b" t="t" l="l"/>
              <a:pathLst>
                <a:path h="872029" w="872029">
                  <a:moveTo>
                    <a:pt x="0" y="0"/>
                  </a:moveTo>
                  <a:lnTo>
                    <a:pt x="872029" y="0"/>
                  </a:lnTo>
                  <a:lnTo>
                    <a:pt x="872029" y="872028"/>
                  </a:lnTo>
                  <a:lnTo>
                    <a:pt x="0" y="8720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5400000">
            <a:off x="14979445" y="-2298068"/>
            <a:ext cx="4854678" cy="4596136"/>
            <a:chOff x="0" y="0"/>
            <a:chExt cx="6472904" cy="6128181"/>
          </a:xfrm>
        </p:grpSpPr>
        <p:sp>
          <p:nvSpPr>
            <p:cNvPr name="Freeform 25" id="25"/>
            <p:cNvSpPr/>
            <p:nvPr/>
          </p:nvSpPr>
          <p:spPr>
            <a:xfrm flipH="true" flipV="false" rot="-2906905">
              <a:off x="-324383" y="2056984"/>
              <a:ext cx="6403566" cy="2014213"/>
            </a:xfrm>
            <a:custGeom>
              <a:avLst/>
              <a:gdLst/>
              <a:ahLst/>
              <a:cxnLst/>
              <a:rect r="r" b="b" t="t" l="l"/>
              <a:pathLst>
                <a:path h="2014213" w="6403566">
                  <a:moveTo>
                    <a:pt x="6403566" y="0"/>
                  </a:moveTo>
                  <a:lnTo>
                    <a:pt x="0" y="0"/>
                  </a:lnTo>
                  <a:lnTo>
                    <a:pt x="0" y="2014213"/>
                  </a:lnTo>
                  <a:lnTo>
                    <a:pt x="6403566" y="2014213"/>
                  </a:lnTo>
                  <a:lnTo>
                    <a:pt x="6403566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true" flipV="false" rot="-2942733">
              <a:off x="1580569" y="3407774"/>
              <a:ext cx="5617821" cy="641658"/>
            </a:xfrm>
            <a:custGeom>
              <a:avLst/>
              <a:gdLst/>
              <a:ahLst/>
              <a:cxnLst/>
              <a:rect r="r" b="b" t="t" l="l"/>
              <a:pathLst>
                <a:path h="641658" w="5617821">
                  <a:moveTo>
                    <a:pt x="5617821" y="0"/>
                  </a:moveTo>
                  <a:lnTo>
                    <a:pt x="0" y="0"/>
                  </a:lnTo>
                  <a:lnTo>
                    <a:pt x="0" y="641658"/>
                  </a:lnTo>
                  <a:lnTo>
                    <a:pt x="5617821" y="641658"/>
                  </a:lnTo>
                  <a:lnTo>
                    <a:pt x="5617821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-80318" r="0" b="-9507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4793872" y="2916722"/>
              <a:ext cx="872029" cy="872029"/>
            </a:xfrm>
            <a:custGeom>
              <a:avLst/>
              <a:gdLst/>
              <a:ahLst/>
              <a:cxnLst/>
              <a:rect r="r" b="b" t="t" l="l"/>
              <a:pathLst>
                <a:path h="872029" w="872029">
                  <a:moveTo>
                    <a:pt x="0" y="0"/>
                  </a:moveTo>
                  <a:lnTo>
                    <a:pt x="872029" y="0"/>
                  </a:lnTo>
                  <a:lnTo>
                    <a:pt x="872029" y="872028"/>
                  </a:lnTo>
                  <a:lnTo>
                    <a:pt x="0" y="8720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816745">
            <a:off x="12537760" y="5402034"/>
            <a:ext cx="9769056" cy="3072812"/>
          </a:xfrm>
          <a:custGeom>
            <a:avLst/>
            <a:gdLst/>
            <a:ahLst/>
            <a:cxnLst/>
            <a:rect r="r" b="b" t="t" l="l"/>
            <a:pathLst>
              <a:path h="3072812" w="9769056">
                <a:moveTo>
                  <a:pt x="0" y="0"/>
                </a:moveTo>
                <a:lnTo>
                  <a:pt x="9769056" y="0"/>
                </a:lnTo>
                <a:lnTo>
                  <a:pt x="9769056" y="3072812"/>
                </a:lnTo>
                <a:lnTo>
                  <a:pt x="0" y="3072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816745">
            <a:off x="7616063" y="-23683"/>
            <a:ext cx="9769056" cy="3072812"/>
          </a:xfrm>
          <a:custGeom>
            <a:avLst/>
            <a:gdLst/>
            <a:ahLst/>
            <a:cxnLst/>
            <a:rect r="r" b="b" t="t" l="l"/>
            <a:pathLst>
              <a:path h="3072812" w="9769056">
                <a:moveTo>
                  <a:pt x="0" y="0"/>
                </a:moveTo>
                <a:lnTo>
                  <a:pt x="9769056" y="0"/>
                </a:lnTo>
                <a:lnTo>
                  <a:pt x="9769056" y="3072812"/>
                </a:lnTo>
                <a:lnTo>
                  <a:pt x="0" y="3072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816745">
            <a:off x="6177408" y="768153"/>
            <a:ext cx="5461122" cy="1257455"/>
          </a:xfrm>
          <a:custGeom>
            <a:avLst/>
            <a:gdLst/>
            <a:ahLst/>
            <a:cxnLst/>
            <a:rect r="r" b="b" t="t" l="l"/>
            <a:pathLst>
              <a:path h="1257455" w="5461122">
                <a:moveTo>
                  <a:pt x="0" y="0"/>
                </a:moveTo>
                <a:lnTo>
                  <a:pt x="5461122" y="0"/>
                </a:lnTo>
                <a:lnTo>
                  <a:pt x="5461122" y="1257456"/>
                </a:lnTo>
                <a:lnTo>
                  <a:pt x="0" y="12574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3160" r="0" b="-23446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816745">
            <a:off x="14528739" y="9831871"/>
            <a:ext cx="5461122" cy="1257455"/>
          </a:xfrm>
          <a:custGeom>
            <a:avLst/>
            <a:gdLst/>
            <a:ahLst/>
            <a:cxnLst/>
            <a:rect r="r" b="b" t="t" l="l"/>
            <a:pathLst>
              <a:path h="1257455" w="5461122">
                <a:moveTo>
                  <a:pt x="0" y="0"/>
                </a:moveTo>
                <a:lnTo>
                  <a:pt x="5461122" y="0"/>
                </a:lnTo>
                <a:lnTo>
                  <a:pt x="5461122" y="1257455"/>
                </a:lnTo>
                <a:lnTo>
                  <a:pt x="0" y="12574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13160" r="0" b="-2344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525511" y="448215"/>
            <a:ext cx="9390570" cy="9390570"/>
          </a:xfrm>
          <a:custGeom>
            <a:avLst/>
            <a:gdLst/>
            <a:ahLst/>
            <a:cxnLst/>
            <a:rect r="r" b="b" t="t" l="l"/>
            <a:pathLst>
              <a:path h="9390570" w="9390570">
                <a:moveTo>
                  <a:pt x="0" y="0"/>
                </a:moveTo>
                <a:lnTo>
                  <a:pt x="9390570" y="0"/>
                </a:lnTo>
                <a:lnTo>
                  <a:pt x="9390570" y="9390570"/>
                </a:lnTo>
                <a:lnTo>
                  <a:pt x="0" y="9390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019305" y="942008"/>
            <a:ext cx="8402983" cy="8402983"/>
          </a:xfrm>
          <a:custGeom>
            <a:avLst/>
            <a:gdLst/>
            <a:ahLst/>
            <a:cxnLst/>
            <a:rect r="r" b="b" t="t" l="l"/>
            <a:pathLst>
              <a:path h="8402983" w="8402983">
                <a:moveTo>
                  <a:pt x="0" y="0"/>
                </a:moveTo>
                <a:lnTo>
                  <a:pt x="8402983" y="0"/>
                </a:lnTo>
                <a:lnTo>
                  <a:pt x="8402983" y="8402984"/>
                </a:lnTo>
                <a:lnTo>
                  <a:pt x="0" y="840298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483718" y="1406421"/>
            <a:ext cx="7474157" cy="7474157"/>
          </a:xfrm>
          <a:custGeom>
            <a:avLst/>
            <a:gdLst/>
            <a:ahLst/>
            <a:cxnLst/>
            <a:rect r="r" b="b" t="t" l="l"/>
            <a:pathLst>
              <a:path h="7474157" w="7474157">
                <a:moveTo>
                  <a:pt x="0" y="0"/>
                </a:moveTo>
                <a:lnTo>
                  <a:pt x="7474157" y="0"/>
                </a:lnTo>
                <a:lnTo>
                  <a:pt x="7474157" y="7474158"/>
                </a:lnTo>
                <a:lnTo>
                  <a:pt x="0" y="747415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905486" y="1828190"/>
            <a:ext cx="6630621" cy="663062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049272" y="1971989"/>
            <a:ext cx="6343048" cy="6343023"/>
            <a:chOff x="0" y="0"/>
            <a:chExt cx="6350000" cy="634997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6392320" y="277894"/>
            <a:ext cx="1501611" cy="1501611"/>
          </a:xfrm>
          <a:custGeom>
            <a:avLst/>
            <a:gdLst/>
            <a:ahLst/>
            <a:cxnLst/>
            <a:rect r="r" b="b" t="t" l="l"/>
            <a:pathLst>
              <a:path h="1501611" w="1501611">
                <a:moveTo>
                  <a:pt x="0" y="0"/>
                </a:moveTo>
                <a:lnTo>
                  <a:pt x="1501612" y="0"/>
                </a:lnTo>
                <a:lnTo>
                  <a:pt x="1501612" y="1501612"/>
                </a:lnTo>
                <a:lnTo>
                  <a:pt x="0" y="150161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910558" y="7621235"/>
            <a:ext cx="1259344" cy="1259344"/>
          </a:xfrm>
          <a:custGeom>
            <a:avLst/>
            <a:gdLst/>
            <a:ahLst/>
            <a:cxnLst/>
            <a:rect r="r" b="b" t="t" l="l"/>
            <a:pathLst>
              <a:path h="1259344" w="1259344">
                <a:moveTo>
                  <a:pt x="0" y="0"/>
                </a:moveTo>
                <a:lnTo>
                  <a:pt x="1259343" y="0"/>
                </a:lnTo>
                <a:lnTo>
                  <a:pt x="1259343" y="1259344"/>
                </a:lnTo>
                <a:lnTo>
                  <a:pt x="0" y="125934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05584" y="8250907"/>
            <a:ext cx="1013117" cy="1013117"/>
          </a:xfrm>
          <a:custGeom>
            <a:avLst/>
            <a:gdLst/>
            <a:ahLst/>
            <a:cxnLst/>
            <a:rect r="r" b="b" t="t" l="l"/>
            <a:pathLst>
              <a:path h="1013117" w="1013117">
                <a:moveTo>
                  <a:pt x="0" y="0"/>
                </a:moveTo>
                <a:lnTo>
                  <a:pt x="1013118" y="0"/>
                </a:lnTo>
                <a:lnTo>
                  <a:pt x="1013118" y="1013117"/>
                </a:lnTo>
                <a:lnTo>
                  <a:pt x="0" y="101311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0049272" y="1971989"/>
            <a:ext cx="6343048" cy="6343023"/>
            <a:chOff x="0" y="0"/>
            <a:chExt cx="6350000" cy="634997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0"/>
              <a:stretch>
                <a:fillRect l="-16666" t="0" r="-16666" b="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2216839" y="8333941"/>
            <a:ext cx="4118676" cy="43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6"/>
              </a:lnSpc>
            </a:pPr>
            <a:r>
              <a:rPr lang="en-US" sz="2900">
                <a:solidFill>
                  <a:srgbClr val="000000"/>
                </a:solidFill>
                <a:latin typeface="Open Sauce Semi-Bold"/>
              </a:rPr>
              <a:t>/nicojsuarez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05584" y="3616010"/>
            <a:ext cx="7429541" cy="1476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76"/>
              </a:lnSpc>
            </a:pPr>
            <a:r>
              <a:rPr lang="en-US" sz="10066">
                <a:solidFill>
                  <a:srgbClr val="000000"/>
                </a:solidFill>
                <a:latin typeface="Open Sauce Bold"/>
              </a:rPr>
              <a:t>Gracias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05584" y="5028357"/>
            <a:ext cx="7429541" cy="583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1"/>
              </a:lnSpc>
            </a:pPr>
            <a:r>
              <a:rPr lang="en-US" sz="4019" spc="1048">
                <a:solidFill>
                  <a:srgbClr val="000000"/>
                </a:solidFill>
                <a:latin typeface="Open Sauce Semi-Bold"/>
              </a:rPr>
              <a:t>Por su atención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216839" y="8840500"/>
            <a:ext cx="5407665" cy="43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6"/>
              </a:lnSpc>
            </a:pPr>
            <a:r>
              <a:rPr lang="en-US" sz="2900">
                <a:solidFill>
                  <a:srgbClr val="000000"/>
                </a:solidFill>
                <a:latin typeface="Open Sauce Semi-Bold"/>
              </a:rPr>
              <a:t>/karenjiliamcortesnavarro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1140" y="927448"/>
            <a:ext cx="8553615" cy="8553615"/>
          </a:xfrm>
          <a:custGeom>
            <a:avLst/>
            <a:gdLst/>
            <a:ahLst/>
            <a:cxnLst/>
            <a:rect r="r" b="b" t="t" l="l"/>
            <a:pathLst>
              <a:path h="8553615" w="8553615">
                <a:moveTo>
                  <a:pt x="0" y="0"/>
                </a:moveTo>
                <a:lnTo>
                  <a:pt x="8553615" y="0"/>
                </a:lnTo>
                <a:lnTo>
                  <a:pt x="8553615" y="8553615"/>
                </a:lnTo>
                <a:lnTo>
                  <a:pt x="0" y="85536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7901713">
            <a:off x="369264" y="-14654"/>
            <a:ext cx="9769056" cy="3072812"/>
          </a:xfrm>
          <a:custGeom>
            <a:avLst/>
            <a:gdLst/>
            <a:ahLst/>
            <a:cxnLst/>
            <a:rect r="r" b="b" t="t" l="l"/>
            <a:pathLst>
              <a:path h="3072812" w="9769056">
                <a:moveTo>
                  <a:pt x="9769056" y="0"/>
                </a:moveTo>
                <a:lnTo>
                  <a:pt x="0" y="0"/>
                </a:lnTo>
                <a:lnTo>
                  <a:pt x="0" y="3072812"/>
                </a:lnTo>
                <a:lnTo>
                  <a:pt x="9769056" y="3072812"/>
                </a:lnTo>
                <a:lnTo>
                  <a:pt x="976905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901713">
            <a:off x="-1456491" y="7699667"/>
            <a:ext cx="9769056" cy="3072812"/>
          </a:xfrm>
          <a:custGeom>
            <a:avLst/>
            <a:gdLst/>
            <a:ahLst/>
            <a:cxnLst/>
            <a:rect r="r" b="b" t="t" l="l"/>
            <a:pathLst>
              <a:path h="3072812" w="9769056">
                <a:moveTo>
                  <a:pt x="0" y="0"/>
                </a:moveTo>
                <a:lnTo>
                  <a:pt x="9769056" y="0"/>
                </a:lnTo>
                <a:lnTo>
                  <a:pt x="9769056" y="3072812"/>
                </a:lnTo>
                <a:lnTo>
                  <a:pt x="0" y="30728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885646">
            <a:off x="5439295" y="1114148"/>
            <a:ext cx="5461122" cy="815209"/>
          </a:xfrm>
          <a:custGeom>
            <a:avLst/>
            <a:gdLst/>
            <a:ahLst/>
            <a:cxnLst/>
            <a:rect r="r" b="b" t="t" l="l"/>
            <a:pathLst>
              <a:path h="815209" w="5461122">
                <a:moveTo>
                  <a:pt x="0" y="0"/>
                </a:moveTo>
                <a:lnTo>
                  <a:pt x="5461122" y="0"/>
                </a:lnTo>
                <a:lnTo>
                  <a:pt x="5461122" y="815208"/>
                </a:lnTo>
                <a:lnTo>
                  <a:pt x="0" y="8152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42143" r="0" b="-68571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7885646">
            <a:off x="-1701861" y="8200655"/>
            <a:ext cx="5461122" cy="815209"/>
          </a:xfrm>
          <a:custGeom>
            <a:avLst/>
            <a:gdLst/>
            <a:ahLst/>
            <a:cxnLst/>
            <a:rect r="r" b="b" t="t" l="l"/>
            <a:pathLst>
              <a:path h="815209" w="5461122">
                <a:moveTo>
                  <a:pt x="5461122" y="0"/>
                </a:moveTo>
                <a:lnTo>
                  <a:pt x="0" y="0"/>
                </a:lnTo>
                <a:lnTo>
                  <a:pt x="0" y="815208"/>
                </a:lnTo>
                <a:lnTo>
                  <a:pt x="5461122" y="815208"/>
                </a:lnTo>
                <a:lnTo>
                  <a:pt x="546112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42143" r="0" b="-68571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0923" y="1377231"/>
            <a:ext cx="7654049" cy="7654049"/>
          </a:xfrm>
          <a:custGeom>
            <a:avLst/>
            <a:gdLst/>
            <a:ahLst/>
            <a:cxnLst/>
            <a:rect r="r" b="b" t="t" l="l"/>
            <a:pathLst>
              <a:path h="7654049" w="7654049">
                <a:moveTo>
                  <a:pt x="0" y="0"/>
                </a:moveTo>
                <a:lnTo>
                  <a:pt x="7654049" y="0"/>
                </a:lnTo>
                <a:lnTo>
                  <a:pt x="7654049" y="7654049"/>
                </a:lnTo>
                <a:lnTo>
                  <a:pt x="0" y="765404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93944" y="1800252"/>
            <a:ext cx="6808007" cy="6808007"/>
          </a:xfrm>
          <a:custGeom>
            <a:avLst/>
            <a:gdLst/>
            <a:ahLst/>
            <a:cxnLst/>
            <a:rect r="r" b="b" t="t" l="l"/>
            <a:pathLst>
              <a:path h="6808007" w="6808007">
                <a:moveTo>
                  <a:pt x="0" y="0"/>
                </a:moveTo>
                <a:lnTo>
                  <a:pt x="6808007" y="0"/>
                </a:lnTo>
                <a:lnTo>
                  <a:pt x="6808007" y="6808007"/>
                </a:lnTo>
                <a:lnTo>
                  <a:pt x="0" y="68080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22651" y="805937"/>
            <a:ext cx="1142588" cy="1142588"/>
          </a:xfrm>
          <a:custGeom>
            <a:avLst/>
            <a:gdLst/>
            <a:ahLst/>
            <a:cxnLst/>
            <a:rect r="r" b="b" t="t" l="l"/>
            <a:pathLst>
              <a:path h="1142588" w="1142588">
                <a:moveTo>
                  <a:pt x="0" y="0"/>
                </a:moveTo>
                <a:lnTo>
                  <a:pt x="1142587" y="0"/>
                </a:lnTo>
                <a:lnTo>
                  <a:pt x="1142587" y="1142588"/>
                </a:lnTo>
                <a:lnTo>
                  <a:pt x="0" y="11425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323616" y="7606902"/>
            <a:ext cx="1001357" cy="1001357"/>
          </a:xfrm>
          <a:custGeom>
            <a:avLst/>
            <a:gdLst/>
            <a:ahLst/>
            <a:cxnLst/>
            <a:rect r="r" b="b" t="t" l="l"/>
            <a:pathLst>
              <a:path h="1001357" w="1001357">
                <a:moveTo>
                  <a:pt x="0" y="0"/>
                </a:moveTo>
                <a:lnTo>
                  <a:pt x="1001356" y="0"/>
                </a:lnTo>
                <a:lnTo>
                  <a:pt x="1001356" y="1001357"/>
                </a:lnTo>
                <a:lnTo>
                  <a:pt x="0" y="100135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326424" y="2032744"/>
            <a:ext cx="6343048" cy="6343022"/>
            <a:chOff x="0" y="0"/>
            <a:chExt cx="6350000" cy="63499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4"/>
              <a:stretch>
                <a:fillRect l="-16666" t="0" r="-16666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9268197" y="3409051"/>
            <a:ext cx="7991103" cy="4966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26"/>
              </a:lnSpc>
            </a:pPr>
            <a:r>
              <a:rPr lang="en-US" sz="3299">
                <a:solidFill>
                  <a:srgbClr val="000000"/>
                </a:solidFill>
                <a:latin typeface="Open Sauce"/>
              </a:rPr>
              <a:t>Analizar los patrones de llamadas de emergencia en Bogotá (2015-2014) mediante visualizaciones y métricas que identifiquen tendencias por localidad, tipo de incidente y temporalidad que permitan anticipar comportamientos futuros y proporcionar recomendaciones estratégicas.</a:t>
            </a:r>
          </a:p>
          <a:p>
            <a:pPr algn="r">
              <a:lnSpc>
                <a:spcPts val="3926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2182480" y="2368022"/>
            <a:ext cx="5210418" cy="649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084"/>
              </a:lnSpc>
            </a:pPr>
            <a:r>
              <a:rPr lang="en-US" sz="4499" spc="-134">
                <a:solidFill>
                  <a:srgbClr val="000000"/>
                </a:solidFill>
                <a:latin typeface="Open Sauce Bold"/>
              </a:rPr>
              <a:t>Objetivo General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43518" y="-1812863"/>
            <a:ext cx="4854678" cy="4596136"/>
            <a:chOff x="0" y="0"/>
            <a:chExt cx="6472904" cy="6128181"/>
          </a:xfrm>
        </p:grpSpPr>
        <p:sp>
          <p:nvSpPr>
            <p:cNvPr name="Freeform 3" id="3"/>
            <p:cNvSpPr/>
            <p:nvPr/>
          </p:nvSpPr>
          <p:spPr>
            <a:xfrm flipH="true" flipV="false" rot="-2906905">
              <a:off x="-324383" y="2056984"/>
              <a:ext cx="6403566" cy="2014213"/>
            </a:xfrm>
            <a:custGeom>
              <a:avLst/>
              <a:gdLst/>
              <a:ahLst/>
              <a:cxnLst/>
              <a:rect r="r" b="b" t="t" l="l"/>
              <a:pathLst>
                <a:path h="2014213" w="6403566">
                  <a:moveTo>
                    <a:pt x="6403566" y="0"/>
                  </a:moveTo>
                  <a:lnTo>
                    <a:pt x="0" y="0"/>
                  </a:lnTo>
                  <a:lnTo>
                    <a:pt x="0" y="2014213"/>
                  </a:lnTo>
                  <a:lnTo>
                    <a:pt x="6403566" y="2014213"/>
                  </a:lnTo>
                  <a:lnTo>
                    <a:pt x="6403566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-2942733">
              <a:off x="1580569" y="3407774"/>
              <a:ext cx="5617821" cy="641658"/>
            </a:xfrm>
            <a:custGeom>
              <a:avLst/>
              <a:gdLst/>
              <a:ahLst/>
              <a:cxnLst/>
              <a:rect r="r" b="b" t="t" l="l"/>
              <a:pathLst>
                <a:path h="641658" w="5617821">
                  <a:moveTo>
                    <a:pt x="5617821" y="0"/>
                  </a:moveTo>
                  <a:lnTo>
                    <a:pt x="0" y="0"/>
                  </a:lnTo>
                  <a:lnTo>
                    <a:pt x="0" y="641658"/>
                  </a:lnTo>
                  <a:lnTo>
                    <a:pt x="5617821" y="641658"/>
                  </a:lnTo>
                  <a:lnTo>
                    <a:pt x="5617821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80318" r="0" b="-9507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4793872" y="2916722"/>
              <a:ext cx="872029" cy="872029"/>
            </a:xfrm>
            <a:custGeom>
              <a:avLst/>
              <a:gdLst/>
              <a:ahLst/>
              <a:cxnLst/>
              <a:rect r="r" b="b" t="t" l="l"/>
              <a:pathLst>
                <a:path h="872029" w="872029">
                  <a:moveTo>
                    <a:pt x="0" y="0"/>
                  </a:moveTo>
                  <a:lnTo>
                    <a:pt x="872029" y="0"/>
                  </a:lnTo>
                  <a:lnTo>
                    <a:pt x="872029" y="872028"/>
                  </a:lnTo>
                  <a:lnTo>
                    <a:pt x="0" y="8720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2580877">
            <a:off x="5753477" y="2452329"/>
            <a:ext cx="6781046" cy="6806571"/>
          </a:xfrm>
          <a:custGeom>
            <a:avLst/>
            <a:gdLst/>
            <a:ahLst/>
            <a:cxnLst/>
            <a:rect r="r" b="b" t="t" l="l"/>
            <a:pathLst>
              <a:path h="6806571" w="6781046">
                <a:moveTo>
                  <a:pt x="0" y="0"/>
                </a:moveTo>
                <a:lnTo>
                  <a:pt x="6781046" y="0"/>
                </a:lnTo>
                <a:lnTo>
                  <a:pt x="6781046" y="6806571"/>
                </a:lnTo>
                <a:lnTo>
                  <a:pt x="0" y="68065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072597" y="3143198"/>
            <a:ext cx="1803687" cy="1803687"/>
          </a:xfrm>
          <a:custGeom>
            <a:avLst/>
            <a:gdLst/>
            <a:ahLst/>
            <a:cxnLst/>
            <a:rect r="r" b="b" t="t" l="l"/>
            <a:pathLst>
              <a:path h="1803687" w="1803687">
                <a:moveTo>
                  <a:pt x="0" y="0"/>
                </a:moveTo>
                <a:lnTo>
                  <a:pt x="1803687" y="0"/>
                </a:lnTo>
                <a:lnTo>
                  <a:pt x="1803687" y="1803687"/>
                </a:lnTo>
                <a:lnTo>
                  <a:pt x="0" y="180368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072597" y="6768543"/>
            <a:ext cx="1803687" cy="1803687"/>
          </a:xfrm>
          <a:custGeom>
            <a:avLst/>
            <a:gdLst/>
            <a:ahLst/>
            <a:cxnLst/>
            <a:rect r="r" b="b" t="t" l="l"/>
            <a:pathLst>
              <a:path h="1803687" w="1803687">
                <a:moveTo>
                  <a:pt x="0" y="0"/>
                </a:moveTo>
                <a:lnTo>
                  <a:pt x="1803687" y="0"/>
                </a:lnTo>
                <a:lnTo>
                  <a:pt x="1803687" y="1803687"/>
                </a:lnTo>
                <a:lnTo>
                  <a:pt x="0" y="180368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411716" y="3143198"/>
            <a:ext cx="1803687" cy="1803687"/>
          </a:xfrm>
          <a:custGeom>
            <a:avLst/>
            <a:gdLst/>
            <a:ahLst/>
            <a:cxnLst/>
            <a:rect r="r" b="b" t="t" l="l"/>
            <a:pathLst>
              <a:path h="1803687" w="1803687">
                <a:moveTo>
                  <a:pt x="0" y="0"/>
                </a:moveTo>
                <a:lnTo>
                  <a:pt x="1803687" y="0"/>
                </a:lnTo>
                <a:lnTo>
                  <a:pt x="1803687" y="1803687"/>
                </a:lnTo>
                <a:lnTo>
                  <a:pt x="0" y="180368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411716" y="6768543"/>
            <a:ext cx="1803687" cy="1803687"/>
          </a:xfrm>
          <a:custGeom>
            <a:avLst/>
            <a:gdLst/>
            <a:ahLst/>
            <a:cxnLst/>
            <a:rect r="r" b="b" t="t" l="l"/>
            <a:pathLst>
              <a:path h="1803687" w="1803687">
                <a:moveTo>
                  <a:pt x="0" y="0"/>
                </a:moveTo>
                <a:lnTo>
                  <a:pt x="1803687" y="0"/>
                </a:lnTo>
                <a:lnTo>
                  <a:pt x="1803687" y="1803687"/>
                </a:lnTo>
                <a:lnTo>
                  <a:pt x="0" y="180368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188210" y="3250647"/>
            <a:ext cx="1588787" cy="1588787"/>
          </a:xfrm>
          <a:custGeom>
            <a:avLst/>
            <a:gdLst/>
            <a:ahLst/>
            <a:cxnLst/>
            <a:rect r="r" b="b" t="t" l="l"/>
            <a:pathLst>
              <a:path h="1588787" w="1588787">
                <a:moveTo>
                  <a:pt x="0" y="0"/>
                </a:moveTo>
                <a:lnTo>
                  <a:pt x="1588787" y="0"/>
                </a:lnTo>
                <a:lnTo>
                  <a:pt x="1588787" y="1588788"/>
                </a:lnTo>
                <a:lnTo>
                  <a:pt x="0" y="1588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188210" y="6875992"/>
            <a:ext cx="1588787" cy="1588787"/>
          </a:xfrm>
          <a:custGeom>
            <a:avLst/>
            <a:gdLst/>
            <a:ahLst/>
            <a:cxnLst/>
            <a:rect r="r" b="b" t="t" l="l"/>
            <a:pathLst>
              <a:path h="1588787" w="1588787">
                <a:moveTo>
                  <a:pt x="0" y="0"/>
                </a:moveTo>
                <a:lnTo>
                  <a:pt x="1588787" y="0"/>
                </a:lnTo>
                <a:lnTo>
                  <a:pt x="1588787" y="1588788"/>
                </a:lnTo>
                <a:lnTo>
                  <a:pt x="0" y="1588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527329" y="3250647"/>
            <a:ext cx="1588787" cy="1588787"/>
          </a:xfrm>
          <a:custGeom>
            <a:avLst/>
            <a:gdLst/>
            <a:ahLst/>
            <a:cxnLst/>
            <a:rect r="r" b="b" t="t" l="l"/>
            <a:pathLst>
              <a:path h="1588787" w="1588787">
                <a:moveTo>
                  <a:pt x="0" y="0"/>
                </a:moveTo>
                <a:lnTo>
                  <a:pt x="1588787" y="0"/>
                </a:lnTo>
                <a:lnTo>
                  <a:pt x="1588787" y="1588788"/>
                </a:lnTo>
                <a:lnTo>
                  <a:pt x="0" y="158878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527329" y="6875992"/>
            <a:ext cx="1588787" cy="1588787"/>
          </a:xfrm>
          <a:custGeom>
            <a:avLst/>
            <a:gdLst/>
            <a:ahLst/>
            <a:cxnLst/>
            <a:rect r="r" b="b" t="t" l="l"/>
            <a:pathLst>
              <a:path h="1588787" w="1588787">
                <a:moveTo>
                  <a:pt x="0" y="0"/>
                </a:moveTo>
                <a:lnTo>
                  <a:pt x="1588787" y="0"/>
                </a:lnTo>
                <a:lnTo>
                  <a:pt x="1588787" y="1588788"/>
                </a:lnTo>
                <a:lnTo>
                  <a:pt x="0" y="1588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013248" y="3564543"/>
            <a:ext cx="600622" cy="960996"/>
          </a:xfrm>
          <a:custGeom>
            <a:avLst/>
            <a:gdLst/>
            <a:ahLst/>
            <a:cxnLst/>
            <a:rect r="r" b="b" t="t" l="l"/>
            <a:pathLst>
              <a:path h="960996" w="600622">
                <a:moveTo>
                  <a:pt x="0" y="0"/>
                </a:moveTo>
                <a:lnTo>
                  <a:pt x="600622" y="0"/>
                </a:lnTo>
                <a:lnTo>
                  <a:pt x="600622" y="960996"/>
                </a:lnTo>
                <a:lnTo>
                  <a:pt x="0" y="9609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678071" y="3471936"/>
            <a:ext cx="609066" cy="974506"/>
          </a:xfrm>
          <a:custGeom>
            <a:avLst/>
            <a:gdLst/>
            <a:ahLst/>
            <a:cxnLst/>
            <a:rect r="r" b="b" t="t" l="l"/>
            <a:pathLst>
              <a:path h="974506" w="609066">
                <a:moveTo>
                  <a:pt x="0" y="0"/>
                </a:moveTo>
                <a:lnTo>
                  <a:pt x="609066" y="0"/>
                </a:lnTo>
                <a:lnTo>
                  <a:pt x="609066" y="974505"/>
                </a:lnTo>
                <a:lnTo>
                  <a:pt x="0" y="97450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953186" y="7250591"/>
            <a:ext cx="660685" cy="960996"/>
          </a:xfrm>
          <a:custGeom>
            <a:avLst/>
            <a:gdLst/>
            <a:ahLst/>
            <a:cxnLst/>
            <a:rect r="r" b="b" t="t" l="l"/>
            <a:pathLst>
              <a:path h="960996" w="660685">
                <a:moveTo>
                  <a:pt x="0" y="0"/>
                </a:moveTo>
                <a:lnTo>
                  <a:pt x="660684" y="0"/>
                </a:lnTo>
                <a:lnTo>
                  <a:pt x="660684" y="960996"/>
                </a:lnTo>
                <a:lnTo>
                  <a:pt x="0" y="96099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678071" y="7250591"/>
            <a:ext cx="660685" cy="960996"/>
          </a:xfrm>
          <a:custGeom>
            <a:avLst/>
            <a:gdLst/>
            <a:ahLst/>
            <a:cxnLst/>
            <a:rect r="r" b="b" t="t" l="l"/>
            <a:pathLst>
              <a:path h="960996" w="660685">
                <a:moveTo>
                  <a:pt x="0" y="0"/>
                </a:moveTo>
                <a:lnTo>
                  <a:pt x="660684" y="0"/>
                </a:lnTo>
                <a:lnTo>
                  <a:pt x="660684" y="960996"/>
                </a:lnTo>
                <a:lnTo>
                  <a:pt x="0" y="96099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4973057">
            <a:off x="14831961" y="-2298068"/>
            <a:ext cx="4854678" cy="4596136"/>
            <a:chOff x="0" y="0"/>
            <a:chExt cx="6472904" cy="6128181"/>
          </a:xfrm>
        </p:grpSpPr>
        <p:sp>
          <p:nvSpPr>
            <p:cNvPr name="Freeform 20" id="20"/>
            <p:cNvSpPr/>
            <p:nvPr/>
          </p:nvSpPr>
          <p:spPr>
            <a:xfrm flipH="true" flipV="false" rot="-2906905">
              <a:off x="-324383" y="2056984"/>
              <a:ext cx="6403566" cy="2014213"/>
            </a:xfrm>
            <a:custGeom>
              <a:avLst/>
              <a:gdLst/>
              <a:ahLst/>
              <a:cxnLst/>
              <a:rect r="r" b="b" t="t" l="l"/>
              <a:pathLst>
                <a:path h="2014213" w="6403566">
                  <a:moveTo>
                    <a:pt x="6403566" y="0"/>
                  </a:moveTo>
                  <a:lnTo>
                    <a:pt x="0" y="0"/>
                  </a:lnTo>
                  <a:lnTo>
                    <a:pt x="0" y="2014213"/>
                  </a:lnTo>
                  <a:lnTo>
                    <a:pt x="6403566" y="2014213"/>
                  </a:lnTo>
                  <a:lnTo>
                    <a:pt x="6403566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true" flipV="false" rot="-2942733">
              <a:off x="1580569" y="3407774"/>
              <a:ext cx="5617821" cy="641658"/>
            </a:xfrm>
            <a:custGeom>
              <a:avLst/>
              <a:gdLst/>
              <a:ahLst/>
              <a:cxnLst/>
              <a:rect r="r" b="b" t="t" l="l"/>
              <a:pathLst>
                <a:path h="641658" w="5617821">
                  <a:moveTo>
                    <a:pt x="5617821" y="0"/>
                  </a:moveTo>
                  <a:lnTo>
                    <a:pt x="0" y="0"/>
                  </a:lnTo>
                  <a:lnTo>
                    <a:pt x="0" y="641658"/>
                  </a:lnTo>
                  <a:lnTo>
                    <a:pt x="5617821" y="641658"/>
                  </a:lnTo>
                  <a:lnTo>
                    <a:pt x="5617821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80318" r="0" b="-9507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4793872" y="2916722"/>
              <a:ext cx="872029" cy="872029"/>
            </a:xfrm>
            <a:custGeom>
              <a:avLst/>
              <a:gdLst/>
              <a:ahLst/>
              <a:cxnLst/>
              <a:rect r="r" b="b" t="t" l="l"/>
              <a:pathLst>
                <a:path h="872029" w="872029">
                  <a:moveTo>
                    <a:pt x="0" y="0"/>
                  </a:moveTo>
                  <a:lnTo>
                    <a:pt x="872029" y="0"/>
                  </a:lnTo>
                  <a:lnTo>
                    <a:pt x="872029" y="872028"/>
                  </a:lnTo>
                  <a:lnTo>
                    <a:pt x="0" y="8720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4280679" y="1092338"/>
            <a:ext cx="9861553" cy="640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4"/>
              </a:lnSpc>
            </a:pPr>
            <a:r>
              <a:rPr lang="en-US" sz="4500" spc="-135">
                <a:solidFill>
                  <a:srgbClr val="000000"/>
                </a:solidFill>
                <a:latin typeface="Open Sauce Bold"/>
              </a:rPr>
              <a:t>Objetivos especificos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77099" y="2892235"/>
            <a:ext cx="4686941" cy="194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1"/>
              </a:lnSpc>
            </a:pPr>
            <a:r>
              <a:rPr lang="en-US" sz="3228">
                <a:solidFill>
                  <a:srgbClr val="000000"/>
                </a:solidFill>
                <a:latin typeface="Open Sauce"/>
              </a:rPr>
              <a:t>Identificar la localidad con mayor frecuencia de llamadas de emergencia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228709" y="2783273"/>
            <a:ext cx="4686941" cy="2337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2"/>
              </a:lnSpc>
            </a:pPr>
            <a:r>
              <a:rPr lang="en-US" sz="3128">
                <a:solidFill>
                  <a:srgbClr val="000000"/>
                </a:solidFill>
                <a:latin typeface="Open Sauce"/>
              </a:rPr>
              <a:t>Determinar el tipo de incidente más recurrente en las llamadas de emergencia.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91374" y="7559258"/>
            <a:ext cx="4686941" cy="1870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2"/>
              </a:lnSpc>
            </a:pPr>
            <a:r>
              <a:rPr lang="en-US" sz="3128">
                <a:solidFill>
                  <a:srgbClr val="000000"/>
                </a:solidFill>
                <a:latin typeface="Open Sauce"/>
              </a:rPr>
              <a:t>Establecer el año con el máximo número de registros de emergencias.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228709" y="7035325"/>
            <a:ext cx="5488527" cy="2918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1"/>
              </a:lnSpc>
            </a:pPr>
            <a:r>
              <a:rPr lang="en-US" sz="3219">
                <a:solidFill>
                  <a:srgbClr val="000000"/>
                </a:solidFill>
                <a:latin typeface="Open Sauce"/>
              </a:rPr>
              <a:t>Utilizar un modelo de predicción que nos permita identificar comportamientos futuros con base en los registros históricos.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7677157" y="4446441"/>
            <a:ext cx="2937627" cy="2937615"/>
            <a:chOff x="0" y="0"/>
            <a:chExt cx="6350000" cy="634997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2"/>
              <a:stretch>
                <a:fillRect l="0" t="-16666" r="0" b="-16666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816745">
            <a:off x="12537760" y="5402034"/>
            <a:ext cx="9769056" cy="3072812"/>
          </a:xfrm>
          <a:custGeom>
            <a:avLst/>
            <a:gdLst/>
            <a:ahLst/>
            <a:cxnLst/>
            <a:rect r="r" b="b" t="t" l="l"/>
            <a:pathLst>
              <a:path h="3072812" w="9769056">
                <a:moveTo>
                  <a:pt x="0" y="0"/>
                </a:moveTo>
                <a:lnTo>
                  <a:pt x="9769056" y="0"/>
                </a:lnTo>
                <a:lnTo>
                  <a:pt x="9769056" y="3072812"/>
                </a:lnTo>
                <a:lnTo>
                  <a:pt x="0" y="3072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816745">
            <a:off x="7616063" y="-23683"/>
            <a:ext cx="9769056" cy="3072812"/>
          </a:xfrm>
          <a:custGeom>
            <a:avLst/>
            <a:gdLst/>
            <a:ahLst/>
            <a:cxnLst/>
            <a:rect r="r" b="b" t="t" l="l"/>
            <a:pathLst>
              <a:path h="3072812" w="9769056">
                <a:moveTo>
                  <a:pt x="0" y="0"/>
                </a:moveTo>
                <a:lnTo>
                  <a:pt x="9769056" y="0"/>
                </a:lnTo>
                <a:lnTo>
                  <a:pt x="9769056" y="3072812"/>
                </a:lnTo>
                <a:lnTo>
                  <a:pt x="0" y="3072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816745">
            <a:off x="6177408" y="768153"/>
            <a:ext cx="5461122" cy="1257455"/>
          </a:xfrm>
          <a:custGeom>
            <a:avLst/>
            <a:gdLst/>
            <a:ahLst/>
            <a:cxnLst/>
            <a:rect r="r" b="b" t="t" l="l"/>
            <a:pathLst>
              <a:path h="1257455" w="5461122">
                <a:moveTo>
                  <a:pt x="0" y="0"/>
                </a:moveTo>
                <a:lnTo>
                  <a:pt x="5461122" y="0"/>
                </a:lnTo>
                <a:lnTo>
                  <a:pt x="5461122" y="1257456"/>
                </a:lnTo>
                <a:lnTo>
                  <a:pt x="0" y="12574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3160" r="0" b="-23446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816745">
            <a:off x="14528739" y="9831871"/>
            <a:ext cx="5461122" cy="1257455"/>
          </a:xfrm>
          <a:custGeom>
            <a:avLst/>
            <a:gdLst/>
            <a:ahLst/>
            <a:cxnLst/>
            <a:rect r="r" b="b" t="t" l="l"/>
            <a:pathLst>
              <a:path h="1257455" w="5461122">
                <a:moveTo>
                  <a:pt x="0" y="0"/>
                </a:moveTo>
                <a:lnTo>
                  <a:pt x="5461122" y="0"/>
                </a:lnTo>
                <a:lnTo>
                  <a:pt x="5461122" y="1257455"/>
                </a:lnTo>
                <a:lnTo>
                  <a:pt x="0" y="12574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13160" r="0" b="-2344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525511" y="448215"/>
            <a:ext cx="9390570" cy="9390570"/>
          </a:xfrm>
          <a:custGeom>
            <a:avLst/>
            <a:gdLst/>
            <a:ahLst/>
            <a:cxnLst/>
            <a:rect r="r" b="b" t="t" l="l"/>
            <a:pathLst>
              <a:path h="9390570" w="9390570">
                <a:moveTo>
                  <a:pt x="0" y="0"/>
                </a:moveTo>
                <a:lnTo>
                  <a:pt x="9390570" y="0"/>
                </a:lnTo>
                <a:lnTo>
                  <a:pt x="9390570" y="9390570"/>
                </a:lnTo>
                <a:lnTo>
                  <a:pt x="0" y="9390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019305" y="942008"/>
            <a:ext cx="8402983" cy="8402983"/>
          </a:xfrm>
          <a:custGeom>
            <a:avLst/>
            <a:gdLst/>
            <a:ahLst/>
            <a:cxnLst/>
            <a:rect r="r" b="b" t="t" l="l"/>
            <a:pathLst>
              <a:path h="8402983" w="8402983">
                <a:moveTo>
                  <a:pt x="0" y="0"/>
                </a:moveTo>
                <a:lnTo>
                  <a:pt x="8402983" y="0"/>
                </a:lnTo>
                <a:lnTo>
                  <a:pt x="8402983" y="8402984"/>
                </a:lnTo>
                <a:lnTo>
                  <a:pt x="0" y="840298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483718" y="1406421"/>
            <a:ext cx="7474157" cy="7474157"/>
          </a:xfrm>
          <a:custGeom>
            <a:avLst/>
            <a:gdLst/>
            <a:ahLst/>
            <a:cxnLst/>
            <a:rect r="r" b="b" t="t" l="l"/>
            <a:pathLst>
              <a:path h="7474157" w="7474157">
                <a:moveTo>
                  <a:pt x="0" y="0"/>
                </a:moveTo>
                <a:lnTo>
                  <a:pt x="7474157" y="0"/>
                </a:lnTo>
                <a:lnTo>
                  <a:pt x="7474157" y="7474158"/>
                </a:lnTo>
                <a:lnTo>
                  <a:pt x="0" y="747415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905486" y="1828190"/>
            <a:ext cx="6630621" cy="663062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049272" y="1971989"/>
            <a:ext cx="6343048" cy="6343023"/>
            <a:chOff x="0" y="0"/>
            <a:chExt cx="6350000" cy="634997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4"/>
              <a:stretch>
                <a:fillRect l="-82837" t="0" r="-82837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6392320" y="277894"/>
            <a:ext cx="1501611" cy="1501611"/>
          </a:xfrm>
          <a:custGeom>
            <a:avLst/>
            <a:gdLst/>
            <a:ahLst/>
            <a:cxnLst/>
            <a:rect r="r" b="b" t="t" l="l"/>
            <a:pathLst>
              <a:path h="1501611" w="1501611">
                <a:moveTo>
                  <a:pt x="0" y="0"/>
                </a:moveTo>
                <a:lnTo>
                  <a:pt x="1501612" y="0"/>
                </a:lnTo>
                <a:lnTo>
                  <a:pt x="1501612" y="1501612"/>
                </a:lnTo>
                <a:lnTo>
                  <a:pt x="0" y="150161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910558" y="7621235"/>
            <a:ext cx="1259344" cy="1259344"/>
          </a:xfrm>
          <a:custGeom>
            <a:avLst/>
            <a:gdLst/>
            <a:ahLst/>
            <a:cxnLst/>
            <a:rect r="r" b="b" t="t" l="l"/>
            <a:pathLst>
              <a:path h="1259344" w="1259344">
                <a:moveTo>
                  <a:pt x="0" y="0"/>
                </a:moveTo>
                <a:lnTo>
                  <a:pt x="1259343" y="0"/>
                </a:lnTo>
                <a:lnTo>
                  <a:pt x="1259343" y="1259344"/>
                </a:lnTo>
                <a:lnTo>
                  <a:pt x="0" y="125934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34408" y="1057275"/>
            <a:ext cx="4423365" cy="974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8"/>
              </a:lnSpc>
            </a:pPr>
            <a:r>
              <a:rPr lang="en-US" sz="6586">
                <a:solidFill>
                  <a:srgbClr val="000000"/>
                </a:solidFill>
                <a:latin typeface="Open Sauce Bold"/>
              </a:rPr>
              <a:t>Actores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88887" y="2554575"/>
            <a:ext cx="7991103" cy="2490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5" indent="-356233" lvl="1">
              <a:lnSpc>
                <a:spcPts val="3926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Open Sauce"/>
              </a:rPr>
              <a:t>Líderes de las localidades y Alcaldía de Bogotá que toman las decisiones de seguridad en las diferentes localidades. </a:t>
            </a:r>
          </a:p>
          <a:p>
            <a:pPr algn="r">
              <a:lnSpc>
                <a:spcPts val="3926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534408" y="6228235"/>
            <a:ext cx="7106019" cy="2776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02"/>
              </a:lnSpc>
            </a:pPr>
          </a:p>
          <a:p>
            <a:pPr algn="just" marL="798823" indent="-399411" lvl="1">
              <a:lnSpc>
                <a:spcPts val="4402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Open Sauce"/>
              </a:rPr>
              <a:t>Receptores de llamadas.</a:t>
            </a:r>
          </a:p>
          <a:p>
            <a:pPr algn="just" marL="798823" indent="-399411" lvl="1">
              <a:lnSpc>
                <a:spcPts val="4402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Open Sauce"/>
              </a:rPr>
              <a:t>Usuarios del servicio de emergencias de Bogotá.</a:t>
            </a:r>
          </a:p>
          <a:p>
            <a:pPr algn="just">
              <a:lnSpc>
                <a:spcPts val="4402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534408" y="5433850"/>
            <a:ext cx="5041254" cy="803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69"/>
              </a:lnSpc>
            </a:pPr>
            <a:r>
              <a:rPr lang="en-US" sz="5499">
                <a:solidFill>
                  <a:srgbClr val="000000"/>
                </a:solidFill>
                <a:latin typeface="Open Sauce Bold"/>
              </a:rPr>
              <a:t>Otros actores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0795" y="3469073"/>
            <a:ext cx="3396973" cy="3396973"/>
          </a:xfrm>
          <a:custGeom>
            <a:avLst/>
            <a:gdLst/>
            <a:ahLst/>
            <a:cxnLst/>
            <a:rect r="r" b="b" t="t" l="l"/>
            <a:pathLst>
              <a:path h="3396973" w="3396973">
                <a:moveTo>
                  <a:pt x="0" y="0"/>
                </a:moveTo>
                <a:lnTo>
                  <a:pt x="3396973" y="0"/>
                </a:lnTo>
                <a:lnTo>
                  <a:pt x="3396973" y="3396973"/>
                </a:lnTo>
                <a:lnTo>
                  <a:pt x="0" y="3396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96973" y="3575251"/>
            <a:ext cx="3184617" cy="3184617"/>
          </a:xfrm>
          <a:custGeom>
            <a:avLst/>
            <a:gdLst/>
            <a:ahLst/>
            <a:cxnLst/>
            <a:rect r="r" b="b" t="t" l="l"/>
            <a:pathLst>
              <a:path h="3184617" w="3184617">
                <a:moveTo>
                  <a:pt x="0" y="0"/>
                </a:moveTo>
                <a:lnTo>
                  <a:pt x="3184617" y="0"/>
                </a:lnTo>
                <a:lnTo>
                  <a:pt x="3184617" y="3184617"/>
                </a:lnTo>
                <a:lnTo>
                  <a:pt x="0" y="31846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2979" y="3751257"/>
            <a:ext cx="2832605" cy="2832605"/>
          </a:xfrm>
          <a:custGeom>
            <a:avLst/>
            <a:gdLst/>
            <a:ahLst/>
            <a:cxnLst/>
            <a:rect r="r" b="b" t="t" l="l"/>
            <a:pathLst>
              <a:path h="2832605" w="2832605">
                <a:moveTo>
                  <a:pt x="0" y="0"/>
                </a:moveTo>
                <a:lnTo>
                  <a:pt x="2832605" y="0"/>
                </a:lnTo>
                <a:lnTo>
                  <a:pt x="2832605" y="2832605"/>
                </a:lnTo>
                <a:lnTo>
                  <a:pt x="0" y="2832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12475" y="3890759"/>
            <a:ext cx="2553613" cy="2553602"/>
            <a:chOff x="0" y="0"/>
            <a:chExt cx="6350000" cy="63499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7440798" y="3469073"/>
            <a:ext cx="3396973" cy="3396973"/>
          </a:xfrm>
          <a:custGeom>
            <a:avLst/>
            <a:gdLst/>
            <a:ahLst/>
            <a:cxnLst/>
            <a:rect r="r" b="b" t="t" l="l"/>
            <a:pathLst>
              <a:path h="3396973" w="3396973">
                <a:moveTo>
                  <a:pt x="0" y="0"/>
                </a:moveTo>
                <a:lnTo>
                  <a:pt x="3396973" y="0"/>
                </a:lnTo>
                <a:lnTo>
                  <a:pt x="3396973" y="3396973"/>
                </a:lnTo>
                <a:lnTo>
                  <a:pt x="0" y="3396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46976" y="3575251"/>
            <a:ext cx="3184617" cy="3184617"/>
          </a:xfrm>
          <a:custGeom>
            <a:avLst/>
            <a:gdLst/>
            <a:ahLst/>
            <a:cxnLst/>
            <a:rect r="r" b="b" t="t" l="l"/>
            <a:pathLst>
              <a:path h="3184617" w="3184617">
                <a:moveTo>
                  <a:pt x="0" y="0"/>
                </a:moveTo>
                <a:lnTo>
                  <a:pt x="3184617" y="0"/>
                </a:lnTo>
                <a:lnTo>
                  <a:pt x="3184617" y="3184617"/>
                </a:lnTo>
                <a:lnTo>
                  <a:pt x="0" y="31846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722982" y="3751257"/>
            <a:ext cx="2832605" cy="2832605"/>
          </a:xfrm>
          <a:custGeom>
            <a:avLst/>
            <a:gdLst/>
            <a:ahLst/>
            <a:cxnLst/>
            <a:rect r="r" b="b" t="t" l="l"/>
            <a:pathLst>
              <a:path h="2832605" w="2832605">
                <a:moveTo>
                  <a:pt x="0" y="0"/>
                </a:moveTo>
                <a:lnTo>
                  <a:pt x="2832605" y="0"/>
                </a:lnTo>
                <a:lnTo>
                  <a:pt x="2832605" y="2832605"/>
                </a:lnTo>
                <a:lnTo>
                  <a:pt x="0" y="2832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7862478" y="3890759"/>
            <a:ext cx="2553613" cy="2553602"/>
            <a:chOff x="0" y="0"/>
            <a:chExt cx="6350000" cy="634997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9"/>
              <a:stretch>
                <a:fillRect l="0" t="-17340" r="0" b="-1734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3720798" y="3469073"/>
            <a:ext cx="3396973" cy="3396973"/>
          </a:xfrm>
          <a:custGeom>
            <a:avLst/>
            <a:gdLst/>
            <a:ahLst/>
            <a:cxnLst/>
            <a:rect r="r" b="b" t="t" l="l"/>
            <a:pathLst>
              <a:path h="3396973" w="3396973">
                <a:moveTo>
                  <a:pt x="0" y="0"/>
                </a:moveTo>
                <a:lnTo>
                  <a:pt x="3396974" y="0"/>
                </a:lnTo>
                <a:lnTo>
                  <a:pt x="3396974" y="3396973"/>
                </a:lnTo>
                <a:lnTo>
                  <a:pt x="0" y="3396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826977" y="3575251"/>
            <a:ext cx="3184617" cy="3184617"/>
          </a:xfrm>
          <a:custGeom>
            <a:avLst/>
            <a:gdLst/>
            <a:ahLst/>
            <a:cxnLst/>
            <a:rect r="r" b="b" t="t" l="l"/>
            <a:pathLst>
              <a:path h="3184617" w="3184617">
                <a:moveTo>
                  <a:pt x="0" y="0"/>
                </a:moveTo>
                <a:lnTo>
                  <a:pt x="3184617" y="0"/>
                </a:lnTo>
                <a:lnTo>
                  <a:pt x="3184617" y="3184617"/>
                </a:lnTo>
                <a:lnTo>
                  <a:pt x="0" y="31846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002983" y="3751257"/>
            <a:ext cx="2832605" cy="2832605"/>
          </a:xfrm>
          <a:custGeom>
            <a:avLst/>
            <a:gdLst/>
            <a:ahLst/>
            <a:cxnLst/>
            <a:rect r="r" b="b" t="t" l="l"/>
            <a:pathLst>
              <a:path h="2832605" w="2832605">
                <a:moveTo>
                  <a:pt x="0" y="0"/>
                </a:moveTo>
                <a:lnTo>
                  <a:pt x="2832605" y="0"/>
                </a:lnTo>
                <a:lnTo>
                  <a:pt x="2832605" y="2832605"/>
                </a:lnTo>
                <a:lnTo>
                  <a:pt x="0" y="2832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4142479" y="3890759"/>
            <a:ext cx="2553613" cy="2553602"/>
            <a:chOff x="0" y="0"/>
            <a:chExt cx="6350000" cy="634997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0"/>
              <a:stretch>
                <a:fillRect l="-6878" t="0" r="-123336" b="-53668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-2243518" y="-1812863"/>
            <a:ext cx="4854678" cy="4596136"/>
            <a:chOff x="0" y="0"/>
            <a:chExt cx="6472904" cy="6128181"/>
          </a:xfrm>
        </p:grpSpPr>
        <p:sp>
          <p:nvSpPr>
            <p:cNvPr name="Freeform 18" id="18"/>
            <p:cNvSpPr/>
            <p:nvPr/>
          </p:nvSpPr>
          <p:spPr>
            <a:xfrm flipH="true" flipV="false" rot="-2906905">
              <a:off x="-324383" y="2056984"/>
              <a:ext cx="6403566" cy="2014213"/>
            </a:xfrm>
            <a:custGeom>
              <a:avLst/>
              <a:gdLst/>
              <a:ahLst/>
              <a:cxnLst/>
              <a:rect r="r" b="b" t="t" l="l"/>
              <a:pathLst>
                <a:path h="2014213" w="6403566">
                  <a:moveTo>
                    <a:pt x="6403566" y="0"/>
                  </a:moveTo>
                  <a:lnTo>
                    <a:pt x="0" y="0"/>
                  </a:lnTo>
                  <a:lnTo>
                    <a:pt x="0" y="2014213"/>
                  </a:lnTo>
                  <a:lnTo>
                    <a:pt x="6403566" y="2014213"/>
                  </a:lnTo>
                  <a:lnTo>
                    <a:pt x="6403566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true" flipV="false" rot="-2942733">
              <a:off x="1580569" y="3407774"/>
              <a:ext cx="5617821" cy="641658"/>
            </a:xfrm>
            <a:custGeom>
              <a:avLst/>
              <a:gdLst/>
              <a:ahLst/>
              <a:cxnLst/>
              <a:rect r="r" b="b" t="t" l="l"/>
              <a:pathLst>
                <a:path h="641658" w="5617821">
                  <a:moveTo>
                    <a:pt x="5617821" y="0"/>
                  </a:moveTo>
                  <a:lnTo>
                    <a:pt x="0" y="0"/>
                  </a:lnTo>
                  <a:lnTo>
                    <a:pt x="0" y="641658"/>
                  </a:lnTo>
                  <a:lnTo>
                    <a:pt x="5617821" y="641658"/>
                  </a:lnTo>
                  <a:lnTo>
                    <a:pt x="5617821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-80318" r="0" b="-9507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4793872" y="2916722"/>
              <a:ext cx="872029" cy="872029"/>
            </a:xfrm>
            <a:custGeom>
              <a:avLst/>
              <a:gdLst/>
              <a:ahLst/>
              <a:cxnLst/>
              <a:rect r="r" b="b" t="t" l="l"/>
              <a:pathLst>
                <a:path h="872029" w="872029">
                  <a:moveTo>
                    <a:pt x="0" y="0"/>
                  </a:moveTo>
                  <a:lnTo>
                    <a:pt x="872029" y="0"/>
                  </a:lnTo>
                  <a:lnTo>
                    <a:pt x="872029" y="872028"/>
                  </a:lnTo>
                  <a:lnTo>
                    <a:pt x="0" y="8720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5400000">
            <a:off x="15109575" y="-2427909"/>
            <a:ext cx="4854678" cy="4596136"/>
            <a:chOff x="0" y="0"/>
            <a:chExt cx="6472904" cy="6128181"/>
          </a:xfrm>
        </p:grpSpPr>
        <p:sp>
          <p:nvSpPr>
            <p:cNvPr name="Freeform 22" id="22"/>
            <p:cNvSpPr/>
            <p:nvPr/>
          </p:nvSpPr>
          <p:spPr>
            <a:xfrm flipH="true" flipV="false" rot="-2906905">
              <a:off x="-324383" y="2056984"/>
              <a:ext cx="6403566" cy="2014213"/>
            </a:xfrm>
            <a:custGeom>
              <a:avLst/>
              <a:gdLst/>
              <a:ahLst/>
              <a:cxnLst/>
              <a:rect r="r" b="b" t="t" l="l"/>
              <a:pathLst>
                <a:path h="2014213" w="6403566">
                  <a:moveTo>
                    <a:pt x="6403566" y="0"/>
                  </a:moveTo>
                  <a:lnTo>
                    <a:pt x="0" y="0"/>
                  </a:lnTo>
                  <a:lnTo>
                    <a:pt x="0" y="2014213"/>
                  </a:lnTo>
                  <a:lnTo>
                    <a:pt x="6403566" y="2014213"/>
                  </a:lnTo>
                  <a:lnTo>
                    <a:pt x="6403566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true" flipV="false" rot="-2942733">
              <a:off x="1580569" y="3407774"/>
              <a:ext cx="5617821" cy="641658"/>
            </a:xfrm>
            <a:custGeom>
              <a:avLst/>
              <a:gdLst/>
              <a:ahLst/>
              <a:cxnLst/>
              <a:rect r="r" b="b" t="t" l="l"/>
              <a:pathLst>
                <a:path h="641658" w="5617821">
                  <a:moveTo>
                    <a:pt x="5617821" y="0"/>
                  </a:moveTo>
                  <a:lnTo>
                    <a:pt x="0" y="0"/>
                  </a:lnTo>
                  <a:lnTo>
                    <a:pt x="0" y="641658"/>
                  </a:lnTo>
                  <a:lnTo>
                    <a:pt x="5617821" y="641658"/>
                  </a:lnTo>
                  <a:lnTo>
                    <a:pt x="5617821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-80318" r="0" b="-9507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4793872" y="2916722"/>
              <a:ext cx="872029" cy="872029"/>
            </a:xfrm>
            <a:custGeom>
              <a:avLst/>
              <a:gdLst/>
              <a:ahLst/>
              <a:cxnLst/>
              <a:rect r="r" b="b" t="t" l="l"/>
              <a:pathLst>
                <a:path h="872029" w="872029">
                  <a:moveTo>
                    <a:pt x="0" y="0"/>
                  </a:moveTo>
                  <a:lnTo>
                    <a:pt x="872029" y="0"/>
                  </a:lnTo>
                  <a:lnTo>
                    <a:pt x="872029" y="872028"/>
                  </a:lnTo>
                  <a:lnTo>
                    <a:pt x="0" y="8720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023985" y="7161074"/>
            <a:ext cx="3730594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Poppins Bold"/>
              </a:rPr>
              <a:t>Nicolas Javier Suarez.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840958" y="7694474"/>
            <a:ext cx="3106090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Poppins"/>
              </a:rPr>
              <a:t>Tutota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440798" y="7161074"/>
            <a:ext cx="345788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Poppins Bold"/>
              </a:rPr>
              <a:t>Karen Jiliam Cortes.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528706" y="7161074"/>
            <a:ext cx="373059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Poppins Bold"/>
              </a:rPr>
              <a:t>Any Morales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716310" y="1753710"/>
            <a:ext cx="6845949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4"/>
              </a:lnSpc>
            </a:pPr>
            <a:r>
              <a:rPr lang="en-US" sz="4500" spc="-135">
                <a:solidFill>
                  <a:srgbClr val="000000"/>
                </a:solidFill>
                <a:latin typeface="Poppins Bold"/>
              </a:rPr>
              <a:t>Participantes en la creación del dashboard.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1140" y="927448"/>
            <a:ext cx="8553615" cy="8553615"/>
          </a:xfrm>
          <a:custGeom>
            <a:avLst/>
            <a:gdLst/>
            <a:ahLst/>
            <a:cxnLst/>
            <a:rect r="r" b="b" t="t" l="l"/>
            <a:pathLst>
              <a:path h="8553615" w="8553615">
                <a:moveTo>
                  <a:pt x="0" y="0"/>
                </a:moveTo>
                <a:lnTo>
                  <a:pt x="8553615" y="0"/>
                </a:lnTo>
                <a:lnTo>
                  <a:pt x="8553615" y="8553615"/>
                </a:lnTo>
                <a:lnTo>
                  <a:pt x="0" y="85536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7901713">
            <a:off x="369264" y="-14654"/>
            <a:ext cx="9769056" cy="3072812"/>
          </a:xfrm>
          <a:custGeom>
            <a:avLst/>
            <a:gdLst/>
            <a:ahLst/>
            <a:cxnLst/>
            <a:rect r="r" b="b" t="t" l="l"/>
            <a:pathLst>
              <a:path h="3072812" w="9769056">
                <a:moveTo>
                  <a:pt x="9769056" y="0"/>
                </a:moveTo>
                <a:lnTo>
                  <a:pt x="0" y="0"/>
                </a:lnTo>
                <a:lnTo>
                  <a:pt x="0" y="3072812"/>
                </a:lnTo>
                <a:lnTo>
                  <a:pt x="9769056" y="3072812"/>
                </a:lnTo>
                <a:lnTo>
                  <a:pt x="976905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901713">
            <a:off x="-1456491" y="7699667"/>
            <a:ext cx="9769056" cy="3072812"/>
          </a:xfrm>
          <a:custGeom>
            <a:avLst/>
            <a:gdLst/>
            <a:ahLst/>
            <a:cxnLst/>
            <a:rect r="r" b="b" t="t" l="l"/>
            <a:pathLst>
              <a:path h="3072812" w="9769056">
                <a:moveTo>
                  <a:pt x="0" y="0"/>
                </a:moveTo>
                <a:lnTo>
                  <a:pt x="9769056" y="0"/>
                </a:lnTo>
                <a:lnTo>
                  <a:pt x="9769056" y="3072812"/>
                </a:lnTo>
                <a:lnTo>
                  <a:pt x="0" y="30728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885646">
            <a:off x="5439295" y="1114148"/>
            <a:ext cx="5461122" cy="815209"/>
          </a:xfrm>
          <a:custGeom>
            <a:avLst/>
            <a:gdLst/>
            <a:ahLst/>
            <a:cxnLst/>
            <a:rect r="r" b="b" t="t" l="l"/>
            <a:pathLst>
              <a:path h="815209" w="5461122">
                <a:moveTo>
                  <a:pt x="0" y="0"/>
                </a:moveTo>
                <a:lnTo>
                  <a:pt x="5461122" y="0"/>
                </a:lnTo>
                <a:lnTo>
                  <a:pt x="5461122" y="815208"/>
                </a:lnTo>
                <a:lnTo>
                  <a:pt x="0" y="8152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42143" r="0" b="-68571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7885646">
            <a:off x="-1701861" y="8200655"/>
            <a:ext cx="5461122" cy="815209"/>
          </a:xfrm>
          <a:custGeom>
            <a:avLst/>
            <a:gdLst/>
            <a:ahLst/>
            <a:cxnLst/>
            <a:rect r="r" b="b" t="t" l="l"/>
            <a:pathLst>
              <a:path h="815209" w="5461122">
                <a:moveTo>
                  <a:pt x="5461122" y="0"/>
                </a:moveTo>
                <a:lnTo>
                  <a:pt x="0" y="0"/>
                </a:lnTo>
                <a:lnTo>
                  <a:pt x="0" y="815208"/>
                </a:lnTo>
                <a:lnTo>
                  <a:pt x="5461122" y="815208"/>
                </a:lnTo>
                <a:lnTo>
                  <a:pt x="546112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42143" r="0" b="-68571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0923" y="1377231"/>
            <a:ext cx="7654049" cy="7654049"/>
          </a:xfrm>
          <a:custGeom>
            <a:avLst/>
            <a:gdLst/>
            <a:ahLst/>
            <a:cxnLst/>
            <a:rect r="r" b="b" t="t" l="l"/>
            <a:pathLst>
              <a:path h="7654049" w="7654049">
                <a:moveTo>
                  <a:pt x="0" y="0"/>
                </a:moveTo>
                <a:lnTo>
                  <a:pt x="7654049" y="0"/>
                </a:lnTo>
                <a:lnTo>
                  <a:pt x="7654049" y="7654049"/>
                </a:lnTo>
                <a:lnTo>
                  <a:pt x="0" y="765404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93944" y="1800252"/>
            <a:ext cx="6808007" cy="6808007"/>
          </a:xfrm>
          <a:custGeom>
            <a:avLst/>
            <a:gdLst/>
            <a:ahLst/>
            <a:cxnLst/>
            <a:rect r="r" b="b" t="t" l="l"/>
            <a:pathLst>
              <a:path h="6808007" w="6808007">
                <a:moveTo>
                  <a:pt x="0" y="0"/>
                </a:moveTo>
                <a:lnTo>
                  <a:pt x="6808007" y="0"/>
                </a:lnTo>
                <a:lnTo>
                  <a:pt x="6808007" y="6808007"/>
                </a:lnTo>
                <a:lnTo>
                  <a:pt x="0" y="68080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22651" y="805937"/>
            <a:ext cx="1142588" cy="1142588"/>
          </a:xfrm>
          <a:custGeom>
            <a:avLst/>
            <a:gdLst/>
            <a:ahLst/>
            <a:cxnLst/>
            <a:rect r="r" b="b" t="t" l="l"/>
            <a:pathLst>
              <a:path h="1142588" w="1142588">
                <a:moveTo>
                  <a:pt x="0" y="0"/>
                </a:moveTo>
                <a:lnTo>
                  <a:pt x="1142587" y="0"/>
                </a:lnTo>
                <a:lnTo>
                  <a:pt x="1142587" y="1142588"/>
                </a:lnTo>
                <a:lnTo>
                  <a:pt x="0" y="11425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323616" y="7606902"/>
            <a:ext cx="1001357" cy="1001357"/>
          </a:xfrm>
          <a:custGeom>
            <a:avLst/>
            <a:gdLst/>
            <a:ahLst/>
            <a:cxnLst/>
            <a:rect r="r" b="b" t="t" l="l"/>
            <a:pathLst>
              <a:path h="1001357" w="1001357">
                <a:moveTo>
                  <a:pt x="0" y="0"/>
                </a:moveTo>
                <a:lnTo>
                  <a:pt x="1001356" y="0"/>
                </a:lnTo>
                <a:lnTo>
                  <a:pt x="1001356" y="1001357"/>
                </a:lnTo>
                <a:lnTo>
                  <a:pt x="0" y="100135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326424" y="2032744"/>
            <a:ext cx="6343048" cy="6343022"/>
            <a:chOff x="0" y="0"/>
            <a:chExt cx="6350000" cy="63499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4"/>
              <a:stretch>
                <a:fillRect l="-38648" t="0" r="-38648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9183793" y="1418651"/>
            <a:ext cx="9104207" cy="1218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0"/>
              </a:lnSpc>
            </a:pPr>
            <a:r>
              <a:rPr lang="en-US" sz="4133" spc="-124">
                <a:solidFill>
                  <a:srgbClr val="000000"/>
                </a:solidFill>
                <a:latin typeface="Poppins Bold"/>
              </a:rPr>
              <a:t>Escenario, contexto de análisis y recolección de datos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774755" y="3007679"/>
            <a:ext cx="8840003" cy="6567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45"/>
              </a:lnSpc>
            </a:pPr>
          </a:p>
          <a:p>
            <a:pPr algn="just" marL="734056" indent="-367028" lvl="1">
              <a:lnSpc>
                <a:spcPts val="404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uce"/>
              </a:rPr>
              <a:t>En el primer trimestre 2024 líderes de las diferentes localidades buscan herramientas que les permitan tomar mejores decisiones sobre la seguridad.</a:t>
            </a:r>
          </a:p>
          <a:p>
            <a:pPr algn="just">
              <a:lnSpc>
                <a:spcPts val="4045"/>
              </a:lnSpc>
            </a:pPr>
          </a:p>
          <a:p>
            <a:pPr algn="just" marL="734056" indent="-367028" lvl="1">
              <a:lnSpc>
                <a:spcPts val="404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uce"/>
              </a:rPr>
              <a:t>La Oficina Centro de Mando, Control, Comunicaciones y Cómputo hace la recolección de las llamadas de energía en la ciudad de Bogotá desde el año 2015 hasta el año 2024.</a:t>
            </a:r>
          </a:p>
          <a:p>
            <a:pPr algn="just">
              <a:lnSpc>
                <a:spcPts val="4045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5222032" y="1864332"/>
            <a:ext cx="6786283" cy="7689839"/>
          </a:xfrm>
          <a:custGeom>
            <a:avLst/>
            <a:gdLst/>
            <a:ahLst/>
            <a:cxnLst/>
            <a:rect r="r" b="b" t="t" l="l"/>
            <a:pathLst>
              <a:path h="7689839" w="6786283">
                <a:moveTo>
                  <a:pt x="0" y="0"/>
                </a:moveTo>
                <a:lnTo>
                  <a:pt x="6786283" y="0"/>
                </a:lnTo>
                <a:lnTo>
                  <a:pt x="6786283" y="7689839"/>
                </a:lnTo>
                <a:lnTo>
                  <a:pt x="0" y="76898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50502" y="5226339"/>
            <a:ext cx="851526" cy="851526"/>
          </a:xfrm>
          <a:custGeom>
            <a:avLst/>
            <a:gdLst/>
            <a:ahLst/>
            <a:cxnLst/>
            <a:rect r="r" b="b" t="t" l="l"/>
            <a:pathLst>
              <a:path h="851526" w="851526">
                <a:moveTo>
                  <a:pt x="0" y="0"/>
                </a:moveTo>
                <a:lnTo>
                  <a:pt x="851526" y="0"/>
                </a:lnTo>
                <a:lnTo>
                  <a:pt x="851526" y="851526"/>
                </a:lnTo>
                <a:lnTo>
                  <a:pt x="0" y="8515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46764" y="7942124"/>
            <a:ext cx="696134" cy="696134"/>
          </a:xfrm>
          <a:custGeom>
            <a:avLst/>
            <a:gdLst/>
            <a:ahLst/>
            <a:cxnLst/>
            <a:rect r="r" b="b" t="t" l="l"/>
            <a:pathLst>
              <a:path h="696134" w="696134">
                <a:moveTo>
                  <a:pt x="0" y="0"/>
                </a:moveTo>
                <a:lnTo>
                  <a:pt x="696134" y="0"/>
                </a:lnTo>
                <a:lnTo>
                  <a:pt x="696134" y="696134"/>
                </a:lnTo>
                <a:lnTo>
                  <a:pt x="0" y="6961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2243518" y="-1812863"/>
            <a:ext cx="4854678" cy="4596136"/>
            <a:chOff x="0" y="0"/>
            <a:chExt cx="6472904" cy="6128181"/>
          </a:xfrm>
        </p:grpSpPr>
        <p:sp>
          <p:nvSpPr>
            <p:cNvPr name="Freeform 6" id="6"/>
            <p:cNvSpPr/>
            <p:nvPr/>
          </p:nvSpPr>
          <p:spPr>
            <a:xfrm flipH="true" flipV="false" rot="-2906905">
              <a:off x="-324383" y="2056984"/>
              <a:ext cx="6403566" cy="2014213"/>
            </a:xfrm>
            <a:custGeom>
              <a:avLst/>
              <a:gdLst/>
              <a:ahLst/>
              <a:cxnLst/>
              <a:rect r="r" b="b" t="t" l="l"/>
              <a:pathLst>
                <a:path h="2014213" w="6403566">
                  <a:moveTo>
                    <a:pt x="6403566" y="0"/>
                  </a:moveTo>
                  <a:lnTo>
                    <a:pt x="0" y="0"/>
                  </a:lnTo>
                  <a:lnTo>
                    <a:pt x="0" y="2014213"/>
                  </a:lnTo>
                  <a:lnTo>
                    <a:pt x="6403566" y="2014213"/>
                  </a:lnTo>
                  <a:lnTo>
                    <a:pt x="6403566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true" flipV="false" rot="-2942733">
              <a:off x="1580569" y="3407774"/>
              <a:ext cx="5617821" cy="641658"/>
            </a:xfrm>
            <a:custGeom>
              <a:avLst/>
              <a:gdLst/>
              <a:ahLst/>
              <a:cxnLst/>
              <a:rect r="r" b="b" t="t" l="l"/>
              <a:pathLst>
                <a:path h="641658" w="5617821">
                  <a:moveTo>
                    <a:pt x="5617821" y="0"/>
                  </a:moveTo>
                  <a:lnTo>
                    <a:pt x="0" y="0"/>
                  </a:lnTo>
                  <a:lnTo>
                    <a:pt x="0" y="641658"/>
                  </a:lnTo>
                  <a:lnTo>
                    <a:pt x="5617821" y="641658"/>
                  </a:lnTo>
                  <a:lnTo>
                    <a:pt x="5617821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-80318" r="0" b="-9507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4793872" y="2916722"/>
              <a:ext cx="872029" cy="872029"/>
            </a:xfrm>
            <a:custGeom>
              <a:avLst/>
              <a:gdLst/>
              <a:ahLst/>
              <a:cxnLst/>
              <a:rect r="r" b="b" t="t" l="l"/>
              <a:pathLst>
                <a:path h="872029" w="872029">
                  <a:moveTo>
                    <a:pt x="0" y="0"/>
                  </a:moveTo>
                  <a:lnTo>
                    <a:pt x="872029" y="0"/>
                  </a:lnTo>
                  <a:lnTo>
                    <a:pt x="872029" y="872028"/>
                  </a:lnTo>
                  <a:lnTo>
                    <a:pt x="0" y="8720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5462729">
            <a:off x="15231074" y="-2165837"/>
            <a:ext cx="4854678" cy="4596136"/>
            <a:chOff x="0" y="0"/>
            <a:chExt cx="6472904" cy="6128181"/>
          </a:xfrm>
        </p:grpSpPr>
        <p:sp>
          <p:nvSpPr>
            <p:cNvPr name="Freeform 10" id="10"/>
            <p:cNvSpPr/>
            <p:nvPr/>
          </p:nvSpPr>
          <p:spPr>
            <a:xfrm flipH="true" flipV="false" rot="-2906905">
              <a:off x="-324383" y="2056984"/>
              <a:ext cx="6403566" cy="2014213"/>
            </a:xfrm>
            <a:custGeom>
              <a:avLst/>
              <a:gdLst/>
              <a:ahLst/>
              <a:cxnLst/>
              <a:rect r="r" b="b" t="t" l="l"/>
              <a:pathLst>
                <a:path h="2014213" w="6403566">
                  <a:moveTo>
                    <a:pt x="6403566" y="0"/>
                  </a:moveTo>
                  <a:lnTo>
                    <a:pt x="0" y="0"/>
                  </a:lnTo>
                  <a:lnTo>
                    <a:pt x="0" y="2014213"/>
                  </a:lnTo>
                  <a:lnTo>
                    <a:pt x="6403566" y="2014213"/>
                  </a:lnTo>
                  <a:lnTo>
                    <a:pt x="6403566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true" flipV="false" rot="-2942733">
              <a:off x="1580569" y="3407774"/>
              <a:ext cx="5617821" cy="641658"/>
            </a:xfrm>
            <a:custGeom>
              <a:avLst/>
              <a:gdLst/>
              <a:ahLst/>
              <a:cxnLst/>
              <a:rect r="r" b="b" t="t" l="l"/>
              <a:pathLst>
                <a:path h="641658" w="5617821">
                  <a:moveTo>
                    <a:pt x="5617821" y="0"/>
                  </a:moveTo>
                  <a:lnTo>
                    <a:pt x="0" y="0"/>
                  </a:lnTo>
                  <a:lnTo>
                    <a:pt x="0" y="641658"/>
                  </a:lnTo>
                  <a:lnTo>
                    <a:pt x="5617821" y="641658"/>
                  </a:lnTo>
                  <a:lnTo>
                    <a:pt x="5617821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-80318" r="0" b="-9507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4793872" y="2916722"/>
              <a:ext cx="872029" cy="872029"/>
            </a:xfrm>
            <a:custGeom>
              <a:avLst/>
              <a:gdLst/>
              <a:ahLst/>
              <a:cxnLst/>
              <a:rect r="r" b="b" t="t" l="l"/>
              <a:pathLst>
                <a:path h="872029" w="872029">
                  <a:moveTo>
                    <a:pt x="0" y="0"/>
                  </a:moveTo>
                  <a:lnTo>
                    <a:pt x="872029" y="0"/>
                  </a:lnTo>
                  <a:lnTo>
                    <a:pt x="872029" y="872028"/>
                  </a:lnTo>
                  <a:lnTo>
                    <a:pt x="0" y="8720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6566129" y="2571748"/>
            <a:ext cx="1019304" cy="1019304"/>
          </a:xfrm>
          <a:custGeom>
            <a:avLst/>
            <a:gdLst/>
            <a:ahLst/>
            <a:cxnLst/>
            <a:rect r="r" b="b" t="t" l="l"/>
            <a:pathLst>
              <a:path h="1019304" w="1019304">
                <a:moveTo>
                  <a:pt x="0" y="0"/>
                </a:moveTo>
                <a:lnTo>
                  <a:pt x="1019304" y="0"/>
                </a:lnTo>
                <a:lnTo>
                  <a:pt x="1019304" y="1019304"/>
                </a:lnTo>
                <a:lnTo>
                  <a:pt x="0" y="101930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977055" y="5144928"/>
            <a:ext cx="1040175" cy="1138358"/>
          </a:xfrm>
          <a:custGeom>
            <a:avLst/>
            <a:gdLst/>
            <a:ahLst/>
            <a:cxnLst/>
            <a:rect r="r" b="b" t="t" l="l"/>
            <a:pathLst>
              <a:path h="1138358" w="1040175">
                <a:moveTo>
                  <a:pt x="0" y="0"/>
                </a:moveTo>
                <a:lnTo>
                  <a:pt x="1040175" y="0"/>
                </a:lnTo>
                <a:lnTo>
                  <a:pt x="1040175" y="1138358"/>
                </a:lnTo>
                <a:lnTo>
                  <a:pt x="0" y="113835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795266" y="7866285"/>
            <a:ext cx="868549" cy="860950"/>
          </a:xfrm>
          <a:custGeom>
            <a:avLst/>
            <a:gdLst/>
            <a:ahLst/>
            <a:cxnLst/>
            <a:rect r="r" b="b" t="t" l="l"/>
            <a:pathLst>
              <a:path h="860950" w="868549">
                <a:moveTo>
                  <a:pt x="0" y="0"/>
                </a:moveTo>
                <a:lnTo>
                  <a:pt x="868549" y="0"/>
                </a:lnTo>
                <a:lnTo>
                  <a:pt x="868549" y="860949"/>
                </a:lnTo>
                <a:lnTo>
                  <a:pt x="0" y="86094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602771" y="2571748"/>
            <a:ext cx="1061044" cy="1061044"/>
          </a:xfrm>
          <a:custGeom>
            <a:avLst/>
            <a:gdLst/>
            <a:ahLst/>
            <a:cxnLst/>
            <a:rect r="r" b="b" t="t" l="l"/>
            <a:pathLst>
              <a:path h="1061044" w="1061044">
                <a:moveTo>
                  <a:pt x="0" y="0"/>
                </a:moveTo>
                <a:lnTo>
                  <a:pt x="1061044" y="0"/>
                </a:lnTo>
                <a:lnTo>
                  <a:pt x="1061044" y="1061044"/>
                </a:lnTo>
                <a:lnTo>
                  <a:pt x="0" y="1061044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1307201" y="2923020"/>
            <a:ext cx="6037077" cy="1726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02670" indent="-251335" lvl="1">
              <a:lnSpc>
                <a:spcPts val="2770"/>
              </a:lnSpc>
              <a:buFont typeface="Arial"/>
              <a:buChar char="•"/>
            </a:pPr>
            <a:r>
              <a:rPr lang="en-US" sz="2328">
                <a:solidFill>
                  <a:srgbClr val="000000"/>
                </a:solidFill>
                <a:latin typeface="Poppins"/>
              </a:rPr>
              <a:t>Automática mediante Distribuidor Automático de Llamadas (ACD). </a:t>
            </a:r>
          </a:p>
          <a:p>
            <a:pPr algn="just">
              <a:lnSpc>
                <a:spcPts val="2770"/>
              </a:lnSpc>
            </a:pPr>
          </a:p>
          <a:p>
            <a:pPr algn="just" marL="502670" indent="-251335" lvl="1">
              <a:lnSpc>
                <a:spcPts val="2770"/>
              </a:lnSpc>
              <a:buFont typeface="Arial"/>
              <a:buChar char="•"/>
            </a:pPr>
            <a:r>
              <a:rPr lang="en-US" sz="2328">
                <a:solidFill>
                  <a:srgbClr val="000000"/>
                </a:solidFill>
                <a:latin typeface="Poppins"/>
              </a:rPr>
              <a:t>A operadores en la Sala Unificada de Recepción (SUR).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806990" y="8579068"/>
            <a:ext cx="7037498" cy="1384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02670" indent="-251335" lvl="1">
              <a:lnSpc>
                <a:spcPts val="2770"/>
              </a:lnSpc>
              <a:buFont typeface="Arial"/>
              <a:buChar char="•"/>
            </a:pPr>
            <a:r>
              <a:rPr lang="en-US" sz="2328">
                <a:solidFill>
                  <a:srgbClr val="000000"/>
                </a:solidFill>
                <a:latin typeface="Poppins"/>
              </a:rPr>
              <a:t>Reporta emergencia o evento de seguridad</a:t>
            </a:r>
          </a:p>
          <a:p>
            <a:pPr algn="just">
              <a:lnSpc>
                <a:spcPts val="2770"/>
              </a:lnSpc>
            </a:pPr>
          </a:p>
          <a:p>
            <a:pPr algn="just" marL="502670" indent="-251335" lvl="1">
              <a:lnSpc>
                <a:spcPts val="2770"/>
              </a:lnSpc>
              <a:buFont typeface="Arial"/>
              <a:buChar char="•"/>
            </a:pPr>
            <a:r>
              <a:rPr lang="en-US" sz="2328">
                <a:solidFill>
                  <a:srgbClr val="000000"/>
                </a:solidFill>
                <a:latin typeface="Poppins"/>
              </a:rPr>
              <a:t>Requiere tramitación, gestión o información del operador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460093" y="5699727"/>
            <a:ext cx="5198320" cy="206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02670" indent="-251335" lvl="1">
              <a:lnSpc>
                <a:spcPts val="2770"/>
              </a:lnSpc>
              <a:buFont typeface="Arial"/>
              <a:buChar char="•"/>
            </a:pPr>
            <a:r>
              <a:rPr lang="en-US" sz="2328">
                <a:solidFill>
                  <a:srgbClr val="000000"/>
                </a:solidFill>
                <a:latin typeface="Poppins"/>
              </a:rPr>
              <a:t>Operadores determinan si la llamada es procedente o no. </a:t>
            </a:r>
          </a:p>
          <a:p>
            <a:pPr algn="just">
              <a:lnSpc>
                <a:spcPts val="2770"/>
              </a:lnSpc>
            </a:pPr>
          </a:p>
          <a:p>
            <a:pPr algn="just" marL="502670" indent="-251335" lvl="1">
              <a:lnSpc>
                <a:spcPts val="2770"/>
              </a:lnSpc>
              <a:buFont typeface="Arial"/>
              <a:buChar char="•"/>
            </a:pPr>
            <a:r>
              <a:rPr lang="en-US" sz="2328">
                <a:solidFill>
                  <a:srgbClr val="000000"/>
                </a:solidFill>
                <a:latin typeface="Poppins"/>
              </a:rPr>
              <a:t>Realizan la tipificación de las llamadas.</a:t>
            </a:r>
          </a:p>
          <a:p>
            <a:pPr algn="just">
              <a:lnSpc>
                <a:spcPts val="2770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505384" y="5465423"/>
            <a:ext cx="4059293" cy="1041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70"/>
              </a:lnSpc>
            </a:pPr>
            <a:r>
              <a:rPr lang="en-US" sz="2328">
                <a:solidFill>
                  <a:srgbClr val="000000"/>
                </a:solidFill>
                <a:latin typeface="Poppins"/>
              </a:rPr>
              <a:t>Oficina Centro de Mando, Control, Comunicaciones y Cómputo - C4.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05384" y="2923020"/>
            <a:ext cx="5423273" cy="698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70"/>
              </a:lnSpc>
            </a:pPr>
            <a:r>
              <a:rPr lang="en-US" sz="2328">
                <a:solidFill>
                  <a:srgbClr val="000000"/>
                </a:solidFill>
                <a:latin typeface="Poppins"/>
              </a:rPr>
              <a:t>Secretaría Distrital de Seguridad, Convivencia y Justicia de Bogotá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05384" y="8067125"/>
            <a:ext cx="5423273" cy="698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70"/>
              </a:lnSpc>
            </a:pPr>
            <a:r>
              <a:rPr lang="en-US" sz="2328">
                <a:solidFill>
                  <a:srgbClr val="000000"/>
                </a:solidFill>
                <a:latin typeface="Poppins"/>
              </a:rPr>
              <a:t>NUSE (Línea 123)</a:t>
            </a:r>
          </a:p>
          <a:p>
            <a:pPr algn="r">
              <a:lnSpc>
                <a:spcPts val="2770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1250502" y="2199948"/>
            <a:ext cx="6407911" cy="494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6"/>
              </a:lnSpc>
            </a:pPr>
            <a:r>
              <a:rPr lang="en-US" sz="3121" spc="-93">
                <a:solidFill>
                  <a:srgbClr val="000000"/>
                </a:solidFill>
                <a:latin typeface="Poppins Bold"/>
              </a:rPr>
              <a:t>Distribución de llamadas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125683" y="7750559"/>
            <a:ext cx="7434905" cy="494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6"/>
              </a:lnSpc>
            </a:pPr>
            <a:r>
              <a:rPr lang="en-US" sz="3121" spc="-93">
                <a:solidFill>
                  <a:srgbClr val="000000"/>
                </a:solidFill>
                <a:latin typeface="Poppins Bold"/>
              </a:rPr>
              <a:t>Definición de llamada procedente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669643" y="4980476"/>
            <a:ext cx="5890945" cy="494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6"/>
              </a:lnSpc>
            </a:pPr>
            <a:r>
              <a:rPr lang="en-US" sz="3121" spc="-93">
                <a:solidFill>
                  <a:srgbClr val="000000"/>
                </a:solidFill>
                <a:latin typeface="Poppins Bold"/>
              </a:rPr>
              <a:t>Proceso de clasificación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78746" y="4968543"/>
            <a:ext cx="3585931" cy="494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26"/>
              </a:lnSpc>
            </a:pPr>
            <a:r>
              <a:rPr lang="en-US" sz="3121" spc="-93">
                <a:solidFill>
                  <a:srgbClr val="000000"/>
                </a:solidFill>
                <a:latin typeface="Poppins Bold"/>
              </a:rPr>
              <a:t>Dependencia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342725" y="2426141"/>
            <a:ext cx="3585931" cy="494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26"/>
              </a:lnSpc>
            </a:pPr>
            <a:r>
              <a:rPr lang="en-US" sz="3121" spc="-93">
                <a:solidFill>
                  <a:srgbClr val="000000"/>
                </a:solidFill>
                <a:latin typeface="Poppins Bold"/>
              </a:rPr>
              <a:t>Entidad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23059" y="7570246"/>
            <a:ext cx="5105597" cy="494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26"/>
              </a:lnSpc>
            </a:pPr>
            <a:r>
              <a:rPr lang="en-US" sz="3121" spc="-93">
                <a:solidFill>
                  <a:srgbClr val="000000"/>
                </a:solidFill>
                <a:latin typeface="Poppins Bold"/>
              </a:rPr>
              <a:t>Sistema de ingreso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188243" y="485205"/>
            <a:ext cx="9911514" cy="1325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4"/>
              </a:lnSpc>
            </a:pPr>
            <a:r>
              <a:rPr lang="en-US" sz="4500" spc="-135">
                <a:solidFill>
                  <a:srgbClr val="000000"/>
                </a:solidFill>
                <a:latin typeface="Poppins Bold"/>
              </a:rPr>
              <a:t>Escenario, contexto de análisis y recolección de datos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34849" y="1653019"/>
            <a:ext cx="1994733" cy="1994733"/>
          </a:xfrm>
          <a:custGeom>
            <a:avLst/>
            <a:gdLst/>
            <a:ahLst/>
            <a:cxnLst/>
            <a:rect r="r" b="b" t="t" l="l"/>
            <a:pathLst>
              <a:path h="1994733" w="1994733">
                <a:moveTo>
                  <a:pt x="0" y="0"/>
                </a:moveTo>
                <a:lnTo>
                  <a:pt x="1994733" y="0"/>
                </a:lnTo>
                <a:lnTo>
                  <a:pt x="1994733" y="1994732"/>
                </a:lnTo>
                <a:lnTo>
                  <a:pt x="0" y="19947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62708" y="1771849"/>
            <a:ext cx="1757071" cy="1757071"/>
          </a:xfrm>
          <a:custGeom>
            <a:avLst/>
            <a:gdLst/>
            <a:ahLst/>
            <a:cxnLst/>
            <a:rect r="r" b="b" t="t" l="l"/>
            <a:pathLst>
              <a:path h="1757071" w="1757071">
                <a:moveTo>
                  <a:pt x="0" y="0"/>
                </a:moveTo>
                <a:lnTo>
                  <a:pt x="1757071" y="0"/>
                </a:lnTo>
                <a:lnTo>
                  <a:pt x="1757071" y="1757072"/>
                </a:lnTo>
                <a:lnTo>
                  <a:pt x="0" y="17570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668275" y="1653019"/>
            <a:ext cx="1994733" cy="1994733"/>
          </a:xfrm>
          <a:custGeom>
            <a:avLst/>
            <a:gdLst/>
            <a:ahLst/>
            <a:cxnLst/>
            <a:rect r="r" b="b" t="t" l="l"/>
            <a:pathLst>
              <a:path h="1994733" w="1994733">
                <a:moveTo>
                  <a:pt x="0" y="0"/>
                </a:moveTo>
                <a:lnTo>
                  <a:pt x="1994733" y="0"/>
                </a:lnTo>
                <a:lnTo>
                  <a:pt x="1994733" y="1994732"/>
                </a:lnTo>
                <a:lnTo>
                  <a:pt x="0" y="19947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796134" y="1771849"/>
            <a:ext cx="1757071" cy="1757071"/>
          </a:xfrm>
          <a:custGeom>
            <a:avLst/>
            <a:gdLst/>
            <a:ahLst/>
            <a:cxnLst/>
            <a:rect r="r" b="b" t="t" l="l"/>
            <a:pathLst>
              <a:path h="1757071" w="1757071">
                <a:moveTo>
                  <a:pt x="0" y="0"/>
                </a:moveTo>
                <a:lnTo>
                  <a:pt x="1757071" y="0"/>
                </a:lnTo>
                <a:lnTo>
                  <a:pt x="1757071" y="1757072"/>
                </a:lnTo>
                <a:lnTo>
                  <a:pt x="0" y="17570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351562" y="1653019"/>
            <a:ext cx="1994733" cy="1994733"/>
          </a:xfrm>
          <a:custGeom>
            <a:avLst/>
            <a:gdLst/>
            <a:ahLst/>
            <a:cxnLst/>
            <a:rect r="r" b="b" t="t" l="l"/>
            <a:pathLst>
              <a:path h="1994733" w="1994733">
                <a:moveTo>
                  <a:pt x="0" y="0"/>
                </a:moveTo>
                <a:lnTo>
                  <a:pt x="1994733" y="0"/>
                </a:lnTo>
                <a:lnTo>
                  <a:pt x="1994733" y="1994732"/>
                </a:lnTo>
                <a:lnTo>
                  <a:pt x="0" y="19947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479421" y="1771849"/>
            <a:ext cx="1757071" cy="1757071"/>
          </a:xfrm>
          <a:custGeom>
            <a:avLst/>
            <a:gdLst/>
            <a:ahLst/>
            <a:cxnLst/>
            <a:rect r="r" b="b" t="t" l="l"/>
            <a:pathLst>
              <a:path h="1757071" w="1757071">
                <a:moveTo>
                  <a:pt x="0" y="0"/>
                </a:moveTo>
                <a:lnTo>
                  <a:pt x="1757071" y="0"/>
                </a:lnTo>
                <a:lnTo>
                  <a:pt x="1757071" y="1757072"/>
                </a:lnTo>
                <a:lnTo>
                  <a:pt x="0" y="17570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984988" y="1653019"/>
            <a:ext cx="1994733" cy="1994733"/>
          </a:xfrm>
          <a:custGeom>
            <a:avLst/>
            <a:gdLst/>
            <a:ahLst/>
            <a:cxnLst/>
            <a:rect r="r" b="b" t="t" l="l"/>
            <a:pathLst>
              <a:path h="1994733" w="1994733">
                <a:moveTo>
                  <a:pt x="0" y="0"/>
                </a:moveTo>
                <a:lnTo>
                  <a:pt x="1994733" y="0"/>
                </a:lnTo>
                <a:lnTo>
                  <a:pt x="1994733" y="1994732"/>
                </a:lnTo>
                <a:lnTo>
                  <a:pt x="0" y="19947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112847" y="1771849"/>
            <a:ext cx="1757071" cy="1757071"/>
          </a:xfrm>
          <a:custGeom>
            <a:avLst/>
            <a:gdLst/>
            <a:ahLst/>
            <a:cxnLst/>
            <a:rect r="r" b="b" t="t" l="l"/>
            <a:pathLst>
              <a:path h="1757071" w="1757071">
                <a:moveTo>
                  <a:pt x="0" y="0"/>
                </a:moveTo>
                <a:lnTo>
                  <a:pt x="1757071" y="0"/>
                </a:lnTo>
                <a:lnTo>
                  <a:pt x="1757071" y="1757072"/>
                </a:lnTo>
                <a:lnTo>
                  <a:pt x="0" y="17570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468788" y="2211981"/>
            <a:ext cx="1144912" cy="910205"/>
          </a:xfrm>
          <a:custGeom>
            <a:avLst/>
            <a:gdLst/>
            <a:ahLst/>
            <a:cxnLst/>
            <a:rect r="r" b="b" t="t" l="l"/>
            <a:pathLst>
              <a:path h="910205" w="1144912">
                <a:moveTo>
                  <a:pt x="0" y="0"/>
                </a:moveTo>
                <a:lnTo>
                  <a:pt x="1144912" y="0"/>
                </a:lnTo>
                <a:lnTo>
                  <a:pt x="1144912" y="910205"/>
                </a:lnTo>
                <a:lnTo>
                  <a:pt x="0" y="9102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853189" y="2145618"/>
            <a:ext cx="1009534" cy="1009534"/>
          </a:xfrm>
          <a:custGeom>
            <a:avLst/>
            <a:gdLst/>
            <a:ahLst/>
            <a:cxnLst/>
            <a:rect r="r" b="b" t="t" l="l"/>
            <a:pathLst>
              <a:path h="1009534" w="1009534">
                <a:moveTo>
                  <a:pt x="0" y="0"/>
                </a:moveTo>
                <a:lnTo>
                  <a:pt x="1009534" y="0"/>
                </a:lnTo>
                <a:lnTo>
                  <a:pt x="1009534" y="1009534"/>
                </a:lnTo>
                <a:lnTo>
                  <a:pt x="0" y="10095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63172" y="2195282"/>
            <a:ext cx="915930" cy="910205"/>
          </a:xfrm>
          <a:custGeom>
            <a:avLst/>
            <a:gdLst/>
            <a:ahLst/>
            <a:cxnLst/>
            <a:rect r="r" b="b" t="t" l="l"/>
            <a:pathLst>
              <a:path h="910205" w="915930">
                <a:moveTo>
                  <a:pt x="0" y="0"/>
                </a:moveTo>
                <a:lnTo>
                  <a:pt x="915930" y="0"/>
                </a:lnTo>
                <a:lnTo>
                  <a:pt x="915930" y="910205"/>
                </a:lnTo>
                <a:lnTo>
                  <a:pt x="0" y="91020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577533" y="2074360"/>
            <a:ext cx="856838" cy="1152051"/>
          </a:xfrm>
          <a:custGeom>
            <a:avLst/>
            <a:gdLst/>
            <a:ahLst/>
            <a:cxnLst/>
            <a:rect r="r" b="b" t="t" l="l"/>
            <a:pathLst>
              <a:path h="1152051" w="856838">
                <a:moveTo>
                  <a:pt x="0" y="0"/>
                </a:moveTo>
                <a:lnTo>
                  <a:pt x="856838" y="0"/>
                </a:lnTo>
                <a:lnTo>
                  <a:pt x="856838" y="1152050"/>
                </a:lnTo>
                <a:lnTo>
                  <a:pt x="0" y="115205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353223" y="6078855"/>
            <a:ext cx="1994733" cy="1994733"/>
          </a:xfrm>
          <a:custGeom>
            <a:avLst/>
            <a:gdLst/>
            <a:ahLst/>
            <a:cxnLst/>
            <a:rect r="r" b="b" t="t" l="l"/>
            <a:pathLst>
              <a:path h="1994733" w="1994733">
                <a:moveTo>
                  <a:pt x="0" y="0"/>
                </a:moveTo>
                <a:lnTo>
                  <a:pt x="1994733" y="0"/>
                </a:lnTo>
                <a:lnTo>
                  <a:pt x="1994733" y="1994733"/>
                </a:lnTo>
                <a:lnTo>
                  <a:pt x="0" y="1994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481081" y="6197686"/>
            <a:ext cx="1757071" cy="1757071"/>
          </a:xfrm>
          <a:custGeom>
            <a:avLst/>
            <a:gdLst/>
            <a:ahLst/>
            <a:cxnLst/>
            <a:rect r="r" b="b" t="t" l="l"/>
            <a:pathLst>
              <a:path h="1757071" w="1757071">
                <a:moveTo>
                  <a:pt x="0" y="0"/>
                </a:moveTo>
                <a:lnTo>
                  <a:pt x="1757072" y="0"/>
                </a:lnTo>
                <a:lnTo>
                  <a:pt x="1757072" y="1757071"/>
                </a:lnTo>
                <a:lnTo>
                  <a:pt x="0" y="17570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784735" y="6197686"/>
            <a:ext cx="1994733" cy="1994733"/>
          </a:xfrm>
          <a:custGeom>
            <a:avLst/>
            <a:gdLst/>
            <a:ahLst/>
            <a:cxnLst/>
            <a:rect r="r" b="b" t="t" l="l"/>
            <a:pathLst>
              <a:path h="1994733" w="1994733">
                <a:moveTo>
                  <a:pt x="0" y="0"/>
                </a:moveTo>
                <a:lnTo>
                  <a:pt x="1994733" y="0"/>
                </a:lnTo>
                <a:lnTo>
                  <a:pt x="1994733" y="1994733"/>
                </a:lnTo>
                <a:lnTo>
                  <a:pt x="0" y="1994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912594" y="6316517"/>
            <a:ext cx="1757071" cy="1757071"/>
          </a:xfrm>
          <a:custGeom>
            <a:avLst/>
            <a:gdLst/>
            <a:ahLst/>
            <a:cxnLst/>
            <a:rect r="r" b="b" t="t" l="l"/>
            <a:pathLst>
              <a:path h="1757071" w="1757071">
                <a:moveTo>
                  <a:pt x="0" y="0"/>
                </a:moveTo>
                <a:lnTo>
                  <a:pt x="1757071" y="0"/>
                </a:lnTo>
                <a:lnTo>
                  <a:pt x="1757071" y="1757071"/>
                </a:lnTo>
                <a:lnTo>
                  <a:pt x="0" y="17570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913756" y="6078855"/>
            <a:ext cx="1994733" cy="1994733"/>
          </a:xfrm>
          <a:custGeom>
            <a:avLst/>
            <a:gdLst/>
            <a:ahLst/>
            <a:cxnLst/>
            <a:rect r="r" b="b" t="t" l="l"/>
            <a:pathLst>
              <a:path h="1994733" w="1994733">
                <a:moveTo>
                  <a:pt x="0" y="0"/>
                </a:moveTo>
                <a:lnTo>
                  <a:pt x="1994733" y="0"/>
                </a:lnTo>
                <a:lnTo>
                  <a:pt x="1994733" y="1994733"/>
                </a:lnTo>
                <a:lnTo>
                  <a:pt x="0" y="1994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041614" y="6197686"/>
            <a:ext cx="1757071" cy="1757071"/>
          </a:xfrm>
          <a:custGeom>
            <a:avLst/>
            <a:gdLst/>
            <a:ahLst/>
            <a:cxnLst/>
            <a:rect r="r" b="b" t="t" l="l"/>
            <a:pathLst>
              <a:path h="1757071" w="1757071">
                <a:moveTo>
                  <a:pt x="0" y="0"/>
                </a:moveTo>
                <a:lnTo>
                  <a:pt x="1757071" y="0"/>
                </a:lnTo>
                <a:lnTo>
                  <a:pt x="1757071" y="1757071"/>
                </a:lnTo>
                <a:lnTo>
                  <a:pt x="0" y="17570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837767" y="6543124"/>
            <a:ext cx="1025644" cy="1135942"/>
          </a:xfrm>
          <a:custGeom>
            <a:avLst/>
            <a:gdLst/>
            <a:ahLst/>
            <a:cxnLst/>
            <a:rect r="r" b="b" t="t" l="l"/>
            <a:pathLst>
              <a:path h="1135942" w="1025644">
                <a:moveTo>
                  <a:pt x="0" y="0"/>
                </a:moveTo>
                <a:lnTo>
                  <a:pt x="1025645" y="0"/>
                </a:lnTo>
                <a:lnTo>
                  <a:pt x="1025645" y="1135943"/>
                </a:lnTo>
                <a:lnTo>
                  <a:pt x="0" y="113594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8387053" y="6549424"/>
            <a:ext cx="1066194" cy="1066194"/>
          </a:xfrm>
          <a:custGeom>
            <a:avLst/>
            <a:gdLst/>
            <a:ahLst/>
            <a:cxnLst/>
            <a:rect r="r" b="b" t="t" l="l"/>
            <a:pathLst>
              <a:path h="1066194" w="1066194">
                <a:moveTo>
                  <a:pt x="0" y="0"/>
                </a:moveTo>
                <a:lnTo>
                  <a:pt x="1066194" y="0"/>
                </a:lnTo>
                <a:lnTo>
                  <a:pt x="1066194" y="1066194"/>
                </a:lnTo>
                <a:lnTo>
                  <a:pt x="0" y="10661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3316628" y="6624102"/>
            <a:ext cx="1003244" cy="1141901"/>
          </a:xfrm>
          <a:custGeom>
            <a:avLst/>
            <a:gdLst/>
            <a:ahLst/>
            <a:cxnLst/>
            <a:rect r="r" b="b" t="t" l="l"/>
            <a:pathLst>
              <a:path h="1141901" w="1003244">
                <a:moveTo>
                  <a:pt x="0" y="0"/>
                </a:moveTo>
                <a:lnTo>
                  <a:pt x="1003243" y="0"/>
                </a:lnTo>
                <a:lnTo>
                  <a:pt x="1003243" y="1141901"/>
                </a:lnTo>
                <a:lnTo>
                  <a:pt x="0" y="114190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6067581" y="523305"/>
            <a:ext cx="6068331" cy="640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4"/>
              </a:lnSpc>
            </a:pPr>
            <a:r>
              <a:rPr lang="en-US" sz="4500" spc="-135">
                <a:solidFill>
                  <a:srgbClr val="000000"/>
                </a:solidFill>
                <a:latin typeface="Open Sauce Bold"/>
              </a:rPr>
              <a:t>EDA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914083" y="4190676"/>
            <a:ext cx="2744755" cy="652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22"/>
              </a:lnSpc>
            </a:pPr>
            <a:r>
              <a:rPr lang="en-US" sz="2280">
                <a:solidFill>
                  <a:srgbClr val="000000"/>
                </a:solidFill>
                <a:latin typeface="Open Sauce Bold"/>
              </a:rPr>
              <a:t>Estructura general de los datos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867055" y="4266876"/>
            <a:ext cx="2963748" cy="652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22"/>
              </a:lnSpc>
            </a:pPr>
            <a:r>
              <a:rPr lang="en-US" sz="2280">
                <a:solidFill>
                  <a:srgbClr val="000000"/>
                </a:solidFill>
                <a:latin typeface="Open Sauce Bold"/>
              </a:rPr>
              <a:t>Análisis de calidad de datos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253497" y="4190676"/>
            <a:ext cx="2744755" cy="652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22"/>
              </a:lnSpc>
            </a:pPr>
            <a:r>
              <a:rPr lang="en-US" sz="2280">
                <a:solidFill>
                  <a:srgbClr val="000000"/>
                </a:solidFill>
                <a:latin typeface="Open Sauce Bold"/>
              </a:rPr>
              <a:t>Distribución de incidentes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912594" y="4028751"/>
            <a:ext cx="2740142" cy="976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22"/>
              </a:lnSpc>
            </a:pPr>
            <a:r>
              <a:rPr lang="en-US" sz="2280">
                <a:solidFill>
                  <a:srgbClr val="000000"/>
                </a:solidFill>
                <a:latin typeface="Open Sauce Bold"/>
              </a:rPr>
              <a:t>Análisis de integridad referencial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991878" y="5181600"/>
            <a:ext cx="6068331" cy="640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4"/>
              </a:lnSpc>
            </a:pPr>
            <a:r>
              <a:rPr lang="en-US" sz="4500" spc="-135">
                <a:solidFill>
                  <a:srgbClr val="000000"/>
                </a:solidFill>
                <a:latin typeface="Open Sauce Bold"/>
              </a:rPr>
              <a:t>ETL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978212" y="8483329"/>
            <a:ext cx="2744755" cy="328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22"/>
              </a:lnSpc>
            </a:pPr>
            <a:r>
              <a:rPr lang="en-US" sz="2280">
                <a:solidFill>
                  <a:srgbClr val="000000"/>
                </a:solidFill>
                <a:latin typeface="Open Sauce Bold"/>
              </a:rPr>
              <a:t>Extracción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662126" y="8483329"/>
            <a:ext cx="2963748" cy="328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22"/>
              </a:lnSpc>
            </a:pPr>
            <a:r>
              <a:rPr lang="en-US" sz="2280">
                <a:solidFill>
                  <a:srgbClr val="000000"/>
                </a:solidFill>
                <a:latin typeface="Open Sauce Bold"/>
              </a:rPr>
              <a:t>Transformación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568974" y="8483329"/>
            <a:ext cx="2744755" cy="328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22"/>
              </a:lnSpc>
            </a:pPr>
            <a:r>
              <a:rPr lang="en-US" sz="2280">
                <a:solidFill>
                  <a:srgbClr val="000000"/>
                </a:solidFill>
                <a:latin typeface="Open Sauce Bold"/>
              </a:rPr>
              <a:t>Carga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-2243518" y="-1812863"/>
            <a:ext cx="4854678" cy="4596136"/>
            <a:chOff x="0" y="0"/>
            <a:chExt cx="6472904" cy="6128181"/>
          </a:xfrm>
        </p:grpSpPr>
        <p:sp>
          <p:nvSpPr>
            <p:cNvPr name="Freeform 33" id="33"/>
            <p:cNvSpPr/>
            <p:nvPr/>
          </p:nvSpPr>
          <p:spPr>
            <a:xfrm flipH="true" flipV="false" rot="-2906905">
              <a:off x="-324383" y="2056984"/>
              <a:ext cx="6403566" cy="2014213"/>
            </a:xfrm>
            <a:custGeom>
              <a:avLst/>
              <a:gdLst/>
              <a:ahLst/>
              <a:cxnLst/>
              <a:rect r="r" b="b" t="t" l="l"/>
              <a:pathLst>
                <a:path h="2014213" w="6403566">
                  <a:moveTo>
                    <a:pt x="6403566" y="0"/>
                  </a:moveTo>
                  <a:lnTo>
                    <a:pt x="0" y="0"/>
                  </a:lnTo>
                  <a:lnTo>
                    <a:pt x="0" y="2014213"/>
                  </a:lnTo>
                  <a:lnTo>
                    <a:pt x="6403566" y="2014213"/>
                  </a:lnTo>
                  <a:lnTo>
                    <a:pt x="6403566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4" id="34"/>
            <p:cNvSpPr/>
            <p:nvPr/>
          </p:nvSpPr>
          <p:spPr>
            <a:xfrm flipH="true" flipV="false" rot="-2942733">
              <a:off x="1580569" y="3407774"/>
              <a:ext cx="5617821" cy="641658"/>
            </a:xfrm>
            <a:custGeom>
              <a:avLst/>
              <a:gdLst/>
              <a:ahLst/>
              <a:cxnLst/>
              <a:rect r="r" b="b" t="t" l="l"/>
              <a:pathLst>
                <a:path h="641658" w="5617821">
                  <a:moveTo>
                    <a:pt x="5617821" y="0"/>
                  </a:moveTo>
                  <a:lnTo>
                    <a:pt x="0" y="0"/>
                  </a:lnTo>
                  <a:lnTo>
                    <a:pt x="0" y="641658"/>
                  </a:lnTo>
                  <a:lnTo>
                    <a:pt x="5617821" y="641658"/>
                  </a:lnTo>
                  <a:lnTo>
                    <a:pt x="5617821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 l="0" t="-80318" r="0" b="-95070"/>
              </a:stretch>
            </a:blip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4793872" y="2916722"/>
              <a:ext cx="872029" cy="872029"/>
            </a:xfrm>
            <a:custGeom>
              <a:avLst/>
              <a:gdLst/>
              <a:ahLst/>
              <a:cxnLst/>
              <a:rect r="r" b="b" t="t" l="l"/>
              <a:pathLst>
                <a:path h="872029" w="872029">
                  <a:moveTo>
                    <a:pt x="0" y="0"/>
                  </a:moveTo>
                  <a:lnTo>
                    <a:pt x="872029" y="0"/>
                  </a:lnTo>
                  <a:lnTo>
                    <a:pt x="872029" y="872028"/>
                  </a:lnTo>
                  <a:lnTo>
                    <a:pt x="0" y="8720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36" id="36"/>
          <p:cNvGrpSpPr/>
          <p:nvPr/>
        </p:nvGrpSpPr>
        <p:grpSpPr>
          <a:xfrm rot="5616903">
            <a:off x="15418028" y="-2082204"/>
            <a:ext cx="4854678" cy="4596136"/>
            <a:chOff x="0" y="0"/>
            <a:chExt cx="6472904" cy="6128181"/>
          </a:xfrm>
        </p:grpSpPr>
        <p:sp>
          <p:nvSpPr>
            <p:cNvPr name="Freeform 37" id="37"/>
            <p:cNvSpPr/>
            <p:nvPr/>
          </p:nvSpPr>
          <p:spPr>
            <a:xfrm flipH="true" flipV="false" rot="-2906905">
              <a:off x="-324383" y="2056984"/>
              <a:ext cx="6403566" cy="2014213"/>
            </a:xfrm>
            <a:custGeom>
              <a:avLst/>
              <a:gdLst/>
              <a:ahLst/>
              <a:cxnLst/>
              <a:rect r="r" b="b" t="t" l="l"/>
              <a:pathLst>
                <a:path h="2014213" w="6403566">
                  <a:moveTo>
                    <a:pt x="6403566" y="0"/>
                  </a:moveTo>
                  <a:lnTo>
                    <a:pt x="0" y="0"/>
                  </a:lnTo>
                  <a:lnTo>
                    <a:pt x="0" y="2014213"/>
                  </a:lnTo>
                  <a:lnTo>
                    <a:pt x="6403566" y="2014213"/>
                  </a:lnTo>
                  <a:lnTo>
                    <a:pt x="6403566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8" id="38"/>
            <p:cNvSpPr/>
            <p:nvPr/>
          </p:nvSpPr>
          <p:spPr>
            <a:xfrm flipH="true" flipV="false" rot="-2942733">
              <a:off x="1580569" y="3407774"/>
              <a:ext cx="5617821" cy="641658"/>
            </a:xfrm>
            <a:custGeom>
              <a:avLst/>
              <a:gdLst/>
              <a:ahLst/>
              <a:cxnLst/>
              <a:rect r="r" b="b" t="t" l="l"/>
              <a:pathLst>
                <a:path h="641658" w="5617821">
                  <a:moveTo>
                    <a:pt x="5617821" y="0"/>
                  </a:moveTo>
                  <a:lnTo>
                    <a:pt x="0" y="0"/>
                  </a:lnTo>
                  <a:lnTo>
                    <a:pt x="0" y="641658"/>
                  </a:lnTo>
                  <a:lnTo>
                    <a:pt x="5617821" y="641658"/>
                  </a:lnTo>
                  <a:lnTo>
                    <a:pt x="5617821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 l="0" t="-80318" r="0" b="-95070"/>
              </a:stretch>
            </a:blip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4793872" y="2916722"/>
              <a:ext cx="872029" cy="872029"/>
            </a:xfrm>
            <a:custGeom>
              <a:avLst/>
              <a:gdLst/>
              <a:ahLst/>
              <a:cxnLst/>
              <a:rect r="r" b="b" t="t" l="l"/>
              <a:pathLst>
                <a:path h="872029" w="872029">
                  <a:moveTo>
                    <a:pt x="0" y="0"/>
                  </a:moveTo>
                  <a:lnTo>
                    <a:pt x="872029" y="0"/>
                  </a:lnTo>
                  <a:lnTo>
                    <a:pt x="872029" y="872028"/>
                  </a:lnTo>
                  <a:lnTo>
                    <a:pt x="0" y="8720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43518" y="-1812863"/>
            <a:ext cx="4854678" cy="4596136"/>
            <a:chOff x="0" y="0"/>
            <a:chExt cx="6472904" cy="6128181"/>
          </a:xfrm>
        </p:grpSpPr>
        <p:sp>
          <p:nvSpPr>
            <p:cNvPr name="Freeform 3" id="3"/>
            <p:cNvSpPr/>
            <p:nvPr/>
          </p:nvSpPr>
          <p:spPr>
            <a:xfrm flipH="true" flipV="false" rot="-2906905">
              <a:off x="-324383" y="2056984"/>
              <a:ext cx="6403566" cy="2014213"/>
            </a:xfrm>
            <a:custGeom>
              <a:avLst/>
              <a:gdLst/>
              <a:ahLst/>
              <a:cxnLst/>
              <a:rect r="r" b="b" t="t" l="l"/>
              <a:pathLst>
                <a:path h="2014213" w="6403566">
                  <a:moveTo>
                    <a:pt x="6403566" y="0"/>
                  </a:moveTo>
                  <a:lnTo>
                    <a:pt x="0" y="0"/>
                  </a:lnTo>
                  <a:lnTo>
                    <a:pt x="0" y="2014213"/>
                  </a:lnTo>
                  <a:lnTo>
                    <a:pt x="6403566" y="2014213"/>
                  </a:lnTo>
                  <a:lnTo>
                    <a:pt x="6403566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-2942733">
              <a:off x="1580569" y="3407774"/>
              <a:ext cx="5617821" cy="641658"/>
            </a:xfrm>
            <a:custGeom>
              <a:avLst/>
              <a:gdLst/>
              <a:ahLst/>
              <a:cxnLst/>
              <a:rect r="r" b="b" t="t" l="l"/>
              <a:pathLst>
                <a:path h="641658" w="5617821">
                  <a:moveTo>
                    <a:pt x="5617821" y="0"/>
                  </a:moveTo>
                  <a:lnTo>
                    <a:pt x="0" y="0"/>
                  </a:lnTo>
                  <a:lnTo>
                    <a:pt x="0" y="641658"/>
                  </a:lnTo>
                  <a:lnTo>
                    <a:pt x="5617821" y="641658"/>
                  </a:lnTo>
                  <a:lnTo>
                    <a:pt x="5617821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80318" r="0" b="-9507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4793872" y="2916722"/>
              <a:ext cx="872029" cy="872029"/>
            </a:xfrm>
            <a:custGeom>
              <a:avLst/>
              <a:gdLst/>
              <a:ahLst/>
              <a:cxnLst/>
              <a:rect r="r" b="b" t="t" l="l"/>
              <a:pathLst>
                <a:path h="872029" w="872029">
                  <a:moveTo>
                    <a:pt x="0" y="0"/>
                  </a:moveTo>
                  <a:lnTo>
                    <a:pt x="872029" y="0"/>
                  </a:lnTo>
                  <a:lnTo>
                    <a:pt x="872029" y="872028"/>
                  </a:lnTo>
                  <a:lnTo>
                    <a:pt x="0" y="8720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5616903">
            <a:off x="15418028" y="-2082204"/>
            <a:ext cx="4854678" cy="4596136"/>
            <a:chOff x="0" y="0"/>
            <a:chExt cx="6472904" cy="6128181"/>
          </a:xfrm>
        </p:grpSpPr>
        <p:sp>
          <p:nvSpPr>
            <p:cNvPr name="Freeform 7" id="7"/>
            <p:cNvSpPr/>
            <p:nvPr/>
          </p:nvSpPr>
          <p:spPr>
            <a:xfrm flipH="true" flipV="false" rot="-2906905">
              <a:off x="-324383" y="2056984"/>
              <a:ext cx="6403566" cy="2014213"/>
            </a:xfrm>
            <a:custGeom>
              <a:avLst/>
              <a:gdLst/>
              <a:ahLst/>
              <a:cxnLst/>
              <a:rect r="r" b="b" t="t" l="l"/>
              <a:pathLst>
                <a:path h="2014213" w="6403566">
                  <a:moveTo>
                    <a:pt x="6403566" y="0"/>
                  </a:moveTo>
                  <a:lnTo>
                    <a:pt x="0" y="0"/>
                  </a:lnTo>
                  <a:lnTo>
                    <a:pt x="0" y="2014213"/>
                  </a:lnTo>
                  <a:lnTo>
                    <a:pt x="6403566" y="2014213"/>
                  </a:lnTo>
                  <a:lnTo>
                    <a:pt x="6403566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true" flipV="false" rot="-2942733">
              <a:off x="1580569" y="3407774"/>
              <a:ext cx="5617821" cy="641658"/>
            </a:xfrm>
            <a:custGeom>
              <a:avLst/>
              <a:gdLst/>
              <a:ahLst/>
              <a:cxnLst/>
              <a:rect r="r" b="b" t="t" l="l"/>
              <a:pathLst>
                <a:path h="641658" w="5617821">
                  <a:moveTo>
                    <a:pt x="5617821" y="0"/>
                  </a:moveTo>
                  <a:lnTo>
                    <a:pt x="0" y="0"/>
                  </a:lnTo>
                  <a:lnTo>
                    <a:pt x="0" y="641658"/>
                  </a:lnTo>
                  <a:lnTo>
                    <a:pt x="5617821" y="641658"/>
                  </a:lnTo>
                  <a:lnTo>
                    <a:pt x="5617821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80318" r="0" b="-9507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4793872" y="2916722"/>
              <a:ext cx="872029" cy="872029"/>
            </a:xfrm>
            <a:custGeom>
              <a:avLst/>
              <a:gdLst/>
              <a:ahLst/>
              <a:cxnLst/>
              <a:rect r="r" b="b" t="t" l="l"/>
              <a:pathLst>
                <a:path h="872029" w="872029">
                  <a:moveTo>
                    <a:pt x="0" y="0"/>
                  </a:moveTo>
                  <a:lnTo>
                    <a:pt x="872029" y="0"/>
                  </a:lnTo>
                  <a:lnTo>
                    <a:pt x="872029" y="872028"/>
                  </a:lnTo>
                  <a:lnTo>
                    <a:pt x="0" y="8720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5820394" y="5143500"/>
            <a:ext cx="7315200" cy="3843805"/>
          </a:xfrm>
          <a:custGeom>
            <a:avLst/>
            <a:gdLst/>
            <a:ahLst/>
            <a:cxnLst/>
            <a:rect r="r" b="b" t="t" l="l"/>
            <a:pathLst>
              <a:path h="3843805" w="7315200">
                <a:moveTo>
                  <a:pt x="0" y="0"/>
                </a:moveTo>
                <a:lnTo>
                  <a:pt x="7315200" y="0"/>
                </a:lnTo>
                <a:lnTo>
                  <a:pt x="7315200" y="3843805"/>
                </a:lnTo>
                <a:lnTo>
                  <a:pt x="0" y="38438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304724" y="2163999"/>
            <a:ext cx="10346539" cy="2054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88"/>
              </a:lnSpc>
            </a:pPr>
            <a:r>
              <a:rPr lang="en-US" sz="7157" spc="-214">
                <a:solidFill>
                  <a:srgbClr val="000000"/>
                </a:solidFill>
                <a:latin typeface="Open Sauce Bold"/>
              </a:rPr>
              <a:t>Presentación del Dashboard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DAGIr5eJryY</dc:identifier>
  <dcterms:modified xsi:type="dcterms:W3CDTF">2011-08-01T06:04:30Z</dcterms:modified>
  <cp:revision>1</cp:revision>
  <dc:title>Informe Ejecutivo</dc:title>
</cp:coreProperties>
</file>