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4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4" autoAdjust="0"/>
    <p:restoredTop sz="94640" autoAdjust="0"/>
  </p:normalViewPr>
  <p:slideViewPr>
    <p:cSldViewPr snapToGrid="0">
      <p:cViewPr>
        <p:scale>
          <a:sx n="66" d="100"/>
          <a:sy n="66" d="100"/>
        </p:scale>
        <p:origin x="19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56A5-69C6-4BCC-9BE7-1F2660523DB9}" type="datetimeFigureOut">
              <a:rPr lang="en-US" smtClean="0"/>
              <a:t>15-Jul-17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91CF-E072-4ABB-B0BC-5A2AD841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9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56A5-69C6-4BCC-9BE7-1F2660523DB9}" type="datetimeFigureOut">
              <a:rPr lang="en-US" smtClean="0"/>
              <a:t>15-Jul-17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91CF-E072-4ABB-B0BC-5A2AD841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4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56A5-69C6-4BCC-9BE7-1F2660523DB9}" type="datetimeFigureOut">
              <a:rPr lang="en-US" smtClean="0"/>
              <a:t>15-Jul-17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91CF-E072-4ABB-B0BC-5A2AD841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9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56A5-69C6-4BCC-9BE7-1F2660523DB9}" type="datetimeFigureOut">
              <a:rPr lang="en-US" smtClean="0"/>
              <a:t>15-Jul-17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91CF-E072-4ABB-B0BC-5A2AD841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9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56A5-69C6-4BCC-9BE7-1F2660523DB9}" type="datetimeFigureOut">
              <a:rPr lang="en-US" smtClean="0"/>
              <a:t>15-Jul-17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91CF-E072-4ABB-B0BC-5A2AD841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2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56A5-69C6-4BCC-9BE7-1F2660523DB9}" type="datetimeFigureOut">
              <a:rPr lang="en-US" smtClean="0"/>
              <a:t>15-Jul-17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91CF-E072-4ABB-B0BC-5A2AD841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1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56A5-69C6-4BCC-9BE7-1F2660523DB9}" type="datetimeFigureOut">
              <a:rPr lang="en-US" smtClean="0"/>
              <a:t>15-Jul-17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91CF-E072-4ABB-B0BC-5A2AD841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6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56A5-69C6-4BCC-9BE7-1F2660523DB9}" type="datetimeFigureOut">
              <a:rPr lang="en-US" smtClean="0"/>
              <a:t>15-Jul-17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91CF-E072-4ABB-B0BC-5A2AD841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0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56A5-69C6-4BCC-9BE7-1F2660523DB9}" type="datetimeFigureOut">
              <a:rPr lang="en-US" smtClean="0"/>
              <a:t>15-Jul-17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91CF-E072-4ABB-B0BC-5A2AD841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5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56A5-69C6-4BCC-9BE7-1F2660523DB9}" type="datetimeFigureOut">
              <a:rPr lang="en-US" smtClean="0"/>
              <a:t>15-Jul-17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91CF-E072-4ABB-B0BC-5A2AD841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1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56A5-69C6-4BCC-9BE7-1F2660523DB9}" type="datetimeFigureOut">
              <a:rPr lang="en-US" smtClean="0"/>
              <a:t>15-Jul-17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91CF-E072-4ABB-B0BC-5A2AD841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6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856A5-69C6-4BCC-9BE7-1F2660523DB9}" type="datetimeFigureOut">
              <a:rPr lang="en-US" smtClean="0"/>
              <a:t>15-Jul-17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C91CF-E072-4ABB-B0BC-5A2AD841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7017" y="971687"/>
            <a:ext cx="9144000" cy="2387600"/>
          </a:xfrm>
        </p:spPr>
        <p:txBody>
          <a:bodyPr>
            <a:normAutofit/>
          </a:bodyPr>
          <a:lstStyle/>
          <a:p>
            <a:r>
              <a:rPr lang="en-US" sz="8800" b="1" dirty="0" smtClean="0">
                <a:solidFill>
                  <a:srgbClr val="00B050"/>
                </a:solidFill>
                <a:latin typeface="Book Antiqua" panose="02040602050305030304" pitchFamily="18" charset="0"/>
              </a:rPr>
              <a:t>Geo</a:t>
            </a:r>
            <a:r>
              <a:rPr lang="en-US" sz="88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Sys</a:t>
            </a:r>
            <a:endParaRPr lang="en-US" sz="88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58641" y="5805055"/>
            <a:ext cx="3556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2D050"/>
                </a:solidFill>
              </a:rPr>
              <a:t>Presented by the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iCreate4Africa.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32379" y="3829605"/>
            <a:ext cx="7204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A decision Support System for The Sustainable Development Goals.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52" y="4325"/>
            <a:ext cx="2529410" cy="1983058"/>
          </a:xfrm>
          <a:prstGeom prst="rect">
            <a:avLst/>
          </a:prstGeom>
        </p:spPr>
      </p:pic>
      <p:pic>
        <p:nvPicPr>
          <p:cNvPr id="6" name="Content Placeholder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297" y="5665763"/>
            <a:ext cx="1430042" cy="53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Funding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52" y="4325"/>
            <a:ext cx="2529410" cy="19830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51019" y="2525832"/>
            <a:ext cx="533030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$200,000.0</a:t>
            </a:r>
            <a:endParaRPr lang="en-US" sz="8800" dirty="0"/>
          </a:p>
        </p:txBody>
      </p:sp>
      <p:sp>
        <p:nvSpPr>
          <p:cNvPr id="10" name="TextBox 9"/>
          <p:cNvSpPr txBox="1"/>
          <p:nvPr/>
        </p:nvSpPr>
        <p:spPr>
          <a:xfrm>
            <a:off x="4663840" y="4069364"/>
            <a:ext cx="42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To Build this Geo Data intelligence Platform.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12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861" y="496685"/>
            <a:ext cx="3097218" cy="1168249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52" y="4325"/>
            <a:ext cx="2529410" cy="19830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8927" y="3318445"/>
            <a:ext cx="510056" cy="5608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5280" y="4904311"/>
            <a:ext cx="503703" cy="5495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5280" y="4134292"/>
            <a:ext cx="489724" cy="5288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35382" y="3414192"/>
            <a:ext cx="151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iCreate4Africa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35381" y="4214052"/>
            <a:ext cx="151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iCreate4Africa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35381" y="5084501"/>
            <a:ext cx="162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#iCreate4Africa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970" y="2516617"/>
            <a:ext cx="497013" cy="54952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499068" y="2576396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+256 70 118 5895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74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PROBLEM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7383"/>
            <a:ext cx="10515600" cy="4351338"/>
          </a:xfrm>
        </p:spPr>
        <p:txBody>
          <a:bodyPr/>
          <a:lstStyle/>
          <a:p>
            <a:r>
              <a:rPr lang="en-US" dirty="0" smtClean="0"/>
              <a:t>The lack of reliable geospatial data used for planning, achieving and implementing the targets of the SDGs.</a:t>
            </a:r>
          </a:p>
          <a:p>
            <a:endParaRPr lang="en-US" dirty="0"/>
          </a:p>
          <a:p>
            <a:r>
              <a:rPr lang="en-US" dirty="0" smtClean="0"/>
              <a:t>For example </a:t>
            </a:r>
            <a:r>
              <a:rPr lang="en-US" dirty="0"/>
              <a:t>Statistics from the Ministry of Health show that malaria is still the leading cause of death in Uganda, accounting for over 27% of deaths.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The statistics also show that Uganda has the world's highest malaria incidence, with a rate of 478 cases per 1,000 population per year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52" y="4325"/>
            <a:ext cx="2529410" cy="198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52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SOLUTION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intelligent tool that </a:t>
            </a:r>
            <a:r>
              <a:rPr lang="en-US" b="1" dirty="0" smtClean="0"/>
              <a:t>maps</a:t>
            </a:r>
            <a:r>
              <a:rPr lang="en-US" dirty="0" smtClean="0"/>
              <a:t> and </a:t>
            </a:r>
            <a:r>
              <a:rPr lang="en-US" b="1" dirty="0" smtClean="0"/>
              <a:t>visualizes</a:t>
            </a:r>
            <a:r>
              <a:rPr lang="en-US" dirty="0" smtClean="0"/>
              <a:t> geospatial data about households in relation to other factors that influence sustainable development.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027" y="3183219"/>
            <a:ext cx="5620616" cy="26244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57855" y="5999018"/>
            <a:ext cx="252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Demonstrate Application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52" y="4325"/>
            <a:ext cx="2529410" cy="198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9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40" y="0"/>
            <a:ext cx="122057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5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CUSTOMERS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Government</a:t>
            </a:r>
          </a:p>
          <a:p>
            <a:r>
              <a:rPr lang="en-US" dirty="0" smtClean="0"/>
              <a:t>Non government Agencies</a:t>
            </a:r>
          </a:p>
          <a:p>
            <a:r>
              <a:rPr lang="en-US" dirty="0" smtClean="0"/>
              <a:t>Research personals and agencies</a:t>
            </a:r>
          </a:p>
          <a:p>
            <a:r>
              <a:rPr lang="en-US" dirty="0" smtClean="0"/>
              <a:t>Media Houses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46" y="4905808"/>
            <a:ext cx="2103292" cy="10516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309" y="4969450"/>
            <a:ext cx="1360445" cy="988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82087"/>
            <a:ext cx="1258166" cy="10990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99200" y="5273288"/>
            <a:ext cx="3454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MEDIA</a:t>
            </a:r>
            <a:r>
              <a:rPr lang="en-US" sz="4000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HOUSES</a:t>
            </a:r>
            <a:endParaRPr lang="en-US" sz="4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52" y="4325"/>
            <a:ext cx="2529410" cy="198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0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946" y="36512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COMPETITORS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933" y="2160481"/>
            <a:ext cx="2916382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Uganda Bureau Of Statistics mostly collects static data that is not geo coordinated.</a:t>
            </a:r>
            <a:endParaRPr lang="en-US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73862" y="2160481"/>
            <a:ext cx="29163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smtClean="0"/>
              <a:t>DATA.UG has no aspect of data intelligence and detail visualization.</a:t>
            </a:r>
            <a:endParaRPr lang="en-US" sz="1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782791" y="2160481"/>
            <a:ext cx="29163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err="1" smtClean="0"/>
              <a:t>GeoGecko</a:t>
            </a:r>
            <a:r>
              <a:rPr lang="en-US" sz="1800" dirty="0" smtClean="0"/>
              <a:t> is a GIS company that mainly creates static maps that are represented on posters.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628" y="2120327"/>
            <a:ext cx="2176978" cy="5632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70" y="2000071"/>
            <a:ext cx="1473488" cy="8840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471" y="2160481"/>
            <a:ext cx="1581371" cy="5239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575" y="4618490"/>
            <a:ext cx="2845669" cy="9648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52" y="4325"/>
            <a:ext cx="2529410" cy="198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15" y="333072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REVENUE MODELS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527" y="2159639"/>
            <a:ext cx="10515600" cy="3630902"/>
          </a:xfrm>
        </p:spPr>
        <p:txBody>
          <a:bodyPr/>
          <a:lstStyle/>
          <a:p>
            <a:r>
              <a:rPr lang="en-US" dirty="0" smtClean="0"/>
              <a:t>Data, up to date and comprehensive data is unique and extremely valuable.</a:t>
            </a:r>
          </a:p>
          <a:p>
            <a:r>
              <a:rPr lang="en-US" dirty="0" smtClean="0"/>
              <a:t>Freemium model with consistent 2% conversion from free to Paid plans.</a:t>
            </a:r>
          </a:p>
          <a:p>
            <a:r>
              <a:rPr lang="en-US" dirty="0" smtClean="0"/>
              <a:t>Highly targeted advertising, mobile and web distributions</a:t>
            </a:r>
          </a:p>
          <a:p>
            <a:r>
              <a:rPr lang="en-US" dirty="0" smtClean="0"/>
              <a:t>Research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52" y="4325"/>
            <a:ext cx="2529410" cy="198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4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TEAM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2869" y="2152146"/>
            <a:ext cx="8934488" cy="39059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Albert Emurwon – </a:t>
            </a:r>
            <a:r>
              <a:rPr lang="en-US" sz="2400" i="1" dirty="0" smtClean="0">
                <a:solidFill>
                  <a:srgbClr val="0070C0"/>
                </a:solidFill>
              </a:rPr>
              <a:t>Data Scientist &amp; Co-Founder Info-Code Uganda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Sidney </a:t>
            </a:r>
            <a:r>
              <a:rPr lang="en-US" dirty="0" err="1" smtClean="0"/>
              <a:t>Nkoba</a:t>
            </a:r>
            <a:r>
              <a:rPr lang="en-US" dirty="0" smtClean="0"/>
              <a:t> – </a:t>
            </a:r>
            <a:r>
              <a:rPr lang="en-US" sz="2400" i="1" dirty="0" smtClean="0">
                <a:solidFill>
                  <a:srgbClr val="0070C0"/>
                </a:solidFill>
              </a:rPr>
              <a:t>Computer Scientist &amp; Software Developer.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Peter </a:t>
            </a:r>
            <a:r>
              <a:rPr lang="en-US" dirty="0" err="1" smtClean="0"/>
              <a:t>Ogwok</a:t>
            </a:r>
            <a:r>
              <a:rPr lang="en-US" dirty="0" smtClean="0"/>
              <a:t> </a:t>
            </a:r>
            <a:r>
              <a:rPr lang="en-US" dirty="0" err="1" smtClean="0"/>
              <a:t>Baguma</a:t>
            </a:r>
            <a:r>
              <a:rPr lang="en-US" dirty="0" smtClean="0"/>
              <a:t> – </a:t>
            </a:r>
            <a:r>
              <a:rPr lang="en-US" sz="2400" i="1" dirty="0" smtClean="0">
                <a:solidFill>
                  <a:srgbClr val="0070C0"/>
                </a:solidFill>
              </a:rPr>
              <a:t>GIS &amp; Business Analyst.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Lincoln </a:t>
            </a:r>
            <a:r>
              <a:rPr lang="en-US" dirty="0" err="1" smtClean="0"/>
              <a:t>Karuhanga</a:t>
            </a:r>
            <a:r>
              <a:rPr lang="en-US" dirty="0" smtClean="0"/>
              <a:t> – </a:t>
            </a:r>
            <a:r>
              <a:rPr lang="en-US" sz="2400" i="1" dirty="0" smtClean="0">
                <a:solidFill>
                  <a:srgbClr val="0070C0"/>
                </a:solidFill>
              </a:rPr>
              <a:t>Student of Software Engineering.</a:t>
            </a:r>
            <a:endParaRPr lang="en-US" sz="2400" i="1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1884652"/>
            <a:ext cx="784476" cy="905742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88" y="4071890"/>
            <a:ext cx="801499" cy="926588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88" y="2961097"/>
            <a:ext cx="777242" cy="94009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01" y="5169181"/>
            <a:ext cx="801478" cy="888932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52" y="4325"/>
            <a:ext cx="2529410" cy="198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0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271199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TIMELINE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52" y="4325"/>
            <a:ext cx="2529410" cy="198305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925" y="1863636"/>
            <a:ext cx="8414698" cy="402045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744114" y="5884093"/>
            <a:ext cx="2812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CC99"/>
                </a:solidFill>
              </a:rPr>
              <a:t>Application Development,</a:t>
            </a:r>
          </a:p>
          <a:p>
            <a:r>
              <a:rPr lang="en-US" dirty="0" smtClean="0">
                <a:solidFill>
                  <a:srgbClr val="00CC99"/>
                </a:solidFill>
              </a:rPr>
              <a:t>Data </a:t>
            </a:r>
            <a:r>
              <a:rPr lang="en-US" dirty="0">
                <a:solidFill>
                  <a:srgbClr val="00CC99"/>
                </a:solidFill>
              </a:rPr>
              <a:t>Collection </a:t>
            </a:r>
            <a:r>
              <a:rPr lang="en-US" dirty="0" smtClean="0">
                <a:solidFill>
                  <a:srgbClr val="00CC99"/>
                </a:solidFill>
              </a:rPr>
              <a:t>&amp; Validation</a:t>
            </a:r>
            <a:endParaRPr lang="en-US" dirty="0">
              <a:solidFill>
                <a:srgbClr val="00CC99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56065" y="1217305"/>
            <a:ext cx="1428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Establish key 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partners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24274" y="6022592"/>
            <a:ext cx="1598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66"/>
                </a:solidFill>
              </a:rPr>
              <a:t>Pilots &amp; </a:t>
            </a:r>
            <a:r>
              <a:rPr lang="en-US" dirty="0" smtClean="0">
                <a:solidFill>
                  <a:srgbClr val="CC0066"/>
                </a:solidFill>
              </a:rPr>
              <a:t>testing</a:t>
            </a:r>
            <a:endParaRPr lang="en-US" dirty="0">
              <a:solidFill>
                <a:srgbClr val="CC006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05116" y="1182856"/>
            <a:ext cx="173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Launch final 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Web Application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52052" y="2831585"/>
            <a:ext cx="108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C0066"/>
                </a:solidFill>
              </a:rPr>
              <a:t>OCTOBER</a:t>
            </a:r>
            <a:endParaRPr lang="en-US" dirty="0">
              <a:solidFill>
                <a:srgbClr val="CC006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28068" y="4552726"/>
            <a:ext cx="142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SEPTEMBER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50636" y="2831585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CC99"/>
                </a:solidFill>
              </a:rPr>
              <a:t>JULY - AUGUST</a:t>
            </a:r>
            <a:endParaRPr lang="en-US" dirty="0">
              <a:solidFill>
                <a:srgbClr val="00CC99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46371" y="4552726"/>
            <a:ext cx="128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NOVEMBER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6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261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Adobe Devanagari</vt:lpstr>
      <vt:lpstr>Arial</vt:lpstr>
      <vt:lpstr>Book Antiqua</vt:lpstr>
      <vt:lpstr>Calibri</vt:lpstr>
      <vt:lpstr>Calibri Light</vt:lpstr>
      <vt:lpstr>Office Theme</vt:lpstr>
      <vt:lpstr>GeoSys</vt:lpstr>
      <vt:lpstr>PROBLEM</vt:lpstr>
      <vt:lpstr>SOLUTION</vt:lpstr>
      <vt:lpstr>PowerPoint Presentation</vt:lpstr>
      <vt:lpstr>CUSTOMERS</vt:lpstr>
      <vt:lpstr>COMPETITORS</vt:lpstr>
      <vt:lpstr>REVENUE MODELS</vt:lpstr>
      <vt:lpstr>TEAM</vt:lpstr>
      <vt:lpstr>TIMELINE</vt:lpstr>
      <vt:lpstr>Funding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Emurwon</dc:creator>
  <cp:lastModifiedBy>Albert Emurwon</cp:lastModifiedBy>
  <cp:revision>66</cp:revision>
  <dcterms:created xsi:type="dcterms:W3CDTF">2017-07-15T11:20:40Z</dcterms:created>
  <dcterms:modified xsi:type="dcterms:W3CDTF">2017-07-16T05:59:01Z</dcterms:modified>
</cp:coreProperties>
</file>