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1" r:id="rId2"/>
  </p:sldMasterIdLst>
  <p:notesMasterIdLst>
    <p:notesMasterId r:id="rId13"/>
  </p:notesMasterIdLst>
  <p:sldIdLst>
    <p:sldId id="256" r:id="rId3"/>
    <p:sldId id="1108" r:id="rId4"/>
    <p:sldId id="1109" r:id="rId5"/>
    <p:sldId id="456" r:id="rId6"/>
    <p:sldId id="1112" r:id="rId7"/>
    <p:sldId id="1120" r:id="rId8"/>
    <p:sldId id="1130" r:id="rId9"/>
    <p:sldId id="1121" r:id="rId10"/>
    <p:sldId id="1113" r:id="rId11"/>
    <p:sldId id="113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898"/>
    <a:srgbClr val="5DC1A1"/>
    <a:srgbClr val="1E2935"/>
    <a:srgbClr val="7DDDFF"/>
    <a:srgbClr val="B9EDFF"/>
    <a:srgbClr val="004D68"/>
    <a:srgbClr val="FFFF00"/>
    <a:srgbClr val="4D0F46"/>
    <a:srgbClr val="A02091"/>
    <a:srgbClr val="007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7" autoAdjust="0"/>
    <p:restoredTop sz="95574" autoAdjust="0"/>
  </p:normalViewPr>
  <p:slideViewPr>
    <p:cSldViewPr snapToGrid="0" showGuides="1">
      <p:cViewPr varScale="1">
        <p:scale>
          <a:sx n="86" d="100"/>
          <a:sy n="86" d="100"/>
        </p:scale>
        <p:origin x="667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9B3AB-BD54-434D-BF62-F9C461FA5E5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B793-AF31-4DD6-BC9D-F84B6BAD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9B793-AF31-4DD6-BC9D-F84B6BAD29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ru-RU" sz="105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9B793-AF31-4DD6-BC9D-F84B6BAD29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9B793-AF31-4DD6-BC9D-F84B6BAD29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3570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80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10151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1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941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7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98925" y="0"/>
            <a:ext cx="39941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63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9"/>
          <p:cNvSpPr>
            <a:spLocks noGrp="1"/>
          </p:cNvSpPr>
          <p:nvPr>
            <p:ph type="pic" sz="quarter" idx="10"/>
          </p:nvPr>
        </p:nvSpPr>
        <p:spPr>
          <a:xfrm>
            <a:off x="8197850" y="0"/>
            <a:ext cx="39941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89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9"/>
          <p:cNvSpPr>
            <a:spLocks noGrp="1"/>
          </p:cNvSpPr>
          <p:nvPr>
            <p:ph type="pic" sz="quarter" idx="10"/>
          </p:nvPr>
        </p:nvSpPr>
        <p:spPr>
          <a:xfrm>
            <a:off x="2101851" y="3294185"/>
            <a:ext cx="3994150" cy="211836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802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9"/>
          <p:cNvSpPr>
            <a:spLocks noGrp="1"/>
          </p:cNvSpPr>
          <p:nvPr>
            <p:ph type="pic" sz="quarter" idx="10"/>
          </p:nvPr>
        </p:nvSpPr>
        <p:spPr>
          <a:xfrm>
            <a:off x="2101851" y="3647112"/>
            <a:ext cx="3994150" cy="211836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Рисунок 9"/>
          <p:cNvSpPr>
            <a:spLocks noGrp="1"/>
          </p:cNvSpPr>
          <p:nvPr>
            <p:ph type="pic" sz="quarter" idx="11"/>
          </p:nvPr>
        </p:nvSpPr>
        <p:spPr>
          <a:xfrm>
            <a:off x="2101851" y="1072355"/>
            <a:ext cx="3994150" cy="211836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92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9"/>
          <p:cNvSpPr>
            <a:spLocks noGrp="1"/>
          </p:cNvSpPr>
          <p:nvPr>
            <p:ph type="pic" sz="quarter" idx="11"/>
          </p:nvPr>
        </p:nvSpPr>
        <p:spPr>
          <a:xfrm>
            <a:off x="2082893" y="1371315"/>
            <a:ext cx="3994150" cy="211836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06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9"/>
          <p:cNvSpPr>
            <a:spLocks noGrp="1"/>
          </p:cNvSpPr>
          <p:nvPr>
            <p:ph type="pic" sz="quarter" idx="10"/>
          </p:nvPr>
        </p:nvSpPr>
        <p:spPr>
          <a:xfrm>
            <a:off x="8081431" y="1964480"/>
            <a:ext cx="2794425" cy="4146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1"/>
          </p:nvPr>
        </p:nvSpPr>
        <p:spPr>
          <a:xfrm>
            <a:off x="4698787" y="1964480"/>
            <a:ext cx="2794425" cy="414676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9"/>
          <p:cNvSpPr>
            <a:spLocks noGrp="1"/>
          </p:cNvSpPr>
          <p:nvPr>
            <p:ph type="pic" sz="quarter" idx="12"/>
          </p:nvPr>
        </p:nvSpPr>
        <p:spPr>
          <a:xfrm>
            <a:off x="1316143" y="1964480"/>
            <a:ext cx="2794425" cy="414676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60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2750820" y="3121195"/>
            <a:ext cx="2212885" cy="1987522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5"/>
          <p:cNvSpPr>
            <a:spLocks noGrp="1"/>
          </p:cNvSpPr>
          <p:nvPr>
            <p:ph type="pic" sz="quarter" idx="12"/>
          </p:nvPr>
        </p:nvSpPr>
        <p:spPr>
          <a:xfrm>
            <a:off x="4963705" y="3121194"/>
            <a:ext cx="2238737" cy="198306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/>
          <p:cNvSpPr>
            <a:spLocks noGrp="1"/>
          </p:cNvSpPr>
          <p:nvPr>
            <p:ph type="pic" sz="quarter" idx="13"/>
          </p:nvPr>
        </p:nvSpPr>
        <p:spPr>
          <a:xfrm>
            <a:off x="7202442" y="3121195"/>
            <a:ext cx="2238738" cy="198306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2750820" y="1138126"/>
            <a:ext cx="6690360" cy="198306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35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2750820" y="3429000"/>
            <a:ext cx="6690360" cy="2286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187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2750820" y="3272589"/>
            <a:ext cx="6690360" cy="2356607"/>
          </a:xfrm>
        </p:spPr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xfrm>
            <a:off x="2750820" y="1298910"/>
            <a:ext cx="1604962" cy="1604963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2"/>
          </p:nvPr>
        </p:nvSpPr>
        <p:spPr>
          <a:xfrm>
            <a:off x="5293519" y="1298910"/>
            <a:ext cx="1604962" cy="1604963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3"/>
          </p:nvPr>
        </p:nvSpPr>
        <p:spPr>
          <a:xfrm>
            <a:off x="7836218" y="1298909"/>
            <a:ext cx="1604962" cy="1604963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762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335830" y="0"/>
            <a:ext cx="2928085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8"/>
          <p:cNvSpPr>
            <a:spLocks noGrp="1"/>
          </p:cNvSpPr>
          <p:nvPr>
            <p:ph type="pic" sz="quarter" idx="11"/>
          </p:nvPr>
        </p:nvSpPr>
        <p:spPr>
          <a:xfrm>
            <a:off x="9263915" y="0"/>
            <a:ext cx="2928085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8"/>
          <p:cNvSpPr>
            <a:spLocks noGrp="1"/>
          </p:cNvSpPr>
          <p:nvPr>
            <p:ph type="pic" sz="quarter" idx="12"/>
          </p:nvPr>
        </p:nvSpPr>
        <p:spPr>
          <a:xfrm>
            <a:off x="3407745" y="0"/>
            <a:ext cx="2928085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43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8"/>
          <p:cNvSpPr>
            <a:spLocks noGrp="1"/>
          </p:cNvSpPr>
          <p:nvPr>
            <p:ph type="pic" sz="quarter" idx="12"/>
          </p:nvPr>
        </p:nvSpPr>
        <p:spPr>
          <a:xfrm>
            <a:off x="948267" y="2021305"/>
            <a:ext cx="4714596" cy="235819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8"/>
          <p:cNvSpPr>
            <a:spLocks noGrp="1"/>
          </p:cNvSpPr>
          <p:nvPr>
            <p:ph type="pic" sz="quarter" idx="11"/>
          </p:nvPr>
        </p:nvSpPr>
        <p:spPr>
          <a:xfrm>
            <a:off x="6458730" y="2021305"/>
            <a:ext cx="4714596" cy="235819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50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8"/>
          <p:cNvSpPr>
            <a:spLocks noGrp="1"/>
          </p:cNvSpPr>
          <p:nvPr>
            <p:ph type="pic" sz="quarter" idx="13"/>
          </p:nvPr>
        </p:nvSpPr>
        <p:spPr>
          <a:xfrm>
            <a:off x="4989836" y="1909010"/>
            <a:ext cx="2212327" cy="2534653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/>
          </p:nvPr>
        </p:nvSpPr>
        <p:spPr>
          <a:xfrm>
            <a:off x="8446909" y="1909010"/>
            <a:ext cx="2212327" cy="2534653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2"/>
          </p:nvPr>
        </p:nvSpPr>
        <p:spPr>
          <a:xfrm>
            <a:off x="1532761" y="1909010"/>
            <a:ext cx="2212327" cy="253465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81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8"/>
          <p:cNvSpPr>
            <a:spLocks noGrp="1"/>
          </p:cNvSpPr>
          <p:nvPr>
            <p:ph type="pic" sz="quarter" idx="17"/>
          </p:nvPr>
        </p:nvSpPr>
        <p:spPr>
          <a:xfrm>
            <a:off x="2841234" y="3429000"/>
            <a:ext cx="1748588" cy="174858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8"/>
          <p:cNvSpPr>
            <a:spLocks noGrp="1"/>
          </p:cNvSpPr>
          <p:nvPr>
            <p:ph type="pic" sz="quarter" idx="15"/>
          </p:nvPr>
        </p:nvSpPr>
        <p:spPr>
          <a:xfrm>
            <a:off x="948267" y="3429002"/>
            <a:ext cx="1748588" cy="1748589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/>
          </p:nvPr>
        </p:nvSpPr>
        <p:spPr>
          <a:xfrm>
            <a:off x="948268" y="1544054"/>
            <a:ext cx="1748588" cy="174858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8"/>
          <p:cNvSpPr>
            <a:spLocks noGrp="1"/>
          </p:cNvSpPr>
          <p:nvPr>
            <p:ph type="pic" sz="quarter" idx="16"/>
          </p:nvPr>
        </p:nvSpPr>
        <p:spPr>
          <a:xfrm>
            <a:off x="2841236" y="1544053"/>
            <a:ext cx="1748588" cy="174858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7" name="Рисунок 8"/>
          <p:cNvSpPr>
            <a:spLocks noGrp="1"/>
          </p:cNvSpPr>
          <p:nvPr>
            <p:ph type="pic" sz="quarter" idx="18"/>
          </p:nvPr>
        </p:nvSpPr>
        <p:spPr>
          <a:xfrm>
            <a:off x="4734205" y="1544052"/>
            <a:ext cx="1748588" cy="174858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8"/>
          <p:cNvSpPr>
            <a:spLocks noGrp="1"/>
          </p:cNvSpPr>
          <p:nvPr>
            <p:ph type="pic" sz="quarter" idx="19"/>
          </p:nvPr>
        </p:nvSpPr>
        <p:spPr>
          <a:xfrm>
            <a:off x="4734205" y="3429000"/>
            <a:ext cx="1748588" cy="174858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870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8"/>
          <p:cNvSpPr>
            <a:spLocks noGrp="1"/>
          </p:cNvSpPr>
          <p:nvPr>
            <p:ph type="pic" sz="quarter" idx="17"/>
          </p:nvPr>
        </p:nvSpPr>
        <p:spPr>
          <a:xfrm>
            <a:off x="2094170" y="2695073"/>
            <a:ext cx="1828800" cy="1828799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9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6785811" y="0"/>
            <a:ext cx="5406189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7105123" y="306805"/>
            <a:ext cx="4767563" cy="624439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18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2"/>
          <p:cNvSpPr>
            <a:spLocks noGrp="1"/>
          </p:cNvSpPr>
          <p:nvPr>
            <p:ph type="pic" sz="quarter" idx="12"/>
          </p:nvPr>
        </p:nvSpPr>
        <p:spPr>
          <a:xfrm>
            <a:off x="3001656" y="3858127"/>
            <a:ext cx="2500787" cy="2037347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3001656" y="914400"/>
            <a:ext cx="2500787" cy="203734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59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/>
          <p:cNvSpPr>
            <a:spLocks noGrp="1"/>
          </p:cNvSpPr>
          <p:nvPr>
            <p:ph type="pic" sz="quarter" idx="12"/>
          </p:nvPr>
        </p:nvSpPr>
        <p:spPr>
          <a:xfrm>
            <a:off x="1774130" y="3627120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1774131" y="2072641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3"/>
          </p:nvPr>
        </p:nvSpPr>
        <p:spPr>
          <a:xfrm>
            <a:off x="4044890" y="2072640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4"/>
          </p:nvPr>
        </p:nvSpPr>
        <p:spPr>
          <a:xfrm>
            <a:off x="4044890" y="3627120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2"/>
          <p:cNvSpPr>
            <a:spLocks noGrp="1"/>
          </p:cNvSpPr>
          <p:nvPr>
            <p:ph type="pic" sz="quarter" idx="16"/>
          </p:nvPr>
        </p:nvSpPr>
        <p:spPr>
          <a:xfrm>
            <a:off x="6314961" y="3627120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5"/>
          </p:nvPr>
        </p:nvSpPr>
        <p:spPr>
          <a:xfrm>
            <a:off x="6314961" y="2072640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2"/>
          <p:cNvSpPr>
            <a:spLocks noGrp="1"/>
          </p:cNvSpPr>
          <p:nvPr>
            <p:ph type="pic" sz="quarter" idx="17"/>
          </p:nvPr>
        </p:nvSpPr>
        <p:spPr>
          <a:xfrm>
            <a:off x="8585032" y="2072640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2"/>
          <p:cNvSpPr>
            <a:spLocks noGrp="1"/>
          </p:cNvSpPr>
          <p:nvPr>
            <p:ph type="pic" sz="quarter" idx="18"/>
          </p:nvPr>
        </p:nvSpPr>
        <p:spPr>
          <a:xfrm>
            <a:off x="8585032" y="3627120"/>
            <a:ext cx="1828800" cy="117348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820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8950792" y="4410808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3"/>
          </p:nvPr>
        </p:nvSpPr>
        <p:spPr>
          <a:xfrm>
            <a:off x="6680721" y="4410808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2"/>
          <p:cNvSpPr>
            <a:spLocks noGrp="1"/>
          </p:cNvSpPr>
          <p:nvPr>
            <p:ph type="pic" sz="quarter" idx="16"/>
          </p:nvPr>
        </p:nvSpPr>
        <p:spPr>
          <a:xfrm>
            <a:off x="6680721" y="2856328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5"/>
          </p:nvPr>
        </p:nvSpPr>
        <p:spPr>
          <a:xfrm>
            <a:off x="6680721" y="1301848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2"/>
          <p:cNvSpPr>
            <a:spLocks noGrp="1"/>
          </p:cNvSpPr>
          <p:nvPr>
            <p:ph type="pic" sz="quarter" idx="17"/>
          </p:nvPr>
        </p:nvSpPr>
        <p:spPr>
          <a:xfrm>
            <a:off x="8950792" y="1301848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2"/>
          <p:cNvSpPr>
            <a:spLocks noGrp="1"/>
          </p:cNvSpPr>
          <p:nvPr>
            <p:ph type="pic" sz="quarter" idx="18"/>
          </p:nvPr>
        </p:nvSpPr>
        <p:spPr>
          <a:xfrm>
            <a:off x="8950792" y="2856328"/>
            <a:ext cx="1828800" cy="117348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80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2750820" y="1125325"/>
            <a:ext cx="6690360" cy="2286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98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3548798" y="4410808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3"/>
          </p:nvPr>
        </p:nvSpPr>
        <p:spPr>
          <a:xfrm>
            <a:off x="1278727" y="4410808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2"/>
          <p:cNvSpPr>
            <a:spLocks noGrp="1"/>
          </p:cNvSpPr>
          <p:nvPr>
            <p:ph type="pic" sz="quarter" idx="16"/>
          </p:nvPr>
        </p:nvSpPr>
        <p:spPr>
          <a:xfrm>
            <a:off x="1278727" y="2856328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5"/>
          </p:nvPr>
        </p:nvSpPr>
        <p:spPr>
          <a:xfrm>
            <a:off x="1278727" y="1301848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2"/>
          <p:cNvSpPr>
            <a:spLocks noGrp="1"/>
          </p:cNvSpPr>
          <p:nvPr>
            <p:ph type="pic" sz="quarter" idx="17"/>
          </p:nvPr>
        </p:nvSpPr>
        <p:spPr>
          <a:xfrm>
            <a:off x="3548798" y="1301848"/>
            <a:ext cx="1828800" cy="11734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2"/>
          <p:cNvSpPr>
            <a:spLocks noGrp="1"/>
          </p:cNvSpPr>
          <p:nvPr>
            <p:ph type="pic" sz="quarter" idx="18"/>
          </p:nvPr>
        </p:nvSpPr>
        <p:spPr>
          <a:xfrm>
            <a:off x="3548798" y="2856328"/>
            <a:ext cx="1828800" cy="117348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564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5197642" y="2158961"/>
            <a:ext cx="1796716" cy="1780424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1"/>
          </p:nvPr>
        </p:nvSpPr>
        <p:spPr>
          <a:xfrm>
            <a:off x="2255150" y="2158961"/>
            <a:ext cx="1796716" cy="1780424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2"/>
          </p:nvPr>
        </p:nvSpPr>
        <p:spPr>
          <a:xfrm>
            <a:off x="8140134" y="2158961"/>
            <a:ext cx="1796716" cy="1780424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92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5069304" y="2158961"/>
            <a:ext cx="1981831" cy="196386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1"/>
          </p:nvPr>
        </p:nvSpPr>
        <p:spPr>
          <a:xfrm>
            <a:off x="2126812" y="2158961"/>
            <a:ext cx="1981831" cy="196386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2"/>
          </p:nvPr>
        </p:nvSpPr>
        <p:spPr>
          <a:xfrm>
            <a:off x="8011796" y="2158961"/>
            <a:ext cx="1981831" cy="196386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24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9"/>
          <p:cNvSpPr>
            <a:spLocks noGrp="1"/>
          </p:cNvSpPr>
          <p:nvPr>
            <p:ph type="pic" sz="quarter" idx="12"/>
          </p:nvPr>
        </p:nvSpPr>
        <p:spPr>
          <a:xfrm>
            <a:off x="3031958" y="2322934"/>
            <a:ext cx="3064042" cy="2308383"/>
          </a:xfrm>
        </p:spPr>
        <p:txBody>
          <a:bodyPr/>
          <a:lstStyle/>
          <a:p>
            <a:endParaRPr lang="ru-RU"/>
          </a:p>
        </p:txBody>
      </p:sp>
      <p:sp>
        <p:nvSpPr>
          <p:cNvPr id="18" name="Рисунок 9"/>
          <p:cNvSpPr>
            <a:spLocks noGrp="1"/>
          </p:cNvSpPr>
          <p:nvPr>
            <p:ph type="pic" sz="quarter" idx="13"/>
          </p:nvPr>
        </p:nvSpPr>
        <p:spPr>
          <a:xfrm>
            <a:off x="0" y="2322933"/>
            <a:ext cx="3064042" cy="2308383"/>
          </a:xfrm>
        </p:spPr>
        <p:txBody>
          <a:bodyPr/>
          <a:lstStyle/>
          <a:p>
            <a:endParaRPr lang="ru-RU"/>
          </a:p>
        </p:txBody>
      </p:sp>
      <p:sp>
        <p:nvSpPr>
          <p:cNvPr id="19" name="Рисунок 9"/>
          <p:cNvSpPr>
            <a:spLocks noGrp="1"/>
          </p:cNvSpPr>
          <p:nvPr>
            <p:ph type="pic" sz="quarter" idx="14"/>
          </p:nvPr>
        </p:nvSpPr>
        <p:spPr>
          <a:xfrm>
            <a:off x="9127958" y="2322933"/>
            <a:ext cx="3064042" cy="2308383"/>
          </a:xfrm>
        </p:spPr>
        <p:txBody>
          <a:bodyPr/>
          <a:lstStyle/>
          <a:p>
            <a:endParaRPr lang="ru-RU"/>
          </a:p>
        </p:txBody>
      </p:sp>
      <p:sp>
        <p:nvSpPr>
          <p:cNvPr id="20" name="Рисунок 9"/>
          <p:cNvSpPr>
            <a:spLocks noGrp="1"/>
          </p:cNvSpPr>
          <p:nvPr>
            <p:ph type="pic" sz="quarter" idx="15"/>
          </p:nvPr>
        </p:nvSpPr>
        <p:spPr>
          <a:xfrm>
            <a:off x="6096000" y="2322932"/>
            <a:ext cx="3064042" cy="230838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202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78886" y="1937676"/>
            <a:ext cx="4034228" cy="262025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9"/>
          <p:cNvSpPr>
            <a:spLocks noGrp="1"/>
          </p:cNvSpPr>
          <p:nvPr>
            <p:ph type="pic" sz="quarter" idx="11"/>
          </p:nvPr>
        </p:nvSpPr>
        <p:spPr>
          <a:xfrm>
            <a:off x="0" y="1937676"/>
            <a:ext cx="4078886" cy="2620255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9"/>
          <p:cNvSpPr>
            <a:spLocks noGrp="1"/>
          </p:cNvSpPr>
          <p:nvPr>
            <p:ph type="pic" sz="quarter" idx="12"/>
          </p:nvPr>
        </p:nvSpPr>
        <p:spPr>
          <a:xfrm>
            <a:off x="8113114" y="1937676"/>
            <a:ext cx="4078886" cy="262025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94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2925335" y="1656323"/>
            <a:ext cx="2983096" cy="2113819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Рисунок 9"/>
          <p:cNvSpPr>
            <a:spLocks noGrp="1"/>
          </p:cNvSpPr>
          <p:nvPr>
            <p:ph type="pic" sz="quarter" idx="11"/>
          </p:nvPr>
        </p:nvSpPr>
        <p:spPr>
          <a:xfrm>
            <a:off x="2925335" y="4045486"/>
            <a:ext cx="2983096" cy="2113819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2"/>
          </p:nvPr>
        </p:nvSpPr>
        <p:spPr>
          <a:xfrm>
            <a:off x="6250744" y="1656323"/>
            <a:ext cx="2983096" cy="2113819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9"/>
          <p:cNvSpPr>
            <a:spLocks noGrp="1"/>
          </p:cNvSpPr>
          <p:nvPr>
            <p:ph type="pic" sz="quarter" idx="13"/>
          </p:nvPr>
        </p:nvSpPr>
        <p:spPr>
          <a:xfrm>
            <a:off x="6250744" y="4045485"/>
            <a:ext cx="2983096" cy="211381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846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9"/>
          <p:cNvSpPr>
            <a:spLocks noGrp="1"/>
          </p:cNvSpPr>
          <p:nvPr>
            <p:ph type="pic" sz="quarter" idx="12"/>
          </p:nvPr>
        </p:nvSpPr>
        <p:spPr>
          <a:xfrm>
            <a:off x="6096000" y="3580363"/>
            <a:ext cx="2727158" cy="221381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9"/>
          <p:cNvSpPr>
            <a:spLocks noGrp="1"/>
          </p:cNvSpPr>
          <p:nvPr>
            <p:ph type="pic" sz="quarter" idx="11"/>
          </p:nvPr>
        </p:nvSpPr>
        <p:spPr>
          <a:xfrm>
            <a:off x="9063789" y="1082332"/>
            <a:ext cx="2727158" cy="221381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9"/>
          <p:cNvSpPr>
            <a:spLocks noGrp="1"/>
          </p:cNvSpPr>
          <p:nvPr>
            <p:ph type="pic" sz="quarter" idx="13"/>
          </p:nvPr>
        </p:nvSpPr>
        <p:spPr>
          <a:xfrm>
            <a:off x="9063789" y="3580363"/>
            <a:ext cx="2727158" cy="221381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6096000" y="1082332"/>
            <a:ext cx="2727158" cy="221381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963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555917" y="1074653"/>
            <a:ext cx="2005431" cy="2005431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1"/>
          </p:nvPr>
        </p:nvSpPr>
        <p:spPr>
          <a:xfrm>
            <a:off x="4066506" y="1074652"/>
            <a:ext cx="2005431" cy="2005431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2"/>
          </p:nvPr>
        </p:nvSpPr>
        <p:spPr>
          <a:xfrm>
            <a:off x="1555916" y="3585242"/>
            <a:ext cx="2005431" cy="2005431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3"/>
          </p:nvPr>
        </p:nvSpPr>
        <p:spPr>
          <a:xfrm>
            <a:off x="4066505" y="3585241"/>
            <a:ext cx="2005431" cy="2005431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98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015916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3"/>
          </p:nvPr>
        </p:nvSpPr>
        <p:spPr>
          <a:xfrm>
            <a:off x="3015916" y="0"/>
            <a:ext cx="3080084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3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3080084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15"/>
          </p:nvPr>
        </p:nvSpPr>
        <p:spPr>
          <a:xfrm>
            <a:off x="9111916" y="0"/>
            <a:ext cx="3080084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444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3"/>
          <p:cNvSpPr>
            <a:spLocks noGrp="1"/>
          </p:cNvSpPr>
          <p:nvPr>
            <p:ph type="pic" sz="quarter" idx="15"/>
          </p:nvPr>
        </p:nvSpPr>
        <p:spPr>
          <a:xfrm>
            <a:off x="2197769" y="1584158"/>
            <a:ext cx="2598821" cy="21336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6"/>
          </p:nvPr>
        </p:nvSpPr>
        <p:spPr>
          <a:xfrm>
            <a:off x="2197768" y="3717758"/>
            <a:ext cx="2598821" cy="21336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7"/>
          </p:nvPr>
        </p:nvSpPr>
        <p:spPr>
          <a:xfrm>
            <a:off x="4796589" y="1584158"/>
            <a:ext cx="2598821" cy="21336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8"/>
          </p:nvPr>
        </p:nvSpPr>
        <p:spPr>
          <a:xfrm>
            <a:off x="4796589" y="3717758"/>
            <a:ext cx="2598821" cy="21336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9"/>
          </p:nvPr>
        </p:nvSpPr>
        <p:spPr>
          <a:xfrm>
            <a:off x="7395410" y="1584158"/>
            <a:ext cx="2598821" cy="213360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20"/>
          </p:nvPr>
        </p:nvSpPr>
        <p:spPr>
          <a:xfrm>
            <a:off x="7395409" y="3717758"/>
            <a:ext cx="2598821" cy="21336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7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9987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50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3"/>
          <p:cNvSpPr>
            <a:spLocks noGrp="1"/>
          </p:cNvSpPr>
          <p:nvPr>
            <p:ph type="pic" sz="quarter" idx="15"/>
          </p:nvPr>
        </p:nvSpPr>
        <p:spPr>
          <a:xfrm>
            <a:off x="2197769" y="1776664"/>
            <a:ext cx="2598821" cy="21336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8"/>
          </p:nvPr>
        </p:nvSpPr>
        <p:spPr>
          <a:xfrm>
            <a:off x="4796589" y="3910264"/>
            <a:ext cx="2598821" cy="21336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9"/>
          </p:nvPr>
        </p:nvSpPr>
        <p:spPr>
          <a:xfrm>
            <a:off x="7395410" y="1776663"/>
            <a:ext cx="2598821" cy="217129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5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283368" y="2201570"/>
            <a:ext cx="4619625" cy="316071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1"/>
          </p:nvPr>
        </p:nvSpPr>
        <p:spPr>
          <a:xfrm>
            <a:off x="6296526" y="2201570"/>
            <a:ext cx="4619625" cy="316071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4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2774700" y="2307953"/>
            <a:ext cx="2242093" cy="2242093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/>
          </p:nvPr>
        </p:nvSpPr>
        <p:spPr>
          <a:xfrm>
            <a:off x="7162215" y="2307953"/>
            <a:ext cx="2242093" cy="2242093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970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7401322" y="2552897"/>
            <a:ext cx="1807599" cy="1807599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4"/>
          </p:nvPr>
        </p:nvSpPr>
        <p:spPr>
          <a:xfrm>
            <a:off x="6416206" y="819597"/>
            <a:ext cx="1807599" cy="1807599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5"/>
          </p:nvPr>
        </p:nvSpPr>
        <p:spPr>
          <a:xfrm>
            <a:off x="8499480" y="819597"/>
            <a:ext cx="1807599" cy="1807599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6"/>
          </p:nvPr>
        </p:nvSpPr>
        <p:spPr>
          <a:xfrm>
            <a:off x="8499479" y="4360495"/>
            <a:ext cx="1807599" cy="1807599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6416205" y="4360495"/>
            <a:ext cx="1807599" cy="1807599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8"/>
          </p:nvPr>
        </p:nvSpPr>
        <p:spPr>
          <a:xfrm>
            <a:off x="5318048" y="2592240"/>
            <a:ext cx="1807599" cy="1807599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9"/>
          </p:nvPr>
        </p:nvSpPr>
        <p:spPr>
          <a:xfrm>
            <a:off x="9484596" y="2627196"/>
            <a:ext cx="1807599" cy="1807599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12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9347" cy="2824163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1"/>
          </p:nvPr>
        </p:nvSpPr>
        <p:spPr>
          <a:xfrm>
            <a:off x="1" y="2824163"/>
            <a:ext cx="3192378" cy="403383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2"/>
          </p:nvPr>
        </p:nvSpPr>
        <p:spPr>
          <a:xfrm>
            <a:off x="3192379" y="2824164"/>
            <a:ext cx="3416968" cy="184409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3"/>
          </p:nvPr>
        </p:nvSpPr>
        <p:spPr>
          <a:xfrm>
            <a:off x="3192379" y="4668254"/>
            <a:ext cx="3416968" cy="2189746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4"/>
          </p:nvPr>
        </p:nvSpPr>
        <p:spPr>
          <a:xfrm>
            <a:off x="6609347" y="1"/>
            <a:ext cx="5582653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96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5582653" y="4041484"/>
            <a:ext cx="6609347" cy="2824163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1"/>
          </p:nvPr>
        </p:nvSpPr>
        <p:spPr>
          <a:xfrm>
            <a:off x="8999622" y="0"/>
            <a:ext cx="3192378" cy="403383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2"/>
          </p:nvPr>
        </p:nvSpPr>
        <p:spPr>
          <a:xfrm>
            <a:off x="5582653" y="7647"/>
            <a:ext cx="3416968" cy="184409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582653" y="1844091"/>
            <a:ext cx="3416968" cy="2189746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582653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456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5870327" y="4097755"/>
            <a:ext cx="5032135" cy="1881014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1"/>
          </p:nvPr>
        </p:nvSpPr>
        <p:spPr>
          <a:xfrm>
            <a:off x="7737231" y="879229"/>
            <a:ext cx="3165231" cy="321087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2"/>
          </p:nvPr>
        </p:nvSpPr>
        <p:spPr>
          <a:xfrm>
            <a:off x="5870327" y="2746129"/>
            <a:ext cx="1866903" cy="1339305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3"/>
          </p:nvPr>
        </p:nvSpPr>
        <p:spPr>
          <a:xfrm>
            <a:off x="1156955" y="2489982"/>
            <a:ext cx="1867233" cy="16218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4"/>
          </p:nvPr>
        </p:nvSpPr>
        <p:spPr>
          <a:xfrm>
            <a:off x="1156955" y="879230"/>
            <a:ext cx="4713373" cy="1610749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5"/>
          </p:nvPr>
        </p:nvSpPr>
        <p:spPr>
          <a:xfrm>
            <a:off x="3024188" y="2482331"/>
            <a:ext cx="2846137" cy="34964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61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5870327" y="4097755"/>
            <a:ext cx="5032135" cy="1881014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1"/>
          </p:nvPr>
        </p:nvSpPr>
        <p:spPr>
          <a:xfrm>
            <a:off x="5870325" y="876892"/>
            <a:ext cx="3165231" cy="321087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2"/>
          </p:nvPr>
        </p:nvSpPr>
        <p:spPr>
          <a:xfrm>
            <a:off x="9035559" y="876892"/>
            <a:ext cx="1866903" cy="133930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5"/>
          </p:nvPr>
        </p:nvSpPr>
        <p:spPr>
          <a:xfrm>
            <a:off x="1156953" y="876892"/>
            <a:ext cx="4713370" cy="321087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1156953" y="4097755"/>
            <a:ext cx="2846131" cy="188101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134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2"/>
          <p:cNvSpPr>
            <a:spLocks noGrp="1"/>
          </p:cNvSpPr>
          <p:nvPr>
            <p:ph type="pic" sz="quarter" idx="15"/>
          </p:nvPr>
        </p:nvSpPr>
        <p:spPr>
          <a:xfrm>
            <a:off x="2256423" y="1294700"/>
            <a:ext cx="2362533" cy="412180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53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2"/>
          <p:cNvSpPr>
            <a:spLocks noGrp="1"/>
          </p:cNvSpPr>
          <p:nvPr>
            <p:ph type="pic" sz="quarter" idx="15"/>
          </p:nvPr>
        </p:nvSpPr>
        <p:spPr>
          <a:xfrm>
            <a:off x="7454065" y="1294700"/>
            <a:ext cx="2362533" cy="412180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54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1"/>
          </p:nvPr>
        </p:nvSpPr>
        <p:spPr>
          <a:xfrm>
            <a:off x="2727158" y="851067"/>
            <a:ext cx="4908300" cy="4908300"/>
          </a:xfrm>
          <a:prstGeom prst="rtTriangl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84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2"/>
          <p:cNvSpPr>
            <a:spLocks noGrp="1"/>
          </p:cNvSpPr>
          <p:nvPr>
            <p:ph type="pic" sz="quarter" idx="15"/>
          </p:nvPr>
        </p:nvSpPr>
        <p:spPr>
          <a:xfrm>
            <a:off x="1556084" y="1705201"/>
            <a:ext cx="1925053" cy="35231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23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2630488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7"/>
          </p:nvPr>
        </p:nvSpPr>
        <p:spPr>
          <a:xfrm>
            <a:off x="8344094" y="1923615"/>
            <a:ext cx="2168362" cy="38297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5"/>
          </p:nvPr>
        </p:nvSpPr>
        <p:spPr>
          <a:xfrm>
            <a:off x="5025196" y="1923615"/>
            <a:ext cx="2168362" cy="38297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6"/>
          </p:nvPr>
        </p:nvSpPr>
        <p:spPr>
          <a:xfrm>
            <a:off x="1733049" y="1923615"/>
            <a:ext cx="2168362" cy="382971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743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"/>
          <p:cNvSpPr>
            <a:spLocks noGrp="1"/>
          </p:cNvSpPr>
          <p:nvPr>
            <p:ph type="pic" sz="quarter" idx="16"/>
          </p:nvPr>
        </p:nvSpPr>
        <p:spPr>
          <a:xfrm>
            <a:off x="1876927" y="1166710"/>
            <a:ext cx="3363044" cy="458850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746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7"/>
          </p:nvPr>
        </p:nvSpPr>
        <p:spPr>
          <a:xfrm>
            <a:off x="6906127" y="1166710"/>
            <a:ext cx="3363044" cy="458850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077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7"/>
          </p:nvPr>
        </p:nvSpPr>
        <p:spPr>
          <a:xfrm>
            <a:off x="6565576" y="1268887"/>
            <a:ext cx="5626423" cy="42965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82613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4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8"/>
          </p:nvPr>
        </p:nvSpPr>
        <p:spPr>
          <a:xfrm>
            <a:off x="4304882" y="2475824"/>
            <a:ext cx="3536434" cy="438217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63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8"/>
          </p:nvPr>
        </p:nvSpPr>
        <p:spPr>
          <a:xfrm>
            <a:off x="2259837" y="1886536"/>
            <a:ext cx="4700337" cy="2999874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4"/>
          <p:cNvSpPr>
            <a:spLocks noGrp="1"/>
          </p:cNvSpPr>
          <p:nvPr>
            <p:ph type="pic" sz="quarter" idx="19"/>
          </p:nvPr>
        </p:nvSpPr>
        <p:spPr>
          <a:xfrm>
            <a:off x="4539917" y="0"/>
            <a:ext cx="7652084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143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/>
          <p:cNvSpPr>
            <a:spLocks noGrp="1"/>
          </p:cNvSpPr>
          <p:nvPr>
            <p:ph type="pic" sz="quarter" idx="19"/>
          </p:nvPr>
        </p:nvSpPr>
        <p:spPr>
          <a:xfrm>
            <a:off x="-2" y="0"/>
            <a:ext cx="12192003" cy="6144687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8"/>
          </p:nvPr>
        </p:nvSpPr>
        <p:spPr>
          <a:xfrm>
            <a:off x="0" y="1540042"/>
            <a:ext cx="4684294" cy="367534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8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8"/>
          </p:nvPr>
        </p:nvSpPr>
        <p:spPr>
          <a:xfrm>
            <a:off x="7042484" y="1487838"/>
            <a:ext cx="5149516" cy="41269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562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218526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954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3"/>
          <p:cNvSpPr>
            <a:spLocks noGrp="1"/>
          </p:cNvSpPr>
          <p:nvPr>
            <p:ph type="pic" sz="quarter" idx="11"/>
          </p:nvPr>
        </p:nvSpPr>
        <p:spPr>
          <a:xfrm>
            <a:off x="2540000" y="2269331"/>
            <a:ext cx="9652000" cy="2319338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2"/>
          </p:nvPr>
        </p:nvSpPr>
        <p:spPr>
          <a:xfrm>
            <a:off x="2539999" y="-1"/>
            <a:ext cx="9652000" cy="2269331"/>
          </a:xfrm>
        </p:spPr>
        <p:txBody>
          <a:bodyPr/>
          <a:lstStyle/>
          <a:p>
            <a:endParaRPr lang="ru-RU"/>
          </a:p>
        </p:txBody>
      </p:sp>
      <p:sp>
        <p:nvSpPr>
          <p:cNvPr id="18" name="Рисунок 13"/>
          <p:cNvSpPr>
            <a:spLocks noGrp="1"/>
          </p:cNvSpPr>
          <p:nvPr>
            <p:ph type="pic" sz="quarter" idx="13"/>
          </p:nvPr>
        </p:nvSpPr>
        <p:spPr>
          <a:xfrm>
            <a:off x="2539998" y="4588669"/>
            <a:ext cx="9652000" cy="22693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30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100362" y="2788665"/>
            <a:ext cx="1982577" cy="1982576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27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8907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68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1" y="1980001"/>
            <a:ext cx="10749049" cy="4032829"/>
          </a:xfrm>
          <a:prstGeom prst="rect">
            <a:avLst/>
          </a:prstGeom>
        </p:spPr>
        <p:txBody>
          <a:bodyPr lIns="0" tIns="0" rIns="0" bIns="0" numCol="2" spcCol="360000"/>
          <a:lstStyle>
            <a:lvl1pPr>
              <a:buNone/>
              <a:defRPr sz="1400" b="0" i="0">
                <a:solidFill>
                  <a:srgbClr val="272727"/>
                </a:solidFill>
                <a:latin typeface="British Council Sans"/>
                <a:cs typeface="British Council Sans"/>
              </a:defRPr>
            </a:lvl1pPr>
            <a:lvl2pPr>
              <a:buNone/>
              <a:defRPr sz="1400" b="0" i="0">
                <a:latin typeface="British Council Sans"/>
                <a:cs typeface="British Council Sans"/>
              </a:defRPr>
            </a:lvl2pPr>
            <a:lvl3pPr>
              <a:buNone/>
              <a:defRPr sz="1400" b="0" i="0">
                <a:latin typeface="British Council Sans"/>
                <a:cs typeface="British Council Sans"/>
              </a:defRPr>
            </a:lvl3pPr>
            <a:lvl4pPr>
              <a:buNone/>
              <a:defRPr sz="1400" b="0" i="0">
                <a:latin typeface="British Council Sans"/>
                <a:cs typeface="British Council Sans"/>
              </a:defRPr>
            </a:lvl4pPr>
            <a:lvl5pPr>
              <a:buNone/>
              <a:defRPr sz="1400" b="0" i="0">
                <a:latin typeface="British Council Sans"/>
                <a:cs typeface="British Council Sans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19666" y="1440000"/>
            <a:ext cx="10749383" cy="5400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800" b="1" i="0">
                <a:solidFill>
                  <a:srgbClr val="272727"/>
                </a:solidFill>
                <a:latin typeface="British Council Sans"/>
                <a:cs typeface="British Council Sans"/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British Council Sans"/>
                <a:cs typeface="British Council Sans"/>
              </a:defRPr>
            </a:lvl1pPr>
          </a:lstStyle>
          <a:p>
            <a:fld id="{1ED05109-6386-AC49-9E09-ABCD7FBD6F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229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20000" y="1980001"/>
            <a:ext cx="10749048" cy="4339606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30A8BC"/>
              </a:buClr>
              <a:defRPr sz="2200" b="0" i="0">
                <a:latin typeface="British Council Sans"/>
                <a:cs typeface="British Council Sans"/>
              </a:defRPr>
            </a:lvl1pPr>
            <a:lvl2pPr>
              <a:buClr>
                <a:srgbClr val="30A8BC"/>
              </a:buClr>
              <a:defRPr sz="2200" b="0" i="0">
                <a:latin typeface="British Council Sans"/>
                <a:cs typeface="British Council Sans"/>
              </a:defRPr>
            </a:lvl2pPr>
            <a:lvl3pPr>
              <a:buClr>
                <a:srgbClr val="30A8BC"/>
              </a:buClr>
              <a:defRPr sz="2200" b="0" i="0">
                <a:latin typeface="British Council Sans"/>
                <a:cs typeface="British Council Sans"/>
              </a:defRPr>
            </a:lvl3pPr>
            <a:lvl4pPr>
              <a:buClr>
                <a:srgbClr val="30A8BC"/>
              </a:buClr>
              <a:defRPr sz="2200" b="0" i="0">
                <a:latin typeface="British Council Sans"/>
                <a:cs typeface="British Council Sans"/>
              </a:defRPr>
            </a:lvl4pPr>
            <a:lvl5pPr>
              <a:buClr>
                <a:srgbClr val="30A8BC"/>
              </a:buClr>
              <a:defRPr sz="2200" b="0" i="0">
                <a:latin typeface="British Council Sans"/>
                <a:cs typeface="British Council Sans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9666" y="1440000"/>
            <a:ext cx="10749383" cy="5400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800" b="1" i="0">
                <a:solidFill>
                  <a:srgbClr val="272727"/>
                </a:solidFill>
                <a:latin typeface="British Council Sans"/>
                <a:cs typeface="British Council Sans"/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British Council Sans"/>
                <a:cs typeface="British Council Sans"/>
              </a:defRPr>
            </a:lvl1pPr>
          </a:lstStyle>
          <a:p>
            <a:fld id="{1ED05109-6386-AC49-9E09-ABCD7FBD6F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2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6011333" y="0"/>
            <a:ext cx="6180667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9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80667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46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36928" y="265654"/>
            <a:ext cx="5593739" cy="632723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91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F4D7-EA27-4678-AC35-AA1D4ED858DB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A617-4BA6-4E6A-87BB-B2D62354F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2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  <p:sldLayoutId id="2147483667" r:id="rId15"/>
    <p:sldLayoutId id="2147483668" r:id="rId16"/>
    <p:sldLayoutId id="2147483669" r:id="rId17"/>
    <p:sldLayoutId id="2147483663" r:id="rId18"/>
    <p:sldLayoutId id="2147483664" r:id="rId19"/>
    <p:sldLayoutId id="2147483665" r:id="rId20"/>
    <p:sldLayoutId id="2147483666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80" r:id="rId31"/>
    <p:sldLayoutId id="2147483692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91" r:id="rId41"/>
    <p:sldLayoutId id="2147483689" r:id="rId42"/>
    <p:sldLayoutId id="2147483690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706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7" r:id="rId58"/>
    <p:sldLayoutId id="2147483708" r:id="rId59"/>
    <p:sldLayoutId id="2147483709" r:id="rId60"/>
    <p:sldLayoutId id="2147483710" r:id="rId6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0055 powerpoint 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10972800" cy="104215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British Council Sans"/>
                <a:cs typeface="British Council Sans"/>
              </a:defRPr>
            </a:lvl1pPr>
          </a:lstStyle>
          <a:p>
            <a:fld id="{41E5DB75-C273-6941-A031-ED8B6F7286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7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0" kern="1200">
          <a:solidFill>
            <a:schemeClr val="bg1"/>
          </a:solidFill>
          <a:latin typeface="British Council Sans"/>
          <a:ea typeface="+mj-ea"/>
          <a:cs typeface="British Counci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dp.zoom.us/j/89494047689?pwd=dHJVQnFrK2sxTTJlaDZ3VHY2K1VBUT09#success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/>
          <p:cNvSpPr/>
          <p:nvPr/>
        </p:nvSpPr>
        <p:spPr>
          <a:xfrm rot="2688700">
            <a:off x="5515347" y="-574959"/>
            <a:ext cx="1157505" cy="1149920"/>
          </a:xfrm>
          <a:custGeom>
            <a:avLst/>
            <a:gdLst>
              <a:gd name="connsiteX0" fmla="*/ 0 w 1157505"/>
              <a:gd name="connsiteY0" fmla="*/ 1149920 h 1149920"/>
              <a:gd name="connsiteX1" fmla="*/ 1157505 w 1157505"/>
              <a:gd name="connsiteY1" fmla="*/ 0 h 1149920"/>
              <a:gd name="connsiteX2" fmla="*/ 1157505 w 1157505"/>
              <a:gd name="connsiteY2" fmla="*/ 1149920 h 114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505" h="1149920">
                <a:moveTo>
                  <a:pt x="0" y="1149920"/>
                </a:moveTo>
                <a:lnTo>
                  <a:pt x="1157505" y="0"/>
                </a:lnTo>
                <a:lnTo>
                  <a:pt x="1157505" y="114992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/>
          <p:cNvSpPr/>
          <p:nvPr/>
        </p:nvSpPr>
        <p:spPr>
          <a:xfrm rot="2688700">
            <a:off x="6907617" y="-129008"/>
            <a:ext cx="1489710" cy="1489710"/>
          </a:xfrm>
          <a:custGeom>
            <a:avLst/>
            <a:gdLst>
              <a:gd name="connsiteX0" fmla="*/ 0 w 1489710"/>
              <a:gd name="connsiteY0" fmla="*/ 616739 h 1489710"/>
              <a:gd name="connsiteX1" fmla="*/ 620807 w 1489710"/>
              <a:gd name="connsiteY1" fmla="*/ 0 h 1489710"/>
              <a:gd name="connsiteX2" fmla="*/ 1489710 w 1489710"/>
              <a:gd name="connsiteY2" fmla="*/ 0 h 1489710"/>
              <a:gd name="connsiteX3" fmla="*/ 1489710 w 1489710"/>
              <a:gd name="connsiteY3" fmla="*/ 1489710 h 1489710"/>
              <a:gd name="connsiteX4" fmla="*/ 0 w 1489710"/>
              <a:gd name="connsiteY4" fmla="*/ 148971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710" h="1489710">
                <a:moveTo>
                  <a:pt x="0" y="616739"/>
                </a:moveTo>
                <a:lnTo>
                  <a:pt x="620807" y="0"/>
                </a:lnTo>
                <a:lnTo>
                  <a:pt x="1489710" y="0"/>
                </a:lnTo>
                <a:lnTo>
                  <a:pt x="1489710" y="1489710"/>
                </a:lnTo>
                <a:lnTo>
                  <a:pt x="0" y="148971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/>
          <p:cNvSpPr/>
          <p:nvPr/>
        </p:nvSpPr>
        <p:spPr>
          <a:xfrm rot="2688700">
            <a:off x="3794670" y="-129009"/>
            <a:ext cx="1489710" cy="1489710"/>
          </a:xfrm>
          <a:custGeom>
            <a:avLst/>
            <a:gdLst>
              <a:gd name="connsiteX0" fmla="*/ 0 w 1489710"/>
              <a:gd name="connsiteY0" fmla="*/ 616740 h 1489710"/>
              <a:gd name="connsiteX1" fmla="*/ 620808 w 1489710"/>
              <a:gd name="connsiteY1" fmla="*/ 0 h 1489710"/>
              <a:gd name="connsiteX2" fmla="*/ 1489710 w 1489710"/>
              <a:gd name="connsiteY2" fmla="*/ 0 h 1489710"/>
              <a:gd name="connsiteX3" fmla="*/ 1489710 w 1489710"/>
              <a:gd name="connsiteY3" fmla="*/ 1489710 h 1489710"/>
              <a:gd name="connsiteX4" fmla="*/ 0 w 1489710"/>
              <a:gd name="connsiteY4" fmla="*/ 148971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710" h="1489710">
                <a:moveTo>
                  <a:pt x="0" y="616740"/>
                </a:moveTo>
                <a:lnTo>
                  <a:pt x="620808" y="0"/>
                </a:lnTo>
                <a:lnTo>
                  <a:pt x="1489710" y="0"/>
                </a:lnTo>
                <a:lnTo>
                  <a:pt x="1489710" y="1489710"/>
                </a:lnTo>
                <a:lnTo>
                  <a:pt x="0" y="148971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: фигура 10"/>
          <p:cNvSpPr/>
          <p:nvPr/>
        </p:nvSpPr>
        <p:spPr>
          <a:xfrm rot="2688700">
            <a:off x="2983303" y="-321048"/>
            <a:ext cx="646332" cy="642097"/>
          </a:xfrm>
          <a:custGeom>
            <a:avLst/>
            <a:gdLst>
              <a:gd name="connsiteX0" fmla="*/ 0 w 646332"/>
              <a:gd name="connsiteY0" fmla="*/ 642097 h 642097"/>
              <a:gd name="connsiteX1" fmla="*/ 646332 w 646332"/>
              <a:gd name="connsiteY1" fmla="*/ 0 h 642097"/>
              <a:gd name="connsiteX2" fmla="*/ 646332 w 646332"/>
              <a:gd name="connsiteY2" fmla="*/ 642097 h 64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332" h="642097">
                <a:moveTo>
                  <a:pt x="0" y="642097"/>
                </a:moveTo>
                <a:lnTo>
                  <a:pt x="646332" y="0"/>
                </a:lnTo>
                <a:lnTo>
                  <a:pt x="646332" y="642097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/>
          <p:cNvSpPr/>
          <p:nvPr/>
        </p:nvSpPr>
        <p:spPr>
          <a:xfrm rot="2688700">
            <a:off x="8552464" y="-321047"/>
            <a:ext cx="646332" cy="642097"/>
          </a:xfrm>
          <a:custGeom>
            <a:avLst/>
            <a:gdLst>
              <a:gd name="connsiteX0" fmla="*/ 0 w 646332"/>
              <a:gd name="connsiteY0" fmla="*/ 642097 h 642097"/>
              <a:gd name="connsiteX1" fmla="*/ 646332 w 646332"/>
              <a:gd name="connsiteY1" fmla="*/ 0 h 642097"/>
              <a:gd name="connsiteX2" fmla="*/ 646332 w 646332"/>
              <a:gd name="connsiteY2" fmla="*/ 642097 h 64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332" h="642097">
                <a:moveTo>
                  <a:pt x="0" y="642097"/>
                </a:moveTo>
                <a:lnTo>
                  <a:pt x="646332" y="0"/>
                </a:lnTo>
                <a:lnTo>
                  <a:pt x="646332" y="642097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64D5D-CB07-6746-9660-B04B88AAE3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1058" y="2077367"/>
            <a:ext cx="6449885" cy="1349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83E56-785A-1345-A902-C23DBF553343}"/>
              </a:ext>
            </a:extLst>
          </p:cNvPr>
          <p:cNvSpPr txBox="1"/>
          <p:nvPr/>
        </p:nvSpPr>
        <p:spPr>
          <a:xfrm>
            <a:off x="0" y="4123968"/>
            <a:ext cx="1219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Montserrat Medium" pitchFamily="2" charset="77"/>
              </a:rPr>
              <a:t>UNDP REGIONAL CONSULTATION</a:t>
            </a:r>
          </a:p>
          <a:p>
            <a:pPr algn="ctr"/>
            <a:endParaRPr lang="en-US" sz="1400" spc="300" dirty="0">
              <a:solidFill>
                <a:schemeClr val="bg1"/>
              </a:solidFill>
              <a:latin typeface="Montserrat Medium" pitchFamily="2" charset="77"/>
            </a:endParaRPr>
          </a:p>
          <a:p>
            <a:pPr algn="ctr"/>
            <a:r>
              <a:rPr lang="en-US" sz="1400" spc="300" dirty="0">
                <a:solidFill>
                  <a:schemeClr val="bg1"/>
                </a:solidFill>
                <a:latin typeface="Montserrat Medium" pitchFamily="2" charset="77"/>
              </a:rPr>
              <a:t>June 23, 2021 – 5:00-6:00pm CAT</a:t>
            </a:r>
          </a:p>
          <a:p>
            <a:pPr algn="ctr"/>
            <a:endParaRPr lang="en-US" sz="2800" spc="300" dirty="0">
              <a:solidFill>
                <a:schemeClr val="bg1"/>
              </a:solidFill>
              <a:latin typeface="Montserrat Medium" pitchFamily="2" charset="77"/>
            </a:endParaRPr>
          </a:p>
          <a:p>
            <a:pPr algn="ctr"/>
            <a:r>
              <a:rPr lang="en-US" sz="1400" spc="300" dirty="0">
                <a:solidFill>
                  <a:schemeClr val="bg1"/>
                </a:solidFill>
                <a:latin typeface="Montserrat Medium" pitchFamily="2" charset="77"/>
              </a:rPr>
              <a:t>Conducted Virtually via Zoom: </a:t>
            </a:r>
            <a:r>
              <a:rPr lang="en-US" sz="1400" spc="300" dirty="0">
                <a:solidFill>
                  <a:schemeClr val="bg1"/>
                </a:solidFill>
                <a:latin typeface="Montserrat Medium" pitchFamily="2" charset="77"/>
                <a:hlinkClick r:id="rId3"/>
              </a:rPr>
              <a:t>https://undp.zoom.us/j/89494047689?pwd=dHJVQnFrK2sxTTJlaDZ3VHY2K1VBUT09#success</a:t>
            </a:r>
            <a:r>
              <a:rPr lang="en-US" sz="1400" spc="300" dirty="0">
                <a:solidFill>
                  <a:schemeClr val="bg1"/>
                </a:solidFill>
                <a:latin typeface="Montserrat Medium" pitchFamily="2" charset="77"/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E11C99-1620-144B-92A8-B24E71F126A2}"/>
              </a:ext>
            </a:extLst>
          </p:cNvPr>
          <p:cNvCxnSpPr>
            <a:cxnSpLocks/>
          </p:cNvCxnSpPr>
          <p:nvPr/>
        </p:nvCxnSpPr>
        <p:spPr>
          <a:xfrm>
            <a:off x="5447270" y="6019690"/>
            <a:ext cx="1297460" cy="0"/>
          </a:xfrm>
          <a:prstGeom prst="line">
            <a:avLst/>
          </a:prstGeom>
          <a:ln w="19050">
            <a:solidFill>
              <a:srgbClr val="5DC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/>
          <p:cNvSpPr/>
          <p:nvPr/>
        </p:nvSpPr>
        <p:spPr>
          <a:xfrm rot="2688700">
            <a:off x="5515347" y="-574959"/>
            <a:ext cx="1157505" cy="1149920"/>
          </a:xfrm>
          <a:custGeom>
            <a:avLst/>
            <a:gdLst>
              <a:gd name="connsiteX0" fmla="*/ 0 w 1157505"/>
              <a:gd name="connsiteY0" fmla="*/ 1149920 h 1149920"/>
              <a:gd name="connsiteX1" fmla="*/ 1157505 w 1157505"/>
              <a:gd name="connsiteY1" fmla="*/ 0 h 1149920"/>
              <a:gd name="connsiteX2" fmla="*/ 1157505 w 1157505"/>
              <a:gd name="connsiteY2" fmla="*/ 1149920 h 114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505" h="1149920">
                <a:moveTo>
                  <a:pt x="0" y="1149920"/>
                </a:moveTo>
                <a:lnTo>
                  <a:pt x="1157505" y="0"/>
                </a:lnTo>
                <a:lnTo>
                  <a:pt x="1157505" y="114992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/>
          <p:cNvSpPr/>
          <p:nvPr/>
        </p:nvSpPr>
        <p:spPr>
          <a:xfrm rot="2688700">
            <a:off x="6907617" y="-129008"/>
            <a:ext cx="1489710" cy="1489710"/>
          </a:xfrm>
          <a:custGeom>
            <a:avLst/>
            <a:gdLst>
              <a:gd name="connsiteX0" fmla="*/ 0 w 1489710"/>
              <a:gd name="connsiteY0" fmla="*/ 616739 h 1489710"/>
              <a:gd name="connsiteX1" fmla="*/ 620807 w 1489710"/>
              <a:gd name="connsiteY1" fmla="*/ 0 h 1489710"/>
              <a:gd name="connsiteX2" fmla="*/ 1489710 w 1489710"/>
              <a:gd name="connsiteY2" fmla="*/ 0 h 1489710"/>
              <a:gd name="connsiteX3" fmla="*/ 1489710 w 1489710"/>
              <a:gd name="connsiteY3" fmla="*/ 1489710 h 1489710"/>
              <a:gd name="connsiteX4" fmla="*/ 0 w 1489710"/>
              <a:gd name="connsiteY4" fmla="*/ 148971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710" h="1489710">
                <a:moveTo>
                  <a:pt x="0" y="616739"/>
                </a:moveTo>
                <a:lnTo>
                  <a:pt x="620807" y="0"/>
                </a:lnTo>
                <a:lnTo>
                  <a:pt x="1489710" y="0"/>
                </a:lnTo>
                <a:lnTo>
                  <a:pt x="1489710" y="1489710"/>
                </a:lnTo>
                <a:lnTo>
                  <a:pt x="0" y="148971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/>
          <p:cNvSpPr/>
          <p:nvPr/>
        </p:nvSpPr>
        <p:spPr>
          <a:xfrm rot="2688700">
            <a:off x="3794670" y="-129009"/>
            <a:ext cx="1489710" cy="1489710"/>
          </a:xfrm>
          <a:custGeom>
            <a:avLst/>
            <a:gdLst>
              <a:gd name="connsiteX0" fmla="*/ 0 w 1489710"/>
              <a:gd name="connsiteY0" fmla="*/ 616740 h 1489710"/>
              <a:gd name="connsiteX1" fmla="*/ 620808 w 1489710"/>
              <a:gd name="connsiteY1" fmla="*/ 0 h 1489710"/>
              <a:gd name="connsiteX2" fmla="*/ 1489710 w 1489710"/>
              <a:gd name="connsiteY2" fmla="*/ 0 h 1489710"/>
              <a:gd name="connsiteX3" fmla="*/ 1489710 w 1489710"/>
              <a:gd name="connsiteY3" fmla="*/ 1489710 h 1489710"/>
              <a:gd name="connsiteX4" fmla="*/ 0 w 1489710"/>
              <a:gd name="connsiteY4" fmla="*/ 148971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710" h="1489710">
                <a:moveTo>
                  <a:pt x="0" y="616740"/>
                </a:moveTo>
                <a:lnTo>
                  <a:pt x="620808" y="0"/>
                </a:lnTo>
                <a:lnTo>
                  <a:pt x="1489710" y="0"/>
                </a:lnTo>
                <a:lnTo>
                  <a:pt x="1489710" y="1489710"/>
                </a:lnTo>
                <a:lnTo>
                  <a:pt x="0" y="148971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: фигура 10"/>
          <p:cNvSpPr/>
          <p:nvPr/>
        </p:nvSpPr>
        <p:spPr>
          <a:xfrm rot="2688700">
            <a:off x="2983303" y="-321048"/>
            <a:ext cx="646332" cy="642097"/>
          </a:xfrm>
          <a:custGeom>
            <a:avLst/>
            <a:gdLst>
              <a:gd name="connsiteX0" fmla="*/ 0 w 646332"/>
              <a:gd name="connsiteY0" fmla="*/ 642097 h 642097"/>
              <a:gd name="connsiteX1" fmla="*/ 646332 w 646332"/>
              <a:gd name="connsiteY1" fmla="*/ 0 h 642097"/>
              <a:gd name="connsiteX2" fmla="*/ 646332 w 646332"/>
              <a:gd name="connsiteY2" fmla="*/ 642097 h 64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332" h="642097">
                <a:moveTo>
                  <a:pt x="0" y="642097"/>
                </a:moveTo>
                <a:lnTo>
                  <a:pt x="646332" y="0"/>
                </a:lnTo>
                <a:lnTo>
                  <a:pt x="646332" y="642097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/>
          <p:cNvSpPr/>
          <p:nvPr/>
        </p:nvSpPr>
        <p:spPr>
          <a:xfrm rot="2688700">
            <a:off x="8552464" y="-321047"/>
            <a:ext cx="646332" cy="642097"/>
          </a:xfrm>
          <a:custGeom>
            <a:avLst/>
            <a:gdLst>
              <a:gd name="connsiteX0" fmla="*/ 0 w 646332"/>
              <a:gd name="connsiteY0" fmla="*/ 642097 h 642097"/>
              <a:gd name="connsiteX1" fmla="*/ 646332 w 646332"/>
              <a:gd name="connsiteY1" fmla="*/ 0 h 642097"/>
              <a:gd name="connsiteX2" fmla="*/ 646332 w 646332"/>
              <a:gd name="connsiteY2" fmla="*/ 642097 h 64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332" h="642097">
                <a:moveTo>
                  <a:pt x="0" y="642097"/>
                </a:moveTo>
                <a:lnTo>
                  <a:pt x="646332" y="0"/>
                </a:lnTo>
                <a:lnTo>
                  <a:pt x="646332" y="642097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64D5D-CB07-6746-9660-B04B88AAE3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1058" y="2077367"/>
            <a:ext cx="6449885" cy="1349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83E56-785A-1345-A902-C23DBF553343}"/>
              </a:ext>
            </a:extLst>
          </p:cNvPr>
          <p:cNvSpPr txBox="1"/>
          <p:nvPr/>
        </p:nvSpPr>
        <p:spPr>
          <a:xfrm>
            <a:off x="0" y="412396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>
                <a:solidFill>
                  <a:schemeClr val="bg1"/>
                </a:solidFill>
                <a:latin typeface="Montserrat Medium" pitchFamily="2" charset="77"/>
              </a:rPr>
              <a:t>www.impactatafrica.org</a:t>
            </a:r>
            <a:endParaRPr lang="en-US" sz="1400" spc="30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E11C99-1620-144B-92A8-B24E71F126A2}"/>
              </a:ext>
            </a:extLst>
          </p:cNvPr>
          <p:cNvCxnSpPr>
            <a:cxnSpLocks/>
          </p:cNvCxnSpPr>
          <p:nvPr/>
        </p:nvCxnSpPr>
        <p:spPr>
          <a:xfrm>
            <a:off x="5447270" y="6019690"/>
            <a:ext cx="1297460" cy="0"/>
          </a:xfrm>
          <a:prstGeom prst="line">
            <a:avLst/>
          </a:prstGeom>
          <a:ln w="19050">
            <a:solidFill>
              <a:srgbClr val="5DC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7D965114-5446-4749-BDA6-3A111E118ED9}"/>
              </a:ext>
            </a:extLst>
          </p:cNvPr>
          <p:cNvSpPr txBox="1"/>
          <p:nvPr/>
        </p:nvSpPr>
        <p:spPr>
          <a:xfrm>
            <a:off x="0" y="7722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Montserrat Medium" pitchFamily="2" charset="77"/>
              </a:rPr>
              <a:t>Presentation Agenda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A3E051-0021-4875-804A-8B98D51E76B6}"/>
              </a:ext>
            </a:extLst>
          </p:cNvPr>
          <p:cNvCxnSpPr>
            <a:cxnSpLocks/>
          </p:cNvCxnSpPr>
          <p:nvPr/>
        </p:nvCxnSpPr>
        <p:spPr>
          <a:xfrm>
            <a:off x="5447270" y="1367940"/>
            <a:ext cx="1297460" cy="0"/>
          </a:xfrm>
          <a:prstGeom prst="line">
            <a:avLst/>
          </a:prstGeom>
          <a:ln w="19050">
            <a:solidFill>
              <a:srgbClr val="5DC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8F355B-A407-44DE-93ED-59263038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35495"/>
              </p:ext>
            </p:extLst>
          </p:nvPr>
        </p:nvGraphicFramePr>
        <p:xfrm>
          <a:off x="969065" y="1941923"/>
          <a:ext cx="10253870" cy="1381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84">
                  <a:extLst>
                    <a:ext uri="{9D8B030D-6E8A-4147-A177-3AD203B41FA5}">
                      <a16:colId xmlns:a16="http://schemas.microsoft.com/office/drawing/2014/main" val="2795347445"/>
                    </a:ext>
                  </a:extLst>
                </a:gridCol>
                <a:gridCol w="9694386">
                  <a:extLst>
                    <a:ext uri="{9D8B030D-6E8A-4147-A177-3AD203B41FA5}">
                      <a16:colId xmlns:a16="http://schemas.microsoft.com/office/drawing/2014/main" val="2474801450"/>
                    </a:ext>
                  </a:extLst>
                </a:gridCol>
              </a:tblGrid>
              <a:tr h="460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 Introduction to Impact@Africa</a:t>
                      </a:r>
                      <a:endParaRPr lang="en-US" sz="1500" b="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24793"/>
                  </a:ext>
                </a:extLst>
              </a:tr>
              <a:tr h="460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 Review of 2021 Priorities</a:t>
                      </a:r>
                      <a:endParaRPr lang="en-US" sz="1500" b="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626133"/>
                  </a:ext>
                </a:extLst>
              </a:tr>
              <a:tr h="460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 Potential Areas of Collaboration with UNDP</a:t>
                      </a:r>
                      <a:endParaRPr lang="en-US" sz="1500" b="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90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8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73613" y="3436275"/>
            <a:ext cx="4010526" cy="1107996"/>
          </a:xfrm>
          <a:prstGeom prst="rect">
            <a:avLst/>
          </a:prstGeom>
          <a:solidFill>
            <a:srgbClr val="5DC1A1"/>
          </a:solidFill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1E2935"/>
                </a:solidFill>
                <a:latin typeface="MagistralBlackC" panose="00000500000000000000" pitchFamily="50" charset="0"/>
              </a:rPr>
              <a:t>0</a:t>
            </a:r>
            <a:r>
              <a:rPr lang="en-GB" sz="6600" dirty="0">
                <a:solidFill>
                  <a:srgbClr val="1E2935"/>
                </a:solidFill>
                <a:latin typeface="MagistralBlackC" panose="00000500000000000000" pitchFamily="50" charset="0"/>
              </a:rPr>
              <a:t>1.</a:t>
            </a:r>
            <a:endParaRPr lang="ru-RU" sz="6600" dirty="0">
              <a:solidFill>
                <a:srgbClr val="1E2935"/>
              </a:solidFill>
              <a:latin typeface="MagistralBlackC" panose="000005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3613" y="4544271"/>
            <a:ext cx="867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>
                <a:solidFill>
                  <a:schemeClr val="bg1"/>
                </a:solidFill>
                <a:latin typeface="Montserrat Medium" pitchFamily="2" charset="77"/>
              </a:rPr>
              <a:t>Introduction to Impact@Africa</a:t>
            </a:r>
            <a:endParaRPr lang="ru-RU" sz="3600" spc="30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3612" y="5231115"/>
            <a:ext cx="1004731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Sudarkasa – Impact@Africa Chair &amp; Africa Business Group CEO</a:t>
            </a:r>
          </a:p>
        </p:txBody>
      </p:sp>
      <p:sp>
        <p:nvSpPr>
          <p:cNvPr id="7" name="Полилиния: фигура 12">
            <a:extLst>
              <a:ext uri="{FF2B5EF4-FFF2-40B4-BE49-F238E27FC236}">
                <a16:creationId xmlns:a16="http://schemas.microsoft.com/office/drawing/2014/main" id="{658377AF-1851-0F49-B33F-93C6A6C80E9D}"/>
              </a:ext>
            </a:extLst>
          </p:cNvPr>
          <p:cNvSpPr/>
          <p:nvPr/>
        </p:nvSpPr>
        <p:spPr>
          <a:xfrm rot="2688700">
            <a:off x="5515347" y="-574959"/>
            <a:ext cx="1157505" cy="1149920"/>
          </a:xfrm>
          <a:custGeom>
            <a:avLst/>
            <a:gdLst>
              <a:gd name="connsiteX0" fmla="*/ 0 w 1157505"/>
              <a:gd name="connsiteY0" fmla="*/ 1149920 h 1149920"/>
              <a:gd name="connsiteX1" fmla="*/ 1157505 w 1157505"/>
              <a:gd name="connsiteY1" fmla="*/ 0 h 1149920"/>
              <a:gd name="connsiteX2" fmla="*/ 1157505 w 1157505"/>
              <a:gd name="connsiteY2" fmla="*/ 1149920 h 114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505" h="1149920">
                <a:moveTo>
                  <a:pt x="0" y="1149920"/>
                </a:moveTo>
                <a:lnTo>
                  <a:pt x="1157505" y="0"/>
                </a:lnTo>
                <a:lnTo>
                  <a:pt x="1157505" y="114992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7497A2CE-1C74-604A-A517-D010BE5EA0B5}"/>
              </a:ext>
            </a:extLst>
          </p:cNvPr>
          <p:cNvSpPr/>
          <p:nvPr/>
        </p:nvSpPr>
        <p:spPr>
          <a:xfrm rot="2688700">
            <a:off x="6907617" y="-129008"/>
            <a:ext cx="1489710" cy="1489710"/>
          </a:xfrm>
          <a:custGeom>
            <a:avLst/>
            <a:gdLst>
              <a:gd name="connsiteX0" fmla="*/ 0 w 1489710"/>
              <a:gd name="connsiteY0" fmla="*/ 616739 h 1489710"/>
              <a:gd name="connsiteX1" fmla="*/ 620807 w 1489710"/>
              <a:gd name="connsiteY1" fmla="*/ 0 h 1489710"/>
              <a:gd name="connsiteX2" fmla="*/ 1489710 w 1489710"/>
              <a:gd name="connsiteY2" fmla="*/ 0 h 1489710"/>
              <a:gd name="connsiteX3" fmla="*/ 1489710 w 1489710"/>
              <a:gd name="connsiteY3" fmla="*/ 1489710 h 1489710"/>
              <a:gd name="connsiteX4" fmla="*/ 0 w 1489710"/>
              <a:gd name="connsiteY4" fmla="*/ 148971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710" h="1489710">
                <a:moveTo>
                  <a:pt x="0" y="616739"/>
                </a:moveTo>
                <a:lnTo>
                  <a:pt x="620807" y="0"/>
                </a:lnTo>
                <a:lnTo>
                  <a:pt x="1489710" y="0"/>
                </a:lnTo>
                <a:lnTo>
                  <a:pt x="1489710" y="1489710"/>
                </a:lnTo>
                <a:lnTo>
                  <a:pt x="0" y="148971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15">
            <a:extLst>
              <a:ext uri="{FF2B5EF4-FFF2-40B4-BE49-F238E27FC236}">
                <a16:creationId xmlns:a16="http://schemas.microsoft.com/office/drawing/2014/main" id="{E545A5C8-56D0-4D42-8044-AE274D981D4C}"/>
              </a:ext>
            </a:extLst>
          </p:cNvPr>
          <p:cNvSpPr/>
          <p:nvPr/>
        </p:nvSpPr>
        <p:spPr>
          <a:xfrm rot="2688700">
            <a:off x="3794670" y="-129009"/>
            <a:ext cx="1489710" cy="1489710"/>
          </a:xfrm>
          <a:custGeom>
            <a:avLst/>
            <a:gdLst>
              <a:gd name="connsiteX0" fmla="*/ 0 w 1489710"/>
              <a:gd name="connsiteY0" fmla="*/ 616740 h 1489710"/>
              <a:gd name="connsiteX1" fmla="*/ 620808 w 1489710"/>
              <a:gd name="connsiteY1" fmla="*/ 0 h 1489710"/>
              <a:gd name="connsiteX2" fmla="*/ 1489710 w 1489710"/>
              <a:gd name="connsiteY2" fmla="*/ 0 h 1489710"/>
              <a:gd name="connsiteX3" fmla="*/ 1489710 w 1489710"/>
              <a:gd name="connsiteY3" fmla="*/ 1489710 h 1489710"/>
              <a:gd name="connsiteX4" fmla="*/ 0 w 1489710"/>
              <a:gd name="connsiteY4" fmla="*/ 148971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710" h="1489710">
                <a:moveTo>
                  <a:pt x="0" y="616740"/>
                </a:moveTo>
                <a:lnTo>
                  <a:pt x="620808" y="0"/>
                </a:lnTo>
                <a:lnTo>
                  <a:pt x="1489710" y="0"/>
                </a:lnTo>
                <a:lnTo>
                  <a:pt x="1489710" y="1489710"/>
                </a:lnTo>
                <a:lnTo>
                  <a:pt x="0" y="148971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10">
            <a:extLst>
              <a:ext uri="{FF2B5EF4-FFF2-40B4-BE49-F238E27FC236}">
                <a16:creationId xmlns:a16="http://schemas.microsoft.com/office/drawing/2014/main" id="{9A997FE7-A4C8-7A45-A274-C4C71B0CDE05}"/>
              </a:ext>
            </a:extLst>
          </p:cNvPr>
          <p:cNvSpPr/>
          <p:nvPr/>
        </p:nvSpPr>
        <p:spPr>
          <a:xfrm rot="2688700">
            <a:off x="2983303" y="-321048"/>
            <a:ext cx="646332" cy="642097"/>
          </a:xfrm>
          <a:custGeom>
            <a:avLst/>
            <a:gdLst>
              <a:gd name="connsiteX0" fmla="*/ 0 w 646332"/>
              <a:gd name="connsiteY0" fmla="*/ 642097 h 642097"/>
              <a:gd name="connsiteX1" fmla="*/ 646332 w 646332"/>
              <a:gd name="connsiteY1" fmla="*/ 0 h 642097"/>
              <a:gd name="connsiteX2" fmla="*/ 646332 w 646332"/>
              <a:gd name="connsiteY2" fmla="*/ 642097 h 64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332" h="642097">
                <a:moveTo>
                  <a:pt x="0" y="642097"/>
                </a:moveTo>
                <a:lnTo>
                  <a:pt x="646332" y="0"/>
                </a:lnTo>
                <a:lnTo>
                  <a:pt x="646332" y="642097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: фигура 13">
            <a:extLst>
              <a:ext uri="{FF2B5EF4-FFF2-40B4-BE49-F238E27FC236}">
                <a16:creationId xmlns:a16="http://schemas.microsoft.com/office/drawing/2014/main" id="{9EB761E4-0888-D040-8610-7605D34C22ED}"/>
              </a:ext>
            </a:extLst>
          </p:cNvPr>
          <p:cNvSpPr/>
          <p:nvPr/>
        </p:nvSpPr>
        <p:spPr>
          <a:xfrm rot="2688700">
            <a:off x="8552464" y="-321047"/>
            <a:ext cx="646332" cy="642097"/>
          </a:xfrm>
          <a:custGeom>
            <a:avLst/>
            <a:gdLst>
              <a:gd name="connsiteX0" fmla="*/ 0 w 646332"/>
              <a:gd name="connsiteY0" fmla="*/ 642097 h 642097"/>
              <a:gd name="connsiteX1" fmla="*/ 646332 w 646332"/>
              <a:gd name="connsiteY1" fmla="*/ 0 h 642097"/>
              <a:gd name="connsiteX2" fmla="*/ 646332 w 646332"/>
              <a:gd name="connsiteY2" fmla="*/ 642097 h 64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332" h="642097">
                <a:moveTo>
                  <a:pt x="0" y="642097"/>
                </a:moveTo>
                <a:lnTo>
                  <a:pt x="646332" y="0"/>
                </a:lnTo>
                <a:lnTo>
                  <a:pt x="646332" y="642097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6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EF4A45E-1491-4DD1-8E4F-A5D6E5A6F046}"/>
              </a:ext>
            </a:extLst>
          </p:cNvPr>
          <p:cNvSpPr txBox="1"/>
          <p:nvPr/>
        </p:nvSpPr>
        <p:spPr>
          <a:xfrm>
            <a:off x="0" y="7722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Montserrat Medium" pitchFamily="2" charset="77"/>
              </a:rPr>
              <a:t>Impact@Africa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F79F2-7D59-48E6-9FDE-F3CD95447B38}"/>
              </a:ext>
            </a:extLst>
          </p:cNvPr>
          <p:cNvSpPr txBox="1"/>
          <p:nvPr/>
        </p:nvSpPr>
        <p:spPr>
          <a:xfrm>
            <a:off x="1168575" y="1833337"/>
            <a:ext cx="985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5DC1A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pan-African impact investment ecosystem development</a:t>
            </a:r>
          </a:p>
          <a:p>
            <a:pPr algn="ctr"/>
            <a:r>
              <a:rPr lang="en-US" spc="300" dirty="0">
                <a:solidFill>
                  <a:srgbClr val="5DC1A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 that brings together all ecosystem players and</a:t>
            </a:r>
          </a:p>
          <a:p>
            <a:pPr algn="ctr"/>
            <a:r>
              <a:rPr lang="en-US" spc="300" dirty="0">
                <a:solidFill>
                  <a:srgbClr val="5DC1A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a strong, unified voice for the advancement</a:t>
            </a:r>
          </a:p>
          <a:p>
            <a:pPr algn="ctr"/>
            <a:r>
              <a:rPr lang="en-US" spc="300" dirty="0">
                <a:solidFill>
                  <a:srgbClr val="5DC1A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impact investing on the continent.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130B1D-967C-498F-966F-D2940F4EB8CF}"/>
              </a:ext>
            </a:extLst>
          </p:cNvPr>
          <p:cNvGrpSpPr/>
          <p:nvPr/>
        </p:nvGrpSpPr>
        <p:grpSpPr>
          <a:xfrm>
            <a:off x="1558977" y="3536241"/>
            <a:ext cx="9074046" cy="2339970"/>
            <a:chOff x="1656249" y="3567334"/>
            <a:chExt cx="9074046" cy="23399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14DCA-6477-4D0A-AADE-D973B4977F2A}"/>
                </a:ext>
              </a:extLst>
            </p:cNvPr>
            <p:cNvSpPr txBox="1"/>
            <p:nvPr/>
          </p:nvSpPr>
          <p:spPr>
            <a:xfrm>
              <a:off x="1871108" y="3567334"/>
              <a:ext cx="3673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 dirty="0">
                  <a:solidFill>
                    <a:srgbClr val="5DC1A1"/>
                  </a:solidFill>
                  <a:latin typeface="Montserrat Medium" pitchFamily="2" charset="77"/>
                </a:rPr>
                <a:t>Mission</a:t>
              </a:r>
              <a:endParaRPr lang="en-US" sz="1100" spc="300" dirty="0">
                <a:solidFill>
                  <a:srgbClr val="5DC1A1"/>
                </a:solidFill>
                <a:latin typeface="Montserrat Medium" pitchFamily="2" charset="7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D4EB46-33C7-450F-A83A-04B42877366E}"/>
                </a:ext>
              </a:extLst>
            </p:cNvPr>
            <p:cNvSpPr txBox="1"/>
            <p:nvPr/>
          </p:nvSpPr>
          <p:spPr>
            <a:xfrm>
              <a:off x="1656249" y="3910411"/>
              <a:ext cx="4180641" cy="199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Foster impact investment ecosystem growth in Africa by serving as a leader and information hub that pilots, promotes and advocates for innovations that solve transactional barriers and builds capacities to strengthen infrastructure.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A01E4A-9D2E-497F-B661-EE0EB5640E52}"/>
                </a:ext>
              </a:extLst>
            </p:cNvPr>
            <p:cNvSpPr txBox="1"/>
            <p:nvPr/>
          </p:nvSpPr>
          <p:spPr>
            <a:xfrm>
              <a:off x="6842003" y="3567334"/>
              <a:ext cx="3673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 dirty="0">
                  <a:solidFill>
                    <a:srgbClr val="5DC1A1"/>
                  </a:solidFill>
                  <a:latin typeface="Montserrat Medium" pitchFamily="2" charset="77"/>
                </a:rPr>
                <a:t>Vision</a:t>
              </a:r>
              <a:endParaRPr lang="en-US" sz="1100" spc="300" dirty="0">
                <a:solidFill>
                  <a:srgbClr val="5DC1A1"/>
                </a:solidFill>
                <a:latin typeface="Montserrat Medium" pitchFamily="2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400C14-36C0-4AEC-B1A1-9E46523594FC}"/>
                </a:ext>
              </a:extLst>
            </p:cNvPr>
            <p:cNvSpPr txBox="1"/>
            <p:nvPr/>
          </p:nvSpPr>
          <p:spPr>
            <a:xfrm>
              <a:off x="6673810" y="3910411"/>
              <a:ext cx="4056485" cy="135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robust impact investment ecosystem that delivers for Africa and supports the implementation of Agenda 2063 and the Sustainable Development Goals (SDGs).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595472-0387-4D45-BB2B-0AF22AC96688}"/>
              </a:ext>
            </a:extLst>
          </p:cNvPr>
          <p:cNvCxnSpPr>
            <a:cxnSpLocks/>
          </p:cNvCxnSpPr>
          <p:nvPr/>
        </p:nvCxnSpPr>
        <p:spPr>
          <a:xfrm>
            <a:off x="5447270" y="1367940"/>
            <a:ext cx="1297460" cy="0"/>
          </a:xfrm>
          <a:prstGeom prst="line">
            <a:avLst/>
          </a:prstGeom>
          <a:ln w="19050">
            <a:solidFill>
              <a:srgbClr val="5DC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F47825-6CF7-4103-8255-7D848E8D47A9}"/>
              </a:ext>
            </a:extLst>
          </p:cNvPr>
          <p:cNvSpPr txBox="1"/>
          <p:nvPr/>
        </p:nvSpPr>
        <p:spPr>
          <a:xfrm>
            <a:off x="0" y="6081366"/>
            <a:ext cx="12192000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Formally Registered as </a:t>
            </a: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by Guarantee Company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Kenya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</a:t>
            </a: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 Council For Investment In Africa Ltd 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(“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Impact@Africa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”) -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June 2021, the Board Moved to Reincorporate I@A in South Africa and Establish the Secretariat at University of Witwatersrand</a:t>
            </a:r>
          </a:p>
        </p:txBody>
      </p:sp>
    </p:spTree>
    <p:extLst>
      <p:ext uri="{BB962C8B-B14F-4D97-AF65-F5344CB8AC3E}">
        <p14:creationId xmlns:p14="http://schemas.microsoft.com/office/powerpoint/2010/main" val="37606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EF4A45E-1491-4DD1-8E4F-A5D6E5A6F046}"/>
              </a:ext>
            </a:extLst>
          </p:cNvPr>
          <p:cNvSpPr txBox="1"/>
          <p:nvPr/>
        </p:nvSpPr>
        <p:spPr>
          <a:xfrm>
            <a:off x="0" y="37663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 err="1">
                <a:solidFill>
                  <a:schemeClr val="bg1"/>
                </a:solidFill>
                <a:latin typeface="Montserrat Medium" pitchFamily="2" charset="77"/>
              </a:rPr>
              <a:t>Impact@Africa</a:t>
            </a:r>
            <a:r>
              <a:rPr lang="en-US" spc="300" dirty="0">
                <a:solidFill>
                  <a:schemeClr val="bg1"/>
                </a:solidFill>
                <a:latin typeface="Montserrat Medium" pitchFamily="2" charset="77"/>
              </a:rPr>
              <a:t> Board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595472-0387-4D45-BB2B-0AF22AC96688}"/>
              </a:ext>
            </a:extLst>
          </p:cNvPr>
          <p:cNvCxnSpPr>
            <a:cxnSpLocks/>
          </p:cNvCxnSpPr>
          <p:nvPr/>
        </p:nvCxnSpPr>
        <p:spPr>
          <a:xfrm>
            <a:off x="5447271" y="1057222"/>
            <a:ext cx="1297460" cy="0"/>
          </a:xfrm>
          <a:prstGeom prst="line">
            <a:avLst/>
          </a:prstGeom>
          <a:ln w="19050">
            <a:solidFill>
              <a:srgbClr val="5DC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FCFFD1-A814-4364-BA64-8A4B214B8AED}"/>
              </a:ext>
            </a:extLst>
          </p:cNvPr>
          <p:cNvGrpSpPr/>
          <p:nvPr/>
        </p:nvGrpSpPr>
        <p:grpSpPr>
          <a:xfrm>
            <a:off x="343499" y="4578960"/>
            <a:ext cx="2387192" cy="2416118"/>
            <a:chOff x="-3996210" y="4329377"/>
            <a:chExt cx="2346594" cy="2489690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9AC89407-3785-4E8E-B018-5E488FADC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565864" y="4329377"/>
              <a:ext cx="1485900" cy="1569958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28AE4B-1E58-44CE-9D5C-FD5C319FD5C8}"/>
                </a:ext>
              </a:extLst>
            </p:cNvPr>
            <p:cNvSpPr/>
            <p:nvPr/>
          </p:nvSpPr>
          <p:spPr>
            <a:xfrm>
              <a:off x="-3996210" y="5899336"/>
              <a:ext cx="2346594" cy="919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David McClean</a:t>
              </a:r>
            </a:p>
            <a:p>
              <a:pPr algn="ctr"/>
              <a:r>
                <a:rPr lang="en-ZA" sz="1300" i="1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Owner and Senior Consultant </a:t>
              </a:r>
            </a:p>
            <a:p>
              <a:pPr algn="ctr"/>
              <a:r>
                <a:rPr lang="en-ZA" sz="1300" i="1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at DMA Consulting Group</a:t>
              </a:r>
              <a:endParaRPr lang="en-ZA" sz="13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32A87C-2328-4D19-AC60-46297A4AF7CC}"/>
              </a:ext>
            </a:extLst>
          </p:cNvPr>
          <p:cNvGrpSpPr/>
          <p:nvPr/>
        </p:nvGrpSpPr>
        <p:grpSpPr>
          <a:xfrm>
            <a:off x="6857654" y="1931284"/>
            <a:ext cx="1511608" cy="2463333"/>
            <a:chOff x="3998169" y="2110751"/>
            <a:chExt cx="2156697" cy="2853209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D756FB65-76A9-4D12-9693-73CC2B45B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98169" y="2110751"/>
              <a:ext cx="2156697" cy="183070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DEC990B-36CF-4C25-AB6F-BB8009C29B41}"/>
                </a:ext>
              </a:extLst>
            </p:cNvPr>
            <p:cNvSpPr/>
            <p:nvPr/>
          </p:nvSpPr>
          <p:spPr>
            <a:xfrm>
              <a:off x="4041013" y="3930142"/>
              <a:ext cx="1944538" cy="1033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Salma Seedat</a:t>
              </a:r>
            </a:p>
            <a:p>
              <a:pPr algn="ctr"/>
              <a:r>
                <a:rPr lang="en-GB" sz="1300" b="0" i="1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CCG &amp; Special Initiatives at </a:t>
              </a:r>
              <a:r>
                <a:rPr lang="en-GB" sz="1300" b="0" i="1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BroadReach</a:t>
              </a:r>
              <a:endParaRPr lang="en-US" sz="13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279552-DE4E-4484-B72E-AD28CBDABBD3}"/>
              </a:ext>
            </a:extLst>
          </p:cNvPr>
          <p:cNvGrpSpPr/>
          <p:nvPr/>
        </p:nvGrpSpPr>
        <p:grpSpPr>
          <a:xfrm>
            <a:off x="2841522" y="4486105"/>
            <a:ext cx="3241464" cy="2501250"/>
            <a:chOff x="3758826" y="1713764"/>
            <a:chExt cx="2573006" cy="2454204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BD04EA0A-0EE4-41A4-B368-AAB0DFF42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39081" y="1713764"/>
              <a:ext cx="1154508" cy="148589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11A237-E18E-4717-989E-F6443C87A690}"/>
                </a:ext>
              </a:extLst>
            </p:cNvPr>
            <p:cNvSpPr/>
            <p:nvPr/>
          </p:nvSpPr>
          <p:spPr>
            <a:xfrm>
              <a:off x="3758826" y="3292204"/>
              <a:ext cx="2573006" cy="875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Tara Collier</a:t>
              </a:r>
            </a:p>
            <a:p>
              <a:pPr algn="ctr"/>
              <a:r>
                <a:rPr lang="en-US" sz="13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Visiting Fellow</a:t>
              </a:r>
            </a:p>
            <a:p>
              <a:pPr algn="ctr"/>
              <a:r>
                <a:rPr lang="en-GB" sz="1300" i="1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Saïd Business School, University of Oxford</a:t>
              </a:r>
            </a:p>
            <a:p>
              <a:pPr algn="ctr"/>
              <a:endParaRPr lang="en-US" sz="1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4905A9-1085-C347-B15E-CC1CAA495C16}"/>
              </a:ext>
            </a:extLst>
          </p:cNvPr>
          <p:cNvGrpSpPr/>
          <p:nvPr/>
        </p:nvGrpSpPr>
        <p:grpSpPr>
          <a:xfrm>
            <a:off x="9197267" y="1996560"/>
            <a:ext cx="2618911" cy="2582400"/>
            <a:chOff x="4101867" y="1856671"/>
            <a:chExt cx="2204273" cy="2116324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CCF95F18-4C0F-9A44-9276-EAC8641CD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576226" y="1856671"/>
              <a:ext cx="1344799" cy="134479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A44A2E-92D3-1E43-B00C-FF13EAE79E9B}"/>
                </a:ext>
              </a:extLst>
            </p:cNvPr>
            <p:cNvSpPr/>
            <p:nvPr/>
          </p:nvSpPr>
          <p:spPr>
            <a:xfrm>
              <a:off x="4101867" y="3241532"/>
              <a:ext cx="2204273" cy="731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David Mueller</a:t>
              </a:r>
            </a:p>
            <a:p>
              <a:pPr algn="ctr"/>
              <a:r>
                <a:rPr lang="en-ZA" sz="1300" i="1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SDG Investor Maps Specialist at UNDP SDG Impact</a:t>
              </a:r>
            </a:p>
            <a:p>
              <a:pPr algn="ctr"/>
              <a:endParaRPr lang="en-US" sz="1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8691DC-3CDB-E44E-AF06-15CFE7C8A13E}"/>
              </a:ext>
            </a:extLst>
          </p:cNvPr>
          <p:cNvSpPr txBox="1"/>
          <p:nvPr/>
        </p:nvSpPr>
        <p:spPr>
          <a:xfrm>
            <a:off x="4289802" y="1254802"/>
            <a:ext cx="3673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rgbClr val="5DC1A1"/>
                </a:solidFill>
                <a:latin typeface="Montserrat Medium" pitchFamily="2" charset="77"/>
              </a:rPr>
              <a:t>2021</a:t>
            </a:r>
            <a:endParaRPr lang="en-US" sz="1100" spc="300" dirty="0">
              <a:solidFill>
                <a:srgbClr val="5DC1A1"/>
              </a:solidFill>
              <a:latin typeface="Montserrat Medium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CDF990-87DD-2749-A3C1-EF1E2B5C68A6}"/>
              </a:ext>
            </a:extLst>
          </p:cNvPr>
          <p:cNvGrpSpPr/>
          <p:nvPr/>
        </p:nvGrpSpPr>
        <p:grpSpPr>
          <a:xfrm>
            <a:off x="541871" y="1892954"/>
            <a:ext cx="2165594" cy="2275330"/>
            <a:chOff x="1117388" y="2529988"/>
            <a:chExt cx="1780531" cy="187734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059D099-5BB1-4BE9-9C8C-724730AB3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57065" y="2529988"/>
              <a:ext cx="1301179" cy="1301179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592C006-5CC9-4644-8C80-D0CA162D12D7}"/>
                </a:ext>
              </a:extLst>
            </p:cNvPr>
            <p:cNvSpPr/>
            <p:nvPr/>
          </p:nvSpPr>
          <p:spPr>
            <a:xfrm>
              <a:off x="1117388" y="3835959"/>
              <a:ext cx="1780531" cy="571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Michael Sudarkasa</a:t>
              </a:r>
            </a:p>
            <a:p>
              <a:pPr algn="ctr"/>
              <a:r>
                <a:rPr lang="en-US" sz="13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</a:t>
              </a:r>
            </a:p>
            <a:p>
              <a:pPr algn="ctr"/>
              <a:r>
                <a:rPr lang="en-US" sz="13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CEO, Africa Business Group</a:t>
              </a:r>
              <a:endParaRPr lang="en-US" sz="13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89CE05-2BA0-C74D-A48F-B5848D6B8B33}"/>
              </a:ext>
            </a:extLst>
          </p:cNvPr>
          <p:cNvGrpSpPr/>
          <p:nvPr/>
        </p:nvGrpSpPr>
        <p:grpSpPr>
          <a:xfrm>
            <a:off x="3049086" y="1858039"/>
            <a:ext cx="3106939" cy="2512379"/>
            <a:chOff x="2457349" y="2501373"/>
            <a:chExt cx="2049597" cy="1963508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792058DF-009A-42D0-8564-5721BD5AC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60147" y="2501373"/>
              <a:ext cx="1043999" cy="1232497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C92AB5D-ECC5-E744-95AC-252F90EFA08D}"/>
                </a:ext>
              </a:extLst>
            </p:cNvPr>
            <p:cNvSpPr/>
            <p:nvPr/>
          </p:nvSpPr>
          <p:spPr>
            <a:xfrm>
              <a:off x="2457349" y="3767322"/>
              <a:ext cx="2049597" cy="697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Tomas Sales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Vice-Chair</a:t>
              </a:r>
            </a:p>
            <a:p>
              <a:pPr algn="ctr"/>
              <a:r>
                <a:rPr lang="en-GB" sz="1300" b="0" i="1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UNDP Special Advisor for Private Sector </a:t>
              </a:r>
            </a:p>
            <a:p>
              <a:pPr algn="ctr"/>
              <a:r>
                <a:rPr lang="en-GB" sz="1300" b="0" i="1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 SDG Financing</a:t>
              </a:r>
              <a:endParaRPr lang="en-US" sz="13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C0D86DF-43CA-4BD4-BC40-6491EB088BB7}"/>
              </a:ext>
            </a:extLst>
          </p:cNvPr>
          <p:cNvSpPr/>
          <p:nvPr/>
        </p:nvSpPr>
        <p:spPr>
          <a:xfrm>
            <a:off x="6450315" y="6085721"/>
            <a:ext cx="201898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Dagmawi Selassie</a:t>
            </a:r>
          </a:p>
          <a:p>
            <a:pPr algn="ctr"/>
            <a:r>
              <a:rPr lang="en-US" sz="13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Programme Officer</a:t>
            </a:r>
          </a:p>
          <a:p>
            <a:pPr algn="ctr"/>
            <a:r>
              <a:rPr lang="en-US" sz="13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IFAD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1CFE7BDD-9D5D-42D3-9771-B995CA00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0736" y="4472707"/>
            <a:ext cx="1511608" cy="155022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B1A9B294-F46C-4AC1-B244-9178794A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" r="1316"/>
          <a:stretch/>
        </p:blipFill>
        <p:spPr bwMode="auto">
          <a:xfrm>
            <a:off x="9707840" y="4450259"/>
            <a:ext cx="1597764" cy="1652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D281504-F08F-4609-A702-61D72AC7794F}"/>
              </a:ext>
            </a:extLst>
          </p:cNvPr>
          <p:cNvSpPr/>
          <p:nvPr/>
        </p:nvSpPr>
        <p:spPr>
          <a:xfrm>
            <a:off x="9603286" y="6139273"/>
            <a:ext cx="180687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Lise Birikundavyi</a:t>
            </a:r>
          </a:p>
          <a:p>
            <a:pPr algn="ctr"/>
            <a:r>
              <a:rPr lang="en-ZA" sz="1300" b="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chez Black Innovation Capital</a:t>
            </a:r>
            <a:endParaRPr lang="en-US" sz="130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73613" y="3436275"/>
            <a:ext cx="4010526" cy="1107996"/>
          </a:xfrm>
          <a:prstGeom prst="rect">
            <a:avLst/>
          </a:prstGeom>
          <a:solidFill>
            <a:srgbClr val="5DC1A1"/>
          </a:solidFill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1E2935"/>
                </a:solidFill>
                <a:latin typeface="MagistralBlackC" panose="00000500000000000000" pitchFamily="50" charset="0"/>
              </a:rPr>
              <a:t>0</a:t>
            </a:r>
            <a:r>
              <a:rPr lang="en-GB" sz="6600" dirty="0">
                <a:solidFill>
                  <a:srgbClr val="1E2935"/>
                </a:solidFill>
                <a:latin typeface="MagistralBlackC" panose="00000500000000000000" pitchFamily="50" charset="0"/>
              </a:rPr>
              <a:t>2</a:t>
            </a:r>
            <a:r>
              <a:rPr lang="en-US" sz="6600" dirty="0">
                <a:solidFill>
                  <a:srgbClr val="1E2935"/>
                </a:solidFill>
                <a:latin typeface="MagistralBlackC" panose="00000500000000000000" pitchFamily="50" charset="0"/>
              </a:rPr>
              <a:t>.</a:t>
            </a:r>
            <a:endParaRPr lang="ru-RU" sz="6600" dirty="0">
              <a:solidFill>
                <a:srgbClr val="1E2935"/>
              </a:solidFill>
              <a:latin typeface="MagistralBlackC" panose="000005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3612" y="4544271"/>
            <a:ext cx="116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>
                <a:solidFill>
                  <a:schemeClr val="bg1"/>
                </a:solidFill>
                <a:latin typeface="Montserrat Medium" pitchFamily="2" charset="77"/>
              </a:rPr>
              <a:t>2021Priorities</a:t>
            </a:r>
          </a:p>
        </p:txBody>
      </p:sp>
      <p:sp>
        <p:nvSpPr>
          <p:cNvPr id="7" name="Полилиния: фигура 12">
            <a:extLst>
              <a:ext uri="{FF2B5EF4-FFF2-40B4-BE49-F238E27FC236}">
                <a16:creationId xmlns:a16="http://schemas.microsoft.com/office/drawing/2014/main" id="{2B1D17C9-E39B-2644-99CE-EA3321623B63}"/>
              </a:ext>
            </a:extLst>
          </p:cNvPr>
          <p:cNvSpPr/>
          <p:nvPr/>
        </p:nvSpPr>
        <p:spPr>
          <a:xfrm rot="2688700">
            <a:off x="5515347" y="-574959"/>
            <a:ext cx="1157505" cy="1149920"/>
          </a:xfrm>
          <a:custGeom>
            <a:avLst/>
            <a:gdLst>
              <a:gd name="connsiteX0" fmla="*/ 0 w 1157505"/>
              <a:gd name="connsiteY0" fmla="*/ 1149920 h 1149920"/>
              <a:gd name="connsiteX1" fmla="*/ 1157505 w 1157505"/>
              <a:gd name="connsiteY1" fmla="*/ 0 h 1149920"/>
              <a:gd name="connsiteX2" fmla="*/ 1157505 w 1157505"/>
              <a:gd name="connsiteY2" fmla="*/ 1149920 h 114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505" h="1149920">
                <a:moveTo>
                  <a:pt x="0" y="1149920"/>
                </a:moveTo>
                <a:lnTo>
                  <a:pt x="1157505" y="0"/>
                </a:lnTo>
                <a:lnTo>
                  <a:pt x="1157505" y="114992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296F7D95-357B-6F45-9235-5EC3BE2AC7C5}"/>
              </a:ext>
            </a:extLst>
          </p:cNvPr>
          <p:cNvSpPr/>
          <p:nvPr/>
        </p:nvSpPr>
        <p:spPr>
          <a:xfrm rot="2688700">
            <a:off x="6907617" y="-129008"/>
            <a:ext cx="1489710" cy="1489710"/>
          </a:xfrm>
          <a:custGeom>
            <a:avLst/>
            <a:gdLst>
              <a:gd name="connsiteX0" fmla="*/ 0 w 1489710"/>
              <a:gd name="connsiteY0" fmla="*/ 616739 h 1489710"/>
              <a:gd name="connsiteX1" fmla="*/ 620807 w 1489710"/>
              <a:gd name="connsiteY1" fmla="*/ 0 h 1489710"/>
              <a:gd name="connsiteX2" fmla="*/ 1489710 w 1489710"/>
              <a:gd name="connsiteY2" fmla="*/ 0 h 1489710"/>
              <a:gd name="connsiteX3" fmla="*/ 1489710 w 1489710"/>
              <a:gd name="connsiteY3" fmla="*/ 1489710 h 1489710"/>
              <a:gd name="connsiteX4" fmla="*/ 0 w 1489710"/>
              <a:gd name="connsiteY4" fmla="*/ 148971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710" h="1489710">
                <a:moveTo>
                  <a:pt x="0" y="616739"/>
                </a:moveTo>
                <a:lnTo>
                  <a:pt x="620807" y="0"/>
                </a:lnTo>
                <a:lnTo>
                  <a:pt x="1489710" y="0"/>
                </a:lnTo>
                <a:lnTo>
                  <a:pt x="1489710" y="1489710"/>
                </a:lnTo>
                <a:lnTo>
                  <a:pt x="0" y="148971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15">
            <a:extLst>
              <a:ext uri="{FF2B5EF4-FFF2-40B4-BE49-F238E27FC236}">
                <a16:creationId xmlns:a16="http://schemas.microsoft.com/office/drawing/2014/main" id="{4AEB3880-28E4-7544-95D4-5AB088753165}"/>
              </a:ext>
            </a:extLst>
          </p:cNvPr>
          <p:cNvSpPr/>
          <p:nvPr/>
        </p:nvSpPr>
        <p:spPr>
          <a:xfrm rot="2688700">
            <a:off x="3794670" y="-129009"/>
            <a:ext cx="1489710" cy="1489710"/>
          </a:xfrm>
          <a:custGeom>
            <a:avLst/>
            <a:gdLst>
              <a:gd name="connsiteX0" fmla="*/ 0 w 1489710"/>
              <a:gd name="connsiteY0" fmla="*/ 616740 h 1489710"/>
              <a:gd name="connsiteX1" fmla="*/ 620808 w 1489710"/>
              <a:gd name="connsiteY1" fmla="*/ 0 h 1489710"/>
              <a:gd name="connsiteX2" fmla="*/ 1489710 w 1489710"/>
              <a:gd name="connsiteY2" fmla="*/ 0 h 1489710"/>
              <a:gd name="connsiteX3" fmla="*/ 1489710 w 1489710"/>
              <a:gd name="connsiteY3" fmla="*/ 1489710 h 1489710"/>
              <a:gd name="connsiteX4" fmla="*/ 0 w 1489710"/>
              <a:gd name="connsiteY4" fmla="*/ 148971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710" h="1489710">
                <a:moveTo>
                  <a:pt x="0" y="616740"/>
                </a:moveTo>
                <a:lnTo>
                  <a:pt x="620808" y="0"/>
                </a:lnTo>
                <a:lnTo>
                  <a:pt x="1489710" y="0"/>
                </a:lnTo>
                <a:lnTo>
                  <a:pt x="1489710" y="1489710"/>
                </a:lnTo>
                <a:lnTo>
                  <a:pt x="0" y="148971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10">
            <a:extLst>
              <a:ext uri="{FF2B5EF4-FFF2-40B4-BE49-F238E27FC236}">
                <a16:creationId xmlns:a16="http://schemas.microsoft.com/office/drawing/2014/main" id="{9D78F94E-A2EB-CB4B-8C85-5B0388ADC2EE}"/>
              </a:ext>
            </a:extLst>
          </p:cNvPr>
          <p:cNvSpPr/>
          <p:nvPr/>
        </p:nvSpPr>
        <p:spPr>
          <a:xfrm rot="2688700">
            <a:off x="2983303" y="-321048"/>
            <a:ext cx="646332" cy="642097"/>
          </a:xfrm>
          <a:custGeom>
            <a:avLst/>
            <a:gdLst>
              <a:gd name="connsiteX0" fmla="*/ 0 w 646332"/>
              <a:gd name="connsiteY0" fmla="*/ 642097 h 642097"/>
              <a:gd name="connsiteX1" fmla="*/ 646332 w 646332"/>
              <a:gd name="connsiteY1" fmla="*/ 0 h 642097"/>
              <a:gd name="connsiteX2" fmla="*/ 646332 w 646332"/>
              <a:gd name="connsiteY2" fmla="*/ 642097 h 64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332" h="642097">
                <a:moveTo>
                  <a:pt x="0" y="642097"/>
                </a:moveTo>
                <a:lnTo>
                  <a:pt x="646332" y="0"/>
                </a:lnTo>
                <a:lnTo>
                  <a:pt x="646332" y="642097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: фигура 13">
            <a:extLst>
              <a:ext uri="{FF2B5EF4-FFF2-40B4-BE49-F238E27FC236}">
                <a16:creationId xmlns:a16="http://schemas.microsoft.com/office/drawing/2014/main" id="{F3E9EA47-95DE-494C-AEAE-BC68D8746B35}"/>
              </a:ext>
            </a:extLst>
          </p:cNvPr>
          <p:cNvSpPr/>
          <p:nvPr/>
        </p:nvSpPr>
        <p:spPr>
          <a:xfrm rot="2688700">
            <a:off x="8552464" y="-321047"/>
            <a:ext cx="646332" cy="642097"/>
          </a:xfrm>
          <a:custGeom>
            <a:avLst/>
            <a:gdLst>
              <a:gd name="connsiteX0" fmla="*/ 0 w 646332"/>
              <a:gd name="connsiteY0" fmla="*/ 642097 h 642097"/>
              <a:gd name="connsiteX1" fmla="*/ 646332 w 646332"/>
              <a:gd name="connsiteY1" fmla="*/ 0 h 642097"/>
              <a:gd name="connsiteX2" fmla="*/ 646332 w 646332"/>
              <a:gd name="connsiteY2" fmla="*/ 642097 h 64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332" h="642097">
                <a:moveTo>
                  <a:pt x="0" y="642097"/>
                </a:moveTo>
                <a:lnTo>
                  <a:pt x="646332" y="0"/>
                </a:lnTo>
                <a:lnTo>
                  <a:pt x="646332" y="642097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6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7D965114-5446-4749-BDA6-3A111E118ED9}"/>
              </a:ext>
            </a:extLst>
          </p:cNvPr>
          <p:cNvSpPr txBox="1"/>
          <p:nvPr/>
        </p:nvSpPr>
        <p:spPr>
          <a:xfrm>
            <a:off x="0" y="7722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Montserrat Medium" pitchFamily="2" charset="77"/>
              </a:rPr>
              <a:t>2021 Priorities &amp; Activities – In Progress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A3E051-0021-4875-804A-8B98D51E76B6}"/>
              </a:ext>
            </a:extLst>
          </p:cNvPr>
          <p:cNvCxnSpPr>
            <a:cxnSpLocks/>
          </p:cNvCxnSpPr>
          <p:nvPr/>
        </p:nvCxnSpPr>
        <p:spPr>
          <a:xfrm>
            <a:off x="5447270" y="1367940"/>
            <a:ext cx="1297460" cy="0"/>
          </a:xfrm>
          <a:prstGeom prst="line">
            <a:avLst/>
          </a:prstGeom>
          <a:ln w="19050">
            <a:solidFill>
              <a:srgbClr val="5DC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4FA05-1BFF-4B0E-9EB9-1A231A792AFE}"/>
              </a:ext>
            </a:extLst>
          </p:cNvPr>
          <p:cNvGrpSpPr/>
          <p:nvPr/>
        </p:nvGrpSpPr>
        <p:grpSpPr>
          <a:xfrm>
            <a:off x="1069824" y="1719934"/>
            <a:ext cx="10255901" cy="1704506"/>
            <a:chOff x="1069824" y="2099587"/>
            <a:chExt cx="10255901" cy="1704506"/>
          </a:xfrm>
        </p:grpSpPr>
        <p:sp>
          <p:nvSpPr>
            <p:cNvPr id="6" name="Овал 30">
              <a:extLst>
                <a:ext uri="{FF2B5EF4-FFF2-40B4-BE49-F238E27FC236}">
                  <a16:creationId xmlns:a16="http://schemas.microsoft.com/office/drawing/2014/main" id="{3B3A77FE-0647-493A-A787-95E299A767DC}"/>
                </a:ext>
              </a:extLst>
            </p:cNvPr>
            <p:cNvSpPr/>
            <p:nvPr/>
          </p:nvSpPr>
          <p:spPr>
            <a:xfrm>
              <a:off x="1069824" y="2522558"/>
              <a:ext cx="1058779" cy="1058779"/>
            </a:xfrm>
            <a:prstGeom prst="ellipse">
              <a:avLst/>
            </a:prstGeom>
            <a:solidFill>
              <a:srgbClr val="5D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6A42AA-B7D6-4644-BC2E-D3B086821448}"/>
                </a:ext>
              </a:extLst>
            </p:cNvPr>
            <p:cNvSpPr txBox="1"/>
            <p:nvPr/>
          </p:nvSpPr>
          <p:spPr>
            <a:xfrm>
              <a:off x="2617484" y="2331015"/>
              <a:ext cx="6510473" cy="32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3A1400-F684-4F19-ADA5-00A10E4E7CC5}"/>
                </a:ext>
              </a:extLst>
            </p:cNvPr>
            <p:cNvSpPr txBox="1"/>
            <p:nvPr/>
          </p:nvSpPr>
          <p:spPr>
            <a:xfrm>
              <a:off x="2617485" y="2099587"/>
              <a:ext cx="8708240" cy="170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300" dirty="0">
                  <a:solidFill>
                    <a:srgbClr val="5DC1A1"/>
                  </a:solidFill>
                  <a:latin typeface="Montserrat Medium" pitchFamily="2" charset="77"/>
                </a:rPr>
                <a:t>Strategic Partnerships with Key Stakeholders</a:t>
              </a:r>
            </a:p>
            <a:p>
              <a:pPr marL="171450" indent="-171450">
                <a:lnSpc>
                  <a:spcPct val="15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Engagements with key players, especially ANDE, Ashoka, British Council, UNDP, ICF,  and establish partnership with Convergence to promote local fund management and domestic RM mobilization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Participate in joint events, explore research and publishing opportunities, and pursue opportunities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Launch Social Venture Investment Fund Development Program with ACSUS and ARUA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F950A1-087B-4346-9EAF-78D2503D3EE9}"/>
              </a:ext>
            </a:extLst>
          </p:cNvPr>
          <p:cNvGrpSpPr/>
          <p:nvPr/>
        </p:nvGrpSpPr>
        <p:grpSpPr>
          <a:xfrm>
            <a:off x="1069824" y="3562070"/>
            <a:ext cx="10453392" cy="1704506"/>
            <a:chOff x="1069824" y="2130924"/>
            <a:chExt cx="10052350" cy="1704506"/>
          </a:xfrm>
        </p:grpSpPr>
        <p:sp>
          <p:nvSpPr>
            <p:cNvPr id="10" name="Овал 30">
              <a:extLst>
                <a:ext uri="{FF2B5EF4-FFF2-40B4-BE49-F238E27FC236}">
                  <a16:creationId xmlns:a16="http://schemas.microsoft.com/office/drawing/2014/main" id="{68E1BCB4-0104-4B4B-86B2-12364098C3E0}"/>
                </a:ext>
              </a:extLst>
            </p:cNvPr>
            <p:cNvSpPr/>
            <p:nvPr/>
          </p:nvSpPr>
          <p:spPr>
            <a:xfrm>
              <a:off x="1069824" y="2330605"/>
              <a:ext cx="1058779" cy="1058779"/>
            </a:xfrm>
            <a:prstGeom prst="ellipse">
              <a:avLst/>
            </a:prstGeom>
            <a:solidFill>
              <a:srgbClr val="5D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E481F3-E2BB-41A6-85C0-9B659A9E0E43}"/>
                </a:ext>
              </a:extLst>
            </p:cNvPr>
            <p:cNvSpPr txBox="1"/>
            <p:nvPr/>
          </p:nvSpPr>
          <p:spPr>
            <a:xfrm>
              <a:off x="2617484" y="2331015"/>
              <a:ext cx="7328621" cy="32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893BE3-F2CB-4DB6-BC3F-6ED6F7A243CF}"/>
                </a:ext>
              </a:extLst>
            </p:cNvPr>
            <p:cNvSpPr txBox="1"/>
            <p:nvPr/>
          </p:nvSpPr>
          <p:spPr>
            <a:xfrm>
              <a:off x="2617485" y="2130924"/>
              <a:ext cx="8504689" cy="170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300" dirty="0">
                  <a:solidFill>
                    <a:srgbClr val="5DC1A1"/>
                  </a:solidFill>
                  <a:latin typeface="Montserrat Medium" pitchFamily="2" charset="77"/>
                </a:rPr>
                <a:t>In-Depth Impact Investing Resources</a:t>
              </a:r>
            </a:p>
            <a:p>
              <a:pPr marL="171450" indent="-171450">
                <a:lnSpc>
                  <a:spcPct val="15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Continue facilitation of Impact Investing and the SDGs Series of webinars with Impact Capital Forum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Continue monthly Impact@Africa Newsletter for key ecosystem information and opportunities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Launch regional Public-Private Dialogue Series on Impact Investing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29F3F9-8039-1E46-A497-AB4E908AB549}"/>
              </a:ext>
            </a:extLst>
          </p:cNvPr>
          <p:cNvGrpSpPr/>
          <p:nvPr/>
        </p:nvGrpSpPr>
        <p:grpSpPr>
          <a:xfrm>
            <a:off x="2598584" y="5125812"/>
            <a:ext cx="9443790" cy="1381340"/>
            <a:chOff x="2617485" y="1925876"/>
            <a:chExt cx="8708241" cy="13813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F60BCB-2148-0A4B-B600-D65ADC8DBDD9}"/>
                </a:ext>
              </a:extLst>
            </p:cNvPr>
            <p:cNvSpPr txBox="1"/>
            <p:nvPr/>
          </p:nvSpPr>
          <p:spPr>
            <a:xfrm>
              <a:off x="2617485" y="2331015"/>
              <a:ext cx="7328620" cy="32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ru-RU" sz="11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B5B366-DD42-8249-AD38-E67643DE0928}"/>
                </a:ext>
              </a:extLst>
            </p:cNvPr>
            <p:cNvSpPr txBox="1"/>
            <p:nvPr/>
          </p:nvSpPr>
          <p:spPr>
            <a:xfrm>
              <a:off x="2617486" y="1925876"/>
              <a:ext cx="8708240" cy="138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300" dirty="0">
                  <a:solidFill>
                    <a:srgbClr val="5DC1A1"/>
                  </a:solidFill>
                  <a:latin typeface="Montserrat Medium" pitchFamily="2" charset="77"/>
                </a:rPr>
                <a:t>Network Management &amp; Membership Base</a:t>
              </a:r>
            </a:p>
            <a:p>
              <a:pPr marL="171450" lvl="0" indent="-171450">
                <a:lnSpc>
                  <a:spcPct val="15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Establishment of physical office in Johannesburg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Continue growing stakeholder and membership numbers (Target - 1,000 stakeholders, 50 members)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Establish regional focal points in all five continental regions</a:t>
              </a:r>
            </a:p>
          </p:txBody>
        </p:sp>
      </p:grpSp>
      <p:sp>
        <p:nvSpPr>
          <p:cNvPr id="22" name="Овал 30">
            <a:extLst>
              <a:ext uri="{FF2B5EF4-FFF2-40B4-BE49-F238E27FC236}">
                <a16:creationId xmlns:a16="http://schemas.microsoft.com/office/drawing/2014/main" id="{178D0F47-51B8-8844-92F2-BCC3AF380C66}"/>
              </a:ext>
            </a:extLst>
          </p:cNvPr>
          <p:cNvSpPr/>
          <p:nvPr/>
        </p:nvSpPr>
        <p:spPr>
          <a:xfrm>
            <a:off x="1069824" y="5221835"/>
            <a:ext cx="1058779" cy="1058779"/>
          </a:xfrm>
          <a:prstGeom prst="ellipse">
            <a:avLst/>
          </a:prstGeom>
          <a:solidFill>
            <a:srgbClr val="5DC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8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73613" y="3436275"/>
            <a:ext cx="4010526" cy="1107996"/>
          </a:xfrm>
          <a:prstGeom prst="rect">
            <a:avLst/>
          </a:prstGeom>
          <a:solidFill>
            <a:srgbClr val="5DC1A1"/>
          </a:solidFill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1E2935"/>
                </a:solidFill>
                <a:latin typeface="MagistralBlackC" panose="00000500000000000000" pitchFamily="50" charset="0"/>
              </a:rPr>
              <a:t>0</a:t>
            </a:r>
            <a:r>
              <a:rPr lang="en-GB" sz="6600" dirty="0">
                <a:solidFill>
                  <a:srgbClr val="1E2935"/>
                </a:solidFill>
                <a:latin typeface="MagistralBlackC" panose="00000500000000000000" pitchFamily="50" charset="0"/>
              </a:rPr>
              <a:t>3</a:t>
            </a:r>
            <a:r>
              <a:rPr lang="en-US" sz="6600" dirty="0">
                <a:solidFill>
                  <a:srgbClr val="1E2935"/>
                </a:solidFill>
                <a:latin typeface="MagistralBlackC" panose="00000500000000000000" pitchFamily="50" charset="0"/>
              </a:rPr>
              <a:t>.</a:t>
            </a:r>
            <a:endParaRPr lang="ru-RU" sz="6600" dirty="0">
              <a:solidFill>
                <a:srgbClr val="1E2935"/>
              </a:solidFill>
              <a:latin typeface="MagistralBlackC" panose="000005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3612" y="4544271"/>
            <a:ext cx="11642458" cy="65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>
                <a:solidFill>
                  <a:schemeClr val="bg1"/>
                </a:solidFill>
                <a:latin typeface="Montserrat Medium" pitchFamily="2" charset="77"/>
              </a:rPr>
              <a:t>Potential Areas of Collaboration with UNDP</a:t>
            </a:r>
          </a:p>
        </p:txBody>
      </p:sp>
      <p:sp>
        <p:nvSpPr>
          <p:cNvPr id="7" name="Полилиния: фигура 12">
            <a:extLst>
              <a:ext uri="{FF2B5EF4-FFF2-40B4-BE49-F238E27FC236}">
                <a16:creationId xmlns:a16="http://schemas.microsoft.com/office/drawing/2014/main" id="{A7D3234C-9EC7-9449-9416-1E89D9299C7A}"/>
              </a:ext>
            </a:extLst>
          </p:cNvPr>
          <p:cNvSpPr/>
          <p:nvPr/>
        </p:nvSpPr>
        <p:spPr>
          <a:xfrm rot="2688700">
            <a:off x="5515347" y="-574959"/>
            <a:ext cx="1157505" cy="1149920"/>
          </a:xfrm>
          <a:custGeom>
            <a:avLst/>
            <a:gdLst>
              <a:gd name="connsiteX0" fmla="*/ 0 w 1157505"/>
              <a:gd name="connsiteY0" fmla="*/ 1149920 h 1149920"/>
              <a:gd name="connsiteX1" fmla="*/ 1157505 w 1157505"/>
              <a:gd name="connsiteY1" fmla="*/ 0 h 1149920"/>
              <a:gd name="connsiteX2" fmla="*/ 1157505 w 1157505"/>
              <a:gd name="connsiteY2" fmla="*/ 1149920 h 114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505" h="1149920">
                <a:moveTo>
                  <a:pt x="0" y="1149920"/>
                </a:moveTo>
                <a:lnTo>
                  <a:pt x="1157505" y="0"/>
                </a:lnTo>
                <a:lnTo>
                  <a:pt x="1157505" y="114992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16CBA49A-EC65-8E43-BF9D-44D3DC1D7647}"/>
              </a:ext>
            </a:extLst>
          </p:cNvPr>
          <p:cNvSpPr/>
          <p:nvPr/>
        </p:nvSpPr>
        <p:spPr>
          <a:xfrm rot="2688700">
            <a:off x="6907617" y="-129008"/>
            <a:ext cx="1489710" cy="1489710"/>
          </a:xfrm>
          <a:custGeom>
            <a:avLst/>
            <a:gdLst>
              <a:gd name="connsiteX0" fmla="*/ 0 w 1489710"/>
              <a:gd name="connsiteY0" fmla="*/ 616739 h 1489710"/>
              <a:gd name="connsiteX1" fmla="*/ 620807 w 1489710"/>
              <a:gd name="connsiteY1" fmla="*/ 0 h 1489710"/>
              <a:gd name="connsiteX2" fmla="*/ 1489710 w 1489710"/>
              <a:gd name="connsiteY2" fmla="*/ 0 h 1489710"/>
              <a:gd name="connsiteX3" fmla="*/ 1489710 w 1489710"/>
              <a:gd name="connsiteY3" fmla="*/ 1489710 h 1489710"/>
              <a:gd name="connsiteX4" fmla="*/ 0 w 1489710"/>
              <a:gd name="connsiteY4" fmla="*/ 148971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710" h="1489710">
                <a:moveTo>
                  <a:pt x="0" y="616739"/>
                </a:moveTo>
                <a:lnTo>
                  <a:pt x="620807" y="0"/>
                </a:lnTo>
                <a:lnTo>
                  <a:pt x="1489710" y="0"/>
                </a:lnTo>
                <a:lnTo>
                  <a:pt x="1489710" y="1489710"/>
                </a:lnTo>
                <a:lnTo>
                  <a:pt x="0" y="148971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15">
            <a:extLst>
              <a:ext uri="{FF2B5EF4-FFF2-40B4-BE49-F238E27FC236}">
                <a16:creationId xmlns:a16="http://schemas.microsoft.com/office/drawing/2014/main" id="{9B5BE1DE-8FE3-B74F-9FE4-AF9715953850}"/>
              </a:ext>
            </a:extLst>
          </p:cNvPr>
          <p:cNvSpPr/>
          <p:nvPr/>
        </p:nvSpPr>
        <p:spPr>
          <a:xfrm rot="2688700">
            <a:off x="3794670" y="-129009"/>
            <a:ext cx="1489710" cy="1489710"/>
          </a:xfrm>
          <a:custGeom>
            <a:avLst/>
            <a:gdLst>
              <a:gd name="connsiteX0" fmla="*/ 0 w 1489710"/>
              <a:gd name="connsiteY0" fmla="*/ 616740 h 1489710"/>
              <a:gd name="connsiteX1" fmla="*/ 620808 w 1489710"/>
              <a:gd name="connsiteY1" fmla="*/ 0 h 1489710"/>
              <a:gd name="connsiteX2" fmla="*/ 1489710 w 1489710"/>
              <a:gd name="connsiteY2" fmla="*/ 0 h 1489710"/>
              <a:gd name="connsiteX3" fmla="*/ 1489710 w 1489710"/>
              <a:gd name="connsiteY3" fmla="*/ 1489710 h 1489710"/>
              <a:gd name="connsiteX4" fmla="*/ 0 w 1489710"/>
              <a:gd name="connsiteY4" fmla="*/ 148971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710" h="1489710">
                <a:moveTo>
                  <a:pt x="0" y="616740"/>
                </a:moveTo>
                <a:lnTo>
                  <a:pt x="620808" y="0"/>
                </a:lnTo>
                <a:lnTo>
                  <a:pt x="1489710" y="0"/>
                </a:lnTo>
                <a:lnTo>
                  <a:pt x="1489710" y="1489710"/>
                </a:lnTo>
                <a:lnTo>
                  <a:pt x="0" y="148971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10">
            <a:extLst>
              <a:ext uri="{FF2B5EF4-FFF2-40B4-BE49-F238E27FC236}">
                <a16:creationId xmlns:a16="http://schemas.microsoft.com/office/drawing/2014/main" id="{789DD974-DF22-B84A-9C06-BA7FB0396F04}"/>
              </a:ext>
            </a:extLst>
          </p:cNvPr>
          <p:cNvSpPr/>
          <p:nvPr/>
        </p:nvSpPr>
        <p:spPr>
          <a:xfrm rot="2688700">
            <a:off x="2983303" y="-321048"/>
            <a:ext cx="646332" cy="642097"/>
          </a:xfrm>
          <a:custGeom>
            <a:avLst/>
            <a:gdLst>
              <a:gd name="connsiteX0" fmla="*/ 0 w 646332"/>
              <a:gd name="connsiteY0" fmla="*/ 642097 h 642097"/>
              <a:gd name="connsiteX1" fmla="*/ 646332 w 646332"/>
              <a:gd name="connsiteY1" fmla="*/ 0 h 642097"/>
              <a:gd name="connsiteX2" fmla="*/ 646332 w 646332"/>
              <a:gd name="connsiteY2" fmla="*/ 642097 h 64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332" h="642097">
                <a:moveTo>
                  <a:pt x="0" y="642097"/>
                </a:moveTo>
                <a:lnTo>
                  <a:pt x="646332" y="0"/>
                </a:lnTo>
                <a:lnTo>
                  <a:pt x="646332" y="642097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: фигура 13">
            <a:extLst>
              <a:ext uri="{FF2B5EF4-FFF2-40B4-BE49-F238E27FC236}">
                <a16:creationId xmlns:a16="http://schemas.microsoft.com/office/drawing/2014/main" id="{C50E97F7-F0C5-CA41-88F3-FD474E8E1FD3}"/>
              </a:ext>
            </a:extLst>
          </p:cNvPr>
          <p:cNvSpPr/>
          <p:nvPr/>
        </p:nvSpPr>
        <p:spPr>
          <a:xfrm rot="2688700">
            <a:off x="8552464" y="-321047"/>
            <a:ext cx="646332" cy="642097"/>
          </a:xfrm>
          <a:custGeom>
            <a:avLst/>
            <a:gdLst>
              <a:gd name="connsiteX0" fmla="*/ 0 w 646332"/>
              <a:gd name="connsiteY0" fmla="*/ 642097 h 642097"/>
              <a:gd name="connsiteX1" fmla="*/ 646332 w 646332"/>
              <a:gd name="connsiteY1" fmla="*/ 0 h 642097"/>
              <a:gd name="connsiteX2" fmla="*/ 646332 w 646332"/>
              <a:gd name="connsiteY2" fmla="*/ 642097 h 64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332" h="642097">
                <a:moveTo>
                  <a:pt x="0" y="642097"/>
                </a:moveTo>
                <a:lnTo>
                  <a:pt x="646332" y="0"/>
                </a:lnTo>
                <a:lnTo>
                  <a:pt x="646332" y="642097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58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7D965114-5446-4749-BDA6-3A111E118ED9}"/>
              </a:ext>
            </a:extLst>
          </p:cNvPr>
          <p:cNvSpPr txBox="1"/>
          <p:nvPr/>
        </p:nvSpPr>
        <p:spPr>
          <a:xfrm>
            <a:off x="0" y="7722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Montserrat Medium" pitchFamily="2" charset="77"/>
              </a:rPr>
              <a:t>Potential Areas of Collaboration with UNDP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A3E051-0021-4875-804A-8B98D51E76B6}"/>
              </a:ext>
            </a:extLst>
          </p:cNvPr>
          <p:cNvCxnSpPr>
            <a:cxnSpLocks/>
          </p:cNvCxnSpPr>
          <p:nvPr/>
        </p:nvCxnSpPr>
        <p:spPr>
          <a:xfrm>
            <a:off x="5447270" y="1367940"/>
            <a:ext cx="1297460" cy="0"/>
          </a:xfrm>
          <a:prstGeom prst="line">
            <a:avLst/>
          </a:prstGeom>
          <a:ln w="19050">
            <a:solidFill>
              <a:srgbClr val="5DC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4FA05-1BFF-4B0E-9EB9-1A231A792AFE}"/>
              </a:ext>
            </a:extLst>
          </p:cNvPr>
          <p:cNvGrpSpPr/>
          <p:nvPr/>
        </p:nvGrpSpPr>
        <p:grpSpPr>
          <a:xfrm>
            <a:off x="1069824" y="1712814"/>
            <a:ext cx="10255901" cy="2097223"/>
            <a:chOff x="1069824" y="2106927"/>
            <a:chExt cx="10255901" cy="2097223"/>
          </a:xfrm>
        </p:grpSpPr>
        <p:sp>
          <p:nvSpPr>
            <p:cNvPr id="6" name="Овал 30">
              <a:extLst>
                <a:ext uri="{FF2B5EF4-FFF2-40B4-BE49-F238E27FC236}">
                  <a16:creationId xmlns:a16="http://schemas.microsoft.com/office/drawing/2014/main" id="{3B3A77FE-0647-493A-A787-95E299A767DC}"/>
                </a:ext>
              </a:extLst>
            </p:cNvPr>
            <p:cNvSpPr/>
            <p:nvPr/>
          </p:nvSpPr>
          <p:spPr>
            <a:xfrm>
              <a:off x="1069824" y="2106927"/>
              <a:ext cx="1058779" cy="1058779"/>
            </a:xfrm>
            <a:prstGeom prst="ellipse">
              <a:avLst/>
            </a:prstGeom>
            <a:solidFill>
              <a:srgbClr val="5D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6A42AA-B7D6-4644-BC2E-D3B086821448}"/>
                </a:ext>
              </a:extLst>
            </p:cNvPr>
            <p:cNvSpPr txBox="1"/>
            <p:nvPr/>
          </p:nvSpPr>
          <p:spPr>
            <a:xfrm>
              <a:off x="2617484" y="2331015"/>
              <a:ext cx="6510473" cy="32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3A1400-F684-4F19-ADA5-00A10E4E7CC5}"/>
                </a:ext>
              </a:extLst>
            </p:cNvPr>
            <p:cNvSpPr txBox="1"/>
            <p:nvPr/>
          </p:nvSpPr>
          <p:spPr>
            <a:xfrm>
              <a:off x="2617485" y="2268812"/>
              <a:ext cx="8708240" cy="193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300" dirty="0">
                  <a:solidFill>
                    <a:srgbClr val="5DC1A1"/>
                  </a:solidFill>
                  <a:latin typeface="Montserrat Medium" pitchFamily="2" charset="77"/>
                </a:rPr>
                <a:t>Community Development</a:t>
              </a:r>
            </a:p>
            <a:p>
              <a:pPr marL="171450" lvl="0" indent="-171450">
                <a:lnSpc>
                  <a:spcPct val="15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Social Venture Fund Development Program</a:t>
              </a:r>
            </a:p>
            <a:p>
              <a:pPr marL="171450" lvl="0" indent="-171450">
                <a:lnSpc>
                  <a:spcPct val="15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 State of Impact Investment in Africa Report</a:t>
              </a:r>
            </a:p>
            <a:p>
              <a:pPr marL="171450" lvl="0" indent="-171450">
                <a:lnSpc>
                  <a:spcPct val="15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Public Private Dialogue Program</a:t>
              </a:r>
            </a:p>
            <a:p>
              <a:pPr marL="171450" lvl="0" indent="-171450">
                <a:lnSpc>
                  <a:spcPct val="15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Regional Portal Development – Impact Investing in East, Southern, West  Africa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1588A1-E566-A043-832C-ECE1DC2AADF1}"/>
              </a:ext>
            </a:extLst>
          </p:cNvPr>
          <p:cNvGrpSpPr/>
          <p:nvPr/>
        </p:nvGrpSpPr>
        <p:grpSpPr>
          <a:xfrm>
            <a:off x="1069824" y="3872240"/>
            <a:ext cx="10255901" cy="1058779"/>
            <a:chOff x="1069824" y="2106927"/>
            <a:chExt cx="10255901" cy="1058779"/>
          </a:xfrm>
        </p:grpSpPr>
        <p:sp>
          <p:nvSpPr>
            <p:cNvPr id="22" name="Овал 30">
              <a:extLst>
                <a:ext uri="{FF2B5EF4-FFF2-40B4-BE49-F238E27FC236}">
                  <a16:creationId xmlns:a16="http://schemas.microsoft.com/office/drawing/2014/main" id="{64BBACAA-DB01-0D4A-9AC6-9A9B9B2F020A}"/>
                </a:ext>
              </a:extLst>
            </p:cNvPr>
            <p:cNvSpPr/>
            <p:nvPr/>
          </p:nvSpPr>
          <p:spPr>
            <a:xfrm>
              <a:off x="1069824" y="2106927"/>
              <a:ext cx="1058779" cy="1058779"/>
            </a:xfrm>
            <a:prstGeom prst="ellipse">
              <a:avLst/>
            </a:prstGeom>
            <a:solidFill>
              <a:srgbClr val="5D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16FDB9-A766-754E-BB56-BD5A7620EFA3}"/>
                </a:ext>
              </a:extLst>
            </p:cNvPr>
            <p:cNvSpPr txBox="1"/>
            <p:nvPr/>
          </p:nvSpPr>
          <p:spPr>
            <a:xfrm>
              <a:off x="2617484" y="2331015"/>
              <a:ext cx="6510473" cy="32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CA9FF2-E115-BC40-9A76-AEB1F6096686}"/>
                </a:ext>
              </a:extLst>
            </p:cNvPr>
            <p:cNvSpPr txBox="1"/>
            <p:nvPr/>
          </p:nvSpPr>
          <p:spPr>
            <a:xfrm>
              <a:off x="2617485" y="2268812"/>
              <a:ext cx="8708240" cy="73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300" dirty="0">
                  <a:solidFill>
                    <a:srgbClr val="5DC1A1"/>
                  </a:solidFill>
                  <a:latin typeface="Montserrat Medium" pitchFamily="2" charset="77"/>
                </a:rPr>
                <a:t>Formalised Memberships</a:t>
              </a:r>
            </a:p>
            <a:p>
              <a:pPr marL="171450" lvl="0" indent="-171450">
                <a:lnSpc>
                  <a:spcPct val="15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TBD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69AA0F-153E-AD4D-861E-87CA63A80B73}"/>
              </a:ext>
            </a:extLst>
          </p:cNvPr>
          <p:cNvGrpSpPr/>
          <p:nvPr/>
        </p:nvGrpSpPr>
        <p:grpSpPr>
          <a:xfrm>
            <a:off x="1069824" y="5556331"/>
            <a:ext cx="10255901" cy="1058779"/>
            <a:chOff x="1069824" y="2106927"/>
            <a:chExt cx="10255901" cy="1058779"/>
          </a:xfrm>
        </p:grpSpPr>
        <p:sp>
          <p:nvSpPr>
            <p:cNvPr id="27" name="Овал 30">
              <a:extLst>
                <a:ext uri="{FF2B5EF4-FFF2-40B4-BE49-F238E27FC236}">
                  <a16:creationId xmlns:a16="http://schemas.microsoft.com/office/drawing/2014/main" id="{ADC4DF0C-833E-AE44-B1EA-3C89CFDED10A}"/>
                </a:ext>
              </a:extLst>
            </p:cNvPr>
            <p:cNvSpPr/>
            <p:nvPr/>
          </p:nvSpPr>
          <p:spPr>
            <a:xfrm>
              <a:off x="1069824" y="2106927"/>
              <a:ext cx="1058779" cy="1058779"/>
            </a:xfrm>
            <a:prstGeom prst="ellipse">
              <a:avLst/>
            </a:prstGeom>
            <a:solidFill>
              <a:srgbClr val="5D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CC0793-B8F2-254C-80F6-A6BBA546E659}"/>
                </a:ext>
              </a:extLst>
            </p:cNvPr>
            <p:cNvSpPr txBox="1"/>
            <p:nvPr/>
          </p:nvSpPr>
          <p:spPr>
            <a:xfrm>
              <a:off x="2617484" y="2331015"/>
              <a:ext cx="6510473" cy="32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E96CA2-E699-8644-BF26-7D9FB7F6BC66}"/>
                </a:ext>
              </a:extLst>
            </p:cNvPr>
            <p:cNvSpPr txBox="1"/>
            <p:nvPr/>
          </p:nvSpPr>
          <p:spPr>
            <a:xfrm>
              <a:off x="2617485" y="2252187"/>
              <a:ext cx="8708240" cy="73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300" dirty="0">
                  <a:solidFill>
                    <a:srgbClr val="5DC1A1"/>
                  </a:solidFill>
                  <a:latin typeface="Montserrat Medium" pitchFamily="2" charset="77"/>
                </a:rPr>
                <a:t>Management</a:t>
              </a:r>
            </a:p>
            <a:p>
              <a:pPr marL="171450" lvl="0" indent="-171450">
                <a:lnSpc>
                  <a:spcPct val="15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0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496</Words>
  <Application>Microsoft Office PowerPoint</Application>
  <PresentationFormat>Widescreen</PresentationFormat>
  <Paragraphs>81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British Council Sans</vt:lpstr>
      <vt:lpstr>Calibri</vt:lpstr>
      <vt:lpstr>Calibri Light</vt:lpstr>
      <vt:lpstr>MagistralBlackC</vt:lpstr>
      <vt:lpstr>Montserrat</vt:lpstr>
      <vt:lpstr>Montserrat Light</vt:lpstr>
      <vt:lpstr>Montserrat Medium</vt:lpstr>
      <vt:lpstr>Open Sans</vt:lpstr>
      <vt:lpstr>Тема Office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klausbarko@yahoo.com</dc:creator>
  <cp:lastModifiedBy>Michael Sudarkasa</cp:lastModifiedBy>
  <cp:revision>698</cp:revision>
  <dcterms:created xsi:type="dcterms:W3CDTF">2017-01-07T03:58:28Z</dcterms:created>
  <dcterms:modified xsi:type="dcterms:W3CDTF">2021-06-28T13:28:35Z</dcterms:modified>
</cp:coreProperties>
</file>