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93D9C644-2FDD-4DBE-B23E-BB47F0A7CD4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6E3277EA-9CA4-47AD-AF2D-499DA335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5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513A505A-E149-4A5A-B330-293DFEA080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1DDFFFCF-18EC-4B17-9A8B-D9B1ED89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0370-593C-4430-891A-948B057B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10A4E-B615-4B78-A46D-D005FBFB4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3F31-1131-4A6B-A581-3ECC1531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03AD-1724-487F-BBD7-703FAC74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D6C9-6ABC-48A4-A8D6-6897E03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F1B0-4579-4BFC-85F2-6AE139A5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B9D20-55BE-47AE-BD1B-F3519784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22F-54BB-42F4-A432-E4909296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9918-C061-466B-B7D2-212722F7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410E-9B90-4B9A-A4AF-B356B47A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B89E4-1D71-4DEF-B550-52D7DF534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C969C-EABA-4C1C-9437-001F1F86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9EFC-05F8-42F9-9115-E7E91524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0F3D-0B46-466B-AD07-AA79EB02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33D6-FD95-4E49-8CFC-164223AF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5E6E-9217-44CE-9E60-682C2FB1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67CA-12D1-4CCB-A975-67492FF7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1D79-2A72-43BF-B95E-47008359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5C6F-98FC-43D8-AA1D-463ADC48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A778-A48E-45F8-9D58-DF5E34C8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F9D8-9E03-48E3-AEB8-691F80B0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F799E-DD5B-4380-A644-9566A3C0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B0C1-5499-4F29-BE1F-0CC4159B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6A87-444A-4DB1-82B6-19188FEA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B98D-FEC9-4928-8C6C-5FA7621D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6C70-20A9-4F48-90B2-D40C2D9B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4EBD-0904-4761-8B06-8EF2ABD8F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6976-7155-44C3-B444-E0AB4C79C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18AB-4D4E-41D1-A0C6-C217DA12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9EB4-658F-4170-B907-9F31756E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6C0E1-B4B4-4A4D-8326-1AB5C594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0B97-EFC9-40E5-AF38-0C59DB3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EBAD8-B30F-4492-9A7A-02A32739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A4E8E-95F7-4167-8BE7-D9E464BD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127D9-391F-4E39-AAD2-BB37C1A4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1310A-58C2-40CF-9745-AEDE69D8A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CC486-6E6B-4989-A500-F37B95F1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972F-EC94-48D8-AFD2-A5B3B22C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5BC49-350F-4D92-A179-919815A1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A54-F5A5-4F03-B3E7-4BA53B23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C03-EA69-498A-8EBB-C18D44B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0C7F5-0FA5-4AC4-A131-CE71768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436-7DF7-404A-A9BF-27AB4D11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47FBA-55E9-4D76-A4CE-7D40F98D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98BC3-163E-47B0-9399-B326CF98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D6B0-1551-4287-AA89-819254BB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26A0-6224-44D8-A981-985AC0D9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B8FF-3E80-46ED-890F-5546D833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9745D-2613-42E1-B676-7F9752FA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7B6DF-D462-43B5-A2CD-CA382D35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4E002-9C28-49A3-A130-162BB568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A76B6-871E-49E1-A0CA-11F3843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2DB9-6D6B-4794-81FE-1321FECB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8A27E-268B-4EDE-A21C-425262CD0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3EA54-5C71-4494-AD8E-4150EC08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A0D2-B64C-4924-A4A3-D8D3DA17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71112-3036-4B37-A25B-8FC35AA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AA9D-9A04-44D1-BAAB-DC85E2CF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8A65E-5274-45D7-A226-89EE55F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7CDB-D164-457F-9DA8-B2B72384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C56B-C998-4B9E-8E19-4D01DF3C3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A36A-8D70-4065-820C-F1D0FC4CFEB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9D6F-75C8-4DB8-90EE-E84117C04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9725-7545-4919-8104-16E3FF7DD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C285-524F-4DCE-B9F5-DBB4DE9F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Segmentation at Sticks Kebob Shop</a:t>
            </a:r>
          </a:p>
        </p:txBody>
      </p:sp>
      <p:pic>
        <p:nvPicPr>
          <p:cNvPr id="4" name="Picture 3" descr="logoSticks.png">
            <a:extLst>
              <a:ext uri="{FF2B5EF4-FFF2-40B4-BE49-F238E27FC236}">
                <a16:creationId xmlns:a16="http://schemas.microsoft.com/office/drawing/2014/main" id="{749ED9ED-5CEB-430C-AEFD-5037F433B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8" y="3429000"/>
            <a:ext cx="3854044" cy="19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7360-F6AF-499C-B6FC-93C8AB75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Couponing Behavior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96D07C-4927-4F1A-AB87-FBE89CFE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87" t="17639" r="35562" b="46502"/>
          <a:stretch/>
        </p:blipFill>
        <p:spPr>
          <a:xfrm>
            <a:off x="583163" y="1847460"/>
            <a:ext cx="6912617" cy="3498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6AA54-6AD8-4B5B-997B-C0F68309D85F}"/>
              </a:ext>
            </a:extLst>
          </p:cNvPr>
          <p:cNvSpPr txBox="1"/>
          <p:nvPr/>
        </p:nvSpPr>
        <p:spPr>
          <a:xfrm>
            <a:off x="7875036" y="2477497"/>
            <a:ext cx="362027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target segment are not likely to use coupons, but tend to use those from loyalty programs, store receipts, or Valpak/direct mail</a:t>
            </a:r>
          </a:p>
        </p:txBody>
      </p:sp>
    </p:spTree>
    <p:extLst>
      <p:ext uri="{BB962C8B-B14F-4D97-AF65-F5344CB8AC3E}">
        <p14:creationId xmlns:p14="http://schemas.microsoft.com/office/powerpoint/2010/main" val="8750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357F-6F41-44DA-8B94-D8C2C0C1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(Gender/Age/Income/Kids)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39C73-BB52-4F68-A1FA-2FCF5F6DC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6146" y="1701799"/>
            <a:ext cx="5054090" cy="3454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3AA63-D5C7-457D-AE98-EE2863EA6DA0}"/>
              </a:ext>
            </a:extLst>
          </p:cNvPr>
          <p:cNvSpPr txBox="1"/>
          <p:nvPr/>
        </p:nvSpPr>
        <p:spPr>
          <a:xfrm>
            <a:off x="6979109" y="2662224"/>
            <a:ext cx="362027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target group includes more female survey takers who have more young or older kids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50FD98-5DCC-4874-85CD-CB73DCF37573}"/>
              </a:ext>
            </a:extLst>
          </p:cNvPr>
          <p:cNvCxnSpPr/>
          <p:nvPr/>
        </p:nvCxnSpPr>
        <p:spPr>
          <a:xfrm flipH="1">
            <a:off x="5568345" y="2914260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68AAE-9D9C-4E2D-AD80-916894D58E3E}"/>
              </a:ext>
            </a:extLst>
          </p:cNvPr>
          <p:cNvCxnSpPr/>
          <p:nvPr/>
        </p:nvCxnSpPr>
        <p:spPr>
          <a:xfrm flipH="1">
            <a:off x="5568345" y="4033934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ED23A-EC11-4ADB-893C-3058A0B2FE2B}"/>
              </a:ext>
            </a:extLst>
          </p:cNvPr>
          <p:cNvCxnSpPr/>
          <p:nvPr/>
        </p:nvCxnSpPr>
        <p:spPr>
          <a:xfrm flipH="1">
            <a:off x="5568345" y="4827036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E632-02B4-4CC1-ABFA-C07D6D0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(Occupation)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655D07-465D-416D-ABC2-E0C02428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762" y="1922105"/>
            <a:ext cx="5578713" cy="3293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D6610-364B-43BB-93BA-5AA58632C321}"/>
              </a:ext>
            </a:extLst>
          </p:cNvPr>
          <p:cNvSpPr txBox="1"/>
          <p:nvPr/>
        </p:nvSpPr>
        <p:spPr>
          <a:xfrm>
            <a:off x="7585598" y="2784128"/>
            <a:ext cx="384440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target are likely to be business professionals, educators, or homemakers</a:t>
            </a:r>
            <a:br>
              <a:rPr lang="en-US" sz="2400" dirty="0"/>
            </a:br>
            <a:r>
              <a:rPr lang="en-US" sz="2400" dirty="0"/>
              <a:t>(so </a:t>
            </a:r>
            <a:r>
              <a:rPr lang="en-US" sz="2400"/>
              <a:t>are non-customers</a:t>
            </a:r>
            <a:r>
              <a:rPr lang="en-US" sz="2400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E9593-D0E2-43FE-BE23-451D1D4436D5}"/>
              </a:ext>
            </a:extLst>
          </p:cNvPr>
          <p:cNvCxnSpPr/>
          <p:nvPr/>
        </p:nvCxnSpPr>
        <p:spPr>
          <a:xfrm flipH="1">
            <a:off x="6390475" y="3278155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B6588-4E01-4657-9373-58A5936C7524}"/>
              </a:ext>
            </a:extLst>
          </p:cNvPr>
          <p:cNvCxnSpPr/>
          <p:nvPr/>
        </p:nvCxnSpPr>
        <p:spPr>
          <a:xfrm flipH="1">
            <a:off x="6390475" y="3940628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5BAE72-2C5E-492C-BD81-99E183B13A96}"/>
              </a:ext>
            </a:extLst>
          </p:cNvPr>
          <p:cNvCxnSpPr/>
          <p:nvPr/>
        </p:nvCxnSpPr>
        <p:spPr>
          <a:xfrm flipH="1">
            <a:off x="6390475" y="4565779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774-507B-4CEB-B6C0-28806FDE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5AC0-F6CA-4B8E-8E31-D2CB1874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769600" cy="44849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Sticks management is more likely to find customers among those who value local and healthy food than those who do not.</a:t>
            </a:r>
          </a:p>
          <a:p>
            <a:endParaRPr lang="en-US" dirty="0"/>
          </a:p>
          <a:p>
            <a:r>
              <a:rPr lang="en-US" dirty="0"/>
              <a:t>The challenge for Sticks is that demographics and occupation do not differentiate highly between the restaurant’s target segment and others.</a:t>
            </a:r>
          </a:p>
          <a:p>
            <a:endParaRPr lang="en-US" dirty="0"/>
          </a:p>
          <a:p>
            <a:r>
              <a:rPr lang="en-US" dirty="0"/>
              <a:t>The analysis does not fully support the notion that Sticks’ major consumers are “soccer moms.” A large portion of Sticks customers are also people who go from work to the restaurant for lunch and do not have kids.</a:t>
            </a:r>
          </a:p>
          <a:p>
            <a:endParaRPr lang="en-US" dirty="0"/>
          </a:p>
          <a:p>
            <a:r>
              <a:rPr lang="en-US" dirty="0"/>
              <a:t>Sticks may consider sponsoring local kids’ activities besides soccer such as swimming events, and local sporting events as an efficient way to communicate with its target consumers.</a:t>
            </a:r>
          </a:p>
        </p:txBody>
      </p:sp>
    </p:spTree>
    <p:extLst>
      <p:ext uri="{BB962C8B-B14F-4D97-AF65-F5344CB8AC3E}">
        <p14:creationId xmlns:p14="http://schemas.microsoft.com/office/powerpoint/2010/main" val="139631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AC5B-00D2-48F0-9F81-DAC0B3C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EB42-EFDC-4BF6-903C-155340A7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not a perfect predictor, Locations C and D seem to be better bets for Sticks among the provided options because both include the up-and-comers and white-picket-fences groups.  </a:t>
            </a:r>
          </a:p>
          <a:p>
            <a:endParaRPr lang="en-US" dirty="0"/>
          </a:p>
          <a:p>
            <a:r>
              <a:rPr lang="en-US" dirty="0"/>
              <a:t>In addition to these locations, Sticks should collect information on density of offices closer to these locations.</a:t>
            </a:r>
          </a:p>
          <a:p>
            <a:endParaRPr lang="en-US" dirty="0"/>
          </a:p>
          <a:p>
            <a:r>
              <a:rPr lang="en-US" dirty="0"/>
              <a:t>A strategy of locating close to offices and targeting consumers with emotional messages in local sporting events may be the best strategy based on the segmentation analysis.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450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89D-5A74-41B1-BBAC-9D7E1212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Sticks Locate?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642C73-24F3-4183-BD45-397B77317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052" y="1424473"/>
            <a:ext cx="6428793" cy="473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4FBD5-AAEB-4B7D-A4DA-C7BC07743B6D}"/>
              </a:ext>
            </a:extLst>
          </p:cNvPr>
          <p:cNvSpPr txBox="1"/>
          <p:nvPr/>
        </p:nvSpPr>
        <p:spPr>
          <a:xfrm>
            <a:off x="7809722" y="3307922"/>
            <a:ext cx="36202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Location: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1700 Willow Lawn Dr</a:t>
            </a:r>
          </a:p>
          <a:p>
            <a:pPr algn="ctr"/>
            <a:r>
              <a:rPr lang="en-US" sz="2400" dirty="0"/>
              <a:t>Richmond, VA 23230</a:t>
            </a:r>
          </a:p>
        </p:txBody>
      </p:sp>
    </p:spTree>
    <p:extLst>
      <p:ext uri="{BB962C8B-B14F-4D97-AF65-F5344CB8AC3E}">
        <p14:creationId xmlns:p14="http://schemas.microsoft.com/office/powerpoint/2010/main" val="23395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199-303E-4C49-9FC2-480C271B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2E371-E44E-4FDE-AD36-1E67355C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9636" y="1570180"/>
            <a:ext cx="4774747" cy="4350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9F27C-3F94-4849-99F3-73D1375C5F06}"/>
              </a:ext>
            </a:extLst>
          </p:cNvPr>
          <p:cNvSpPr txBox="1"/>
          <p:nvPr/>
        </p:nvSpPr>
        <p:spPr>
          <a:xfrm>
            <a:off x="7251001" y="2985654"/>
            <a:ext cx="290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Segments?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2EFB6C-B0DD-4EC3-AD4A-E8557ED12D4C}"/>
              </a:ext>
            </a:extLst>
          </p:cNvPr>
          <p:cNvSpPr/>
          <p:nvPr/>
        </p:nvSpPr>
        <p:spPr>
          <a:xfrm>
            <a:off x="3205245" y="2985501"/>
            <a:ext cx="461818" cy="4618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16E9B-FDEE-4917-BF19-BF1533574B7D}"/>
              </a:ext>
            </a:extLst>
          </p:cNvPr>
          <p:cNvSpPr txBox="1"/>
          <p:nvPr/>
        </p:nvSpPr>
        <p:spPr>
          <a:xfrm>
            <a:off x="7264630" y="4299221"/>
            <a:ext cx="290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Segments?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5999EA-861D-4860-964D-0074037D0C08}"/>
              </a:ext>
            </a:extLst>
          </p:cNvPr>
          <p:cNvSpPr/>
          <p:nvPr/>
        </p:nvSpPr>
        <p:spPr>
          <a:xfrm>
            <a:off x="4050373" y="4329392"/>
            <a:ext cx="461818" cy="4618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532A-AD05-492E-B2CB-024BAE31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Segments?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E90F4D-C4CD-4D61-A5C9-AC536B9EC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557" y="1841583"/>
            <a:ext cx="10028302" cy="35141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DF63DB-A5F5-4D5A-A246-7CE59FC47E4A}"/>
              </a:ext>
            </a:extLst>
          </p:cNvPr>
          <p:cNvSpPr/>
          <p:nvPr/>
        </p:nvSpPr>
        <p:spPr>
          <a:xfrm>
            <a:off x="4737502" y="4432607"/>
            <a:ext cx="1385455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137C6-6329-4D4A-B7F5-3F3BD413F553}"/>
              </a:ext>
            </a:extLst>
          </p:cNvPr>
          <p:cNvSpPr/>
          <p:nvPr/>
        </p:nvSpPr>
        <p:spPr>
          <a:xfrm>
            <a:off x="7245953" y="4432607"/>
            <a:ext cx="1385455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A99F9-B3E6-406D-B788-0C333B880D84}"/>
              </a:ext>
            </a:extLst>
          </p:cNvPr>
          <p:cNvSpPr/>
          <p:nvPr/>
        </p:nvSpPr>
        <p:spPr>
          <a:xfrm>
            <a:off x="4737502" y="3630203"/>
            <a:ext cx="1385455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ED927-F7D3-471F-A6F2-7A5577224518}"/>
              </a:ext>
            </a:extLst>
          </p:cNvPr>
          <p:cNvSpPr/>
          <p:nvPr/>
        </p:nvSpPr>
        <p:spPr>
          <a:xfrm>
            <a:off x="7245953" y="3630203"/>
            <a:ext cx="1385455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FE41C-8167-4FC2-B6BD-07EFA7B32065}"/>
              </a:ext>
            </a:extLst>
          </p:cNvPr>
          <p:cNvSpPr/>
          <p:nvPr/>
        </p:nvSpPr>
        <p:spPr>
          <a:xfrm>
            <a:off x="4737502" y="4027198"/>
            <a:ext cx="1385455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65A6F-884F-4A8B-82C8-0A54486EB335}"/>
              </a:ext>
            </a:extLst>
          </p:cNvPr>
          <p:cNvSpPr/>
          <p:nvPr/>
        </p:nvSpPr>
        <p:spPr>
          <a:xfrm>
            <a:off x="7245953" y="4027198"/>
            <a:ext cx="1385455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60B3-C6DF-421C-AB41-42705824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Segments?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38EDE-955D-45D0-89DA-D9053DFC4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3434" y="1856791"/>
            <a:ext cx="7628932" cy="3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331-B6F4-440D-AFD1-12A87AD8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Lunchtime Behavior?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39ADC1-EDCF-4027-B502-D69E996FB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87" t="17201" r="43188" b="53499"/>
          <a:stretch/>
        </p:blipFill>
        <p:spPr>
          <a:xfrm>
            <a:off x="914399" y="1866122"/>
            <a:ext cx="6731827" cy="3442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333D1-53DD-42BF-A712-D83527D36F6A}"/>
              </a:ext>
            </a:extLst>
          </p:cNvPr>
          <p:cNvSpPr txBox="1"/>
          <p:nvPr/>
        </p:nvSpPr>
        <p:spPr>
          <a:xfrm>
            <a:off x="7870161" y="2426074"/>
            <a:ext cx="355983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customers frequently ate lunch at home or purchased lunch at a restaurant. They were not likely to buy lunch at work.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5F9AF-8E8F-4A70-A527-A3D881312112}"/>
              </a:ext>
            </a:extLst>
          </p:cNvPr>
          <p:cNvSpPr/>
          <p:nvPr/>
        </p:nvSpPr>
        <p:spPr>
          <a:xfrm>
            <a:off x="6372738" y="3401290"/>
            <a:ext cx="1082421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7385A-1BF0-407D-A297-990CEFE48604}"/>
              </a:ext>
            </a:extLst>
          </p:cNvPr>
          <p:cNvSpPr/>
          <p:nvPr/>
        </p:nvSpPr>
        <p:spPr>
          <a:xfrm>
            <a:off x="6372737" y="4234541"/>
            <a:ext cx="1082421" cy="3726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76BF-D4A6-4FFE-B584-532DB6F0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Metrics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4ECAA-C12C-4A9C-9C84-E529335EE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681" y="1698172"/>
            <a:ext cx="4488025" cy="4224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F2547-1F09-4C3D-A5B5-3D002AE70052}"/>
              </a:ext>
            </a:extLst>
          </p:cNvPr>
          <p:cNvSpPr txBox="1"/>
          <p:nvPr/>
        </p:nvSpPr>
        <p:spPr>
          <a:xfrm>
            <a:off x="6057900" y="4774937"/>
            <a:ext cx="5439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NOTE: </a:t>
            </a:r>
            <a:r>
              <a:rPr lang="en-US" sz="1800" dirty="0"/>
              <a:t>Higher numbers indicate decreased importance for each metric in the figure (i.e., the lower the number, the more important the metric is).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4F27-38E9-4381-9EB7-C4EAD4A4E658}"/>
              </a:ext>
            </a:extLst>
          </p:cNvPr>
          <p:cNvSpPr txBox="1"/>
          <p:nvPr/>
        </p:nvSpPr>
        <p:spPr>
          <a:xfrm>
            <a:off x="6798909" y="2258405"/>
            <a:ext cx="402460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Customers are not that much different from non-customers with regard to 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303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6139-161D-4535-867A-7BDCB7DE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Restaurants Visited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EB491-9FA5-4E13-81EE-4184388CC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324945"/>
            <a:ext cx="3727580" cy="4826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6A83D-9A09-4EAA-865B-9E5D9406F595}"/>
              </a:ext>
            </a:extLst>
          </p:cNvPr>
          <p:cNvSpPr txBox="1"/>
          <p:nvPr/>
        </p:nvSpPr>
        <p:spPr>
          <a:xfrm>
            <a:off x="4988770" y="1536661"/>
            <a:ext cx="627328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Survey takers either are not good at spelling or use very different capitalizations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02F047-4B28-43CC-8973-7DDA2FCFD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78632"/>
              </p:ext>
            </p:extLst>
          </p:nvPr>
        </p:nvGraphicFramePr>
        <p:xfrm>
          <a:off x="5075467" y="3429000"/>
          <a:ext cx="60998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Non-Sticks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Sticks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Target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McDonalds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Panera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Panera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Subway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Olive</a:t>
                      </a:r>
                      <a:r>
                        <a:rPr lang="en-US" sz="2400" baseline="0" dirty="0"/>
                        <a:t> Garden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Chipotle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4650-AF81-4E46-AE71-B726220A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They Participate 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DEA50-93F0-4EC8-A19B-22D5D163B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48" t="17622" r="41858" b="11313"/>
          <a:stretch/>
        </p:blipFill>
        <p:spPr>
          <a:xfrm>
            <a:off x="685800" y="1343608"/>
            <a:ext cx="4035490" cy="48306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6F99D1-E869-4582-B73C-971BE494DE53}"/>
              </a:ext>
            </a:extLst>
          </p:cNvPr>
          <p:cNvCxnSpPr/>
          <p:nvPr/>
        </p:nvCxnSpPr>
        <p:spPr>
          <a:xfrm flipH="1">
            <a:off x="4721290" y="2603241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4FEBD-1128-40C3-BC8C-6D413CA32E42}"/>
              </a:ext>
            </a:extLst>
          </p:cNvPr>
          <p:cNvCxnSpPr/>
          <p:nvPr/>
        </p:nvCxnSpPr>
        <p:spPr>
          <a:xfrm flipH="1">
            <a:off x="4721290" y="4780386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FF71BA-69DF-4202-8FBB-D9831B1D83A8}"/>
              </a:ext>
            </a:extLst>
          </p:cNvPr>
          <p:cNvCxnSpPr/>
          <p:nvPr/>
        </p:nvCxnSpPr>
        <p:spPr>
          <a:xfrm flipH="1">
            <a:off x="4721290" y="5769429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36858-288C-4DEF-B71D-1E95054B2A42}"/>
              </a:ext>
            </a:extLst>
          </p:cNvPr>
          <p:cNvCxnSpPr/>
          <p:nvPr/>
        </p:nvCxnSpPr>
        <p:spPr>
          <a:xfrm flipH="1">
            <a:off x="4721290" y="4058816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74AEA7-1477-4705-87B0-F5E531B509EA}"/>
              </a:ext>
            </a:extLst>
          </p:cNvPr>
          <p:cNvSpPr txBox="1"/>
          <p:nvPr/>
        </p:nvSpPr>
        <p:spPr>
          <a:xfrm>
            <a:off x="6326155" y="2608126"/>
            <a:ext cx="486125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target segments are likely to volunteer, attend sporting events, garden, go hiking, attend kids’ activities, and visit museums.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9D47B0-E46B-4E5E-A2D8-C144D43D806E}"/>
              </a:ext>
            </a:extLst>
          </p:cNvPr>
          <p:cNvCxnSpPr/>
          <p:nvPr/>
        </p:nvCxnSpPr>
        <p:spPr>
          <a:xfrm flipH="1">
            <a:off x="4721290" y="4547118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FF24F-F309-4BB1-A05E-CAA0C648D318}"/>
              </a:ext>
            </a:extLst>
          </p:cNvPr>
          <p:cNvCxnSpPr/>
          <p:nvPr/>
        </p:nvCxnSpPr>
        <p:spPr>
          <a:xfrm flipH="1">
            <a:off x="4721290" y="2121159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8449-315F-4E04-866F-41C53A0A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Kids’ Activities?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15777C-522D-497F-80CF-AB42D25A9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576873"/>
            <a:ext cx="5824937" cy="3965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26C8E-B06C-41C4-9179-38DE60E49176}"/>
              </a:ext>
            </a:extLst>
          </p:cNvPr>
          <p:cNvSpPr txBox="1"/>
          <p:nvPr/>
        </p:nvSpPr>
        <p:spPr>
          <a:xfrm>
            <a:off x="7809722" y="2346869"/>
            <a:ext cx="362027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Sticks target segment with kids is likely to visit local attractions, children’s museums, children’s sporting events, soccer/swimming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6FEA39-85A5-4E4F-BC7C-73E3F5C37D61}"/>
              </a:ext>
            </a:extLst>
          </p:cNvPr>
          <p:cNvCxnSpPr/>
          <p:nvPr/>
        </p:nvCxnSpPr>
        <p:spPr>
          <a:xfrm flipH="1">
            <a:off x="6510737" y="3175518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53D2DD-F78A-472E-924F-BDCFF691C09F}"/>
              </a:ext>
            </a:extLst>
          </p:cNvPr>
          <p:cNvCxnSpPr/>
          <p:nvPr/>
        </p:nvCxnSpPr>
        <p:spPr>
          <a:xfrm flipH="1">
            <a:off x="6510737" y="3492759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8EF447-D7BC-4752-8E32-32E15DB9F24B}"/>
              </a:ext>
            </a:extLst>
          </p:cNvPr>
          <p:cNvCxnSpPr/>
          <p:nvPr/>
        </p:nvCxnSpPr>
        <p:spPr>
          <a:xfrm flipH="1">
            <a:off x="6510737" y="4360505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70F5B-E9B7-4CEB-BCC8-F9E4A0478C54}"/>
              </a:ext>
            </a:extLst>
          </p:cNvPr>
          <p:cNvCxnSpPr/>
          <p:nvPr/>
        </p:nvCxnSpPr>
        <p:spPr>
          <a:xfrm flipH="1">
            <a:off x="6510737" y="4696408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9C66CF-C27D-4C32-B1E2-2034F993B2F9}"/>
              </a:ext>
            </a:extLst>
          </p:cNvPr>
          <p:cNvCxnSpPr/>
          <p:nvPr/>
        </p:nvCxnSpPr>
        <p:spPr>
          <a:xfrm flipH="1">
            <a:off x="6510737" y="5024525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565410-B97F-493D-AB7C-AF0A562C5FC4}"/>
              </a:ext>
            </a:extLst>
          </p:cNvPr>
          <p:cNvCxnSpPr/>
          <p:nvPr/>
        </p:nvCxnSpPr>
        <p:spPr>
          <a:xfrm flipH="1">
            <a:off x="6510737" y="5321559"/>
            <a:ext cx="6718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492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Segmentation at Sticks Kebob Shop</vt:lpstr>
      <vt:lpstr>Elbow Plot</vt:lpstr>
      <vt:lpstr>5 Segments?</vt:lpstr>
      <vt:lpstr>5 Segments?</vt:lpstr>
      <vt:lpstr>Lunchtime Behavior?</vt:lpstr>
      <vt:lpstr>Valuation Metrics</vt:lpstr>
      <vt:lpstr>Top Restaurants Visited</vt:lpstr>
      <vt:lpstr>Activities They Participate In</vt:lpstr>
      <vt:lpstr>What About Kids’ Activities?</vt:lpstr>
      <vt:lpstr>Couponing Behavior</vt:lpstr>
      <vt:lpstr>Demographics (Gender/Age/Income/Kids)</vt:lpstr>
      <vt:lpstr>Demographics (Occupation)</vt:lpstr>
      <vt:lpstr>Some Conclusions</vt:lpstr>
      <vt:lpstr>Where to go?</vt:lpstr>
      <vt:lpstr>Where Did Sticks Locate?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Research</dc:title>
  <dc:creator>Pranav Jindal</dc:creator>
  <cp:lastModifiedBy>Petersen, J. Andrew</cp:lastModifiedBy>
  <cp:revision>156</cp:revision>
  <cp:lastPrinted>2021-02-11T04:04:39Z</cp:lastPrinted>
  <dcterms:created xsi:type="dcterms:W3CDTF">2016-09-20T14:44:40Z</dcterms:created>
  <dcterms:modified xsi:type="dcterms:W3CDTF">2022-05-27T17:43:48Z</dcterms:modified>
</cp:coreProperties>
</file>