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 id="2147483717" r:id="rId5"/>
    <p:sldMasterId id="2147483738" r:id="rId6"/>
    <p:sldMasterId id="2147483751" r:id="rId7"/>
  </p:sldMasterIdLst>
  <p:notesMasterIdLst>
    <p:notesMasterId r:id="rId45"/>
  </p:notesMasterIdLst>
  <p:handoutMasterIdLst>
    <p:handoutMasterId r:id="rId46"/>
  </p:handoutMasterIdLst>
  <p:sldIdLst>
    <p:sldId id="402" r:id="rId8"/>
    <p:sldId id="256" r:id="rId9"/>
    <p:sldId id="320" r:id="rId10"/>
    <p:sldId id="403" r:id="rId11"/>
    <p:sldId id="404" r:id="rId12"/>
    <p:sldId id="364" r:id="rId13"/>
    <p:sldId id="333" r:id="rId14"/>
    <p:sldId id="369" r:id="rId15"/>
    <p:sldId id="405" r:id="rId16"/>
    <p:sldId id="406" r:id="rId17"/>
    <p:sldId id="407" r:id="rId18"/>
    <p:sldId id="408" r:id="rId19"/>
    <p:sldId id="409" r:id="rId20"/>
    <p:sldId id="357" r:id="rId21"/>
    <p:sldId id="372" r:id="rId22"/>
    <p:sldId id="321" r:id="rId23"/>
    <p:sldId id="331" r:id="rId24"/>
    <p:sldId id="330" r:id="rId25"/>
    <p:sldId id="334" r:id="rId26"/>
    <p:sldId id="374" r:id="rId27"/>
    <p:sldId id="373" r:id="rId28"/>
    <p:sldId id="375" r:id="rId29"/>
    <p:sldId id="376" r:id="rId30"/>
    <p:sldId id="378" r:id="rId31"/>
    <p:sldId id="377" r:id="rId32"/>
    <p:sldId id="379" r:id="rId33"/>
    <p:sldId id="380" r:id="rId34"/>
    <p:sldId id="383" r:id="rId35"/>
    <p:sldId id="384" r:id="rId36"/>
    <p:sldId id="401" r:id="rId37"/>
    <p:sldId id="386" r:id="rId38"/>
    <p:sldId id="365" r:id="rId39"/>
    <p:sldId id="366" r:id="rId40"/>
    <p:sldId id="367" r:id="rId41"/>
    <p:sldId id="368" r:id="rId42"/>
    <p:sldId id="410" r:id="rId43"/>
    <p:sldId id="319" r:id="rId4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413">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Collings" initials="SC" lastIdx="9" clrIdx="0">
    <p:extLst>
      <p:ext uri="{19B8F6BF-5375-455C-9EA6-DF929625EA0E}">
        <p15:presenceInfo xmlns:p15="http://schemas.microsoft.com/office/powerpoint/2012/main" userId="Steve Colling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46"/>
    <p:restoredTop sz="66040" autoAdjust="0"/>
  </p:normalViewPr>
  <p:slideViewPr>
    <p:cSldViewPr>
      <p:cViewPr varScale="1">
        <p:scale>
          <a:sx n="75" d="100"/>
          <a:sy n="75" d="100"/>
        </p:scale>
        <p:origin x="2274" y="66"/>
      </p:cViewPr>
      <p:guideLst>
        <p:guide orient="horz" pos="2160"/>
        <p:guide orient="horz" pos="816"/>
        <p:guide orient="horz" pos="96"/>
        <p:guide orient="horz" pos="912"/>
        <p:guide orient="horz" pos="3888"/>
        <p:guide orient="horz" pos="1413"/>
        <p:guide pos="2880"/>
        <p:guide pos="240"/>
        <p:guide pos="55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16" y="-7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n Song" userId="9dc8af66-f080-4a12-9930-e64d42240ebc" providerId="ADAL" clId="{8BAA23C5-A662-4CBB-89AD-8871ACD28F99}"/>
    <pc:docChg chg="delSld">
      <pc:chgData name="Siwen Song" userId="9dc8af66-f080-4a12-9930-e64d42240ebc" providerId="ADAL" clId="{8BAA23C5-A662-4CBB-89AD-8871ACD28F99}" dt="2023-03-22T03:13:26.094" v="1" actId="47"/>
      <pc:docMkLst>
        <pc:docMk/>
      </pc:docMkLst>
      <pc:sldChg chg="del">
        <pc:chgData name="Siwen Song" userId="9dc8af66-f080-4a12-9930-e64d42240ebc" providerId="ADAL" clId="{8BAA23C5-A662-4CBB-89AD-8871ACD28F99}" dt="2023-03-22T02:19:08.287" v="0" actId="47"/>
        <pc:sldMkLst>
          <pc:docMk/>
          <pc:sldMk cId="3891585332" sldId="329"/>
        </pc:sldMkLst>
      </pc:sldChg>
      <pc:sldChg chg="del">
        <pc:chgData name="Siwen Song" userId="9dc8af66-f080-4a12-9930-e64d42240ebc" providerId="ADAL" clId="{8BAA23C5-A662-4CBB-89AD-8871ACD28F99}" dt="2023-03-22T03:13:26.094" v="1" actId="47"/>
        <pc:sldMkLst>
          <pc:docMk/>
          <pc:sldMk cId="3335916216" sldId="399"/>
        </pc:sldMkLst>
      </pc:sldChg>
    </pc:docChg>
  </pc:docChgLst>
  <pc:docChgLst>
    <pc:chgData name="Siwen Song" userId="9dc8af66-f080-4a12-9930-e64d42240ebc" providerId="ADAL" clId="{8689EC03-4E40-47AD-8F17-0E8D864C3594}"/>
    <pc:docChg chg="undo custSel addSld delSld modSld sldOrd">
      <pc:chgData name="Siwen Song" userId="9dc8af66-f080-4a12-9930-e64d42240ebc" providerId="ADAL" clId="{8689EC03-4E40-47AD-8F17-0E8D864C3594}" dt="2021-08-15T13:03:57.062" v="575" actId="313"/>
      <pc:docMkLst>
        <pc:docMk/>
      </pc:docMkLst>
      <pc:sldChg chg="modSp mod">
        <pc:chgData name="Siwen Song" userId="9dc8af66-f080-4a12-9930-e64d42240ebc" providerId="ADAL" clId="{8689EC03-4E40-47AD-8F17-0E8D864C3594}" dt="2021-08-15T12:09:36.060" v="32" actId="20577"/>
        <pc:sldMkLst>
          <pc:docMk/>
          <pc:sldMk cId="1432043009" sldId="321"/>
        </pc:sldMkLst>
        <pc:spChg chg="mod">
          <ac:chgData name="Siwen Song" userId="9dc8af66-f080-4a12-9930-e64d42240ebc" providerId="ADAL" clId="{8689EC03-4E40-47AD-8F17-0E8D864C3594}" dt="2021-08-15T12:09:36.060" v="32" actId="20577"/>
          <ac:spMkLst>
            <pc:docMk/>
            <pc:sldMk cId="1432043009" sldId="321"/>
            <ac:spMk id="67587" creationId="{00000000-0000-0000-0000-000000000000}"/>
          </ac:spMkLst>
        </pc:spChg>
      </pc:sldChg>
      <pc:sldChg chg="modSp mod">
        <pc:chgData name="Siwen Song" userId="9dc8af66-f080-4a12-9930-e64d42240ebc" providerId="ADAL" clId="{8689EC03-4E40-47AD-8F17-0E8D864C3594}" dt="2021-08-15T12:20:41.886" v="259" actId="20577"/>
        <pc:sldMkLst>
          <pc:docMk/>
          <pc:sldMk cId="2340314313" sldId="330"/>
        </pc:sldMkLst>
        <pc:spChg chg="mod">
          <ac:chgData name="Siwen Song" userId="9dc8af66-f080-4a12-9930-e64d42240ebc" providerId="ADAL" clId="{8689EC03-4E40-47AD-8F17-0E8D864C3594}" dt="2021-08-15T12:20:41.886" v="259" actId="20577"/>
          <ac:spMkLst>
            <pc:docMk/>
            <pc:sldMk cId="2340314313" sldId="330"/>
            <ac:spMk id="4" creationId="{00000000-0000-0000-0000-000000000000}"/>
          </ac:spMkLst>
        </pc:spChg>
      </pc:sldChg>
      <pc:sldChg chg="modSp mod">
        <pc:chgData name="Siwen Song" userId="9dc8af66-f080-4a12-9930-e64d42240ebc" providerId="ADAL" clId="{8689EC03-4E40-47AD-8F17-0E8D864C3594}" dt="2021-08-15T12:12:41.678" v="34" actId="13926"/>
        <pc:sldMkLst>
          <pc:docMk/>
          <pc:sldMk cId="552386024" sldId="331"/>
        </pc:sldMkLst>
        <pc:graphicFrameChg chg="modGraphic">
          <ac:chgData name="Siwen Song" userId="9dc8af66-f080-4a12-9930-e64d42240ebc" providerId="ADAL" clId="{8689EC03-4E40-47AD-8F17-0E8D864C3594}" dt="2021-08-15T12:12:41.678" v="34" actId="13926"/>
          <ac:graphicFrameMkLst>
            <pc:docMk/>
            <pc:sldMk cId="552386024" sldId="331"/>
            <ac:graphicFrameMk id="5" creationId="{00000000-0000-0000-0000-000000000000}"/>
          </ac:graphicFrameMkLst>
        </pc:graphicFrameChg>
      </pc:sldChg>
      <pc:sldChg chg="modSp mod">
        <pc:chgData name="Siwen Song" userId="9dc8af66-f080-4a12-9930-e64d42240ebc" providerId="ADAL" clId="{8689EC03-4E40-47AD-8F17-0E8D864C3594}" dt="2021-08-15T12:23:37.333" v="261" actId="313"/>
        <pc:sldMkLst>
          <pc:docMk/>
          <pc:sldMk cId="2367758484" sldId="373"/>
        </pc:sldMkLst>
        <pc:spChg chg="mod">
          <ac:chgData name="Siwen Song" userId="9dc8af66-f080-4a12-9930-e64d42240ebc" providerId="ADAL" clId="{8689EC03-4E40-47AD-8F17-0E8D864C3594}" dt="2021-08-15T12:23:37.333" v="261" actId="313"/>
          <ac:spMkLst>
            <pc:docMk/>
            <pc:sldMk cId="2367758484" sldId="373"/>
            <ac:spMk id="2" creationId="{00000000-0000-0000-0000-000000000000}"/>
          </ac:spMkLst>
        </pc:spChg>
      </pc:sldChg>
      <pc:sldChg chg="modSp mod">
        <pc:chgData name="Siwen Song" userId="9dc8af66-f080-4a12-9930-e64d42240ebc" providerId="ADAL" clId="{8689EC03-4E40-47AD-8F17-0E8D864C3594}" dt="2021-08-15T12:23:23.326" v="260" actId="313"/>
        <pc:sldMkLst>
          <pc:docMk/>
          <pc:sldMk cId="3388051197" sldId="374"/>
        </pc:sldMkLst>
        <pc:spChg chg="mod">
          <ac:chgData name="Siwen Song" userId="9dc8af66-f080-4a12-9930-e64d42240ebc" providerId="ADAL" clId="{8689EC03-4E40-47AD-8F17-0E8D864C3594}" dt="2021-08-15T12:23:23.326" v="260" actId="313"/>
          <ac:spMkLst>
            <pc:docMk/>
            <pc:sldMk cId="3388051197" sldId="374"/>
            <ac:spMk id="2" creationId="{00000000-0000-0000-0000-000000000000}"/>
          </ac:spMkLst>
        </pc:spChg>
      </pc:sldChg>
      <pc:sldChg chg="modSp mod">
        <pc:chgData name="Siwen Song" userId="9dc8af66-f080-4a12-9930-e64d42240ebc" providerId="ADAL" clId="{8689EC03-4E40-47AD-8F17-0E8D864C3594}" dt="2021-08-15T12:26:34.570" v="275" actId="20577"/>
        <pc:sldMkLst>
          <pc:docMk/>
          <pc:sldMk cId="3468080092" sldId="375"/>
        </pc:sldMkLst>
        <pc:spChg chg="mod">
          <ac:chgData name="Siwen Song" userId="9dc8af66-f080-4a12-9930-e64d42240ebc" providerId="ADAL" clId="{8689EC03-4E40-47AD-8F17-0E8D864C3594}" dt="2021-08-15T12:26:34.570" v="275" actId="20577"/>
          <ac:spMkLst>
            <pc:docMk/>
            <pc:sldMk cId="3468080092" sldId="375"/>
            <ac:spMk id="3" creationId="{DF803A16-C59E-482D-8846-503FE4F7F2FA}"/>
          </ac:spMkLst>
        </pc:spChg>
      </pc:sldChg>
      <pc:sldChg chg="ord">
        <pc:chgData name="Siwen Song" userId="9dc8af66-f080-4a12-9930-e64d42240ebc" providerId="ADAL" clId="{8689EC03-4E40-47AD-8F17-0E8D864C3594}" dt="2021-08-15T12:34:43.884" v="277"/>
        <pc:sldMkLst>
          <pc:docMk/>
          <pc:sldMk cId="3511459502" sldId="378"/>
        </pc:sldMkLst>
      </pc:sldChg>
      <pc:sldChg chg="modSp mod">
        <pc:chgData name="Siwen Song" userId="9dc8af66-f080-4a12-9930-e64d42240ebc" providerId="ADAL" clId="{8689EC03-4E40-47AD-8F17-0E8D864C3594}" dt="2021-08-15T12:39:22.622" v="279" actId="20577"/>
        <pc:sldMkLst>
          <pc:docMk/>
          <pc:sldMk cId="438242485" sldId="380"/>
        </pc:sldMkLst>
        <pc:spChg chg="mod">
          <ac:chgData name="Siwen Song" userId="9dc8af66-f080-4a12-9930-e64d42240ebc" providerId="ADAL" clId="{8689EC03-4E40-47AD-8F17-0E8D864C3594}" dt="2021-08-15T12:39:22.622" v="279" actId="20577"/>
          <ac:spMkLst>
            <pc:docMk/>
            <pc:sldMk cId="438242485" sldId="380"/>
            <ac:spMk id="2" creationId="{1FA91844-0898-4FE3-B5E0-BBFF519609AF}"/>
          </ac:spMkLst>
        </pc:spChg>
      </pc:sldChg>
      <pc:sldChg chg="modSp mod">
        <pc:chgData name="Siwen Song" userId="9dc8af66-f080-4a12-9930-e64d42240ebc" providerId="ADAL" clId="{8689EC03-4E40-47AD-8F17-0E8D864C3594}" dt="2021-08-15T12:43:21.614" v="281" actId="20577"/>
        <pc:sldMkLst>
          <pc:docMk/>
          <pc:sldMk cId="548379254" sldId="385"/>
        </pc:sldMkLst>
        <pc:spChg chg="mod">
          <ac:chgData name="Siwen Song" userId="9dc8af66-f080-4a12-9930-e64d42240ebc" providerId="ADAL" clId="{8689EC03-4E40-47AD-8F17-0E8D864C3594}" dt="2021-08-15T12:43:21.614" v="281" actId="20577"/>
          <ac:spMkLst>
            <pc:docMk/>
            <pc:sldMk cId="548379254" sldId="385"/>
            <ac:spMk id="208" creationId="{00000000-0000-0000-0000-000000000000}"/>
          </ac:spMkLst>
        </pc:spChg>
      </pc:sldChg>
      <pc:sldChg chg="modSp mod">
        <pc:chgData name="Siwen Song" userId="9dc8af66-f080-4a12-9930-e64d42240ebc" providerId="ADAL" clId="{8689EC03-4E40-47AD-8F17-0E8D864C3594}" dt="2021-08-15T12:53:36.162" v="320" actId="20577"/>
        <pc:sldMkLst>
          <pc:docMk/>
          <pc:sldMk cId="4100693237" sldId="386"/>
        </pc:sldMkLst>
        <pc:spChg chg="mod">
          <ac:chgData name="Siwen Song" userId="9dc8af66-f080-4a12-9930-e64d42240ebc" providerId="ADAL" clId="{8689EC03-4E40-47AD-8F17-0E8D864C3594}" dt="2021-08-15T12:53:36.162" v="320" actId="20577"/>
          <ac:spMkLst>
            <pc:docMk/>
            <pc:sldMk cId="4100693237" sldId="386"/>
            <ac:spMk id="211" creationId="{00000000-0000-0000-0000-000000000000}"/>
          </ac:spMkLst>
        </pc:spChg>
      </pc:sldChg>
      <pc:sldChg chg="modSp mod">
        <pc:chgData name="Siwen Song" userId="9dc8af66-f080-4a12-9930-e64d42240ebc" providerId="ADAL" clId="{8689EC03-4E40-47AD-8F17-0E8D864C3594}" dt="2021-08-15T13:03:57.062" v="575" actId="313"/>
        <pc:sldMkLst>
          <pc:docMk/>
          <pc:sldMk cId="2124105733" sldId="396"/>
        </pc:sldMkLst>
        <pc:spChg chg="mod">
          <ac:chgData name="Siwen Song" userId="9dc8af66-f080-4a12-9930-e64d42240ebc" providerId="ADAL" clId="{8689EC03-4E40-47AD-8F17-0E8D864C3594}" dt="2021-08-15T13:03:57.062" v="575" actId="313"/>
          <ac:spMkLst>
            <pc:docMk/>
            <pc:sldMk cId="2124105733" sldId="396"/>
            <ac:spMk id="146" creationId="{00000000-0000-0000-0000-000000000000}"/>
          </ac:spMkLst>
        </pc:spChg>
      </pc:sldChg>
      <pc:sldChg chg="new del">
        <pc:chgData name="Siwen Song" userId="9dc8af66-f080-4a12-9930-e64d42240ebc" providerId="ADAL" clId="{8689EC03-4E40-47AD-8F17-0E8D864C3594}" dt="2021-08-15T12:53:49.261" v="322" actId="47"/>
        <pc:sldMkLst>
          <pc:docMk/>
          <pc:sldMk cId="1132328507" sldId="400"/>
        </pc:sldMkLst>
      </pc:sldChg>
      <pc:sldChg chg="modSp mod">
        <pc:chgData name="Siwen Song" userId="9dc8af66-f080-4a12-9930-e64d42240ebc" providerId="ADAL" clId="{8689EC03-4E40-47AD-8F17-0E8D864C3594}" dt="2021-08-15T12:55:00.235" v="497" actId="403"/>
        <pc:sldMkLst>
          <pc:docMk/>
          <pc:sldMk cId="1975545433" sldId="401"/>
        </pc:sldMkLst>
        <pc:spChg chg="mod">
          <ac:chgData name="Siwen Song" userId="9dc8af66-f080-4a12-9930-e64d42240ebc" providerId="ADAL" clId="{8689EC03-4E40-47AD-8F17-0E8D864C3594}" dt="2021-08-15T12:54:01.331" v="354" actId="20577"/>
          <ac:spMkLst>
            <pc:docMk/>
            <pc:sldMk cId="1975545433" sldId="401"/>
            <ac:spMk id="211" creationId="{00000000-0000-0000-0000-000000000000}"/>
          </ac:spMkLst>
        </pc:spChg>
        <pc:spChg chg="mod">
          <ac:chgData name="Siwen Song" userId="9dc8af66-f080-4a12-9930-e64d42240ebc" providerId="ADAL" clId="{8689EC03-4E40-47AD-8F17-0E8D864C3594}" dt="2021-08-15T12:55:00.235" v="497" actId="403"/>
          <ac:spMkLst>
            <pc:docMk/>
            <pc:sldMk cId="1975545433" sldId="401"/>
            <ac:spMk id="212" creationId="{00000000-0000-0000-0000-000000000000}"/>
          </ac:spMkLst>
        </pc:spChg>
      </pc:sldChg>
    </pc:docChg>
  </pc:docChgLst>
  <pc:docChgLst>
    <pc:chgData name="Siwen Song" userId="9dc8af66-f080-4a12-9930-e64d42240ebc" providerId="ADAL" clId="{32390996-6A7E-4600-90B0-C96E5E6ACECA}"/>
    <pc:docChg chg="undo custSel addSld delSld modSld sldOrd">
      <pc:chgData name="Siwen Song" userId="9dc8af66-f080-4a12-9930-e64d42240ebc" providerId="ADAL" clId="{32390996-6A7E-4600-90B0-C96E5E6ACECA}" dt="2023-03-24T03:00:49.085" v="567" actId="113"/>
      <pc:docMkLst>
        <pc:docMk/>
      </pc:docMkLst>
      <pc:sldChg chg="modSp mod">
        <pc:chgData name="Siwen Song" userId="9dc8af66-f080-4a12-9930-e64d42240ebc" providerId="ADAL" clId="{32390996-6A7E-4600-90B0-C96E5E6ACECA}" dt="2023-03-24T03:00:49.085" v="567" actId="113"/>
        <pc:sldMkLst>
          <pc:docMk/>
          <pc:sldMk cId="4100693237" sldId="386"/>
        </pc:sldMkLst>
        <pc:spChg chg="mod">
          <ac:chgData name="Siwen Song" userId="9dc8af66-f080-4a12-9930-e64d42240ebc" providerId="ADAL" clId="{32390996-6A7E-4600-90B0-C96E5E6ACECA}" dt="2023-03-24T03:00:49.085" v="567" actId="113"/>
          <ac:spMkLst>
            <pc:docMk/>
            <pc:sldMk cId="4100693237" sldId="386"/>
            <ac:spMk id="212" creationId="{00000000-0000-0000-0000-000000000000}"/>
          </ac:spMkLst>
        </pc:spChg>
      </pc:sldChg>
      <pc:sldChg chg="modSp mod">
        <pc:chgData name="Siwen Song" userId="9dc8af66-f080-4a12-9930-e64d42240ebc" providerId="ADAL" clId="{32390996-6A7E-4600-90B0-C96E5E6ACECA}" dt="2023-03-24T02:20:29.125" v="563" actId="20577"/>
        <pc:sldMkLst>
          <pc:docMk/>
          <pc:sldMk cId="572415022" sldId="411"/>
        </pc:sldMkLst>
        <pc:spChg chg="mod">
          <ac:chgData name="Siwen Song" userId="9dc8af66-f080-4a12-9930-e64d42240ebc" providerId="ADAL" clId="{32390996-6A7E-4600-90B0-C96E5E6ACECA}" dt="2023-03-24T02:20:29.125" v="563" actId="20577"/>
          <ac:spMkLst>
            <pc:docMk/>
            <pc:sldMk cId="572415022" sldId="411"/>
            <ac:spMk id="3" creationId="{D26E09A6-BFB8-9C44-AAD5-BB3CF650CB38}"/>
          </ac:spMkLst>
        </pc:spChg>
      </pc:sldChg>
      <pc:sldChg chg="delSp modSp new mod ord">
        <pc:chgData name="Siwen Song" userId="9dc8af66-f080-4a12-9930-e64d42240ebc" providerId="ADAL" clId="{32390996-6A7E-4600-90B0-C96E5E6ACECA}" dt="2023-03-24T02:20:43.832" v="564" actId="20577"/>
        <pc:sldMkLst>
          <pc:docMk/>
          <pc:sldMk cId="3300236720" sldId="412"/>
        </pc:sldMkLst>
        <pc:spChg chg="mod">
          <ac:chgData name="Siwen Song" userId="9dc8af66-f080-4a12-9930-e64d42240ebc" providerId="ADAL" clId="{32390996-6A7E-4600-90B0-C96E5E6ACECA}" dt="2023-03-21T05:56:33.767" v="20" actId="20577"/>
          <ac:spMkLst>
            <pc:docMk/>
            <pc:sldMk cId="3300236720" sldId="412"/>
            <ac:spMk id="2" creationId="{1A41E04C-38BF-87E0-FC95-00876F9016A4}"/>
          </ac:spMkLst>
        </pc:spChg>
        <pc:spChg chg="del">
          <ac:chgData name="Siwen Song" userId="9dc8af66-f080-4a12-9930-e64d42240ebc" providerId="ADAL" clId="{32390996-6A7E-4600-90B0-C96E5E6ACECA}" dt="2023-03-21T05:56:39.650" v="21" actId="478"/>
          <ac:spMkLst>
            <pc:docMk/>
            <pc:sldMk cId="3300236720" sldId="412"/>
            <ac:spMk id="3" creationId="{D1C0AF8B-2B31-9B24-07F6-9CDAEBBE074E}"/>
          </ac:spMkLst>
        </pc:spChg>
        <pc:spChg chg="mod">
          <ac:chgData name="Siwen Song" userId="9dc8af66-f080-4a12-9930-e64d42240ebc" providerId="ADAL" clId="{32390996-6A7E-4600-90B0-C96E5E6ACECA}" dt="2023-03-24T02:20:43.832" v="564" actId="20577"/>
          <ac:spMkLst>
            <pc:docMk/>
            <pc:sldMk cId="3300236720" sldId="412"/>
            <ac:spMk id="4" creationId="{17FB3984-EEAD-B71E-1DAA-036CFD021D75}"/>
          </ac:spMkLst>
        </pc:spChg>
      </pc:sldChg>
      <pc:sldChg chg="new del">
        <pc:chgData name="Siwen Song" userId="9dc8af66-f080-4a12-9930-e64d42240ebc" providerId="ADAL" clId="{32390996-6A7E-4600-90B0-C96E5E6ACECA}" dt="2023-03-21T05:56:25.364" v="1" actId="680"/>
        <pc:sldMkLst>
          <pc:docMk/>
          <pc:sldMk cId="4043413760" sldId="412"/>
        </pc:sldMkLst>
      </pc:sldChg>
    </pc:docChg>
  </pc:docChgLst>
  <pc:docChgLst>
    <pc:chgData name="Siwen Song" userId="9dc8af66-f080-4a12-9930-e64d42240ebc" providerId="ADAL" clId="{C2763FE4-FD83-47BD-875C-8749B25E4C3C}"/>
    <pc:docChg chg="addSld modSld">
      <pc:chgData name="Siwen Song" userId="9dc8af66-f080-4a12-9930-e64d42240ebc" providerId="ADAL" clId="{C2763FE4-FD83-47BD-875C-8749B25E4C3C}" dt="2023-03-20T02:15:35.034" v="122" actId="20577"/>
      <pc:docMkLst>
        <pc:docMk/>
      </pc:docMkLst>
      <pc:sldChg chg="modSp mod">
        <pc:chgData name="Siwen Song" userId="9dc8af66-f080-4a12-9930-e64d42240ebc" providerId="ADAL" clId="{C2763FE4-FD83-47BD-875C-8749B25E4C3C}" dt="2023-03-20T02:11:02.550" v="23" actId="20577"/>
        <pc:sldMkLst>
          <pc:docMk/>
          <pc:sldMk cId="896741323" sldId="256"/>
        </pc:sldMkLst>
        <pc:spChg chg="mod">
          <ac:chgData name="Siwen Song" userId="9dc8af66-f080-4a12-9930-e64d42240ebc" providerId="ADAL" clId="{C2763FE4-FD83-47BD-875C-8749B25E4C3C}" dt="2023-03-20T02:11:02.550" v="23" actId="20577"/>
          <ac:spMkLst>
            <pc:docMk/>
            <pc:sldMk cId="896741323" sldId="256"/>
            <ac:spMk id="2" creationId="{00000000-0000-0000-0000-000000000000}"/>
          </ac:spMkLst>
        </pc:spChg>
      </pc:sldChg>
      <pc:sldChg chg="modSp mod">
        <pc:chgData name="Siwen Song" userId="9dc8af66-f080-4a12-9930-e64d42240ebc" providerId="ADAL" clId="{C2763FE4-FD83-47BD-875C-8749B25E4C3C}" dt="2023-03-20T02:12:15.437" v="32" actId="20577"/>
        <pc:sldMkLst>
          <pc:docMk/>
          <pc:sldMk cId="245723469" sldId="319"/>
        </pc:sldMkLst>
        <pc:spChg chg="mod">
          <ac:chgData name="Siwen Song" userId="9dc8af66-f080-4a12-9930-e64d42240ebc" providerId="ADAL" clId="{C2763FE4-FD83-47BD-875C-8749B25E4C3C}" dt="2023-03-20T02:12:15.437" v="32" actId="20577"/>
          <ac:spMkLst>
            <pc:docMk/>
            <pc:sldMk cId="245723469" sldId="319"/>
            <ac:spMk id="2" creationId="{00000000-0000-0000-0000-000000000000}"/>
          </ac:spMkLst>
        </pc:spChg>
      </pc:sldChg>
      <pc:sldChg chg="add">
        <pc:chgData name="Siwen Song" userId="9dc8af66-f080-4a12-9930-e64d42240ebc" providerId="ADAL" clId="{C2763FE4-FD83-47BD-875C-8749B25E4C3C}" dt="2023-03-20T02:11:05.672" v="24"/>
        <pc:sldMkLst>
          <pc:docMk/>
          <pc:sldMk cId="3607244426" sldId="320"/>
        </pc:sldMkLst>
      </pc:sldChg>
      <pc:sldChg chg="add">
        <pc:chgData name="Siwen Song" userId="9dc8af66-f080-4a12-9930-e64d42240ebc" providerId="ADAL" clId="{C2763FE4-FD83-47BD-875C-8749B25E4C3C}" dt="2023-03-20T02:11:05.672" v="24"/>
        <pc:sldMkLst>
          <pc:docMk/>
          <pc:sldMk cId="3891585332" sldId="329"/>
        </pc:sldMkLst>
      </pc:sldChg>
      <pc:sldChg chg="add">
        <pc:chgData name="Siwen Song" userId="9dc8af66-f080-4a12-9930-e64d42240ebc" providerId="ADAL" clId="{C2763FE4-FD83-47BD-875C-8749B25E4C3C}" dt="2023-03-20T02:11:05.672" v="24"/>
        <pc:sldMkLst>
          <pc:docMk/>
          <pc:sldMk cId="1566494919" sldId="333"/>
        </pc:sldMkLst>
      </pc:sldChg>
      <pc:sldChg chg="add">
        <pc:chgData name="Siwen Song" userId="9dc8af66-f080-4a12-9930-e64d42240ebc" providerId="ADAL" clId="{C2763FE4-FD83-47BD-875C-8749B25E4C3C}" dt="2023-03-20T02:11:05.672" v="24"/>
        <pc:sldMkLst>
          <pc:docMk/>
          <pc:sldMk cId="305366903" sldId="357"/>
        </pc:sldMkLst>
      </pc:sldChg>
      <pc:sldChg chg="add">
        <pc:chgData name="Siwen Song" userId="9dc8af66-f080-4a12-9930-e64d42240ebc" providerId="ADAL" clId="{C2763FE4-FD83-47BD-875C-8749B25E4C3C}" dt="2023-03-20T02:11:05.672" v="24"/>
        <pc:sldMkLst>
          <pc:docMk/>
          <pc:sldMk cId="2449362761" sldId="364"/>
        </pc:sldMkLst>
      </pc:sldChg>
      <pc:sldChg chg="add">
        <pc:chgData name="Siwen Song" userId="9dc8af66-f080-4a12-9930-e64d42240ebc" providerId="ADAL" clId="{C2763FE4-FD83-47BD-875C-8749B25E4C3C}" dt="2023-03-20T02:11:05.672" v="24"/>
        <pc:sldMkLst>
          <pc:docMk/>
          <pc:sldMk cId="2071602941" sldId="369"/>
        </pc:sldMkLst>
      </pc:sldChg>
      <pc:sldChg chg="add">
        <pc:chgData name="Siwen Song" userId="9dc8af66-f080-4a12-9930-e64d42240ebc" providerId="ADAL" clId="{C2763FE4-FD83-47BD-875C-8749B25E4C3C}" dt="2023-03-20T02:11:05.672" v="24"/>
        <pc:sldMkLst>
          <pc:docMk/>
          <pc:sldMk cId="143835577" sldId="403"/>
        </pc:sldMkLst>
      </pc:sldChg>
      <pc:sldChg chg="add">
        <pc:chgData name="Siwen Song" userId="9dc8af66-f080-4a12-9930-e64d42240ebc" providerId="ADAL" clId="{C2763FE4-FD83-47BD-875C-8749B25E4C3C}" dt="2023-03-20T02:11:05.672" v="24"/>
        <pc:sldMkLst>
          <pc:docMk/>
          <pc:sldMk cId="1018923895" sldId="404"/>
        </pc:sldMkLst>
      </pc:sldChg>
      <pc:sldChg chg="add">
        <pc:chgData name="Siwen Song" userId="9dc8af66-f080-4a12-9930-e64d42240ebc" providerId="ADAL" clId="{C2763FE4-FD83-47BD-875C-8749B25E4C3C}" dt="2023-03-20T02:11:05.672" v="24"/>
        <pc:sldMkLst>
          <pc:docMk/>
          <pc:sldMk cId="0" sldId="405"/>
        </pc:sldMkLst>
      </pc:sldChg>
      <pc:sldChg chg="add">
        <pc:chgData name="Siwen Song" userId="9dc8af66-f080-4a12-9930-e64d42240ebc" providerId="ADAL" clId="{C2763FE4-FD83-47BD-875C-8749B25E4C3C}" dt="2023-03-20T02:11:05.672" v="24"/>
        <pc:sldMkLst>
          <pc:docMk/>
          <pc:sldMk cId="0" sldId="406"/>
        </pc:sldMkLst>
      </pc:sldChg>
      <pc:sldChg chg="add">
        <pc:chgData name="Siwen Song" userId="9dc8af66-f080-4a12-9930-e64d42240ebc" providerId="ADAL" clId="{C2763FE4-FD83-47BD-875C-8749B25E4C3C}" dt="2023-03-20T02:11:05.672" v="24"/>
        <pc:sldMkLst>
          <pc:docMk/>
          <pc:sldMk cId="0" sldId="407"/>
        </pc:sldMkLst>
      </pc:sldChg>
      <pc:sldChg chg="add">
        <pc:chgData name="Siwen Song" userId="9dc8af66-f080-4a12-9930-e64d42240ebc" providerId="ADAL" clId="{C2763FE4-FD83-47BD-875C-8749B25E4C3C}" dt="2023-03-20T02:11:05.672" v="24"/>
        <pc:sldMkLst>
          <pc:docMk/>
          <pc:sldMk cId="0" sldId="408"/>
        </pc:sldMkLst>
      </pc:sldChg>
      <pc:sldChg chg="add">
        <pc:chgData name="Siwen Song" userId="9dc8af66-f080-4a12-9930-e64d42240ebc" providerId="ADAL" clId="{C2763FE4-FD83-47BD-875C-8749B25E4C3C}" dt="2023-03-20T02:11:05.672" v="24"/>
        <pc:sldMkLst>
          <pc:docMk/>
          <pc:sldMk cId="0" sldId="409"/>
        </pc:sldMkLst>
      </pc:sldChg>
      <pc:sldChg chg="add">
        <pc:chgData name="Siwen Song" userId="9dc8af66-f080-4a12-9930-e64d42240ebc" providerId="ADAL" clId="{C2763FE4-FD83-47BD-875C-8749B25E4C3C}" dt="2023-03-20T02:12:08.331" v="25"/>
        <pc:sldMkLst>
          <pc:docMk/>
          <pc:sldMk cId="1725604837" sldId="410"/>
        </pc:sldMkLst>
      </pc:sldChg>
      <pc:sldChg chg="modSp new mod">
        <pc:chgData name="Siwen Song" userId="9dc8af66-f080-4a12-9930-e64d42240ebc" providerId="ADAL" clId="{C2763FE4-FD83-47BD-875C-8749B25E4C3C}" dt="2023-03-20T02:15:35.034" v="122" actId="20577"/>
        <pc:sldMkLst>
          <pc:docMk/>
          <pc:sldMk cId="572415022" sldId="411"/>
        </pc:sldMkLst>
        <pc:spChg chg="mod">
          <ac:chgData name="Siwen Song" userId="9dc8af66-f080-4a12-9930-e64d42240ebc" providerId="ADAL" clId="{C2763FE4-FD83-47BD-875C-8749B25E4C3C}" dt="2023-03-20T02:14:38.653" v="59" actId="20577"/>
          <ac:spMkLst>
            <pc:docMk/>
            <pc:sldMk cId="572415022" sldId="411"/>
            <ac:spMk id="2" creationId="{8B9284AF-D320-FC7B-3D6A-51150D0F5296}"/>
          </ac:spMkLst>
        </pc:spChg>
        <pc:spChg chg="mod">
          <ac:chgData name="Siwen Song" userId="9dc8af66-f080-4a12-9930-e64d42240ebc" providerId="ADAL" clId="{C2763FE4-FD83-47BD-875C-8749B25E4C3C}" dt="2023-03-20T02:15:35.034" v="122" actId="20577"/>
          <ac:spMkLst>
            <pc:docMk/>
            <pc:sldMk cId="572415022" sldId="411"/>
            <ac:spMk id="3" creationId="{D26E09A6-BFB8-9C44-AAD5-BB3CF650CB38}"/>
          </ac:spMkLst>
        </pc:spChg>
      </pc:sldChg>
    </pc:docChg>
  </pc:docChgLst>
  <pc:docChgLst>
    <pc:chgData name="Siwen Song" userId="9dc8af66-f080-4a12-9930-e64d42240ebc" providerId="ADAL" clId="{2F309539-5B7E-4FE6-9A6F-514E1926D9A7}"/>
    <pc:docChg chg="delSld modSld">
      <pc:chgData name="Siwen Song" userId="9dc8af66-f080-4a12-9930-e64d42240ebc" providerId="ADAL" clId="{2F309539-5B7E-4FE6-9A6F-514E1926D9A7}" dt="2023-06-15T03:29:32.094" v="52" actId="47"/>
      <pc:docMkLst>
        <pc:docMk/>
      </pc:docMkLst>
      <pc:sldChg chg="modNotesTx">
        <pc:chgData name="Siwen Song" userId="9dc8af66-f080-4a12-9930-e64d42240ebc" providerId="ADAL" clId="{2F309539-5B7E-4FE6-9A6F-514E1926D9A7}" dt="2023-06-15T03:25:39.385" v="1" actId="20577"/>
        <pc:sldMkLst>
          <pc:docMk/>
          <pc:sldMk cId="896741323" sldId="256"/>
        </pc:sldMkLst>
      </pc:sldChg>
      <pc:sldChg chg="modNotesTx">
        <pc:chgData name="Siwen Song" userId="9dc8af66-f080-4a12-9930-e64d42240ebc" providerId="ADAL" clId="{2F309539-5B7E-4FE6-9A6F-514E1926D9A7}" dt="2023-06-15T03:25:43.604" v="2" actId="20577"/>
        <pc:sldMkLst>
          <pc:docMk/>
          <pc:sldMk cId="3607244426" sldId="320"/>
        </pc:sldMkLst>
      </pc:sldChg>
      <pc:sldChg chg="modNotesTx">
        <pc:chgData name="Siwen Song" userId="9dc8af66-f080-4a12-9930-e64d42240ebc" providerId="ADAL" clId="{2F309539-5B7E-4FE6-9A6F-514E1926D9A7}" dt="2023-06-15T03:26:30.070" v="18" actId="20577"/>
        <pc:sldMkLst>
          <pc:docMk/>
          <pc:sldMk cId="1432043009" sldId="321"/>
        </pc:sldMkLst>
      </pc:sldChg>
      <pc:sldChg chg="del modNotesTx">
        <pc:chgData name="Siwen Song" userId="9dc8af66-f080-4a12-9930-e64d42240ebc" providerId="ADAL" clId="{2F309539-5B7E-4FE6-9A6F-514E1926D9A7}" dt="2023-06-15T03:28:50.051" v="49" actId="47"/>
        <pc:sldMkLst>
          <pc:docMk/>
          <pc:sldMk cId="3378294717" sldId="327"/>
        </pc:sldMkLst>
      </pc:sldChg>
      <pc:sldChg chg="modNotesTx">
        <pc:chgData name="Siwen Song" userId="9dc8af66-f080-4a12-9930-e64d42240ebc" providerId="ADAL" clId="{2F309539-5B7E-4FE6-9A6F-514E1926D9A7}" dt="2023-06-15T03:26:36.366" v="20" actId="20577"/>
        <pc:sldMkLst>
          <pc:docMk/>
          <pc:sldMk cId="2340314313" sldId="330"/>
        </pc:sldMkLst>
      </pc:sldChg>
      <pc:sldChg chg="modNotesTx">
        <pc:chgData name="Siwen Song" userId="9dc8af66-f080-4a12-9930-e64d42240ebc" providerId="ADAL" clId="{2F309539-5B7E-4FE6-9A6F-514E1926D9A7}" dt="2023-06-15T03:26:33.433" v="19" actId="20577"/>
        <pc:sldMkLst>
          <pc:docMk/>
          <pc:sldMk cId="552386024" sldId="331"/>
        </pc:sldMkLst>
      </pc:sldChg>
      <pc:sldChg chg="modNotesTx">
        <pc:chgData name="Siwen Song" userId="9dc8af66-f080-4a12-9930-e64d42240ebc" providerId="ADAL" clId="{2F309539-5B7E-4FE6-9A6F-514E1926D9A7}" dt="2023-06-15T03:25:54.706" v="6" actId="20577"/>
        <pc:sldMkLst>
          <pc:docMk/>
          <pc:sldMk cId="1566494919" sldId="333"/>
        </pc:sldMkLst>
      </pc:sldChg>
      <pc:sldChg chg="modNotesTx">
        <pc:chgData name="Siwen Song" userId="9dc8af66-f080-4a12-9930-e64d42240ebc" providerId="ADAL" clId="{2F309539-5B7E-4FE6-9A6F-514E1926D9A7}" dt="2023-06-15T03:26:40.226" v="21" actId="20577"/>
        <pc:sldMkLst>
          <pc:docMk/>
          <pc:sldMk cId="3144098594" sldId="334"/>
        </pc:sldMkLst>
      </pc:sldChg>
      <pc:sldChg chg="modNotesTx">
        <pc:chgData name="Siwen Song" userId="9dc8af66-f080-4a12-9930-e64d42240ebc" providerId="ADAL" clId="{2F309539-5B7E-4FE6-9A6F-514E1926D9A7}" dt="2023-06-15T03:26:22.636" v="16" actId="20577"/>
        <pc:sldMkLst>
          <pc:docMk/>
          <pc:sldMk cId="305366903" sldId="357"/>
        </pc:sldMkLst>
      </pc:sldChg>
      <pc:sldChg chg="modNotesTx">
        <pc:chgData name="Siwen Song" userId="9dc8af66-f080-4a12-9930-e64d42240ebc" providerId="ADAL" clId="{2F309539-5B7E-4FE6-9A6F-514E1926D9A7}" dt="2023-06-15T03:25:51.786" v="5" actId="20577"/>
        <pc:sldMkLst>
          <pc:docMk/>
          <pc:sldMk cId="2449362761" sldId="364"/>
        </pc:sldMkLst>
      </pc:sldChg>
      <pc:sldChg chg="modNotesTx">
        <pc:chgData name="Siwen Song" userId="9dc8af66-f080-4a12-9930-e64d42240ebc" providerId="ADAL" clId="{2F309539-5B7E-4FE6-9A6F-514E1926D9A7}" dt="2023-06-15T03:27:24.843" v="35" actId="20577"/>
        <pc:sldMkLst>
          <pc:docMk/>
          <pc:sldMk cId="2355385531" sldId="365"/>
        </pc:sldMkLst>
      </pc:sldChg>
      <pc:sldChg chg="modNotesTx">
        <pc:chgData name="Siwen Song" userId="9dc8af66-f080-4a12-9930-e64d42240ebc" providerId="ADAL" clId="{2F309539-5B7E-4FE6-9A6F-514E1926D9A7}" dt="2023-06-15T03:27:27.767" v="36" actId="20577"/>
        <pc:sldMkLst>
          <pc:docMk/>
          <pc:sldMk cId="1925973653" sldId="366"/>
        </pc:sldMkLst>
      </pc:sldChg>
      <pc:sldChg chg="modNotesTx">
        <pc:chgData name="Siwen Song" userId="9dc8af66-f080-4a12-9930-e64d42240ebc" providerId="ADAL" clId="{2F309539-5B7E-4FE6-9A6F-514E1926D9A7}" dt="2023-06-15T03:27:30.580" v="37" actId="20577"/>
        <pc:sldMkLst>
          <pc:docMk/>
          <pc:sldMk cId="918601671" sldId="367"/>
        </pc:sldMkLst>
      </pc:sldChg>
      <pc:sldChg chg="modNotesTx">
        <pc:chgData name="Siwen Song" userId="9dc8af66-f080-4a12-9930-e64d42240ebc" providerId="ADAL" clId="{2F309539-5B7E-4FE6-9A6F-514E1926D9A7}" dt="2023-06-15T03:27:33.633" v="38" actId="20577"/>
        <pc:sldMkLst>
          <pc:docMk/>
          <pc:sldMk cId="289009921" sldId="368"/>
        </pc:sldMkLst>
      </pc:sldChg>
      <pc:sldChg chg="modNotesTx">
        <pc:chgData name="Siwen Song" userId="9dc8af66-f080-4a12-9930-e64d42240ebc" providerId="ADAL" clId="{2F309539-5B7E-4FE6-9A6F-514E1926D9A7}" dt="2023-06-15T03:25:58.585" v="7" actId="20577"/>
        <pc:sldMkLst>
          <pc:docMk/>
          <pc:sldMk cId="2071602941" sldId="369"/>
        </pc:sldMkLst>
      </pc:sldChg>
      <pc:sldChg chg="modNotesTx">
        <pc:chgData name="Siwen Song" userId="9dc8af66-f080-4a12-9930-e64d42240ebc" providerId="ADAL" clId="{2F309539-5B7E-4FE6-9A6F-514E1926D9A7}" dt="2023-06-15T03:26:27.340" v="17" actId="20577"/>
        <pc:sldMkLst>
          <pc:docMk/>
          <pc:sldMk cId="566203763" sldId="372"/>
        </pc:sldMkLst>
      </pc:sldChg>
      <pc:sldChg chg="modNotesTx">
        <pc:chgData name="Siwen Song" userId="9dc8af66-f080-4a12-9930-e64d42240ebc" providerId="ADAL" clId="{2F309539-5B7E-4FE6-9A6F-514E1926D9A7}" dt="2023-06-15T03:26:45.733" v="22" actId="20577"/>
        <pc:sldMkLst>
          <pc:docMk/>
          <pc:sldMk cId="3468080092" sldId="375"/>
        </pc:sldMkLst>
      </pc:sldChg>
      <pc:sldChg chg="modNotesTx">
        <pc:chgData name="Siwen Song" userId="9dc8af66-f080-4a12-9930-e64d42240ebc" providerId="ADAL" clId="{2F309539-5B7E-4FE6-9A6F-514E1926D9A7}" dt="2023-06-15T03:26:50.339" v="24" actId="20577"/>
        <pc:sldMkLst>
          <pc:docMk/>
          <pc:sldMk cId="2656389679" sldId="376"/>
        </pc:sldMkLst>
      </pc:sldChg>
      <pc:sldChg chg="modNotesTx">
        <pc:chgData name="Siwen Song" userId="9dc8af66-f080-4a12-9930-e64d42240ebc" providerId="ADAL" clId="{2F309539-5B7E-4FE6-9A6F-514E1926D9A7}" dt="2023-06-15T03:26:52.617" v="26" actId="5793"/>
        <pc:sldMkLst>
          <pc:docMk/>
          <pc:sldMk cId="3511459502" sldId="378"/>
        </pc:sldMkLst>
      </pc:sldChg>
      <pc:sldChg chg="modNotesTx">
        <pc:chgData name="Siwen Song" userId="9dc8af66-f080-4a12-9930-e64d42240ebc" providerId="ADAL" clId="{2F309539-5B7E-4FE6-9A6F-514E1926D9A7}" dt="2023-06-15T03:26:57.266" v="27" actId="20577"/>
        <pc:sldMkLst>
          <pc:docMk/>
          <pc:sldMk cId="1502549078" sldId="379"/>
        </pc:sldMkLst>
      </pc:sldChg>
      <pc:sldChg chg="modNotesTx">
        <pc:chgData name="Siwen Song" userId="9dc8af66-f080-4a12-9930-e64d42240ebc" providerId="ADAL" clId="{2F309539-5B7E-4FE6-9A6F-514E1926D9A7}" dt="2023-06-15T03:26:59.899" v="28" actId="20577"/>
        <pc:sldMkLst>
          <pc:docMk/>
          <pc:sldMk cId="438242485" sldId="380"/>
        </pc:sldMkLst>
      </pc:sldChg>
      <pc:sldChg chg="del modNotesTx">
        <pc:chgData name="Siwen Song" userId="9dc8af66-f080-4a12-9930-e64d42240ebc" providerId="ADAL" clId="{2F309539-5B7E-4FE6-9A6F-514E1926D9A7}" dt="2023-06-15T03:29:06.285" v="50" actId="47"/>
        <pc:sldMkLst>
          <pc:docMk/>
          <pc:sldMk cId="3034662065" sldId="381"/>
        </pc:sldMkLst>
      </pc:sldChg>
      <pc:sldChg chg="del modNotesTx">
        <pc:chgData name="Siwen Song" userId="9dc8af66-f080-4a12-9930-e64d42240ebc" providerId="ADAL" clId="{2F309539-5B7E-4FE6-9A6F-514E1926D9A7}" dt="2023-06-15T03:29:09.935" v="51" actId="47"/>
        <pc:sldMkLst>
          <pc:docMk/>
          <pc:sldMk cId="2222285863" sldId="382"/>
        </pc:sldMkLst>
      </pc:sldChg>
      <pc:sldChg chg="modNotesTx">
        <pc:chgData name="Siwen Song" userId="9dc8af66-f080-4a12-9930-e64d42240ebc" providerId="ADAL" clId="{2F309539-5B7E-4FE6-9A6F-514E1926D9A7}" dt="2023-06-15T03:27:09.781" v="31" actId="20577"/>
        <pc:sldMkLst>
          <pc:docMk/>
          <pc:sldMk cId="1472534837" sldId="383"/>
        </pc:sldMkLst>
      </pc:sldChg>
      <pc:sldChg chg="del modNotesTx">
        <pc:chgData name="Siwen Song" userId="9dc8af66-f080-4a12-9930-e64d42240ebc" providerId="ADAL" clId="{2F309539-5B7E-4FE6-9A6F-514E1926D9A7}" dt="2023-06-15T03:29:32.094" v="52" actId="47"/>
        <pc:sldMkLst>
          <pc:docMk/>
          <pc:sldMk cId="548379254" sldId="385"/>
        </pc:sldMkLst>
      </pc:sldChg>
      <pc:sldChg chg="modNotesTx">
        <pc:chgData name="Siwen Song" userId="9dc8af66-f080-4a12-9930-e64d42240ebc" providerId="ADAL" clId="{2F309539-5B7E-4FE6-9A6F-514E1926D9A7}" dt="2023-06-15T03:27:21.469" v="34" actId="20577"/>
        <pc:sldMkLst>
          <pc:docMk/>
          <pc:sldMk cId="4100693237" sldId="386"/>
        </pc:sldMkLst>
      </pc:sldChg>
      <pc:sldChg chg="del">
        <pc:chgData name="Siwen Song" userId="9dc8af66-f080-4a12-9930-e64d42240ebc" providerId="ADAL" clId="{2F309539-5B7E-4FE6-9A6F-514E1926D9A7}" dt="2023-06-15T03:27:42.755" v="40" actId="47"/>
        <pc:sldMkLst>
          <pc:docMk/>
          <pc:sldMk cId="1632224441" sldId="387"/>
        </pc:sldMkLst>
      </pc:sldChg>
      <pc:sldChg chg="del">
        <pc:chgData name="Siwen Song" userId="9dc8af66-f080-4a12-9930-e64d42240ebc" providerId="ADAL" clId="{2F309539-5B7E-4FE6-9A6F-514E1926D9A7}" dt="2023-06-15T03:27:46.288" v="43" actId="47"/>
        <pc:sldMkLst>
          <pc:docMk/>
          <pc:sldMk cId="2779039313" sldId="390"/>
        </pc:sldMkLst>
      </pc:sldChg>
      <pc:sldChg chg="del">
        <pc:chgData name="Siwen Song" userId="9dc8af66-f080-4a12-9930-e64d42240ebc" providerId="ADAL" clId="{2F309539-5B7E-4FE6-9A6F-514E1926D9A7}" dt="2023-06-15T03:27:48.234" v="45" actId="47"/>
        <pc:sldMkLst>
          <pc:docMk/>
          <pc:sldMk cId="282368746" sldId="392"/>
        </pc:sldMkLst>
      </pc:sldChg>
      <pc:sldChg chg="del">
        <pc:chgData name="Siwen Song" userId="9dc8af66-f080-4a12-9930-e64d42240ebc" providerId="ADAL" clId="{2F309539-5B7E-4FE6-9A6F-514E1926D9A7}" dt="2023-06-15T03:27:48.970" v="46" actId="47"/>
        <pc:sldMkLst>
          <pc:docMk/>
          <pc:sldMk cId="4003836593" sldId="393"/>
        </pc:sldMkLst>
      </pc:sldChg>
      <pc:sldChg chg="del">
        <pc:chgData name="Siwen Song" userId="9dc8af66-f080-4a12-9930-e64d42240ebc" providerId="ADAL" clId="{2F309539-5B7E-4FE6-9A6F-514E1926D9A7}" dt="2023-06-15T03:27:49.567" v="47" actId="47"/>
        <pc:sldMkLst>
          <pc:docMk/>
          <pc:sldMk cId="2054391194" sldId="394"/>
        </pc:sldMkLst>
      </pc:sldChg>
      <pc:sldChg chg="del">
        <pc:chgData name="Siwen Song" userId="9dc8af66-f080-4a12-9930-e64d42240ebc" providerId="ADAL" clId="{2F309539-5B7E-4FE6-9A6F-514E1926D9A7}" dt="2023-06-15T03:27:50.167" v="48" actId="47"/>
        <pc:sldMkLst>
          <pc:docMk/>
          <pc:sldMk cId="2337403278" sldId="395"/>
        </pc:sldMkLst>
      </pc:sldChg>
      <pc:sldChg chg="del">
        <pc:chgData name="Siwen Song" userId="9dc8af66-f080-4a12-9930-e64d42240ebc" providerId="ADAL" clId="{2F309539-5B7E-4FE6-9A6F-514E1926D9A7}" dt="2023-06-15T03:27:44.767" v="41" actId="47"/>
        <pc:sldMkLst>
          <pc:docMk/>
          <pc:sldMk cId="2124105733" sldId="396"/>
        </pc:sldMkLst>
      </pc:sldChg>
      <pc:sldChg chg="del">
        <pc:chgData name="Siwen Song" userId="9dc8af66-f080-4a12-9930-e64d42240ebc" providerId="ADAL" clId="{2F309539-5B7E-4FE6-9A6F-514E1926D9A7}" dt="2023-06-15T03:27:45.534" v="42" actId="47"/>
        <pc:sldMkLst>
          <pc:docMk/>
          <pc:sldMk cId="3795683054" sldId="397"/>
        </pc:sldMkLst>
      </pc:sldChg>
      <pc:sldChg chg="del">
        <pc:chgData name="Siwen Song" userId="9dc8af66-f080-4a12-9930-e64d42240ebc" providerId="ADAL" clId="{2F309539-5B7E-4FE6-9A6F-514E1926D9A7}" dt="2023-06-15T03:27:46.917" v="44" actId="47"/>
        <pc:sldMkLst>
          <pc:docMk/>
          <pc:sldMk cId="4048064048" sldId="398"/>
        </pc:sldMkLst>
      </pc:sldChg>
      <pc:sldChg chg="modNotesTx">
        <pc:chgData name="Siwen Song" userId="9dc8af66-f080-4a12-9930-e64d42240ebc" providerId="ADAL" clId="{2F309539-5B7E-4FE6-9A6F-514E1926D9A7}" dt="2023-06-15T03:27:17.125" v="33" actId="20577"/>
        <pc:sldMkLst>
          <pc:docMk/>
          <pc:sldMk cId="1975545433" sldId="401"/>
        </pc:sldMkLst>
      </pc:sldChg>
      <pc:sldChg chg="modNotesTx">
        <pc:chgData name="Siwen Song" userId="9dc8af66-f080-4a12-9930-e64d42240ebc" providerId="ADAL" clId="{2F309539-5B7E-4FE6-9A6F-514E1926D9A7}" dt="2023-06-15T03:25:47.095" v="3" actId="20577"/>
        <pc:sldMkLst>
          <pc:docMk/>
          <pc:sldMk cId="143835577" sldId="403"/>
        </pc:sldMkLst>
      </pc:sldChg>
      <pc:sldChg chg="modNotesTx">
        <pc:chgData name="Siwen Song" userId="9dc8af66-f080-4a12-9930-e64d42240ebc" providerId="ADAL" clId="{2F309539-5B7E-4FE6-9A6F-514E1926D9A7}" dt="2023-06-15T03:25:49.706" v="4" actId="20577"/>
        <pc:sldMkLst>
          <pc:docMk/>
          <pc:sldMk cId="1018923895" sldId="404"/>
        </pc:sldMkLst>
      </pc:sldChg>
      <pc:sldChg chg="modNotesTx">
        <pc:chgData name="Siwen Song" userId="9dc8af66-f080-4a12-9930-e64d42240ebc" providerId="ADAL" clId="{2F309539-5B7E-4FE6-9A6F-514E1926D9A7}" dt="2023-06-15T03:26:03.032" v="8" actId="20577"/>
        <pc:sldMkLst>
          <pc:docMk/>
          <pc:sldMk cId="0" sldId="405"/>
        </pc:sldMkLst>
      </pc:sldChg>
      <pc:sldChg chg="modNotesTx">
        <pc:chgData name="Siwen Song" userId="9dc8af66-f080-4a12-9930-e64d42240ebc" providerId="ADAL" clId="{2F309539-5B7E-4FE6-9A6F-514E1926D9A7}" dt="2023-06-15T03:26:08.057" v="10" actId="5793"/>
        <pc:sldMkLst>
          <pc:docMk/>
          <pc:sldMk cId="0" sldId="406"/>
        </pc:sldMkLst>
      </pc:sldChg>
      <pc:sldChg chg="modNotesTx">
        <pc:chgData name="Siwen Song" userId="9dc8af66-f080-4a12-9930-e64d42240ebc" providerId="ADAL" clId="{2F309539-5B7E-4FE6-9A6F-514E1926D9A7}" dt="2023-06-15T03:26:12.033" v="11" actId="20577"/>
        <pc:sldMkLst>
          <pc:docMk/>
          <pc:sldMk cId="0" sldId="407"/>
        </pc:sldMkLst>
      </pc:sldChg>
      <pc:sldChg chg="modNotesTx">
        <pc:chgData name="Siwen Song" userId="9dc8af66-f080-4a12-9930-e64d42240ebc" providerId="ADAL" clId="{2F309539-5B7E-4FE6-9A6F-514E1926D9A7}" dt="2023-06-15T03:26:14.871" v="13" actId="5793"/>
        <pc:sldMkLst>
          <pc:docMk/>
          <pc:sldMk cId="0" sldId="408"/>
        </pc:sldMkLst>
      </pc:sldChg>
      <pc:sldChg chg="modNotesTx">
        <pc:chgData name="Siwen Song" userId="9dc8af66-f080-4a12-9930-e64d42240ebc" providerId="ADAL" clId="{2F309539-5B7E-4FE6-9A6F-514E1926D9A7}" dt="2023-06-15T03:26:20.464" v="15" actId="5793"/>
        <pc:sldMkLst>
          <pc:docMk/>
          <pc:sldMk cId="0" sldId="409"/>
        </pc:sldMkLst>
      </pc:sldChg>
      <pc:sldChg chg="del">
        <pc:chgData name="Siwen Song" userId="9dc8af66-f080-4a12-9930-e64d42240ebc" providerId="ADAL" clId="{2F309539-5B7E-4FE6-9A6F-514E1926D9A7}" dt="2023-06-15T03:27:41.722" v="39" actId="47"/>
        <pc:sldMkLst>
          <pc:docMk/>
          <pc:sldMk cId="572415022" sldId="411"/>
        </pc:sldMkLst>
      </pc:sldChg>
      <pc:sldChg chg="del">
        <pc:chgData name="Siwen Song" userId="9dc8af66-f080-4a12-9930-e64d42240ebc" providerId="ADAL" clId="{2F309539-5B7E-4FE6-9A6F-514E1926D9A7}" dt="2023-06-15T03:24:38.129" v="0" actId="47"/>
        <pc:sldMkLst>
          <pc:docMk/>
          <pc:sldMk cId="3300236720" sldId="412"/>
        </pc:sldMkLst>
      </pc:sldChg>
      <pc:sldMasterChg chg="delSldLayout">
        <pc:chgData name="Siwen Song" userId="9dc8af66-f080-4a12-9930-e64d42240ebc" providerId="ADAL" clId="{2F309539-5B7E-4FE6-9A6F-514E1926D9A7}" dt="2023-06-15T03:27:42.755" v="40" actId="47"/>
        <pc:sldMasterMkLst>
          <pc:docMk/>
          <pc:sldMasterMk cId="604217910" sldId="2147483704"/>
        </pc:sldMasterMkLst>
        <pc:sldLayoutChg chg="del">
          <pc:chgData name="Siwen Song" userId="9dc8af66-f080-4a12-9930-e64d42240ebc" providerId="ADAL" clId="{2F309539-5B7E-4FE6-9A6F-514E1926D9A7}" dt="2023-06-15T03:27:42.755" v="40" actId="47"/>
          <pc:sldLayoutMkLst>
            <pc:docMk/>
            <pc:sldMasterMk cId="604217910" sldId="2147483704"/>
            <pc:sldLayoutMk cId="2326017560" sldId="214748373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3324" tIns="46662" rIns="93324" bIns="46662" rtlCol="0"/>
          <a:lstStyle>
            <a:lvl1pPr algn="l">
              <a:defRPr sz="1200"/>
            </a:lvl1pPr>
          </a:lstStyle>
          <a:p>
            <a:endParaRPr dirty="0"/>
          </a:p>
        </p:txBody>
      </p:sp>
      <p:sp>
        <p:nvSpPr>
          <p:cNvPr id="3" name="Date Placeholder 2"/>
          <p:cNvSpPr>
            <a:spLocks noGrp="1"/>
          </p:cNvSpPr>
          <p:nvPr>
            <p:ph type="dt" sz="quarter" idx="1"/>
          </p:nvPr>
        </p:nvSpPr>
        <p:spPr>
          <a:xfrm>
            <a:off x="3850445" y="2"/>
            <a:ext cx="2945659" cy="496332"/>
          </a:xfrm>
          <a:prstGeom prst="rect">
            <a:avLst/>
          </a:prstGeom>
        </p:spPr>
        <p:txBody>
          <a:bodyPr vert="horz" lIns="93324" tIns="46662" rIns="93324" bIns="46662" rtlCol="0"/>
          <a:lstStyle>
            <a:lvl1pPr algn="r">
              <a:defRPr sz="1200"/>
            </a:lvl1pPr>
          </a:lstStyle>
          <a:p>
            <a:fld id="{1CDAEF2A-A3C2-4396-A632-62C6518C59D9}" type="datetimeFigureOut">
              <a:rPr lang="en-US"/>
              <a:t>6/15/2023</a:t>
            </a:fld>
            <a:endParaRPr dirty="0"/>
          </a:p>
        </p:txBody>
      </p:sp>
      <p:sp>
        <p:nvSpPr>
          <p:cNvPr id="4" name="Footer Placeholder 3"/>
          <p:cNvSpPr>
            <a:spLocks noGrp="1"/>
          </p:cNvSpPr>
          <p:nvPr>
            <p:ph type="ftr" sz="quarter" idx="2"/>
          </p:nvPr>
        </p:nvSpPr>
        <p:spPr>
          <a:xfrm>
            <a:off x="1" y="9428584"/>
            <a:ext cx="2945659" cy="496332"/>
          </a:xfrm>
          <a:prstGeom prst="rect">
            <a:avLst/>
          </a:prstGeom>
        </p:spPr>
        <p:txBody>
          <a:bodyPr vert="horz" lIns="93324" tIns="46662" rIns="93324" bIns="46662" rtlCol="0" anchor="b"/>
          <a:lstStyle>
            <a:lvl1pPr algn="l">
              <a:defRPr sz="1200"/>
            </a:lvl1pPr>
          </a:lstStyle>
          <a:p>
            <a:endParaRPr dirty="0"/>
          </a:p>
        </p:txBody>
      </p:sp>
      <p:sp>
        <p:nvSpPr>
          <p:cNvPr id="5" name="Slide Number Placeholder 4"/>
          <p:cNvSpPr>
            <a:spLocks noGrp="1"/>
          </p:cNvSpPr>
          <p:nvPr>
            <p:ph type="sldNum" sz="quarter" idx="3"/>
          </p:nvPr>
        </p:nvSpPr>
        <p:spPr>
          <a:xfrm>
            <a:off x="3850445" y="9428584"/>
            <a:ext cx="2945659" cy="496332"/>
          </a:xfrm>
          <a:prstGeom prst="rect">
            <a:avLst/>
          </a:prstGeom>
        </p:spPr>
        <p:txBody>
          <a:bodyPr vert="horz" lIns="93324" tIns="46662" rIns="93324" bIns="46662"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3324" tIns="46662" rIns="93324" bIns="46662" rtlCol="0"/>
          <a:lstStyle>
            <a:lvl1pPr algn="l">
              <a:defRPr sz="1200"/>
            </a:lvl1pPr>
          </a:lstStyle>
          <a:p>
            <a:endParaRPr dirty="0"/>
          </a:p>
        </p:txBody>
      </p:sp>
      <p:sp>
        <p:nvSpPr>
          <p:cNvPr id="3" name="Date Placeholder 2"/>
          <p:cNvSpPr>
            <a:spLocks noGrp="1"/>
          </p:cNvSpPr>
          <p:nvPr>
            <p:ph type="dt" idx="1"/>
          </p:nvPr>
        </p:nvSpPr>
        <p:spPr>
          <a:xfrm>
            <a:off x="3850445" y="2"/>
            <a:ext cx="2945659" cy="496332"/>
          </a:xfrm>
          <a:prstGeom prst="rect">
            <a:avLst/>
          </a:prstGeom>
        </p:spPr>
        <p:txBody>
          <a:bodyPr vert="horz" lIns="93324" tIns="46662" rIns="93324" bIns="46662" rtlCol="0"/>
          <a:lstStyle>
            <a:lvl1pPr algn="r">
              <a:defRPr sz="1200"/>
            </a:lvl1pPr>
          </a:lstStyle>
          <a:p>
            <a:fld id="{E4C834A8-1C2E-429D-8B31-19C6635C9DA5}" type="datetimeFigureOut">
              <a:rPr lang="en-US"/>
              <a:t>6/15/2023</a:t>
            </a:fld>
            <a:endParaRPr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324" tIns="46662" rIns="93324" bIns="46662" rtlCol="0" anchor="ctr"/>
          <a:lstStyle/>
          <a:p>
            <a:endParaRPr dirty="0"/>
          </a:p>
        </p:txBody>
      </p:sp>
      <p:sp>
        <p:nvSpPr>
          <p:cNvPr id="5" name="Notes Placeholder 4"/>
          <p:cNvSpPr>
            <a:spLocks noGrp="1"/>
          </p:cNvSpPr>
          <p:nvPr>
            <p:ph type="body" sz="quarter" idx="3"/>
          </p:nvPr>
        </p:nvSpPr>
        <p:spPr>
          <a:xfrm>
            <a:off x="679768" y="4715155"/>
            <a:ext cx="5438140" cy="4466987"/>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1" y="9428584"/>
            <a:ext cx="2945659" cy="496332"/>
          </a:xfrm>
          <a:prstGeom prst="rect">
            <a:avLst/>
          </a:prstGeom>
        </p:spPr>
        <p:txBody>
          <a:bodyPr vert="horz" lIns="93324" tIns="46662" rIns="93324" bIns="46662" rtlCol="0" anchor="b"/>
          <a:lstStyle>
            <a:lvl1pPr algn="l">
              <a:defRPr sz="1200"/>
            </a:lvl1pPr>
          </a:lstStyle>
          <a:p>
            <a:endParaRPr dirty="0"/>
          </a:p>
        </p:txBody>
      </p:sp>
      <p:sp>
        <p:nvSpPr>
          <p:cNvPr id="7" name="Slide Number Placeholder 6"/>
          <p:cNvSpPr>
            <a:spLocks noGrp="1"/>
          </p:cNvSpPr>
          <p:nvPr>
            <p:ph type="sldNum" sz="quarter" idx="5"/>
          </p:nvPr>
        </p:nvSpPr>
        <p:spPr>
          <a:xfrm>
            <a:off x="3850445" y="9428584"/>
            <a:ext cx="2945659" cy="496332"/>
          </a:xfrm>
          <a:prstGeom prst="rect">
            <a:avLst/>
          </a:prstGeom>
        </p:spPr>
        <p:txBody>
          <a:bodyPr vert="horz" lIns="93324" tIns="46662" rIns="93324" bIns="46662"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a:t>
            </a:fld>
            <a:endParaRPr lang="en-US" dirty="0"/>
          </a:p>
        </p:txBody>
      </p:sp>
    </p:spTree>
    <p:extLst>
      <p:ext uri="{BB962C8B-B14F-4D97-AF65-F5344CB8AC3E}">
        <p14:creationId xmlns:p14="http://schemas.microsoft.com/office/powerpoint/2010/main" val="292892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p>
            <a:pPr marL="0" indent="0">
              <a:lnSpc>
                <a:spcPct val="100000"/>
              </a:lnSpc>
              <a:buSzPct val="100000"/>
              <a:buNone/>
            </a:pPr>
            <a:endParaRPr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48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a:spLocks noGrp="1" noRot="1" noChangeAspect="1"/>
          </p:cNvSpPr>
          <p:nvPr>
            <p:ph type="sldImg"/>
          </p:nvPr>
        </p:nvSpPr>
        <p:spPr>
          <a:prstGeom prst="rect">
            <a:avLst/>
          </a:prstGeom>
        </p:spPr>
        <p:txBody>
          <a:bodyPr/>
          <a:lstStyle/>
          <a:p>
            <a:endParaRPr/>
          </a:p>
        </p:txBody>
      </p:sp>
      <p:sp>
        <p:nvSpPr>
          <p:cNvPr id="285" name="Shape 285"/>
          <p:cNvSpPr>
            <a:spLocks noGrp="1"/>
          </p:cNvSpPr>
          <p:nvPr>
            <p:ph type="body" sz="quarter" idx="1"/>
          </p:nvPr>
        </p:nvSpPr>
        <p:spPr>
          <a:prstGeom prst="rect">
            <a:avLst/>
          </a:prstGeom>
        </p:spPr>
        <p:txBody>
          <a:bodyPr/>
          <a:lstStyle/>
          <a:p>
            <a:pPr marL="0" indent="0">
              <a:lnSpc>
                <a:spcPct val="100000"/>
              </a:lnSpc>
              <a:buSzPct val="100000"/>
              <a:buNone/>
            </a:pPr>
            <a:endParaRPr sz="1200" dirty="0"/>
          </a:p>
        </p:txBody>
      </p:sp>
    </p:spTree>
    <p:extLst>
      <p:ext uri="{BB962C8B-B14F-4D97-AF65-F5344CB8AC3E}">
        <p14:creationId xmlns:p14="http://schemas.microsoft.com/office/powerpoint/2010/main" val="1572177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pPr marL="0" indent="0">
              <a:lnSpc>
                <a:spcPct val="100000"/>
              </a:lnSpc>
              <a:buSzPct val="100000"/>
              <a:buFont typeface="Arial" panose="020B0604020202020204" pitchFamily="34" charset="0"/>
              <a:buNone/>
            </a:pPr>
            <a:endParaRPr sz="1200" dirty="0"/>
          </a:p>
        </p:txBody>
      </p:sp>
    </p:spTree>
    <p:extLst>
      <p:ext uri="{BB962C8B-B14F-4D97-AF65-F5344CB8AC3E}">
        <p14:creationId xmlns:p14="http://schemas.microsoft.com/office/powerpoint/2010/main" val="283653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14</a:t>
            </a:fld>
            <a:endParaRPr lang="en-US" dirty="0"/>
          </a:p>
        </p:txBody>
      </p:sp>
    </p:spTree>
    <p:extLst>
      <p:ext uri="{BB962C8B-B14F-4D97-AF65-F5344CB8AC3E}">
        <p14:creationId xmlns:p14="http://schemas.microsoft.com/office/powerpoint/2010/main" val="877746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prstGeom prst="rect">
            <a:avLst/>
          </a:prstGeom>
        </p:spPr>
        <p:txBody>
          <a:bodyPr/>
          <a:lstStyle/>
          <a:p>
            <a:endParaRPr/>
          </a:p>
        </p:txBody>
      </p:sp>
      <p:sp>
        <p:nvSpPr>
          <p:cNvPr id="145" name="Shape 145"/>
          <p:cNvSpPr>
            <a:spLocks noGrp="1"/>
          </p:cNvSpPr>
          <p:nvPr>
            <p:ph type="body" sz="quarter" idx="1"/>
          </p:nvPr>
        </p:nvSpPr>
        <p:spPr>
          <a:prstGeom prst="rect">
            <a:avLst/>
          </a:prstGeom>
        </p:spPr>
        <p:txBody>
          <a:bodyPr/>
          <a:lstStyle/>
          <a:p>
            <a:pPr marL="228600" indent="-228600">
              <a:buSzPct val="100000"/>
              <a:buChar char="•"/>
            </a:pPr>
            <a:endParaRPr dirty="0"/>
          </a:p>
        </p:txBody>
      </p:sp>
    </p:spTree>
    <p:extLst>
      <p:ext uri="{BB962C8B-B14F-4D97-AF65-F5344CB8AC3E}">
        <p14:creationId xmlns:p14="http://schemas.microsoft.com/office/powerpoint/2010/main" val="123500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16</a:t>
            </a:fld>
            <a:endParaRPr lang="en-US" dirty="0"/>
          </a:p>
        </p:txBody>
      </p:sp>
    </p:spTree>
    <p:extLst>
      <p:ext uri="{BB962C8B-B14F-4D97-AF65-F5344CB8AC3E}">
        <p14:creationId xmlns:p14="http://schemas.microsoft.com/office/powerpoint/2010/main" val="91786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17</a:t>
            </a:fld>
            <a:endParaRPr lang="en-US" dirty="0"/>
          </a:p>
        </p:txBody>
      </p:sp>
    </p:spTree>
    <p:extLst>
      <p:ext uri="{BB962C8B-B14F-4D97-AF65-F5344CB8AC3E}">
        <p14:creationId xmlns:p14="http://schemas.microsoft.com/office/powerpoint/2010/main" val="2602108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18</a:t>
            </a:fld>
            <a:endParaRPr lang="en-US" dirty="0"/>
          </a:p>
        </p:txBody>
      </p:sp>
    </p:spTree>
    <p:extLst>
      <p:ext uri="{BB962C8B-B14F-4D97-AF65-F5344CB8AC3E}">
        <p14:creationId xmlns:p14="http://schemas.microsoft.com/office/powerpoint/2010/main" val="1774927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19</a:t>
            </a:fld>
            <a:endParaRPr lang="en-US" dirty="0"/>
          </a:p>
        </p:txBody>
      </p:sp>
    </p:spTree>
    <p:extLst>
      <p:ext uri="{BB962C8B-B14F-4D97-AF65-F5344CB8AC3E}">
        <p14:creationId xmlns:p14="http://schemas.microsoft.com/office/powerpoint/2010/main" val="1774927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84769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3</a:t>
            </a:fld>
            <a:endParaRPr lang="en-US" dirty="0"/>
          </a:p>
        </p:txBody>
      </p:sp>
    </p:spTree>
    <p:extLst>
      <p:ext uri="{BB962C8B-B14F-4D97-AF65-F5344CB8AC3E}">
        <p14:creationId xmlns:p14="http://schemas.microsoft.com/office/powerpoint/2010/main" val="2756022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2763173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1741139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571913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200526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pPr marL="228600" marR="0" lvl="1" indent="0" defTabSz="457200" eaLnBrk="1" fontAlgn="auto" latinLnBrk="0" hangingPunct="1">
              <a:lnSpc>
                <a:spcPct val="125000"/>
              </a:lnSpc>
              <a:spcBef>
                <a:spcPts val="0"/>
              </a:spcBef>
              <a:spcAft>
                <a:spcPts val="0"/>
              </a:spcAft>
              <a:buClrTx/>
              <a:buSzPct val="100000"/>
              <a:buFontTx/>
              <a:buNone/>
              <a:tabLst/>
              <a:defRPr/>
            </a:pPr>
            <a:endParaRPr sz="1200" dirty="0"/>
          </a:p>
        </p:txBody>
      </p:sp>
    </p:spTree>
    <p:extLst>
      <p:ext uri="{BB962C8B-B14F-4D97-AF65-F5344CB8AC3E}">
        <p14:creationId xmlns:p14="http://schemas.microsoft.com/office/powerpoint/2010/main" val="2622714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prstGeom prst="rect">
            <a:avLst/>
          </a:prstGeom>
        </p:spPr>
        <p:txBody>
          <a:bodyPr/>
          <a:lstStyle/>
          <a:p>
            <a:endParaRPr/>
          </a:p>
        </p:txBody>
      </p:sp>
      <p:sp>
        <p:nvSpPr>
          <p:cNvPr id="201" name="Shape 201"/>
          <p:cNvSpPr>
            <a:spLocks noGrp="1"/>
          </p:cNvSpPr>
          <p:nvPr>
            <p:ph type="body" sz="quarter" idx="1"/>
          </p:nvPr>
        </p:nvSpPr>
        <p:spPr>
          <a:prstGeom prst="rect">
            <a:avLst/>
          </a:prstGeom>
        </p:spPr>
        <p:txBody>
          <a:bodyPr/>
          <a:lstStyle/>
          <a:p>
            <a:endParaRPr sz="1200" dirty="0"/>
          </a:p>
        </p:txBody>
      </p:sp>
    </p:spTree>
    <p:extLst>
      <p:ext uri="{BB962C8B-B14F-4D97-AF65-F5344CB8AC3E}">
        <p14:creationId xmlns:p14="http://schemas.microsoft.com/office/powerpoint/2010/main" val="2583470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892896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pPr marL="0" marR="0" lvl="0" indent="0" defTabSz="457200" eaLnBrk="1" fontAlgn="auto" latinLnBrk="0" hangingPunct="1">
              <a:lnSpc>
                <a:spcPct val="100000"/>
              </a:lnSpc>
              <a:spcBef>
                <a:spcPts val="0"/>
              </a:spcBef>
              <a:spcAft>
                <a:spcPts val="0"/>
              </a:spcAft>
              <a:buClrTx/>
              <a:buSzPct val="100000"/>
              <a:buFontTx/>
              <a:buNone/>
              <a:tabLst/>
              <a:defRPr/>
            </a:pPr>
            <a:endParaRPr sz="1200" dirty="0"/>
          </a:p>
        </p:txBody>
      </p:sp>
    </p:spTree>
    <p:extLst>
      <p:ext uri="{BB962C8B-B14F-4D97-AF65-F5344CB8AC3E}">
        <p14:creationId xmlns:p14="http://schemas.microsoft.com/office/powerpoint/2010/main" val="1029720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pPr marL="0" marR="0" lvl="0" indent="0" defTabSz="457200" eaLnBrk="1" fontAlgn="auto" latinLnBrk="0" hangingPunct="1">
              <a:lnSpc>
                <a:spcPct val="100000"/>
              </a:lnSpc>
              <a:spcBef>
                <a:spcPts val="0"/>
              </a:spcBef>
              <a:spcAft>
                <a:spcPts val="0"/>
              </a:spcAft>
              <a:buClrTx/>
              <a:buSzPct val="100000"/>
              <a:buFontTx/>
              <a:buNone/>
              <a:tabLst/>
              <a:defRPr/>
            </a:pPr>
            <a:endParaRPr sz="1200" dirty="0"/>
          </a:p>
        </p:txBody>
      </p:sp>
    </p:spTree>
    <p:extLst>
      <p:ext uri="{BB962C8B-B14F-4D97-AF65-F5344CB8AC3E}">
        <p14:creationId xmlns:p14="http://schemas.microsoft.com/office/powerpoint/2010/main" val="4002492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32</a:t>
            </a:fld>
            <a:endParaRPr lang="en-US" dirty="0"/>
          </a:p>
        </p:txBody>
      </p:sp>
    </p:spTree>
    <p:extLst>
      <p:ext uri="{BB962C8B-B14F-4D97-AF65-F5344CB8AC3E}">
        <p14:creationId xmlns:p14="http://schemas.microsoft.com/office/powerpoint/2010/main" val="184609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4</a:t>
            </a:fld>
            <a:endParaRPr lang="en-US" dirty="0"/>
          </a:p>
        </p:txBody>
      </p:sp>
    </p:spTree>
    <p:extLst>
      <p:ext uri="{BB962C8B-B14F-4D97-AF65-F5344CB8AC3E}">
        <p14:creationId xmlns:p14="http://schemas.microsoft.com/office/powerpoint/2010/main" val="2756022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3237">
              <a:defRPr/>
            </a:pPr>
            <a:endParaRPr lang="en-US" dirty="0"/>
          </a:p>
        </p:txBody>
      </p:sp>
      <p:sp>
        <p:nvSpPr>
          <p:cNvPr id="4" name="Slide Number Placeholder 3"/>
          <p:cNvSpPr>
            <a:spLocks noGrp="1"/>
          </p:cNvSpPr>
          <p:nvPr>
            <p:ph type="sldNum" sz="quarter" idx="10"/>
          </p:nvPr>
        </p:nvSpPr>
        <p:spPr/>
        <p:txBody>
          <a:bodyPr/>
          <a:lstStyle/>
          <a:p>
            <a:fld id="{0784894F-8FF5-4BF1-A22C-033931112B3F}"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84894F-8FF5-4BF1-A22C-033931112B3F}" type="slidenum">
              <a:rPr lang="en-US" smtClean="0"/>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35</a:t>
            </a:fld>
            <a:endParaRPr lang="en-US" dirty="0"/>
          </a:p>
        </p:txBody>
      </p:sp>
    </p:spTree>
    <p:extLst>
      <p:ext uri="{BB962C8B-B14F-4D97-AF65-F5344CB8AC3E}">
        <p14:creationId xmlns:p14="http://schemas.microsoft.com/office/powerpoint/2010/main" val="292441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37</a:t>
            </a:fld>
            <a:endParaRPr lang="en-US" dirty="0"/>
          </a:p>
        </p:txBody>
      </p:sp>
    </p:spTree>
    <p:extLst>
      <p:ext uri="{BB962C8B-B14F-4D97-AF65-F5344CB8AC3E}">
        <p14:creationId xmlns:p14="http://schemas.microsoft.com/office/powerpoint/2010/main" val="319733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5</a:t>
            </a:fld>
            <a:endParaRPr lang="en-US" dirty="0"/>
          </a:p>
        </p:txBody>
      </p:sp>
    </p:spTree>
    <p:extLst>
      <p:ext uri="{BB962C8B-B14F-4D97-AF65-F5344CB8AC3E}">
        <p14:creationId xmlns:p14="http://schemas.microsoft.com/office/powerpoint/2010/main" val="9624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6</a:t>
            </a:fld>
            <a:endParaRPr lang="en-US" dirty="0"/>
          </a:p>
        </p:txBody>
      </p:sp>
    </p:spTree>
    <p:extLst>
      <p:ext uri="{BB962C8B-B14F-4D97-AF65-F5344CB8AC3E}">
        <p14:creationId xmlns:p14="http://schemas.microsoft.com/office/powerpoint/2010/main" val="1781913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7</a:t>
            </a:fld>
            <a:endParaRPr lang="en-US" dirty="0"/>
          </a:p>
        </p:txBody>
      </p:sp>
    </p:spTree>
    <p:extLst>
      <p:ext uri="{BB962C8B-B14F-4D97-AF65-F5344CB8AC3E}">
        <p14:creationId xmlns:p14="http://schemas.microsoft.com/office/powerpoint/2010/main" val="102788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8</a:t>
            </a:fld>
            <a:endParaRPr lang="en-US" dirty="0"/>
          </a:p>
        </p:txBody>
      </p:sp>
    </p:spTree>
    <p:extLst>
      <p:ext uri="{BB962C8B-B14F-4D97-AF65-F5344CB8AC3E}">
        <p14:creationId xmlns:p14="http://schemas.microsoft.com/office/powerpoint/2010/main" val="2526305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pPr marL="0" indent="0">
              <a:buSzPct val="100000"/>
              <a:buNone/>
            </a:pPr>
            <a:endParaRPr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80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494747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tags" Target="../tags/tag1.xml"/><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69736"/>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
        <p:nvSpPr>
          <p:cNvPr id="15" name="Title 1">
            <a:extLst>
              <a:ext uri="{FF2B5EF4-FFF2-40B4-BE49-F238E27FC236}">
                <a16:creationId xmlns:a16="http://schemas.microsoft.com/office/drawing/2014/main" id="{992EF345-E29A-1648-96FB-A6A6713235FD}"/>
              </a:ext>
            </a:extLst>
          </p:cNvPr>
          <p:cNvSpPr>
            <a:spLocks noGrp="1"/>
          </p:cNvSpPr>
          <p:nvPr>
            <p:ph type="ctrTitle" hasCustomPrompt="1"/>
          </p:nvPr>
        </p:nvSpPr>
        <p:spPr>
          <a:xfrm>
            <a:off x="304800" y="609600"/>
            <a:ext cx="8534400" cy="2286000"/>
          </a:xfrm>
        </p:spPr>
        <p:txBody>
          <a:bodyPr anchor="ctr">
            <a:noAutofit/>
          </a:bodyPr>
          <a:lstStyle>
            <a:lvl1pPr>
              <a:defRPr>
                <a:solidFill>
                  <a:schemeClr val="bg2"/>
                </a:solidFill>
              </a:defRPr>
            </a:lvl1pPr>
          </a:lstStyle>
          <a:p>
            <a:pPr algn="l">
              <a:lnSpc>
                <a:spcPct val="150000"/>
              </a:lnSpc>
              <a:spcBef>
                <a:spcPts val="1800"/>
              </a:spcBef>
              <a:spcAft>
                <a:spcPts val="1800"/>
              </a:spcAft>
            </a:pPr>
            <a:r>
              <a:rPr lang="en-US" sz="3400" b="1" cap="none" dirty="0">
                <a:solidFill>
                  <a:schemeClr val="tx2"/>
                </a:solidFill>
                <a:latin typeface="Helvetica" pitchFamily="2" charset="0"/>
              </a:rPr>
              <a:t>Chapter 3</a:t>
            </a:r>
            <a:br>
              <a:rPr lang="en-US" sz="3400" b="1" cap="none" dirty="0">
                <a:solidFill>
                  <a:schemeClr val="tx2"/>
                </a:solidFill>
                <a:latin typeface="Helvetica" pitchFamily="2" charset="0"/>
              </a:rPr>
            </a:br>
            <a:r>
              <a:rPr lang="en-US" sz="3400" b="1" cap="none" dirty="0">
                <a:solidFill>
                  <a:schemeClr val="tx2"/>
                </a:solidFill>
                <a:latin typeface="Helvetica" pitchFamily="2" charset="0"/>
              </a:rPr>
              <a:t>FINANCIAL REPORTING STANDARDS</a:t>
            </a:r>
          </a:p>
        </p:txBody>
      </p:sp>
      <p:sp>
        <p:nvSpPr>
          <p:cNvPr id="19" name="Subtitle 2">
            <a:extLst>
              <a:ext uri="{FF2B5EF4-FFF2-40B4-BE49-F238E27FC236}">
                <a16:creationId xmlns:a16="http://schemas.microsoft.com/office/drawing/2014/main" id="{D8574D3F-BBA4-0C45-A85B-6BEDD6F17CCE}"/>
              </a:ext>
            </a:extLst>
          </p:cNvPr>
          <p:cNvSpPr>
            <a:spLocks noGrp="1"/>
          </p:cNvSpPr>
          <p:nvPr>
            <p:ph type="subTitle" idx="1" hasCustomPrompt="1"/>
          </p:nvPr>
        </p:nvSpPr>
        <p:spPr>
          <a:xfrm>
            <a:off x="304800" y="3429000"/>
            <a:ext cx="4876800" cy="1033272"/>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a:lvl1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777777"/>
                </a:solidFill>
                <a:effectLst/>
                <a:uLnTx/>
                <a:uFillTx/>
                <a:latin typeface="+mn-lt"/>
                <a:ea typeface="+mn-ea"/>
                <a:cs typeface="+mn-cs"/>
              </a:rPr>
              <a:t>Presenter’s name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777777"/>
                </a:solidFill>
                <a:effectLst/>
                <a:uLnTx/>
                <a:uFillTx/>
                <a:latin typeface="+mn-lt"/>
                <a:ea typeface="+mn-ea"/>
                <a:cs typeface="+mn-cs"/>
              </a:rPr>
              <a:t>Presenter’s title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777777"/>
                </a:solidFill>
                <a:effectLst/>
                <a:uLnTx/>
                <a:uFillTx/>
                <a:latin typeface="+mn-lt"/>
                <a:ea typeface="+mn-ea"/>
                <a:cs typeface="+mn-cs"/>
              </a:rPr>
              <a:t>dd Month </a:t>
            </a:r>
            <a:r>
              <a:rPr kumimoji="0" lang="en-US" sz="1800" b="0" i="0" u="none" strike="noStrike" kern="1200" cap="none" spc="0" normalizeH="0" baseline="0" noProof="0" dirty="0" err="1">
                <a:ln>
                  <a:noFill/>
                </a:ln>
                <a:solidFill>
                  <a:srgbClr val="777777"/>
                </a:solidFill>
                <a:effectLst/>
                <a:uLnTx/>
                <a:uFillTx/>
                <a:latin typeface="+mn-lt"/>
                <a:ea typeface="+mn-ea"/>
                <a:cs typeface="+mn-cs"/>
              </a:rPr>
              <a:t>yyyy</a:t>
            </a:r>
            <a:endParaRPr kumimoji="0" lang="en-US" sz="1800" b="0" i="0" u="none" strike="noStrike" kern="1200" cap="none" spc="0" normalizeH="0" baseline="0" noProof="0" dirty="0">
              <a:ln>
                <a:noFill/>
              </a:ln>
              <a:solidFill>
                <a:srgbClr val="777777"/>
              </a:solidFill>
              <a:effectLst/>
              <a:uLnTx/>
              <a:uFillTx/>
              <a:latin typeface="+mn-lt"/>
              <a:ea typeface="+mn-ea"/>
              <a:cs typeface="+mn-cs"/>
            </a:endParaRPr>
          </a:p>
        </p:txBody>
      </p:sp>
    </p:spTree>
    <p:extLst>
      <p:ext uri="{BB962C8B-B14F-4D97-AF65-F5344CB8AC3E}">
        <p14:creationId xmlns:p14="http://schemas.microsoft.com/office/powerpoint/2010/main" val="42927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427939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10255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110964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9" name="Shape 79"/>
          <p:cNvSpPr>
            <a:spLocks noGrp="1"/>
          </p:cNvSpPr>
          <p:nvPr>
            <p:ph type="pic" sz="half" idx="13"/>
          </p:nvPr>
        </p:nvSpPr>
        <p:spPr>
          <a:xfrm>
            <a:off x="4795242" y="1866305"/>
            <a:ext cx="3929063" cy="4464844"/>
          </a:xfrm>
          <a:prstGeom prst="rect">
            <a:avLst/>
          </a:prstGeom>
          <a:ln w="9525">
            <a:round/>
          </a:ln>
        </p:spPr>
        <p:txBody>
          <a:bodyPr lIns="91439" tIns="45719" rIns="91439" bIns="45719" anchor="t">
            <a:noAutofit/>
          </a:bodyPr>
          <a:lstStyle/>
          <a:p>
            <a:endParaRPr/>
          </a:p>
        </p:txBody>
      </p:sp>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357187" y="1919883"/>
            <a:ext cx="4089797" cy="4464844"/>
          </a:xfrm>
          <a:prstGeom prst="rect">
            <a:avLst/>
          </a:prstGeom>
        </p:spPr>
        <p:txBody>
          <a:bodyPr/>
          <a:lstStyle>
            <a:lvl1pPr marL="276810" indent="-276810">
              <a:spcBef>
                <a:spcPts val="1266"/>
              </a:spcBef>
              <a:buSzPct val="65000"/>
              <a:defRPr sz="2109"/>
            </a:lvl1pPr>
            <a:lvl2pPr marL="553621" indent="-276810">
              <a:spcBef>
                <a:spcPts val="1266"/>
              </a:spcBef>
              <a:buSzPct val="65000"/>
              <a:defRPr sz="2109"/>
            </a:lvl2pPr>
            <a:lvl3pPr marL="830431" indent="-276810">
              <a:spcBef>
                <a:spcPts val="1266"/>
              </a:spcBef>
              <a:buSzPct val="65000"/>
              <a:defRPr sz="2109"/>
            </a:lvl3pPr>
            <a:lvl4pPr marL="1107242" indent="-276810">
              <a:spcBef>
                <a:spcPts val="1266"/>
              </a:spcBef>
              <a:buSzPct val="65000"/>
              <a:defRPr sz="2109"/>
            </a:lvl4pPr>
            <a:lvl5pPr marL="1384052" indent="-276810">
              <a:spcBef>
                <a:spcPts val="1266"/>
              </a:spcBef>
              <a:buSzPct val="65000"/>
              <a:defRPr sz="2109"/>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520848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ix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52400" y="4953000"/>
            <a:ext cx="4724400" cy="1417320"/>
          </a:xfrm>
          <a:ln>
            <a:noFill/>
          </a:ln>
        </p:spPr>
        <p:txBody>
          <a:bodyPr anchor="b"/>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Presenter’s name,</a:t>
            </a:r>
            <a:br>
              <a:rPr dirty="0"/>
            </a:br>
            <a:r>
              <a:rPr dirty="0"/>
              <a:t>Presenter’s title,</a:t>
            </a:r>
            <a:br>
              <a:rPr dirty="0"/>
            </a:br>
            <a:r>
              <a:rPr dirty="0"/>
              <a:t>dd Month yyyy</a:t>
            </a:r>
          </a:p>
        </p:txBody>
      </p:sp>
      <p:pic>
        <p:nvPicPr>
          <p:cNvPr id="1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152400" y="152401"/>
            <a:ext cx="2590800" cy="763054"/>
          </a:xfrm>
          <a:prstGeom prst="rect">
            <a:avLst/>
          </a:prstGeom>
        </p:spPr>
      </p:pic>
      <p:sp>
        <p:nvSpPr>
          <p:cNvPr id="13" name="Title 1"/>
          <p:cNvSpPr>
            <a:spLocks noGrp="1"/>
          </p:cNvSpPr>
          <p:nvPr>
            <p:ph type="ctrTitle" hasCustomPrompt="1"/>
          </p:nvPr>
        </p:nvSpPr>
        <p:spPr>
          <a:xfrm>
            <a:off x="152400" y="2971800"/>
            <a:ext cx="8763000" cy="1077218"/>
          </a:xfrm>
        </p:spPr>
        <p:txBody>
          <a:bodyPr anchor="t">
            <a:spAutoFit/>
          </a:bodyPr>
          <a:lstStyle>
            <a:lvl1pPr algn="r">
              <a:defRPr sz="3200" b="1" i="0" cap="none" baseline="0">
                <a:ln>
                  <a:noFill/>
                </a:ln>
                <a:solidFill>
                  <a:srgbClr val="3455A6"/>
                </a:solidFill>
                <a:latin typeface="Helvetica Light"/>
              </a:defRPr>
            </a:lvl1pPr>
          </a:lstStyle>
          <a:p>
            <a:r>
              <a:rPr lang="en-US" dirty="0"/>
              <a:t>CHAPTER #</a:t>
            </a:r>
            <a:br>
              <a:rPr lang="en-US" dirty="0"/>
            </a:br>
            <a:r>
              <a:rPr lang="en-US" dirty="0"/>
              <a:t>Chapter Title</a:t>
            </a:r>
            <a:endParaRPr dirty="0"/>
          </a:p>
        </p:txBody>
      </p:sp>
      <p:sp>
        <p:nvSpPr>
          <p:cNvPr id="10" name="Rectangle 9"/>
          <p:cNvSpPr/>
          <p:nvPr userDrawn="1"/>
        </p:nvSpPr>
        <p:spPr>
          <a:xfrm>
            <a:off x="6172200" y="6642556"/>
            <a:ext cx="2964543" cy="215444"/>
          </a:xfrm>
          <a:prstGeom prst="rect">
            <a:avLst/>
          </a:prstGeom>
        </p:spPr>
        <p:txBody>
          <a:bodyPr wrap="square">
            <a:spAutoFit/>
          </a:bodyPr>
          <a:lstStyle/>
          <a:p>
            <a:pPr algn="r"/>
            <a:r>
              <a:rPr lang="en-US" sz="800" dirty="0">
                <a:solidFill>
                  <a:srgbClr val="3455A6"/>
                </a:solidFill>
              </a:rPr>
              <a:t>© 2020 CFA Institute. All rights reserved. </a:t>
            </a:r>
          </a:p>
        </p:txBody>
      </p:sp>
    </p:spTree>
    <p:extLst>
      <p:ext uri="{BB962C8B-B14F-4D97-AF65-F5344CB8AC3E}">
        <p14:creationId xmlns:p14="http://schemas.microsoft.com/office/powerpoint/2010/main" val="321059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defRPr sz="3200" b="1" i="0" cap="all">
                <a:solidFill>
                  <a:schemeClr val="tx2"/>
                </a:solidFill>
                <a:latin typeface="Helvetica Light"/>
              </a:defRPr>
            </a:lvl1pPr>
          </a:lstStyle>
          <a:p>
            <a:r>
              <a:rPr dirty="0"/>
              <a:t>Click to add title: Contents, Agenda, etc</a:t>
            </a:r>
            <a:r>
              <a:rPr lang="en-US" dirty="0"/>
              <a:t>.</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sp>
        <p:nvSpPr>
          <p:cNvPr id="7" name="Text Placeholder 6"/>
          <p:cNvSpPr>
            <a:spLocks noGrp="1"/>
          </p:cNvSpPr>
          <p:nvPr>
            <p:ph type="body" sz="quarter" idx="13" hasCustomPrompt="1"/>
          </p:nvPr>
        </p:nvSpPr>
        <p:spPr bwMode="white">
          <a:xfrm>
            <a:off x="381000" y="1600200"/>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8" name="Text Placeholder 6"/>
          <p:cNvSpPr>
            <a:spLocks noGrp="1"/>
          </p:cNvSpPr>
          <p:nvPr>
            <p:ph type="body" sz="quarter" idx="14" hasCustomPrompt="1"/>
          </p:nvPr>
        </p:nvSpPr>
        <p:spPr bwMode="white">
          <a:xfrm>
            <a:off x="1143000" y="1619679"/>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
        <p:nvSpPr>
          <p:cNvPr id="37" name="Text Placeholder 6"/>
          <p:cNvSpPr>
            <a:spLocks noGrp="1"/>
          </p:cNvSpPr>
          <p:nvPr>
            <p:ph type="body" sz="quarter" idx="15" hasCustomPrompt="1"/>
          </p:nvPr>
        </p:nvSpPr>
        <p:spPr bwMode="white">
          <a:xfrm>
            <a:off x="381000" y="2037921"/>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48" name="Text Placeholder 6"/>
          <p:cNvSpPr>
            <a:spLocks noGrp="1"/>
          </p:cNvSpPr>
          <p:nvPr>
            <p:ph type="body" sz="quarter" idx="16" hasCustomPrompt="1"/>
          </p:nvPr>
        </p:nvSpPr>
        <p:spPr bwMode="white">
          <a:xfrm>
            <a:off x="1143000" y="2057400"/>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49" name="Text Placeholder 6"/>
          <p:cNvSpPr>
            <a:spLocks noGrp="1"/>
          </p:cNvSpPr>
          <p:nvPr>
            <p:ph type="body" sz="quarter" idx="17" hasCustomPrompt="1"/>
          </p:nvPr>
        </p:nvSpPr>
        <p:spPr bwMode="white">
          <a:xfrm>
            <a:off x="381000" y="2475642"/>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0" name="Text Placeholder 6"/>
          <p:cNvSpPr>
            <a:spLocks noGrp="1"/>
          </p:cNvSpPr>
          <p:nvPr>
            <p:ph type="body" sz="quarter" idx="18" hasCustomPrompt="1"/>
          </p:nvPr>
        </p:nvSpPr>
        <p:spPr bwMode="white">
          <a:xfrm>
            <a:off x="1143000" y="2495121"/>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1" name="Text Placeholder 6"/>
          <p:cNvSpPr>
            <a:spLocks noGrp="1"/>
          </p:cNvSpPr>
          <p:nvPr>
            <p:ph type="body" sz="quarter" idx="19" hasCustomPrompt="1"/>
          </p:nvPr>
        </p:nvSpPr>
        <p:spPr bwMode="white">
          <a:xfrm>
            <a:off x="381000" y="2913363"/>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2" name="Text Placeholder 6"/>
          <p:cNvSpPr>
            <a:spLocks noGrp="1"/>
          </p:cNvSpPr>
          <p:nvPr>
            <p:ph type="body" sz="quarter" idx="20" hasCustomPrompt="1"/>
          </p:nvPr>
        </p:nvSpPr>
        <p:spPr bwMode="white">
          <a:xfrm>
            <a:off x="1143000" y="2932842"/>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3" name="Text Placeholder 6"/>
          <p:cNvSpPr>
            <a:spLocks noGrp="1"/>
          </p:cNvSpPr>
          <p:nvPr>
            <p:ph type="body" sz="quarter" idx="21" hasCustomPrompt="1"/>
          </p:nvPr>
        </p:nvSpPr>
        <p:spPr bwMode="white">
          <a:xfrm>
            <a:off x="381000" y="3351084"/>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4" name="Text Placeholder 6"/>
          <p:cNvSpPr>
            <a:spLocks noGrp="1"/>
          </p:cNvSpPr>
          <p:nvPr>
            <p:ph type="body" sz="quarter" idx="22" hasCustomPrompt="1"/>
          </p:nvPr>
        </p:nvSpPr>
        <p:spPr bwMode="white">
          <a:xfrm>
            <a:off x="1143000" y="3370563"/>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5" name="Text Placeholder 6"/>
          <p:cNvSpPr>
            <a:spLocks noGrp="1"/>
          </p:cNvSpPr>
          <p:nvPr>
            <p:ph type="body" sz="quarter" idx="23" hasCustomPrompt="1"/>
          </p:nvPr>
        </p:nvSpPr>
        <p:spPr bwMode="white">
          <a:xfrm>
            <a:off x="381000" y="3788805"/>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6" name="Text Placeholder 6"/>
          <p:cNvSpPr>
            <a:spLocks noGrp="1"/>
          </p:cNvSpPr>
          <p:nvPr>
            <p:ph type="body" sz="quarter" idx="24" hasCustomPrompt="1"/>
          </p:nvPr>
        </p:nvSpPr>
        <p:spPr bwMode="white">
          <a:xfrm>
            <a:off x="1143000" y="3808284"/>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7" name="Text Placeholder 6"/>
          <p:cNvSpPr>
            <a:spLocks noGrp="1"/>
          </p:cNvSpPr>
          <p:nvPr>
            <p:ph type="body" sz="quarter" idx="25" hasCustomPrompt="1"/>
          </p:nvPr>
        </p:nvSpPr>
        <p:spPr bwMode="white">
          <a:xfrm>
            <a:off x="381000" y="4226526"/>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8" name="Text Placeholder 6"/>
          <p:cNvSpPr>
            <a:spLocks noGrp="1"/>
          </p:cNvSpPr>
          <p:nvPr>
            <p:ph type="body" sz="quarter" idx="26" hasCustomPrompt="1"/>
          </p:nvPr>
        </p:nvSpPr>
        <p:spPr bwMode="white">
          <a:xfrm>
            <a:off x="1143000" y="4246005"/>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9" name="Text Placeholder 6"/>
          <p:cNvSpPr>
            <a:spLocks noGrp="1"/>
          </p:cNvSpPr>
          <p:nvPr>
            <p:ph type="body" sz="quarter" idx="27" hasCustomPrompt="1"/>
          </p:nvPr>
        </p:nvSpPr>
        <p:spPr bwMode="white">
          <a:xfrm>
            <a:off x="381000" y="4664247"/>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0" name="Text Placeholder 6"/>
          <p:cNvSpPr>
            <a:spLocks noGrp="1"/>
          </p:cNvSpPr>
          <p:nvPr>
            <p:ph type="body" sz="quarter" idx="28" hasCustomPrompt="1"/>
          </p:nvPr>
        </p:nvSpPr>
        <p:spPr bwMode="white">
          <a:xfrm>
            <a:off x="1143000" y="4683726"/>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1" name="Text Placeholder 6"/>
          <p:cNvSpPr>
            <a:spLocks noGrp="1"/>
          </p:cNvSpPr>
          <p:nvPr>
            <p:ph type="body" sz="quarter" idx="29" hasCustomPrompt="1"/>
          </p:nvPr>
        </p:nvSpPr>
        <p:spPr bwMode="white">
          <a:xfrm>
            <a:off x="381000" y="5101968"/>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2" name="Text Placeholder 6"/>
          <p:cNvSpPr>
            <a:spLocks noGrp="1"/>
          </p:cNvSpPr>
          <p:nvPr>
            <p:ph type="body" sz="quarter" idx="30" hasCustomPrompt="1"/>
          </p:nvPr>
        </p:nvSpPr>
        <p:spPr bwMode="white">
          <a:xfrm>
            <a:off x="1143000" y="5121447"/>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3" name="Text Placeholder 6"/>
          <p:cNvSpPr>
            <a:spLocks noGrp="1"/>
          </p:cNvSpPr>
          <p:nvPr>
            <p:ph type="body" sz="quarter" idx="31" hasCustomPrompt="1"/>
          </p:nvPr>
        </p:nvSpPr>
        <p:spPr bwMode="white">
          <a:xfrm>
            <a:off x="381000" y="5539689"/>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4" name="Text Placeholder 6"/>
          <p:cNvSpPr>
            <a:spLocks noGrp="1"/>
          </p:cNvSpPr>
          <p:nvPr>
            <p:ph type="body" sz="quarter" idx="32" hasCustomPrompt="1"/>
          </p:nvPr>
        </p:nvSpPr>
        <p:spPr bwMode="white">
          <a:xfrm>
            <a:off x="1143000" y="5559168"/>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Tree>
    <p:extLst>
      <p:ext uri="{BB962C8B-B14F-4D97-AF65-F5344CB8AC3E}">
        <p14:creationId xmlns:p14="http://schemas.microsoft.com/office/powerpoint/2010/main" val="8175571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lgn="l">
              <a:defRPr sz="3200" b="1" i="0" cap="all">
                <a:solidFill>
                  <a:schemeClr val="tx2"/>
                </a:solidFill>
                <a:latin typeface="Helvetica Light"/>
              </a:defRPr>
            </a:lvl1pPr>
          </a:lstStyle>
          <a:p>
            <a:r>
              <a:rPr lang="en-US" dirty="0"/>
              <a:t>Summary</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Tree>
    <p:extLst>
      <p:ext uri="{BB962C8B-B14F-4D97-AF65-F5344CB8AC3E}">
        <p14:creationId xmlns:p14="http://schemas.microsoft.com/office/powerpoint/2010/main" val="332770327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accent3">
                    <a:lumMod val="75000"/>
                  </a:schemeClr>
                </a:solidFill>
              </a:defRPr>
            </a:lvl1pPr>
          </a:lstStyle>
          <a:p>
            <a:r>
              <a:rPr lang="en-US" dirty="0"/>
              <a:t>Click to edit Master title style</a:t>
            </a:r>
            <a:endParaRPr dirty="0"/>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588486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801040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2020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420614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4228303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r>
              <a:rPr lang="en-US" dirty="0"/>
              <a:t>Copyright © 2012 CFA Institute</a:t>
            </a:r>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227503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r>
              <a:rPr lang="en-US" dirty="0"/>
              <a:t>Copyright © 2012 CFA Institute</a:t>
            </a:r>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27730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2012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978945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293504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367100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11824213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solidFill>
                  <a:schemeClr val="bg2"/>
                </a:solidFill>
              </a:defRPr>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2012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3037650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2012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235173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2012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831595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7268187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886014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r>
              <a:t>Title Text</a:t>
            </a:r>
          </a:p>
        </p:txBody>
      </p:sp>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62245261"/>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9" name="Shape 79"/>
          <p:cNvSpPr>
            <a:spLocks noGrp="1"/>
          </p:cNvSpPr>
          <p:nvPr>
            <p:ph type="pic" sz="half" idx="13"/>
          </p:nvPr>
        </p:nvSpPr>
        <p:spPr>
          <a:xfrm>
            <a:off x="4795242" y="1866305"/>
            <a:ext cx="3929063" cy="4464844"/>
          </a:xfrm>
          <a:prstGeom prst="rect">
            <a:avLst/>
          </a:prstGeom>
          <a:ln w="9525">
            <a:round/>
          </a:ln>
        </p:spPr>
        <p:txBody>
          <a:bodyPr lIns="91439" tIns="45719" rIns="91439" bIns="45719" anchor="t">
            <a:noAutofit/>
          </a:bodyPr>
          <a:lstStyle/>
          <a:p>
            <a:endParaRPr/>
          </a:p>
        </p:txBody>
      </p:sp>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357187" y="1919883"/>
            <a:ext cx="4089797" cy="4464844"/>
          </a:xfrm>
          <a:prstGeom prst="rect">
            <a:avLst/>
          </a:prstGeom>
        </p:spPr>
        <p:txBody>
          <a:bodyPr/>
          <a:lstStyle>
            <a:lvl1pPr marL="276810" indent="-276810">
              <a:spcBef>
                <a:spcPts val="1266"/>
              </a:spcBef>
              <a:buSzPct val="65000"/>
              <a:defRPr sz="2109"/>
            </a:lvl1pPr>
            <a:lvl2pPr marL="553621" indent="-276810">
              <a:spcBef>
                <a:spcPts val="1266"/>
              </a:spcBef>
              <a:buSzPct val="65000"/>
              <a:defRPr sz="2109"/>
            </a:lvl2pPr>
            <a:lvl3pPr marL="830431" indent="-276810">
              <a:spcBef>
                <a:spcPts val="1266"/>
              </a:spcBef>
              <a:buSzPct val="65000"/>
              <a:defRPr sz="2109"/>
            </a:lvl3pPr>
            <a:lvl4pPr marL="1107242" indent="-276810">
              <a:spcBef>
                <a:spcPts val="1266"/>
              </a:spcBef>
              <a:buSzPct val="65000"/>
              <a:defRPr sz="2109"/>
            </a:lvl4pPr>
            <a:lvl5pPr marL="1384052" indent="-276810">
              <a:spcBef>
                <a:spcPts val="1266"/>
              </a:spcBef>
              <a:buSzPct val="65000"/>
              <a:defRPr sz="2109"/>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13998700"/>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two li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26A0F882-29AC-4E84-B92B-1DCCED8F7913}"/>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pic>
        <p:nvPicPr>
          <p:cNvPr id="5" name="Picture 10" descr="MasterLogoCMYKKey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5700" y="373063"/>
            <a:ext cx="42560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0334278-809C-448D-A1EB-063D371E46EA}"/>
              </a:ext>
            </a:extLst>
          </p:cNvPr>
          <p:cNvSpPr txBox="1">
            <a:spLocks noChangeArrowheads="1"/>
          </p:cNvSpPr>
          <p:nvPr/>
        </p:nvSpPr>
        <p:spPr bwMode="auto">
          <a:xfrm>
            <a:off x="5037138" y="6478588"/>
            <a:ext cx="4127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defRPr/>
            </a:pPr>
            <a:r>
              <a:rPr lang="en-GB" altLang="en-US" sz="750" baseline="30000" dirty="0"/>
              <a:t>CRICOS Provider code 00301J</a:t>
            </a:r>
          </a:p>
          <a:p>
            <a:pPr algn="r" eaLnBrk="1" hangingPunct="1">
              <a:defRPr/>
            </a:pPr>
            <a:r>
              <a:rPr lang="en-GB" altLang="en-US" sz="750" baseline="30000" dirty="0"/>
              <a:t>Curtin University is a trademark of Curtin University of Technology.</a:t>
            </a:r>
            <a:endParaRPr lang="en-US" altLang="en-US" sz="750" baseline="30000" dirty="0"/>
          </a:p>
        </p:txBody>
      </p:sp>
      <p:sp>
        <p:nvSpPr>
          <p:cNvPr id="6" name="Title 1"/>
          <p:cNvSpPr>
            <a:spLocks noGrp="1"/>
          </p:cNvSpPr>
          <p:nvPr>
            <p:ph type="ctrTitle"/>
          </p:nvPr>
        </p:nvSpPr>
        <p:spPr>
          <a:xfrm>
            <a:off x="0" y="3433535"/>
            <a:ext cx="7625860" cy="476660"/>
          </a:xfrm>
          <a:solidFill>
            <a:srgbClr val="A47C18">
              <a:alpha val="75000"/>
            </a:srgbClr>
          </a:solidFill>
        </p:spPr>
        <p:txBody>
          <a:bodyPr lIns="216000" tIns="36000" rIns="216000" bIns="36000">
            <a:spAutoFit/>
          </a:bodyPr>
          <a:lstStyle>
            <a:lvl1pPr algn="l">
              <a:defRPr sz="2625" cap="all">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0" y="3966735"/>
            <a:ext cx="2603064" cy="265457"/>
          </a:xfrm>
          <a:solidFill>
            <a:schemeClr val="tx1"/>
          </a:solidFill>
        </p:spPr>
        <p:txBody>
          <a:bodyPr lIns="216000" rIns="216000">
            <a:spAutoFit/>
          </a:bodyPr>
          <a:lstStyle>
            <a:lvl1pPr marL="0" indent="0" algn="l">
              <a:buNone/>
              <a:defRPr sz="1125">
                <a:solidFill>
                  <a:schemeClr val="bg1"/>
                </a:solidFill>
              </a:defRPr>
            </a:lvl1pPr>
            <a:lvl2pPr marL="342883" indent="0" algn="ctr">
              <a:buNone/>
              <a:defRPr>
                <a:solidFill>
                  <a:schemeClr val="tx1">
                    <a:tint val="75000"/>
                  </a:schemeClr>
                </a:solidFill>
              </a:defRPr>
            </a:lvl2pPr>
            <a:lvl3pPr marL="685765" indent="0" algn="ctr">
              <a:buNone/>
              <a:defRPr>
                <a:solidFill>
                  <a:schemeClr val="tx1">
                    <a:tint val="75000"/>
                  </a:schemeClr>
                </a:solidFill>
              </a:defRPr>
            </a:lvl3pPr>
            <a:lvl4pPr marL="1028648" indent="0" algn="ctr">
              <a:buNone/>
              <a:defRPr>
                <a:solidFill>
                  <a:schemeClr val="tx1">
                    <a:tint val="75000"/>
                  </a:schemeClr>
                </a:solidFill>
              </a:defRPr>
            </a:lvl4pPr>
            <a:lvl5pPr marL="1371530" indent="0" algn="ctr">
              <a:buNone/>
              <a:defRPr>
                <a:solidFill>
                  <a:schemeClr val="tx1">
                    <a:tint val="75000"/>
                  </a:schemeClr>
                </a:solidFill>
              </a:defRPr>
            </a:lvl5pPr>
            <a:lvl6pPr marL="1714412" indent="0" algn="ctr">
              <a:buNone/>
              <a:defRPr>
                <a:solidFill>
                  <a:schemeClr val="tx1">
                    <a:tint val="75000"/>
                  </a:schemeClr>
                </a:solidFill>
              </a:defRPr>
            </a:lvl6pPr>
            <a:lvl7pPr marL="2057295" indent="0" algn="ctr">
              <a:buNone/>
              <a:defRPr>
                <a:solidFill>
                  <a:schemeClr val="tx1">
                    <a:tint val="75000"/>
                  </a:schemeClr>
                </a:solidFill>
              </a:defRPr>
            </a:lvl7pPr>
            <a:lvl8pPr marL="2400177" indent="0" algn="ctr">
              <a:buNone/>
              <a:defRPr>
                <a:solidFill>
                  <a:schemeClr val="tx1">
                    <a:tint val="75000"/>
                  </a:schemeClr>
                </a:solidFill>
              </a:defRPr>
            </a:lvl8pPr>
            <a:lvl9pPr marL="2743060" indent="0" algn="ctr">
              <a:buNone/>
              <a:defRPr>
                <a:solidFill>
                  <a:schemeClr val="tx1">
                    <a:tint val="75000"/>
                  </a:schemeClr>
                </a:solidFill>
              </a:defRPr>
            </a:lvl9pPr>
          </a:lstStyle>
          <a:p>
            <a:r>
              <a:rPr lang="en-US"/>
              <a:t>Click to edit Master subtitle style</a:t>
            </a:r>
            <a:endParaRPr lang="en-US" dirty="0"/>
          </a:p>
        </p:txBody>
      </p:sp>
      <p:sp>
        <p:nvSpPr>
          <p:cNvPr id="9" name="Date Placeholder 3">
            <a:extLst>
              <a:ext uri="{FF2B5EF4-FFF2-40B4-BE49-F238E27FC236}">
                <a16:creationId xmlns:a16="http://schemas.microsoft.com/office/drawing/2014/main" id="{0EB716A7-5CFA-4E3C-A86F-354BC9E123B1}"/>
              </a:ext>
            </a:extLst>
          </p:cNvPr>
          <p:cNvSpPr>
            <a:spLocks noGrp="1"/>
          </p:cNvSpPr>
          <p:nvPr>
            <p:ph type="dt" sz="half" idx="10"/>
          </p:nvPr>
        </p:nvSpPr>
        <p:spPr>
          <a:xfrm>
            <a:off x="6927850" y="5967413"/>
            <a:ext cx="2133600" cy="363537"/>
          </a:xfrm>
        </p:spPr>
        <p:txBody>
          <a:bodyPr/>
          <a:lstStyle>
            <a:lvl1pPr algn="r">
              <a:defRPr/>
            </a:lvl1pPr>
          </a:lstStyle>
          <a:p>
            <a:pPr>
              <a:defRPr/>
            </a:pPr>
            <a:endParaRPr lang="en-US"/>
          </a:p>
        </p:txBody>
      </p:sp>
      <p:sp>
        <p:nvSpPr>
          <p:cNvPr id="10" name="Slide Number Placeholder 5">
            <a:extLst>
              <a:ext uri="{FF2B5EF4-FFF2-40B4-BE49-F238E27FC236}">
                <a16:creationId xmlns:a16="http://schemas.microsoft.com/office/drawing/2014/main" id="{24E7BBF8-B493-46E7-8072-01C732089DC2}"/>
              </a:ext>
            </a:extLst>
          </p:cNvPr>
          <p:cNvSpPr>
            <a:spLocks noGrp="1"/>
          </p:cNvSpPr>
          <p:nvPr>
            <p:ph type="sldNum" sz="quarter" idx="11"/>
          </p:nvPr>
        </p:nvSpPr>
        <p:spPr>
          <a:xfrm>
            <a:off x="7300913" y="5410200"/>
            <a:ext cx="1760537" cy="323850"/>
          </a:xfrm>
        </p:spPr>
        <p:txBody>
          <a:bodyPr anchorCtr="0"/>
          <a:lstStyle>
            <a:lvl1pPr algn="r">
              <a:defRPr/>
            </a:lvl1pPr>
          </a:lstStyle>
          <a:p>
            <a:pPr>
              <a:defRPr/>
            </a:pPr>
            <a:fld id="{43DE03F9-4CD2-4CFC-83AB-A9F715CF84CA}" type="slidenum">
              <a:rPr lang="en-US"/>
              <a:pPr>
                <a:defRPr/>
              </a:pPr>
              <a:t>‹#›</a:t>
            </a:fld>
            <a:endParaRPr lang="en-US"/>
          </a:p>
        </p:txBody>
      </p:sp>
    </p:spTree>
    <p:extLst>
      <p:ext uri="{BB962C8B-B14F-4D97-AF65-F5344CB8AC3E}">
        <p14:creationId xmlns:p14="http://schemas.microsoft.com/office/powerpoint/2010/main" val="2656902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Copyright">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D532C32-C3C3-42D5-AB86-BDC97A453C9C}"/>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graphicFrame>
        <p:nvGraphicFramePr>
          <p:cNvPr id="3" name="Table 2">
            <a:extLst>
              <a:ext uri="{FF2B5EF4-FFF2-40B4-BE49-F238E27FC236}">
                <a16:creationId xmlns:a16="http://schemas.microsoft.com/office/drawing/2014/main" id="{BD051A9A-A16E-4D97-A2B4-C4ABB130E62F}"/>
              </a:ext>
            </a:extLst>
          </p:cNvPr>
          <p:cNvGraphicFramePr>
            <a:graphicFrameLocks noGrp="1"/>
          </p:cNvGraphicFramePr>
          <p:nvPr/>
        </p:nvGraphicFramePr>
        <p:xfrm>
          <a:off x="1866900" y="566738"/>
          <a:ext cx="5410200" cy="4252912"/>
        </p:xfrm>
        <a:graphic>
          <a:graphicData uri="http://schemas.openxmlformats.org/drawingml/2006/table">
            <a:tbl>
              <a:tblPr>
                <a:tableStyleId>{5C22544A-7EE6-4342-B048-85BDC9FD1C3A}</a:tableStyleId>
              </a:tblPr>
              <a:tblGrid>
                <a:gridCol w="5410200">
                  <a:extLst>
                    <a:ext uri="{9D8B030D-6E8A-4147-A177-3AD203B41FA5}">
                      <a16:colId xmlns:a16="http://schemas.microsoft.com/office/drawing/2014/main" val="3184881611"/>
                    </a:ext>
                  </a:extLst>
                </a:gridCol>
              </a:tblGrid>
              <a:tr h="4252912">
                <a:tc>
                  <a:txBody>
                    <a:bodyPr/>
                    <a:lstStyle/>
                    <a:p>
                      <a:pPr marL="0" marR="0" algn="l">
                        <a:spcBef>
                          <a:spcPts val="0"/>
                        </a:spcBef>
                        <a:spcAft>
                          <a:spcPts val="0"/>
                        </a:spcAft>
                      </a:pPr>
                      <a:r>
                        <a:rPr lang="en-AU" sz="1600" dirty="0">
                          <a:effectLst/>
                        </a:rPr>
                        <a:t> </a:t>
                      </a:r>
                      <a:endParaRPr lang="en-US" sz="1600" dirty="0">
                        <a:effectLst/>
                      </a:endParaRPr>
                    </a:p>
                    <a:p>
                      <a:pPr marL="0" marR="0" algn="ctr">
                        <a:spcBef>
                          <a:spcPts val="0"/>
                        </a:spcBef>
                        <a:spcAft>
                          <a:spcPts val="0"/>
                        </a:spcAft>
                      </a:pPr>
                      <a:r>
                        <a:rPr lang="en-AU" sz="1900" dirty="0">
                          <a:effectLst/>
                        </a:rPr>
                        <a:t>WARNING</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This material has been reproduced and communicated to you by or on behalf of Curtin University in accordance with section 113P of the Copyright Act 1968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The material in this communication may be subject to copyright under the Act. Any further reproduction or communication of this material by you may be the subject of copyright protection under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Do not remove this notice.</a:t>
                      </a:r>
                      <a:endParaRPr lang="en-US" sz="1600" dirty="0">
                        <a:effectLst/>
                      </a:endParaRPr>
                    </a:p>
                    <a:p>
                      <a:pPr marL="0" marR="0" algn="l">
                        <a:spcBef>
                          <a:spcPts val="0"/>
                        </a:spcBef>
                        <a:spcAft>
                          <a:spcPts val="0"/>
                        </a:spcAft>
                      </a:pPr>
                      <a:r>
                        <a:rPr lang="en-AU"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64" marR="68564" marT="0" marB="0"/>
                </a:tc>
                <a:extLst>
                  <a:ext uri="{0D108BD9-81ED-4DB2-BD59-A6C34878D82A}">
                    <a16:rowId xmlns:a16="http://schemas.microsoft.com/office/drawing/2014/main" val="122881073"/>
                  </a:ext>
                </a:extLst>
              </a:tr>
            </a:tbl>
          </a:graphicData>
        </a:graphic>
      </p:graphicFrame>
      <p:sp>
        <p:nvSpPr>
          <p:cNvPr id="4" name="Date Placeholder 8">
            <a:extLst>
              <a:ext uri="{FF2B5EF4-FFF2-40B4-BE49-F238E27FC236}">
                <a16:creationId xmlns:a16="http://schemas.microsoft.com/office/drawing/2014/main" id="{836DEA5E-D881-4280-9829-D29D3B170DE9}"/>
              </a:ext>
            </a:extLst>
          </p:cNvPr>
          <p:cNvSpPr>
            <a:spLocks noGrp="1"/>
          </p:cNvSpPr>
          <p:nvPr>
            <p:ph type="dt" sz="half" idx="10"/>
          </p:nvPr>
        </p:nvSpPr>
        <p:spPr/>
        <p:txBody>
          <a:bodyPr/>
          <a:lstStyle>
            <a:lvl1pPr>
              <a:defRPr/>
            </a:lvl1pPr>
          </a:lstStyle>
          <a:p>
            <a:pPr>
              <a:defRPr/>
            </a:pPr>
            <a:endParaRPr lang="en-US"/>
          </a:p>
        </p:txBody>
      </p:sp>
      <p:sp>
        <p:nvSpPr>
          <p:cNvPr id="5" name="Footer Placeholder 9">
            <a:extLst>
              <a:ext uri="{FF2B5EF4-FFF2-40B4-BE49-F238E27FC236}">
                <a16:creationId xmlns:a16="http://schemas.microsoft.com/office/drawing/2014/main" id="{52E423DB-4032-40DC-AF8F-07EEB7137F61}"/>
              </a:ext>
            </a:extLst>
          </p:cNvPr>
          <p:cNvSpPr>
            <a:spLocks noGrp="1"/>
          </p:cNvSpPr>
          <p:nvPr>
            <p:ph type="ftr" sz="quarter" idx="11"/>
          </p:nvPr>
        </p:nvSpPr>
        <p:spPr>
          <a:xfrm>
            <a:off x="3124200" y="6435725"/>
            <a:ext cx="2895600" cy="366713"/>
          </a:xfrm>
        </p:spPr>
        <p:txBody>
          <a:bodyPr/>
          <a:lstStyle>
            <a:lvl1pPr algn="ctr">
              <a:defRPr sz="738"/>
            </a:lvl1pPr>
          </a:lstStyle>
          <a:p>
            <a:pPr>
              <a:defRPr/>
            </a:pPr>
            <a:r>
              <a:rPr lang="en-AU"/>
              <a:t>Obligatory cover your ... Material in this presentation is based on anecdotal evidence to be backed up by stats and is very much open to discussion and debate</a:t>
            </a:r>
            <a:endParaRPr lang="en-US"/>
          </a:p>
        </p:txBody>
      </p:sp>
      <p:sp>
        <p:nvSpPr>
          <p:cNvPr id="6" name="Slide Number Placeholder 10">
            <a:extLst>
              <a:ext uri="{FF2B5EF4-FFF2-40B4-BE49-F238E27FC236}">
                <a16:creationId xmlns:a16="http://schemas.microsoft.com/office/drawing/2014/main" id="{6172BC22-0642-4266-A8C6-F8327B2513FE}"/>
              </a:ext>
            </a:extLst>
          </p:cNvPr>
          <p:cNvSpPr>
            <a:spLocks noGrp="1"/>
          </p:cNvSpPr>
          <p:nvPr>
            <p:ph type="sldNum" sz="quarter" idx="12"/>
          </p:nvPr>
        </p:nvSpPr>
        <p:spPr/>
        <p:txBody>
          <a:bodyPr/>
          <a:lstStyle>
            <a:lvl1pPr>
              <a:defRPr/>
            </a:lvl1pPr>
          </a:lstStyle>
          <a:p>
            <a:pPr>
              <a:defRPr/>
            </a:pPr>
            <a:fld id="{6A6B11E1-6D45-4033-8463-D0A5063B51E5}" type="slidenum">
              <a:rPr lang="en-US"/>
              <a:pPr>
                <a:defRPr/>
              </a:pPr>
              <a:t>‹#›</a:t>
            </a:fld>
            <a:endParaRPr lang="en-US"/>
          </a:p>
        </p:txBody>
      </p:sp>
    </p:spTree>
    <p:extLst>
      <p:ext uri="{BB962C8B-B14F-4D97-AF65-F5344CB8AC3E}">
        <p14:creationId xmlns:p14="http://schemas.microsoft.com/office/powerpoint/2010/main" val="32560637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1721AA6-0155-455C-A294-78CF4F359F9A}"/>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5" name="Rectangle 4">
            <a:extLst>
              <a:ext uri="{FF2B5EF4-FFF2-40B4-BE49-F238E27FC236}">
                <a16:creationId xmlns:a16="http://schemas.microsoft.com/office/drawing/2014/main" id="{4514F823-4D89-4DD0-B2FE-12CE6569B924}"/>
              </a:ext>
            </a:extLst>
          </p:cNvPr>
          <p:cNvSpPr/>
          <p:nvPr/>
        </p:nvSpPr>
        <p:spPr>
          <a:xfrm>
            <a:off x="727075" y="2655888"/>
            <a:ext cx="7772400" cy="1500187"/>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722314" y="4155547"/>
            <a:ext cx="7772400" cy="1362075"/>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4" y="2655359"/>
            <a:ext cx="7772400" cy="1488017"/>
          </a:xfrm>
        </p:spPr>
        <p:txBody>
          <a:bodyPr anchor="b"/>
          <a:lstStyle>
            <a:lvl1pPr marL="0" indent="0">
              <a:buNone/>
              <a:defRPr sz="1500">
                <a:solidFill>
                  <a:schemeClr val="bg1"/>
                </a:solidFill>
              </a:defRPr>
            </a:lvl1pPr>
            <a:lvl2pPr marL="342883" indent="0">
              <a:buNone/>
              <a:defRPr sz="1350">
                <a:solidFill>
                  <a:schemeClr val="tx1">
                    <a:tint val="75000"/>
                  </a:schemeClr>
                </a:solidFill>
              </a:defRPr>
            </a:lvl2pPr>
            <a:lvl3pPr marL="685765" indent="0">
              <a:buNone/>
              <a:defRPr sz="1200">
                <a:solidFill>
                  <a:schemeClr val="tx1">
                    <a:tint val="75000"/>
                  </a:schemeClr>
                </a:solidFill>
              </a:defRPr>
            </a:lvl3pPr>
            <a:lvl4pPr marL="1028648" indent="0">
              <a:buNone/>
              <a:defRPr sz="1050">
                <a:solidFill>
                  <a:schemeClr val="tx1">
                    <a:tint val="75000"/>
                  </a:schemeClr>
                </a:solidFill>
              </a:defRPr>
            </a:lvl4pPr>
            <a:lvl5pPr marL="1371530" indent="0">
              <a:buNone/>
              <a:defRPr sz="1050">
                <a:solidFill>
                  <a:schemeClr val="tx1">
                    <a:tint val="75000"/>
                  </a:schemeClr>
                </a:solidFill>
              </a:defRPr>
            </a:lvl5pPr>
            <a:lvl6pPr marL="1714412" indent="0">
              <a:buNone/>
              <a:defRPr sz="1050">
                <a:solidFill>
                  <a:schemeClr val="tx1">
                    <a:tint val="75000"/>
                  </a:schemeClr>
                </a:solidFill>
              </a:defRPr>
            </a:lvl6pPr>
            <a:lvl7pPr marL="2057295" indent="0">
              <a:buNone/>
              <a:defRPr sz="1050">
                <a:solidFill>
                  <a:schemeClr val="tx1">
                    <a:tint val="75000"/>
                  </a:schemeClr>
                </a:solidFill>
              </a:defRPr>
            </a:lvl7pPr>
            <a:lvl8pPr marL="2400177" indent="0">
              <a:buNone/>
              <a:defRPr sz="1050">
                <a:solidFill>
                  <a:schemeClr val="tx1">
                    <a:tint val="75000"/>
                  </a:schemeClr>
                </a:solidFill>
              </a:defRPr>
            </a:lvl8pPr>
            <a:lvl9pPr marL="2743060" indent="0">
              <a:buNone/>
              <a:defRPr sz="1050">
                <a:solidFill>
                  <a:schemeClr val="tx1">
                    <a:tint val="75000"/>
                  </a:schemeClr>
                </a:solidFill>
              </a:defRPr>
            </a:lvl9pPr>
          </a:lstStyle>
          <a:p>
            <a:pPr lvl="0"/>
            <a:r>
              <a:rPr lang="en-US"/>
              <a:t>Edit Master text styles</a:t>
            </a:r>
          </a:p>
        </p:txBody>
      </p:sp>
      <p:sp>
        <p:nvSpPr>
          <p:cNvPr id="6" name="Footer Placeholder 4">
            <a:extLst>
              <a:ext uri="{FF2B5EF4-FFF2-40B4-BE49-F238E27FC236}">
                <a16:creationId xmlns:a16="http://schemas.microsoft.com/office/drawing/2014/main" id="{7D5EB6E4-B079-4D15-9F2A-908C8760BC8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B00C153E-2989-4BC4-9DBA-121F46B5EC04}"/>
              </a:ext>
            </a:extLst>
          </p:cNvPr>
          <p:cNvSpPr>
            <a:spLocks noGrp="1"/>
          </p:cNvSpPr>
          <p:nvPr>
            <p:ph type="sldNum" sz="quarter" idx="11"/>
          </p:nvPr>
        </p:nvSpPr>
        <p:spPr/>
        <p:txBody>
          <a:bodyPr/>
          <a:lstStyle>
            <a:lvl1pPr>
              <a:defRPr/>
            </a:lvl1pPr>
          </a:lstStyle>
          <a:p>
            <a:pPr>
              <a:defRPr/>
            </a:pPr>
            <a:fld id="{73E464BD-039E-4E63-84F0-36AFA27C48C7}" type="slidenum">
              <a:rPr lang="en-US"/>
              <a:pPr>
                <a:defRPr/>
              </a:pPr>
              <a:t>‹#›</a:t>
            </a:fld>
            <a:endParaRPr lang="en-US"/>
          </a:p>
        </p:txBody>
      </p:sp>
    </p:spTree>
    <p:extLst>
      <p:ext uri="{BB962C8B-B14F-4D97-AF65-F5344CB8AC3E}">
        <p14:creationId xmlns:p14="http://schemas.microsoft.com/office/powerpoint/2010/main" val="1583475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7BCCB54B-CB9D-4F0E-83BB-DCEF2BF2CE41}"/>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3"/>
            <a:ext cx="8229600" cy="4379671"/>
          </a:xfrm>
        </p:spPr>
        <p:txBody>
          <a:bodyPr/>
          <a:lstStyle>
            <a:lvl1pPr>
              <a:defRPr sz="1265"/>
            </a:lvl1pPr>
            <a:lvl2pPr>
              <a:defRPr sz="1265"/>
            </a:lvl2pPr>
            <a:lvl3pPr>
              <a:defRPr sz="1265"/>
            </a:lvl3pPr>
            <a:lvl4pPr>
              <a:defRPr sz="1055"/>
            </a:lvl4pPr>
            <a:lvl5pPr>
              <a:defRPr sz="105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75573FE-9840-40EA-A7F9-5C321487CD5A}"/>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6" name="Slide Number Placeholder 5">
            <a:extLst>
              <a:ext uri="{FF2B5EF4-FFF2-40B4-BE49-F238E27FC236}">
                <a16:creationId xmlns:a16="http://schemas.microsoft.com/office/drawing/2014/main" id="{0695E6EF-ADF7-4C8B-84B7-30522BBBFA83}"/>
              </a:ext>
            </a:extLst>
          </p:cNvPr>
          <p:cNvSpPr>
            <a:spLocks noGrp="1"/>
          </p:cNvSpPr>
          <p:nvPr>
            <p:ph type="sldNum" sz="quarter" idx="11"/>
          </p:nvPr>
        </p:nvSpPr>
        <p:spPr/>
        <p:txBody>
          <a:bodyPr/>
          <a:lstStyle>
            <a:lvl1pPr>
              <a:defRPr/>
            </a:lvl1pPr>
          </a:lstStyle>
          <a:p>
            <a:pPr>
              <a:defRPr/>
            </a:pPr>
            <a:fld id="{5A3BEFE5-A5B1-4B19-89D3-E7DF72A98DD5}" type="slidenum">
              <a:rPr lang="en-US"/>
              <a:pPr>
                <a:defRPr/>
              </a:pPr>
              <a:t>‹#›</a:t>
            </a:fld>
            <a:endParaRPr lang="en-US"/>
          </a:p>
        </p:txBody>
      </p:sp>
    </p:spTree>
    <p:extLst>
      <p:ext uri="{BB962C8B-B14F-4D97-AF65-F5344CB8AC3E}">
        <p14:creationId xmlns:p14="http://schemas.microsoft.com/office/powerpoint/2010/main" val="35114246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0F626767-9EB1-414A-8EE4-A093ECF22F25}"/>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a:extLst>
              <a:ext uri="{FF2B5EF4-FFF2-40B4-BE49-F238E27FC236}">
                <a16:creationId xmlns:a16="http://schemas.microsoft.com/office/drawing/2014/main" id="{1EACED16-4581-4613-AB79-6E516A97243E}"/>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57F7E9E7-5D1F-4DAE-BDD1-31553938A4D8}"/>
              </a:ext>
            </a:extLst>
          </p:cNvPr>
          <p:cNvSpPr>
            <a:spLocks noGrp="1"/>
          </p:cNvSpPr>
          <p:nvPr>
            <p:ph type="sldNum" sz="quarter" idx="11"/>
          </p:nvPr>
        </p:nvSpPr>
        <p:spPr/>
        <p:txBody>
          <a:bodyPr/>
          <a:lstStyle>
            <a:lvl1pPr>
              <a:defRPr/>
            </a:lvl1pPr>
          </a:lstStyle>
          <a:p>
            <a:pPr>
              <a:defRPr/>
            </a:pPr>
            <a:fld id="{DAEFE19B-A2B1-4BCD-9066-6BA8CA4CCABF}" type="slidenum">
              <a:rPr lang="en-US"/>
              <a:pPr>
                <a:defRPr/>
              </a:pPr>
              <a:t>‹#›</a:t>
            </a:fld>
            <a:endParaRPr lang="en-US"/>
          </a:p>
        </p:txBody>
      </p:sp>
    </p:spTree>
    <p:extLst>
      <p:ext uri="{BB962C8B-B14F-4D97-AF65-F5344CB8AC3E}">
        <p14:creationId xmlns:p14="http://schemas.microsoft.com/office/powerpoint/2010/main" val="33461561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0D36D77D-4CF4-46DE-B426-EF7B52763801}"/>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865848"/>
            <a:ext cx="4040188"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4" name="Content Placeholder 3"/>
          <p:cNvSpPr>
            <a:spLocks noGrp="1"/>
          </p:cNvSpPr>
          <p:nvPr>
            <p:ph sz="half" idx="2"/>
          </p:nvPr>
        </p:nvSpPr>
        <p:spPr>
          <a:xfrm>
            <a:off x="457201" y="2606274"/>
            <a:ext cx="4040188"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9" y="1865848"/>
            <a:ext cx="4041775"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6" name="Content Placeholder 5"/>
          <p:cNvSpPr>
            <a:spLocks noGrp="1"/>
          </p:cNvSpPr>
          <p:nvPr>
            <p:ph sz="quarter" idx="4"/>
          </p:nvPr>
        </p:nvSpPr>
        <p:spPr>
          <a:xfrm>
            <a:off x="4645029" y="2606274"/>
            <a:ext cx="4041775"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2973676D-A13D-4D51-83F0-BA5DAA0FAA9C}"/>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9" name="Slide Number Placeholder 5">
            <a:extLst>
              <a:ext uri="{FF2B5EF4-FFF2-40B4-BE49-F238E27FC236}">
                <a16:creationId xmlns:a16="http://schemas.microsoft.com/office/drawing/2014/main" id="{8C3B193C-B73A-41EE-9953-4510ABD787A3}"/>
              </a:ext>
            </a:extLst>
          </p:cNvPr>
          <p:cNvSpPr>
            <a:spLocks noGrp="1"/>
          </p:cNvSpPr>
          <p:nvPr>
            <p:ph type="sldNum" sz="quarter" idx="11"/>
          </p:nvPr>
        </p:nvSpPr>
        <p:spPr/>
        <p:txBody>
          <a:bodyPr/>
          <a:lstStyle>
            <a:lvl1pPr>
              <a:defRPr/>
            </a:lvl1pPr>
          </a:lstStyle>
          <a:p>
            <a:pPr>
              <a:defRPr/>
            </a:pPr>
            <a:fld id="{06BE2E02-ADB8-4598-9E47-5BCEC3FB7F69}" type="slidenum">
              <a:rPr lang="en-US"/>
              <a:pPr>
                <a:defRPr/>
              </a:pPr>
              <a:t>‹#›</a:t>
            </a:fld>
            <a:endParaRPr lang="en-US"/>
          </a:p>
        </p:txBody>
      </p:sp>
    </p:spTree>
    <p:extLst>
      <p:ext uri="{BB962C8B-B14F-4D97-AF65-F5344CB8AC3E}">
        <p14:creationId xmlns:p14="http://schemas.microsoft.com/office/powerpoint/2010/main" val="27712608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060754A6-3079-47A0-811C-0C3976615EA6}"/>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D6BF849-FCF8-4726-97E4-48172FCA601E}"/>
              </a:ext>
            </a:extLst>
          </p:cNvPr>
          <p:cNvSpPr>
            <a:spLocks noGrp="1"/>
          </p:cNvSpPr>
          <p:nvPr>
            <p:ph type="ftr" sz="quarter" idx="10"/>
          </p:nvPr>
        </p:nvSpPr>
        <p:spPr>
          <a:xfrm>
            <a:off x="3124200" y="649763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199DD91F-D264-44D6-895B-5878EB100BFD}"/>
              </a:ext>
            </a:extLst>
          </p:cNvPr>
          <p:cNvSpPr>
            <a:spLocks noGrp="1"/>
          </p:cNvSpPr>
          <p:nvPr>
            <p:ph type="sldNum" sz="quarter" idx="11"/>
          </p:nvPr>
        </p:nvSpPr>
        <p:spPr/>
        <p:txBody>
          <a:bodyPr/>
          <a:lstStyle>
            <a:lvl1pPr>
              <a:defRPr/>
            </a:lvl1pPr>
          </a:lstStyle>
          <a:p>
            <a:pPr>
              <a:defRPr/>
            </a:pPr>
            <a:fld id="{034B4D39-F825-4464-8524-B7BD1683912E}" type="slidenum">
              <a:rPr lang="en-US"/>
              <a:pPr>
                <a:defRPr/>
              </a:pPr>
              <a:t>‹#›</a:t>
            </a:fld>
            <a:endParaRPr lang="en-US"/>
          </a:p>
        </p:txBody>
      </p:sp>
    </p:spTree>
    <p:extLst>
      <p:ext uri="{BB962C8B-B14F-4D97-AF65-F5344CB8AC3E}">
        <p14:creationId xmlns:p14="http://schemas.microsoft.com/office/powerpoint/2010/main" val="2084225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B0D8E89-493F-4E44-B59D-026A93BB27C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3" name="Slide Number Placeholder 5">
            <a:extLst>
              <a:ext uri="{FF2B5EF4-FFF2-40B4-BE49-F238E27FC236}">
                <a16:creationId xmlns:a16="http://schemas.microsoft.com/office/drawing/2014/main" id="{2D6EF958-4A71-40B9-AF10-45334E09F783}"/>
              </a:ext>
            </a:extLst>
          </p:cNvPr>
          <p:cNvSpPr>
            <a:spLocks noGrp="1"/>
          </p:cNvSpPr>
          <p:nvPr>
            <p:ph type="sldNum" sz="quarter" idx="11"/>
          </p:nvPr>
        </p:nvSpPr>
        <p:spPr/>
        <p:txBody>
          <a:bodyPr/>
          <a:lstStyle>
            <a:lvl1pPr>
              <a:defRPr/>
            </a:lvl1pPr>
          </a:lstStyle>
          <a:p>
            <a:pPr>
              <a:defRPr/>
            </a:pPr>
            <a:fld id="{B15CE74E-7628-46A3-959E-CCE7BD8D36A3}" type="slidenum">
              <a:rPr lang="en-US"/>
              <a:pPr>
                <a:defRPr/>
              </a:pPr>
              <a:t>‹#›</a:t>
            </a:fld>
            <a:endParaRPr lang="en-US"/>
          </a:p>
        </p:txBody>
      </p:sp>
    </p:spTree>
    <p:extLst>
      <p:ext uri="{BB962C8B-B14F-4D97-AF65-F5344CB8AC3E}">
        <p14:creationId xmlns:p14="http://schemas.microsoft.com/office/powerpoint/2010/main" val="378800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C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2"/>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0683681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5"/>
            <a:ext cx="5111750" cy="568708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5"/>
            <a:ext cx="3008314" cy="455799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28330B4F-5DA2-4B29-B638-9E4EC3AD0B28}"/>
              </a:ext>
            </a:extLst>
          </p:cNvPr>
          <p:cNvSpPr>
            <a:spLocks noGrp="1"/>
          </p:cNvSpPr>
          <p:nvPr>
            <p:ph type="ftr" sz="quarter" idx="10"/>
          </p:nvPr>
        </p:nvSpPr>
        <p:spPr>
          <a:xfrm>
            <a:off x="0" y="605631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90F31C62-8152-4391-B3F6-F9406712698E}"/>
              </a:ext>
            </a:extLst>
          </p:cNvPr>
          <p:cNvSpPr>
            <a:spLocks noGrp="1"/>
          </p:cNvSpPr>
          <p:nvPr>
            <p:ph type="sldNum" sz="quarter" idx="11"/>
          </p:nvPr>
        </p:nvSpPr>
        <p:spPr/>
        <p:txBody>
          <a:bodyPr/>
          <a:lstStyle>
            <a:lvl1pPr>
              <a:defRPr/>
            </a:lvl1pPr>
          </a:lstStyle>
          <a:p>
            <a:pPr>
              <a:defRPr/>
            </a:pPr>
            <a:fld id="{561BE104-12E6-40CE-8CE5-DA0B98DA212F}" type="slidenum">
              <a:rPr lang="en-US"/>
              <a:pPr>
                <a:defRPr/>
              </a:pPr>
              <a:t>‹#›</a:t>
            </a:fld>
            <a:endParaRPr lang="en-US"/>
          </a:p>
        </p:txBody>
      </p:sp>
    </p:spTree>
    <p:extLst>
      <p:ext uri="{BB962C8B-B14F-4D97-AF65-F5344CB8AC3E}">
        <p14:creationId xmlns:p14="http://schemas.microsoft.com/office/powerpoint/2010/main" val="4899760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8"/>
          </a:xfrm>
        </p:spPr>
        <p:txBody>
          <a:bodyPr anchor="b"/>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883" indent="0">
              <a:buNone/>
              <a:defRPr sz="2100"/>
            </a:lvl2pPr>
            <a:lvl3pPr marL="685765" indent="0">
              <a:buNone/>
              <a:defRPr sz="1800"/>
            </a:lvl3pPr>
            <a:lvl4pPr marL="1028648" indent="0">
              <a:buNone/>
              <a:defRPr sz="1500"/>
            </a:lvl4pPr>
            <a:lvl5pPr marL="1371530" indent="0">
              <a:buNone/>
              <a:defRPr sz="1500"/>
            </a:lvl5pPr>
            <a:lvl6pPr marL="1714412" indent="0">
              <a:buNone/>
              <a:defRPr sz="1500"/>
            </a:lvl6pPr>
            <a:lvl7pPr marL="2057295" indent="0">
              <a:buNone/>
              <a:defRPr sz="1500"/>
            </a:lvl7pPr>
            <a:lvl8pPr marL="2400177" indent="0">
              <a:buNone/>
              <a:defRPr sz="1500"/>
            </a:lvl8pPr>
            <a:lvl9pPr marL="274306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41"/>
            <a:ext cx="5486400" cy="60591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66F5D2D-4ADD-47EC-B783-E6D7BF542308}"/>
              </a:ext>
            </a:extLst>
          </p:cNvPr>
          <p:cNvSpPr>
            <a:spLocks noGrp="1"/>
          </p:cNvSpPr>
          <p:nvPr>
            <p:ph type="ftr" sz="quarter" idx="10"/>
          </p:nvPr>
        </p:nvSpPr>
        <p:spPr>
          <a:xfrm>
            <a:off x="0" y="606266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013D7C78-D81E-4037-9A91-6E5A5369C959}"/>
              </a:ext>
            </a:extLst>
          </p:cNvPr>
          <p:cNvSpPr>
            <a:spLocks noGrp="1"/>
          </p:cNvSpPr>
          <p:nvPr>
            <p:ph type="sldNum" sz="quarter" idx="11"/>
          </p:nvPr>
        </p:nvSpPr>
        <p:spPr/>
        <p:txBody>
          <a:bodyPr/>
          <a:lstStyle>
            <a:lvl1pPr>
              <a:defRPr/>
            </a:lvl1pPr>
          </a:lstStyle>
          <a:p>
            <a:pPr>
              <a:defRPr/>
            </a:pPr>
            <a:fld id="{C79B700E-76B2-4A4E-A9D5-9F55830E1A97}" type="slidenum">
              <a:rPr lang="en-US"/>
              <a:pPr>
                <a:defRPr/>
              </a:pPr>
              <a:t>‹#›</a:t>
            </a:fld>
            <a:endParaRPr lang="en-US"/>
          </a:p>
        </p:txBody>
      </p:sp>
    </p:spTree>
    <p:extLst>
      <p:ext uri="{BB962C8B-B14F-4D97-AF65-F5344CB8AC3E}">
        <p14:creationId xmlns:p14="http://schemas.microsoft.com/office/powerpoint/2010/main" val="10447511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C08E239-2268-4E69-BB12-B0110112E9C4}"/>
              </a:ext>
            </a:extLst>
          </p:cNvPr>
          <p:cNvSpPr>
            <a:spLocks noGrp="1"/>
          </p:cNvSpPr>
          <p:nvPr>
            <p:ph type="ftr" sz="quarter" idx="10"/>
          </p:nvPr>
        </p:nvSpPr>
        <p:spPr>
          <a:xfrm>
            <a:off x="0" y="6054725"/>
            <a:ext cx="2895600" cy="365125"/>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550C8817-3D81-4278-9D8B-F41FCFF21EC8}"/>
              </a:ext>
            </a:extLst>
          </p:cNvPr>
          <p:cNvSpPr>
            <a:spLocks noGrp="1"/>
          </p:cNvSpPr>
          <p:nvPr>
            <p:ph type="sldNum" sz="quarter" idx="11"/>
          </p:nvPr>
        </p:nvSpPr>
        <p:spPr/>
        <p:txBody>
          <a:bodyPr/>
          <a:lstStyle>
            <a:lvl1pPr>
              <a:defRPr/>
            </a:lvl1pPr>
          </a:lstStyle>
          <a:p>
            <a:pPr>
              <a:defRPr/>
            </a:pPr>
            <a:fld id="{CC45369A-F967-44A5-BEE0-A87259726CEA}" type="slidenum">
              <a:rPr lang="en-US"/>
              <a:pPr>
                <a:defRPr/>
              </a:pPr>
              <a:t>‹#›</a:t>
            </a:fld>
            <a:endParaRPr lang="en-US"/>
          </a:p>
        </p:txBody>
      </p:sp>
    </p:spTree>
    <p:extLst>
      <p:ext uri="{BB962C8B-B14F-4D97-AF65-F5344CB8AC3E}">
        <p14:creationId xmlns:p14="http://schemas.microsoft.com/office/powerpoint/2010/main" val="25635823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6378"/>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06378"/>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8BDF6B3A-5B75-4E9A-B737-836FD551EB1E}"/>
              </a:ext>
            </a:extLst>
          </p:cNvPr>
          <p:cNvSpPr>
            <a:spLocks noGrp="1"/>
          </p:cNvSpPr>
          <p:nvPr>
            <p:ph type="ftr" sz="quarter" idx="10"/>
          </p:nvPr>
        </p:nvSpPr>
        <p:spPr>
          <a:xfrm>
            <a:off x="0" y="6062663"/>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AD400E01-B934-4972-9F87-B65DCA3BFB04}"/>
              </a:ext>
            </a:extLst>
          </p:cNvPr>
          <p:cNvSpPr>
            <a:spLocks noGrp="1"/>
          </p:cNvSpPr>
          <p:nvPr>
            <p:ph type="sldNum" sz="quarter" idx="11"/>
          </p:nvPr>
        </p:nvSpPr>
        <p:spPr/>
        <p:txBody>
          <a:bodyPr/>
          <a:lstStyle>
            <a:lvl1pPr>
              <a:defRPr/>
            </a:lvl1pPr>
          </a:lstStyle>
          <a:p>
            <a:pPr>
              <a:defRPr/>
            </a:pPr>
            <a:fld id="{A085CA6F-33E1-4CFA-BB84-0D96F1B75165}" type="slidenum">
              <a:rPr lang="en-US"/>
              <a:pPr>
                <a:defRPr/>
              </a:pPr>
              <a:t>‹#›</a:t>
            </a:fld>
            <a:endParaRPr lang="en-US"/>
          </a:p>
        </p:txBody>
      </p:sp>
    </p:spTree>
    <p:extLst>
      <p:ext uri="{BB962C8B-B14F-4D97-AF65-F5344CB8AC3E}">
        <p14:creationId xmlns:p14="http://schemas.microsoft.com/office/powerpoint/2010/main" val="2128329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ix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52400" y="4953000"/>
            <a:ext cx="4724400" cy="1417320"/>
          </a:xfrm>
          <a:ln>
            <a:noFill/>
          </a:ln>
        </p:spPr>
        <p:txBody>
          <a:bodyPr anchor="b"/>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Presenter’s name,</a:t>
            </a:r>
            <a:br>
              <a:rPr dirty="0"/>
            </a:br>
            <a:r>
              <a:rPr dirty="0"/>
              <a:t>Presenter’s title,</a:t>
            </a:r>
            <a:br>
              <a:rPr dirty="0"/>
            </a:br>
            <a:r>
              <a:rPr dirty="0"/>
              <a:t>dd Month yyyy</a:t>
            </a:r>
          </a:p>
        </p:txBody>
      </p:sp>
      <p:pic>
        <p:nvPicPr>
          <p:cNvPr id="1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152400" y="152401"/>
            <a:ext cx="2590800" cy="763054"/>
          </a:xfrm>
          <a:prstGeom prst="rect">
            <a:avLst/>
          </a:prstGeom>
        </p:spPr>
      </p:pic>
      <p:sp>
        <p:nvSpPr>
          <p:cNvPr id="13" name="Title 1"/>
          <p:cNvSpPr>
            <a:spLocks noGrp="1"/>
          </p:cNvSpPr>
          <p:nvPr>
            <p:ph type="ctrTitle" hasCustomPrompt="1"/>
          </p:nvPr>
        </p:nvSpPr>
        <p:spPr>
          <a:xfrm>
            <a:off x="152400" y="2971800"/>
            <a:ext cx="8763000" cy="1077218"/>
          </a:xfrm>
        </p:spPr>
        <p:txBody>
          <a:bodyPr anchor="t">
            <a:spAutoFit/>
          </a:bodyPr>
          <a:lstStyle>
            <a:lvl1pPr algn="r">
              <a:defRPr sz="3200" b="1" i="0" cap="none" baseline="0">
                <a:ln>
                  <a:noFill/>
                </a:ln>
                <a:solidFill>
                  <a:srgbClr val="3455A6"/>
                </a:solidFill>
                <a:latin typeface="Helvetica Light"/>
              </a:defRPr>
            </a:lvl1pPr>
          </a:lstStyle>
          <a:p>
            <a:r>
              <a:rPr lang="en-US" dirty="0"/>
              <a:t>CHAPTER #</a:t>
            </a:r>
            <a:br>
              <a:rPr lang="en-US" dirty="0"/>
            </a:br>
            <a:r>
              <a:rPr lang="en-US" dirty="0"/>
              <a:t>Chapter Title</a:t>
            </a:r>
            <a:endParaRPr dirty="0"/>
          </a:p>
        </p:txBody>
      </p:sp>
      <p:sp>
        <p:nvSpPr>
          <p:cNvPr id="10" name="Rectangle 9"/>
          <p:cNvSpPr/>
          <p:nvPr userDrawn="1"/>
        </p:nvSpPr>
        <p:spPr>
          <a:xfrm>
            <a:off x="6172200" y="6642556"/>
            <a:ext cx="2964543" cy="215444"/>
          </a:xfrm>
          <a:prstGeom prst="rect">
            <a:avLst/>
          </a:prstGeom>
        </p:spPr>
        <p:txBody>
          <a:bodyPr wrap="square">
            <a:spAutoFit/>
          </a:bodyPr>
          <a:lstStyle/>
          <a:p>
            <a:pPr algn="r"/>
            <a:r>
              <a:rPr lang="en-US" sz="800" dirty="0">
                <a:solidFill>
                  <a:srgbClr val="3455A6"/>
                </a:solidFill>
              </a:rPr>
              <a:t>© 2020 CFA Institute. All rights reserved. </a:t>
            </a:r>
          </a:p>
        </p:txBody>
      </p:sp>
    </p:spTree>
    <p:extLst>
      <p:ext uri="{BB962C8B-B14F-4D97-AF65-F5344CB8AC3E}">
        <p14:creationId xmlns:p14="http://schemas.microsoft.com/office/powerpoint/2010/main" val="6673882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defRPr sz="3200" b="1" i="0" cap="all">
                <a:solidFill>
                  <a:schemeClr val="tx2"/>
                </a:solidFill>
                <a:latin typeface="Helvetica Light"/>
              </a:defRPr>
            </a:lvl1pPr>
          </a:lstStyle>
          <a:p>
            <a:r>
              <a:rPr dirty="0"/>
              <a:t>Click to add title: Contents, Agenda, etc</a:t>
            </a:r>
            <a:r>
              <a:rPr lang="en-US" dirty="0"/>
              <a:t>.</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sp>
        <p:nvSpPr>
          <p:cNvPr id="7" name="Text Placeholder 6"/>
          <p:cNvSpPr>
            <a:spLocks noGrp="1"/>
          </p:cNvSpPr>
          <p:nvPr>
            <p:ph type="body" sz="quarter" idx="13" hasCustomPrompt="1"/>
          </p:nvPr>
        </p:nvSpPr>
        <p:spPr bwMode="white">
          <a:xfrm>
            <a:off x="381000" y="1600200"/>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8" name="Text Placeholder 6"/>
          <p:cNvSpPr>
            <a:spLocks noGrp="1"/>
          </p:cNvSpPr>
          <p:nvPr>
            <p:ph type="body" sz="quarter" idx="14" hasCustomPrompt="1"/>
          </p:nvPr>
        </p:nvSpPr>
        <p:spPr bwMode="white">
          <a:xfrm>
            <a:off x="1143000" y="1619679"/>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
        <p:nvSpPr>
          <p:cNvPr id="37" name="Text Placeholder 6"/>
          <p:cNvSpPr>
            <a:spLocks noGrp="1"/>
          </p:cNvSpPr>
          <p:nvPr>
            <p:ph type="body" sz="quarter" idx="15" hasCustomPrompt="1"/>
          </p:nvPr>
        </p:nvSpPr>
        <p:spPr bwMode="white">
          <a:xfrm>
            <a:off x="381000" y="2037921"/>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48" name="Text Placeholder 6"/>
          <p:cNvSpPr>
            <a:spLocks noGrp="1"/>
          </p:cNvSpPr>
          <p:nvPr>
            <p:ph type="body" sz="quarter" idx="16" hasCustomPrompt="1"/>
          </p:nvPr>
        </p:nvSpPr>
        <p:spPr bwMode="white">
          <a:xfrm>
            <a:off x="1143000" y="2057400"/>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49" name="Text Placeholder 6"/>
          <p:cNvSpPr>
            <a:spLocks noGrp="1"/>
          </p:cNvSpPr>
          <p:nvPr>
            <p:ph type="body" sz="quarter" idx="17" hasCustomPrompt="1"/>
          </p:nvPr>
        </p:nvSpPr>
        <p:spPr bwMode="white">
          <a:xfrm>
            <a:off x="381000" y="2475642"/>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0" name="Text Placeholder 6"/>
          <p:cNvSpPr>
            <a:spLocks noGrp="1"/>
          </p:cNvSpPr>
          <p:nvPr>
            <p:ph type="body" sz="quarter" idx="18" hasCustomPrompt="1"/>
          </p:nvPr>
        </p:nvSpPr>
        <p:spPr bwMode="white">
          <a:xfrm>
            <a:off x="1143000" y="2495121"/>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1" name="Text Placeholder 6"/>
          <p:cNvSpPr>
            <a:spLocks noGrp="1"/>
          </p:cNvSpPr>
          <p:nvPr>
            <p:ph type="body" sz="quarter" idx="19" hasCustomPrompt="1"/>
          </p:nvPr>
        </p:nvSpPr>
        <p:spPr bwMode="white">
          <a:xfrm>
            <a:off x="381000" y="2913363"/>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2" name="Text Placeholder 6"/>
          <p:cNvSpPr>
            <a:spLocks noGrp="1"/>
          </p:cNvSpPr>
          <p:nvPr>
            <p:ph type="body" sz="quarter" idx="20" hasCustomPrompt="1"/>
          </p:nvPr>
        </p:nvSpPr>
        <p:spPr bwMode="white">
          <a:xfrm>
            <a:off x="1143000" y="2932842"/>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3" name="Text Placeholder 6"/>
          <p:cNvSpPr>
            <a:spLocks noGrp="1"/>
          </p:cNvSpPr>
          <p:nvPr>
            <p:ph type="body" sz="quarter" idx="21" hasCustomPrompt="1"/>
          </p:nvPr>
        </p:nvSpPr>
        <p:spPr bwMode="white">
          <a:xfrm>
            <a:off x="381000" y="3351084"/>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4" name="Text Placeholder 6"/>
          <p:cNvSpPr>
            <a:spLocks noGrp="1"/>
          </p:cNvSpPr>
          <p:nvPr>
            <p:ph type="body" sz="quarter" idx="22" hasCustomPrompt="1"/>
          </p:nvPr>
        </p:nvSpPr>
        <p:spPr bwMode="white">
          <a:xfrm>
            <a:off x="1143000" y="3370563"/>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5" name="Text Placeholder 6"/>
          <p:cNvSpPr>
            <a:spLocks noGrp="1"/>
          </p:cNvSpPr>
          <p:nvPr>
            <p:ph type="body" sz="quarter" idx="23" hasCustomPrompt="1"/>
          </p:nvPr>
        </p:nvSpPr>
        <p:spPr bwMode="white">
          <a:xfrm>
            <a:off x="381000" y="3788805"/>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6" name="Text Placeholder 6"/>
          <p:cNvSpPr>
            <a:spLocks noGrp="1"/>
          </p:cNvSpPr>
          <p:nvPr>
            <p:ph type="body" sz="quarter" idx="24" hasCustomPrompt="1"/>
          </p:nvPr>
        </p:nvSpPr>
        <p:spPr bwMode="white">
          <a:xfrm>
            <a:off x="1143000" y="3808284"/>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7" name="Text Placeholder 6"/>
          <p:cNvSpPr>
            <a:spLocks noGrp="1"/>
          </p:cNvSpPr>
          <p:nvPr>
            <p:ph type="body" sz="quarter" idx="25" hasCustomPrompt="1"/>
          </p:nvPr>
        </p:nvSpPr>
        <p:spPr bwMode="white">
          <a:xfrm>
            <a:off x="381000" y="4226526"/>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8" name="Text Placeholder 6"/>
          <p:cNvSpPr>
            <a:spLocks noGrp="1"/>
          </p:cNvSpPr>
          <p:nvPr>
            <p:ph type="body" sz="quarter" idx="26" hasCustomPrompt="1"/>
          </p:nvPr>
        </p:nvSpPr>
        <p:spPr bwMode="white">
          <a:xfrm>
            <a:off x="1143000" y="4246005"/>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9" name="Text Placeholder 6"/>
          <p:cNvSpPr>
            <a:spLocks noGrp="1"/>
          </p:cNvSpPr>
          <p:nvPr>
            <p:ph type="body" sz="quarter" idx="27" hasCustomPrompt="1"/>
          </p:nvPr>
        </p:nvSpPr>
        <p:spPr bwMode="white">
          <a:xfrm>
            <a:off x="381000" y="4664247"/>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0" name="Text Placeholder 6"/>
          <p:cNvSpPr>
            <a:spLocks noGrp="1"/>
          </p:cNvSpPr>
          <p:nvPr>
            <p:ph type="body" sz="quarter" idx="28" hasCustomPrompt="1"/>
          </p:nvPr>
        </p:nvSpPr>
        <p:spPr bwMode="white">
          <a:xfrm>
            <a:off x="1143000" y="4683726"/>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1" name="Text Placeholder 6"/>
          <p:cNvSpPr>
            <a:spLocks noGrp="1"/>
          </p:cNvSpPr>
          <p:nvPr>
            <p:ph type="body" sz="quarter" idx="29" hasCustomPrompt="1"/>
          </p:nvPr>
        </p:nvSpPr>
        <p:spPr bwMode="white">
          <a:xfrm>
            <a:off x="381000" y="5101968"/>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2" name="Text Placeholder 6"/>
          <p:cNvSpPr>
            <a:spLocks noGrp="1"/>
          </p:cNvSpPr>
          <p:nvPr>
            <p:ph type="body" sz="quarter" idx="30" hasCustomPrompt="1"/>
          </p:nvPr>
        </p:nvSpPr>
        <p:spPr bwMode="white">
          <a:xfrm>
            <a:off x="1143000" y="5121447"/>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3" name="Text Placeholder 6"/>
          <p:cNvSpPr>
            <a:spLocks noGrp="1"/>
          </p:cNvSpPr>
          <p:nvPr>
            <p:ph type="body" sz="quarter" idx="31" hasCustomPrompt="1"/>
          </p:nvPr>
        </p:nvSpPr>
        <p:spPr bwMode="white">
          <a:xfrm>
            <a:off x="381000" y="5539689"/>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4" name="Text Placeholder 6"/>
          <p:cNvSpPr>
            <a:spLocks noGrp="1"/>
          </p:cNvSpPr>
          <p:nvPr>
            <p:ph type="body" sz="quarter" idx="32" hasCustomPrompt="1"/>
          </p:nvPr>
        </p:nvSpPr>
        <p:spPr bwMode="white">
          <a:xfrm>
            <a:off x="1143000" y="5559168"/>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Tree>
    <p:extLst>
      <p:ext uri="{BB962C8B-B14F-4D97-AF65-F5344CB8AC3E}">
        <p14:creationId xmlns:p14="http://schemas.microsoft.com/office/powerpoint/2010/main" val="479760209"/>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lgn="l">
              <a:defRPr sz="3200" b="1" i="0" cap="all">
                <a:solidFill>
                  <a:schemeClr val="tx2"/>
                </a:solidFill>
                <a:latin typeface="Helvetica Light"/>
              </a:defRPr>
            </a:lvl1pPr>
          </a:lstStyle>
          <a:p>
            <a:r>
              <a:rPr lang="en-US" dirty="0"/>
              <a:t>Summary</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Tree>
    <p:extLst>
      <p:ext uri="{BB962C8B-B14F-4D97-AF65-F5344CB8AC3E}">
        <p14:creationId xmlns:p14="http://schemas.microsoft.com/office/powerpoint/2010/main" val="1696192427"/>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accent3">
                    <a:lumMod val="75000"/>
                  </a:schemeClr>
                </a:solidFill>
              </a:defRPr>
            </a:lvl1pPr>
          </a:lstStyle>
          <a:p>
            <a:r>
              <a:rPr lang="en-US" dirty="0"/>
              <a:t>Click to edit Master title style</a:t>
            </a:r>
            <a:endParaRPr dirty="0"/>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37598434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2013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0667840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2013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219319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accent3">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accent3">
                    <a:lumMod val="75000"/>
                  </a:schemeClr>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815734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r>
              <a:rPr lang="en-US" dirty="0"/>
              <a:t>Copyright © 2012 CFA Institute</a:t>
            </a:r>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890586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r>
              <a:rPr lang="en-US" dirty="0"/>
              <a:t>Copyright © 2012 CFA Institute</a:t>
            </a:r>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9041582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2012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3282641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2013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408763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r>
              <a:rPr lang="en-US" dirty="0"/>
              <a:t>Copyright © 2013 CFA Institute</a:t>
            </a:r>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667776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2013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27591500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solidFill>
                  <a:schemeClr val="bg2"/>
                </a:solidFill>
              </a:defRPr>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2012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2179242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2012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0624979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2012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532399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816708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4635687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9" name="Shape 79"/>
          <p:cNvSpPr>
            <a:spLocks noGrp="1"/>
          </p:cNvSpPr>
          <p:nvPr>
            <p:ph type="pic" sz="half" idx="13"/>
          </p:nvPr>
        </p:nvSpPr>
        <p:spPr>
          <a:xfrm>
            <a:off x="4795242" y="1866305"/>
            <a:ext cx="3929063" cy="4464844"/>
          </a:xfrm>
          <a:prstGeom prst="rect">
            <a:avLst/>
          </a:prstGeom>
          <a:ln w="9525">
            <a:round/>
          </a:ln>
        </p:spPr>
        <p:txBody>
          <a:bodyPr lIns="91439" tIns="45719" rIns="91439" bIns="45719" anchor="t">
            <a:noAutofit/>
          </a:bodyPr>
          <a:lstStyle/>
          <a:p>
            <a:endParaRPr/>
          </a:p>
        </p:txBody>
      </p:sp>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357187" y="1919883"/>
            <a:ext cx="4089797" cy="4464844"/>
          </a:xfrm>
          <a:prstGeom prst="rect">
            <a:avLst/>
          </a:prstGeom>
        </p:spPr>
        <p:txBody>
          <a:bodyPr/>
          <a:lstStyle>
            <a:lvl1pPr marL="276810" indent="-276810">
              <a:spcBef>
                <a:spcPts val="1266"/>
              </a:spcBef>
              <a:buSzPct val="65000"/>
              <a:defRPr sz="2109"/>
            </a:lvl1pPr>
            <a:lvl2pPr marL="553621" indent="-276810">
              <a:spcBef>
                <a:spcPts val="1266"/>
              </a:spcBef>
              <a:buSzPct val="65000"/>
              <a:defRPr sz="2109"/>
            </a:lvl2pPr>
            <a:lvl3pPr marL="830431" indent="-276810">
              <a:spcBef>
                <a:spcPts val="1266"/>
              </a:spcBef>
              <a:buSzPct val="65000"/>
              <a:defRPr sz="2109"/>
            </a:lvl3pPr>
            <a:lvl4pPr marL="1107242" indent="-276810">
              <a:spcBef>
                <a:spcPts val="1266"/>
              </a:spcBef>
              <a:buSzPct val="65000"/>
              <a:defRPr sz="2109"/>
            </a:lvl4pPr>
            <a:lvl5pPr marL="1384052" indent="-276810">
              <a:spcBef>
                <a:spcPts val="1266"/>
              </a:spcBef>
              <a:buSzPct val="65000"/>
              <a:defRPr sz="2109"/>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9725227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39579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3795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83282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367191"/>
            <a:ext cx="9153144" cy="502920"/>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Placeholder 1"/>
          <p:cNvSpPr>
            <a:spLocks noGrp="1"/>
          </p:cNvSpPr>
          <p:nvPr>
            <p:ph type="title"/>
          </p:nvPr>
        </p:nvSpPr>
        <p:spPr>
          <a:xfrm>
            <a:off x="381000" y="152400"/>
            <a:ext cx="8375904" cy="1143000"/>
          </a:xfrm>
          <a:prstGeom prst="rect">
            <a:avLst/>
          </a:prstGeom>
          <a:noFill/>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a:no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lumMod val="85000"/>
                  </a:schemeClr>
                </a:solidFill>
              </a:defRPr>
            </a:lvl1pPr>
          </a:lstStyle>
          <a:p>
            <a:fld id="{4E4A4924-7CC3-4BF6-9C5C-A8E770D15754}" type="slidenum">
              <a:rPr lang="en-US" smtClean="0"/>
              <a:pPr/>
              <a:t>‹#›</a:t>
            </a:fld>
            <a:endParaRPr lang="en-US" dirty="0"/>
          </a:p>
        </p:txBody>
      </p:sp>
      <p:pic>
        <p:nvPicPr>
          <p:cNvPr id="10" name="slu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60421791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33" r:id="rId13"/>
  </p:sldLayoutIdLst>
  <p:hf hdr="0" ftr="0" dt="0"/>
  <p:txStyles>
    <p:titleStyle>
      <a:lvl1pPr algn="ctr" defTabSz="914400" rtl="0" eaLnBrk="1" latinLnBrk="0" hangingPunct="1">
        <a:spcBef>
          <a:spcPct val="0"/>
        </a:spcBef>
        <a:buNone/>
        <a:defRPr sz="2800" kern="1200" cap="all" baseline="0">
          <a:solidFill>
            <a:schemeClr val="accent3">
              <a:lumMod val="75000"/>
            </a:schemeClr>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r>
              <a:rPr lang="en-US" dirty="0"/>
              <a:t>Copyright © 2020 CFA Institute</a:t>
            </a:r>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spTree>
    <p:extLst>
      <p:ext uri="{BB962C8B-B14F-4D97-AF65-F5344CB8AC3E}">
        <p14:creationId xmlns:p14="http://schemas.microsoft.com/office/powerpoint/2010/main" val="219676462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4" r:id="rId16"/>
    <p:sldLayoutId id="2147483735" r:id="rId17"/>
    <p:sldLayoutId id="2147483736" r:id="rId18"/>
  </p:sldLayoutIdLst>
  <p:hf hdr="0" dt="0"/>
  <p:txStyles>
    <p:titleStyle>
      <a:lvl1pPr algn="l" defTabSz="914400" rtl="0" eaLnBrk="1" latinLnBrk="0" hangingPunct="1">
        <a:spcBef>
          <a:spcPct val="0"/>
        </a:spcBef>
        <a:buNone/>
        <a:defRPr sz="2800" kern="1200" cap="all" baseline="0">
          <a:solidFill>
            <a:schemeClr val="bg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457200" y="1600200"/>
            <a:ext cx="822960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3">
            <a:extLst>
              <a:ext uri="{FF2B5EF4-FFF2-40B4-BE49-F238E27FC236}">
                <a16:creationId xmlns:a16="http://schemas.microsoft.com/office/drawing/2014/main" id="{970E00A1-8A7D-47DD-92B6-4AD6D47C4FBA}"/>
              </a:ext>
            </a:extLst>
          </p:cNvPr>
          <p:cNvSpPr>
            <a:spLocks noGrp="1"/>
          </p:cNvSpPr>
          <p:nvPr>
            <p:ph type="dt" sz="half" idx="2"/>
          </p:nvPr>
        </p:nvSpPr>
        <p:spPr>
          <a:xfrm>
            <a:off x="457200" y="6051550"/>
            <a:ext cx="21336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900"/>
            </a:lvl1pPr>
          </a:lstStyle>
          <a:p>
            <a:pPr>
              <a:defRPr/>
            </a:pPr>
            <a:endParaRPr lang="en-US"/>
          </a:p>
        </p:txBody>
      </p:sp>
      <p:sp>
        <p:nvSpPr>
          <p:cNvPr id="9" name="Footer Placeholder 4">
            <a:extLst>
              <a:ext uri="{FF2B5EF4-FFF2-40B4-BE49-F238E27FC236}">
                <a16:creationId xmlns:a16="http://schemas.microsoft.com/office/drawing/2014/main" id="{4B596286-FFE0-42C3-9C19-95051488620E}"/>
              </a:ext>
            </a:extLst>
          </p:cNvPr>
          <p:cNvSpPr>
            <a:spLocks noGrp="1"/>
          </p:cNvSpPr>
          <p:nvPr>
            <p:ph type="ftr" sz="quarter" idx="3"/>
          </p:nvPr>
        </p:nvSpPr>
        <p:spPr>
          <a:xfrm>
            <a:off x="3124200" y="6459538"/>
            <a:ext cx="2895600" cy="366712"/>
          </a:xfrm>
          <a:prstGeom prst="rect">
            <a:avLst/>
          </a:prstGeom>
        </p:spPr>
        <p:txBody>
          <a:bodyPr anchor="ctr" anchorCtr="1"/>
          <a:lstStyle>
            <a:lvl1pPr eaLnBrk="1" fontAlgn="auto" hangingPunct="1">
              <a:spcBef>
                <a:spcPts val="0"/>
              </a:spcBef>
              <a:spcAft>
                <a:spcPts val="0"/>
              </a:spcAft>
              <a:defRPr sz="900">
                <a:latin typeface="+mn-lt"/>
                <a:ea typeface="+mn-ea"/>
              </a:defRPr>
            </a:lvl1pPr>
          </a:lstStyle>
          <a:p>
            <a:pPr>
              <a:defRPr/>
            </a:pPr>
            <a:r>
              <a:rPr lang="en-AU"/>
              <a:t>Obligatory cover your ... Material in this presentation is based on anecdotal evidence to be backed up by stats and is very much open to discussion..</a:t>
            </a:r>
            <a:endParaRPr lang="en-US"/>
          </a:p>
        </p:txBody>
      </p:sp>
      <p:sp>
        <p:nvSpPr>
          <p:cNvPr id="10" name="Slide Number Placeholder 5">
            <a:extLst>
              <a:ext uri="{FF2B5EF4-FFF2-40B4-BE49-F238E27FC236}">
                <a16:creationId xmlns:a16="http://schemas.microsoft.com/office/drawing/2014/main" id="{6FF8999A-4BB1-44E1-B121-FFC2512F0FED}"/>
              </a:ext>
            </a:extLst>
          </p:cNvPr>
          <p:cNvSpPr>
            <a:spLocks noGrp="1"/>
          </p:cNvSpPr>
          <p:nvPr>
            <p:ph type="sldNum" sz="quarter" idx="4"/>
          </p:nvPr>
        </p:nvSpPr>
        <p:spPr>
          <a:xfrm>
            <a:off x="8809038" y="6534150"/>
            <a:ext cx="334962" cy="323850"/>
          </a:xfrm>
          <a:prstGeom prst="rect">
            <a:avLst/>
          </a:prstGeom>
        </p:spPr>
        <p:txBody>
          <a:bodyPr vert="horz" wrap="square" lIns="91440" tIns="45720" rIns="91440" bIns="45720" numCol="1" anchor="ctr" anchorCtr="1" compatLnSpc="1">
            <a:prstTxWarp prst="textNoShape">
              <a:avLst/>
            </a:prstTxWarp>
          </a:bodyPr>
          <a:lstStyle>
            <a:lvl1pPr eaLnBrk="1" hangingPunct="1">
              <a:defRPr sz="900"/>
            </a:lvl1pPr>
          </a:lstStyle>
          <a:p>
            <a:pPr>
              <a:defRPr/>
            </a:pPr>
            <a:fld id="{27A54A03-6475-4B60-866F-7AAA7DDA1D1E}" type="slidenum">
              <a:rPr lang="en-US"/>
              <a:pPr>
                <a:defRPr/>
              </a:pPr>
              <a:t>‹#›</a:t>
            </a:fld>
            <a:endParaRPr lang="en-US"/>
          </a:p>
        </p:txBody>
      </p:sp>
    </p:spTree>
    <p:extLst>
      <p:ext uri="{BB962C8B-B14F-4D97-AF65-F5344CB8AC3E}">
        <p14:creationId xmlns:p14="http://schemas.microsoft.com/office/powerpoint/2010/main" val="306740335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dt="0"/>
  <p:txStyles>
    <p:titleStyle>
      <a:lvl1pPr algn="ctr" defTabSz="341313" rtl="0" eaLnBrk="0" fontAlgn="base" hangingPunct="0">
        <a:spcBef>
          <a:spcPct val="0"/>
        </a:spcBef>
        <a:spcAft>
          <a:spcPct val="0"/>
        </a:spcAft>
        <a:defRPr sz="2600" kern="1200">
          <a:solidFill>
            <a:schemeClr val="tx1"/>
          </a:solidFill>
          <a:latin typeface="+mj-lt"/>
          <a:ea typeface="MS PGothic" panose="020B0600070205080204" pitchFamily="34" charset="-128"/>
          <a:cs typeface="+mj-cs"/>
        </a:defRPr>
      </a:lvl1pPr>
      <a:lvl2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2pPr>
      <a:lvl3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3pPr>
      <a:lvl4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4pPr>
      <a:lvl5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5pPr>
      <a:lvl6pPr marL="342883"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6pPr>
      <a:lvl7pPr marL="685765"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7pPr>
      <a:lvl8pPr marL="1028648"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8pPr>
      <a:lvl9pPr marL="1371530"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9pPr>
    </p:titleStyle>
    <p:bodyStyle>
      <a:lvl1pPr marL="255588" indent="-255588" algn="l" defTabSz="341313" rtl="0" eaLnBrk="0" fontAlgn="base" hangingPunct="0">
        <a:spcBef>
          <a:spcPct val="20000"/>
        </a:spcBef>
        <a:spcAft>
          <a:spcPct val="0"/>
        </a:spcAft>
        <a:buClr>
          <a:srgbClr val="A47C18"/>
        </a:buClr>
        <a:buFont typeface="Arial" panose="020B0604020202020204" pitchFamily="34" charset="0"/>
        <a:buChar char="•"/>
        <a:defRPr sz="1600" kern="1200">
          <a:solidFill>
            <a:schemeClr val="tx1"/>
          </a:solidFill>
          <a:latin typeface="+mn-lt"/>
          <a:ea typeface="MS PGothic" panose="020B0600070205080204" pitchFamily="34" charset="-128"/>
          <a:cs typeface="+mn-cs"/>
        </a:defRPr>
      </a:lvl1pPr>
      <a:lvl2pPr marL="555625" indent="-212725"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2pPr>
      <a:lvl3pPr marL="855663" indent="-169863"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3pPr>
      <a:lvl4pPr marL="11985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15414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885853" indent="-171441" algn="l" defTabSz="342883" rtl="0" eaLnBrk="1" latinLnBrk="0" hangingPunct="1">
        <a:spcBef>
          <a:spcPct val="20000"/>
        </a:spcBef>
        <a:buFont typeface="Arial"/>
        <a:buChar char="•"/>
        <a:defRPr sz="1500" kern="1200">
          <a:solidFill>
            <a:schemeClr val="tx1"/>
          </a:solidFill>
          <a:latin typeface="+mn-lt"/>
          <a:ea typeface="+mn-ea"/>
          <a:cs typeface="+mn-cs"/>
        </a:defRPr>
      </a:lvl6pPr>
      <a:lvl7pPr marL="2228736" indent="-171441" algn="l" defTabSz="342883" rtl="0" eaLnBrk="1" latinLnBrk="0" hangingPunct="1">
        <a:spcBef>
          <a:spcPct val="20000"/>
        </a:spcBef>
        <a:buFont typeface="Arial"/>
        <a:buChar char="•"/>
        <a:defRPr sz="1500" kern="1200">
          <a:solidFill>
            <a:schemeClr val="tx1"/>
          </a:solidFill>
          <a:latin typeface="+mn-lt"/>
          <a:ea typeface="+mn-ea"/>
          <a:cs typeface="+mn-cs"/>
        </a:defRPr>
      </a:lvl7pPr>
      <a:lvl8pPr marL="2571619" indent="-171441" algn="l" defTabSz="342883" rtl="0" eaLnBrk="1" latinLnBrk="0" hangingPunct="1">
        <a:spcBef>
          <a:spcPct val="20000"/>
        </a:spcBef>
        <a:buFont typeface="Arial"/>
        <a:buChar char="•"/>
        <a:defRPr sz="1500" kern="1200">
          <a:solidFill>
            <a:schemeClr val="tx1"/>
          </a:solidFill>
          <a:latin typeface="+mn-lt"/>
          <a:ea typeface="+mn-ea"/>
          <a:cs typeface="+mn-cs"/>
        </a:defRPr>
      </a:lvl8pPr>
      <a:lvl9pPr marL="2914501" indent="-171441" algn="l" defTabSz="342883"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3" rtl="0" eaLnBrk="1" latinLnBrk="0" hangingPunct="1">
        <a:defRPr sz="1350" kern="1200">
          <a:solidFill>
            <a:schemeClr val="tx1"/>
          </a:solidFill>
          <a:latin typeface="+mn-lt"/>
          <a:ea typeface="+mn-ea"/>
          <a:cs typeface="+mn-cs"/>
        </a:defRPr>
      </a:lvl1pPr>
      <a:lvl2pPr marL="342883" algn="l" defTabSz="342883" rtl="0" eaLnBrk="1" latinLnBrk="0" hangingPunct="1">
        <a:defRPr sz="1350" kern="1200">
          <a:solidFill>
            <a:schemeClr val="tx1"/>
          </a:solidFill>
          <a:latin typeface="+mn-lt"/>
          <a:ea typeface="+mn-ea"/>
          <a:cs typeface="+mn-cs"/>
        </a:defRPr>
      </a:lvl2pPr>
      <a:lvl3pPr marL="685765" algn="l" defTabSz="342883" rtl="0" eaLnBrk="1" latinLnBrk="0" hangingPunct="1">
        <a:defRPr sz="1350" kern="1200">
          <a:solidFill>
            <a:schemeClr val="tx1"/>
          </a:solidFill>
          <a:latin typeface="+mn-lt"/>
          <a:ea typeface="+mn-ea"/>
          <a:cs typeface="+mn-cs"/>
        </a:defRPr>
      </a:lvl3pPr>
      <a:lvl4pPr marL="1028648" algn="l" defTabSz="342883" rtl="0" eaLnBrk="1" latinLnBrk="0" hangingPunct="1">
        <a:defRPr sz="1350" kern="1200">
          <a:solidFill>
            <a:schemeClr val="tx1"/>
          </a:solidFill>
          <a:latin typeface="+mn-lt"/>
          <a:ea typeface="+mn-ea"/>
          <a:cs typeface="+mn-cs"/>
        </a:defRPr>
      </a:lvl4pPr>
      <a:lvl5pPr marL="1371530" algn="l" defTabSz="342883" rtl="0" eaLnBrk="1" latinLnBrk="0" hangingPunct="1">
        <a:defRPr sz="1350" kern="1200">
          <a:solidFill>
            <a:schemeClr val="tx1"/>
          </a:solidFill>
          <a:latin typeface="+mn-lt"/>
          <a:ea typeface="+mn-ea"/>
          <a:cs typeface="+mn-cs"/>
        </a:defRPr>
      </a:lvl5pPr>
      <a:lvl6pPr marL="1714412" algn="l" defTabSz="342883" rtl="0" eaLnBrk="1" latinLnBrk="0" hangingPunct="1">
        <a:defRPr sz="1350" kern="1200">
          <a:solidFill>
            <a:schemeClr val="tx1"/>
          </a:solidFill>
          <a:latin typeface="+mn-lt"/>
          <a:ea typeface="+mn-ea"/>
          <a:cs typeface="+mn-cs"/>
        </a:defRPr>
      </a:lvl6pPr>
      <a:lvl7pPr marL="2057295" algn="l" defTabSz="342883" rtl="0" eaLnBrk="1" latinLnBrk="0" hangingPunct="1">
        <a:defRPr sz="1350" kern="1200">
          <a:solidFill>
            <a:schemeClr val="tx1"/>
          </a:solidFill>
          <a:latin typeface="+mn-lt"/>
          <a:ea typeface="+mn-ea"/>
          <a:cs typeface="+mn-cs"/>
        </a:defRPr>
      </a:lvl7pPr>
      <a:lvl8pPr marL="2400177" algn="l" defTabSz="342883" rtl="0" eaLnBrk="1" latinLnBrk="0" hangingPunct="1">
        <a:defRPr sz="1350" kern="1200">
          <a:solidFill>
            <a:schemeClr val="tx1"/>
          </a:solidFill>
          <a:latin typeface="+mn-lt"/>
          <a:ea typeface="+mn-ea"/>
          <a:cs typeface="+mn-cs"/>
        </a:defRPr>
      </a:lvl8pPr>
      <a:lvl9pPr marL="2743060" algn="l" defTabSz="3428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r>
              <a:rPr lang="en-US" dirty="0"/>
              <a:t>Copyright © 2013 CFA Institute</a:t>
            </a:r>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spTree>
    <p:extLst>
      <p:ext uri="{BB962C8B-B14F-4D97-AF65-F5344CB8AC3E}">
        <p14:creationId xmlns:p14="http://schemas.microsoft.com/office/powerpoint/2010/main" val="225537556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hdr="0" dt="0"/>
  <p:txStyles>
    <p:titleStyle>
      <a:lvl1pPr algn="l" defTabSz="914400" rtl="0" eaLnBrk="1" latinLnBrk="0" hangingPunct="1">
        <a:spcBef>
          <a:spcPct val="0"/>
        </a:spcBef>
        <a:buNone/>
        <a:defRPr sz="2800" kern="1200" cap="all" baseline="0">
          <a:solidFill>
            <a:schemeClr val="bg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30.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hyperlink" Target="https://www.investopedia.com/terms/f/freecashflowfirm.asp#:~:text=Free%20cash%20flow%20to%20the%20firm%20(FCFF)%20represents%20the%20amount,after%20all%20expenses%20and%20reinvestments." TargetMode="External"/><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c04_Barclays_2018_AR.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w-yFtdJ47Mk"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61A885-C240-41E5-B486-F9E2148498AF}"/>
              </a:ext>
            </a:extLst>
          </p:cNvPr>
          <p:cNvSpPr>
            <a:spLocks noGrp="1"/>
          </p:cNvSpPr>
          <p:nvPr>
            <p:ph type="sldNum" sz="quarter" idx="12"/>
          </p:nvPr>
        </p:nvSpPr>
        <p:spPr>
          <a:xfrm>
            <a:off x="8801100" y="5789613"/>
            <a:ext cx="322263" cy="242887"/>
          </a:xfrm>
        </p:spPr>
        <p:txBody>
          <a:bodyPr/>
          <a:lstStyle/>
          <a:p>
            <a:pPr marL="0" marR="0" lvl="0" indent="0" algn="l" defTabSz="241093" rtl="0" eaLnBrk="1" fontAlgn="base" latinLnBrk="0" hangingPunct="1">
              <a:lnSpc>
                <a:spcPct val="100000"/>
              </a:lnSpc>
              <a:spcBef>
                <a:spcPct val="0"/>
              </a:spcBef>
              <a:spcAft>
                <a:spcPct val="0"/>
              </a:spcAft>
              <a:buClrTx/>
              <a:buSzTx/>
              <a:buFontTx/>
              <a:buNone/>
              <a:tabLst/>
              <a:defRPr/>
            </a:pPr>
            <a:fld id="{64D3CE6A-E1A5-4339-A438-00C1E419BE63}" type="slidenum">
              <a:rPr kumimoji="0" lang="en-US" sz="9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l" defTabSz="241093" rtl="0" eaLnBrk="1" fontAlgn="base" latinLnBrk="0" hangingPunct="1">
                <a:lnSpc>
                  <a:spcPct val="100000"/>
                </a:lnSpc>
                <a:spcBef>
                  <a:spcPct val="0"/>
                </a:spcBef>
                <a:spcAft>
                  <a:spcPct val="0"/>
                </a:spcAft>
                <a:buClrTx/>
                <a:buSzTx/>
                <a:buFontTx/>
                <a:buNone/>
                <a:tabLst/>
                <a:defRPr/>
              </a:pPr>
              <a:t>1</a:t>
            </a:fld>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0252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p:cNvSpPr>
          <p:nvPr>
            <p:ph type="title"/>
          </p:nvPr>
        </p:nvSpPr>
        <p:spPr>
          <a:prstGeom prst="rect">
            <a:avLst/>
          </a:prstGeom>
        </p:spPr>
        <p:txBody>
          <a:bodyPr/>
          <a:lstStyle/>
          <a:p>
            <a:r>
              <a:t>Current Liabilities</a:t>
            </a:r>
          </a:p>
        </p:txBody>
      </p:sp>
      <p:sp>
        <p:nvSpPr>
          <p:cNvPr id="271" name="Shape 271"/>
          <p:cNvSpPr>
            <a:spLocks noGrp="1"/>
          </p:cNvSpPr>
          <p:nvPr>
            <p:ph type="body" sz="half" idx="1"/>
          </p:nvPr>
        </p:nvSpPr>
        <p:spPr>
          <a:prstGeom prst="rect">
            <a:avLst/>
          </a:prstGeom>
        </p:spPr>
        <p:txBody>
          <a:bodyPr/>
          <a:lstStyle/>
          <a:p>
            <a:r>
              <a:t>Trade / Accounts Payable</a:t>
            </a:r>
          </a:p>
          <a:p>
            <a:r>
              <a:t>Notes Payable</a:t>
            </a:r>
          </a:p>
          <a:p>
            <a:r>
              <a:t>Income Taxes Payable</a:t>
            </a:r>
          </a:p>
          <a:p>
            <a:r>
              <a:t>Accrued Expenses</a:t>
            </a:r>
          </a:p>
          <a:p>
            <a:r>
              <a:t>Deferred Income / Unearned Revenue</a:t>
            </a:r>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6953" y="1705570"/>
            <a:ext cx="4786312" cy="4964906"/>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196953" y="4322625"/>
            <a:ext cx="4786312" cy="418384"/>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endParaRPr lang="en-AU" sz="2250">
              <a:solidFill>
                <a:srgbClr val="FFFFFF"/>
              </a:solidFill>
              <a:effectLst>
                <a:outerShdw blurRad="25400" dist="33948" dir="2700000" rotWithShape="0">
                  <a:srgbClr val="3B3936"/>
                </a:outerShdw>
              </a:effectLst>
              <a:latin typeface="Palatino"/>
              <a:ea typeface="Palatino"/>
              <a:cs typeface="Palatino"/>
              <a:sym typeface="Palatino"/>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prstGeom prst="rect">
            <a:avLst/>
          </a:prstGeom>
        </p:spPr>
        <p:txBody>
          <a:bodyPr/>
          <a:lstStyle/>
          <a:p>
            <a:r>
              <a:t>Non-Current Assets</a:t>
            </a:r>
          </a:p>
        </p:txBody>
      </p:sp>
      <p:sp>
        <p:nvSpPr>
          <p:cNvPr id="277" name="Shape 277"/>
          <p:cNvSpPr>
            <a:spLocks noGrp="1"/>
          </p:cNvSpPr>
          <p:nvPr>
            <p:ph type="body" sz="half" idx="1"/>
          </p:nvPr>
        </p:nvSpPr>
        <p:spPr>
          <a:prstGeom prst="rect">
            <a:avLst/>
          </a:prstGeom>
        </p:spPr>
        <p:txBody>
          <a:bodyPr>
            <a:normAutofit fontScale="85000" lnSpcReduction="20000"/>
          </a:bodyPr>
          <a:lstStyle/>
          <a:p>
            <a:pPr marL="232520" indent="-232520" defTabSz="345030">
              <a:spcBef>
                <a:spcPts val="1055"/>
              </a:spcBef>
              <a:defRPr sz="2520"/>
            </a:pPr>
            <a:r>
              <a:rPr dirty="0"/>
              <a:t>Property, Plant, and Equipment (PPE)</a:t>
            </a:r>
          </a:p>
          <a:p>
            <a:pPr marL="232520" indent="-232520" defTabSz="345030">
              <a:spcBef>
                <a:spcPts val="1055"/>
              </a:spcBef>
              <a:defRPr sz="2520"/>
            </a:pPr>
            <a:r>
              <a:rPr dirty="0"/>
              <a:t>Investment Property</a:t>
            </a:r>
          </a:p>
          <a:p>
            <a:pPr marL="232520" indent="-232520" defTabSz="345030">
              <a:spcBef>
                <a:spcPts val="1055"/>
              </a:spcBef>
              <a:defRPr sz="2520"/>
            </a:pPr>
            <a:r>
              <a:rPr dirty="0"/>
              <a:t>Intangible Assets</a:t>
            </a:r>
          </a:p>
          <a:p>
            <a:pPr marL="465041" lvl="1" indent="-232520" defTabSz="345030">
              <a:spcBef>
                <a:spcPts val="1055"/>
              </a:spcBef>
              <a:defRPr sz="2520"/>
            </a:pPr>
            <a:r>
              <a:rPr dirty="0"/>
              <a:t>Goodwill</a:t>
            </a:r>
            <a:endParaRPr lang="en-AU" dirty="0"/>
          </a:p>
          <a:p>
            <a:pPr marL="465041" lvl="1" indent="-232520" defTabSz="345030">
              <a:spcBef>
                <a:spcPts val="1055"/>
              </a:spcBef>
              <a:defRPr sz="2520"/>
            </a:pPr>
            <a:r>
              <a:rPr lang="en-AU" dirty="0"/>
              <a:t>Organisation capital</a:t>
            </a:r>
            <a:endParaRPr dirty="0"/>
          </a:p>
          <a:p>
            <a:pPr marL="232520" indent="-232520" defTabSz="345030">
              <a:spcBef>
                <a:spcPts val="1055"/>
              </a:spcBef>
              <a:defRPr sz="2520"/>
            </a:pPr>
            <a:r>
              <a:rPr dirty="0"/>
              <a:t>Financial Assets</a:t>
            </a:r>
          </a:p>
          <a:p>
            <a:pPr marL="465041" lvl="1" indent="-232520" defTabSz="345030">
              <a:spcBef>
                <a:spcPts val="1055"/>
              </a:spcBef>
              <a:defRPr sz="2520"/>
            </a:pPr>
            <a:r>
              <a:rPr dirty="0"/>
              <a:t>Held-to-maturity</a:t>
            </a:r>
          </a:p>
          <a:p>
            <a:pPr marL="465041" lvl="1" indent="-232520" defTabSz="345030">
              <a:spcBef>
                <a:spcPts val="1055"/>
              </a:spcBef>
              <a:defRPr sz="2520"/>
            </a:pPr>
            <a:r>
              <a:rPr dirty="0"/>
              <a:t>Held-for-trading</a:t>
            </a:r>
          </a:p>
          <a:p>
            <a:pPr marL="232520" indent="-232520" defTabSz="345030">
              <a:spcBef>
                <a:spcPts val="1055"/>
              </a:spcBef>
              <a:defRPr sz="2520"/>
            </a:pPr>
            <a:endParaRPr dirty="0"/>
          </a:p>
          <a:p>
            <a:pPr marL="232520" indent="-232520" defTabSz="345030">
              <a:spcBef>
                <a:spcPts val="1055"/>
              </a:spcBef>
              <a:defRPr sz="2520"/>
            </a:pPr>
            <a:r>
              <a:rPr dirty="0"/>
              <a:t>Depreciation / Depletion  v. Impairment</a:t>
            </a:r>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985" y="1547068"/>
            <a:ext cx="4589859" cy="495374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446985" y="3465375"/>
            <a:ext cx="4589859" cy="418384"/>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endParaRPr lang="en-AU" sz="2250">
              <a:solidFill>
                <a:srgbClr val="FFFFFF"/>
              </a:solidFill>
              <a:effectLst>
                <a:outerShdw blurRad="25400" dist="33948" dir="2700000" rotWithShape="0">
                  <a:srgbClr val="3B3936"/>
                </a:outerShdw>
              </a:effectLst>
              <a:latin typeface="Palatino"/>
              <a:ea typeface="Palatino"/>
              <a:cs typeface="Palatino"/>
              <a:sym typeface="Palatino"/>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p:cNvSpPr>
          <p:nvPr>
            <p:ph type="title"/>
          </p:nvPr>
        </p:nvSpPr>
        <p:spPr>
          <a:prstGeom prst="rect">
            <a:avLst/>
          </a:prstGeom>
        </p:spPr>
        <p:txBody>
          <a:bodyPr/>
          <a:lstStyle/>
          <a:p>
            <a:r>
              <a:t>Non-Current Liabilities</a:t>
            </a:r>
          </a:p>
        </p:txBody>
      </p:sp>
      <p:sp>
        <p:nvSpPr>
          <p:cNvPr id="283" name="Shape 283"/>
          <p:cNvSpPr>
            <a:spLocks noGrp="1"/>
          </p:cNvSpPr>
          <p:nvPr>
            <p:ph type="body" sz="half" idx="1"/>
          </p:nvPr>
        </p:nvSpPr>
        <p:spPr>
          <a:prstGeom prst="rect">
            <a:avLst/>
          </a:prstGeom>
        </p:spPr>
        <p:txBody>
          <a:bodyPr/>
          <a:lstStyle/>
          <a:p>
            <a:r>
              <a:rPr dirty="0"/>
              <a:t>Unearned Revenue</a:t>
            </a:r>
          </a:p>
          <a:p>
            <a:r>
              <a:rPr dirty="0"/>
              <a:t>Long-Term Financial Liabilities</a:t>
            </a:r>
          </a:p>
          <a:p>
            <a:r>
              <a:rPr dirty="0"/>
              <a:t>Deferred Tax Liabilities</a:t>
            </a:r>
            <a:r>
              <a:rPr lang="en-AU" dirty="0"/>
              <a:t> </a:t>
            </a:r>
          </a:p>
          <a:p>
            <a:pPr marL="0" indent="0">
              <a:buNone/>
            </a:pPr>
            <a:r>
              <a:rPr lang="en-AU" dirty="0"/>
              <a:t>(due to time difference between income for tax purpose and financial statement purpose (taxable income vs. reported income)</a:t>
            </a:r>
            <a:endParaRPr dirty="0"/>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9828" y="1705570"/>
            <a:ext cx="4705945" cy="4973836"/>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4339828" y="4505684"/>
            <a:ext cx="4705945" cy="418384"/>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endParaRPr lang="en-AU" sz="2250">
              <a:solidFill>
                <a:srgbClr val="FFFFFF"/>
              </a:solidFill>
              <a:effectLst>
                <a:outerShdw blurRad="25400" dist="33948" dir="2700000" rotWithShape="0">
                  <a:srgbClr val="3B3936"/>
                </a:outerShdw>
              </a:effectLst>
              <a:latin typeface="Palatino"/>
              <a:ea typeface="Palatino"/>
              <a:cs typeface="Palatino"/>
              <a:sym typeface="Palatino"/>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prstGeom prst="rect">
            <a:avLst/>
          </a:prstGeom>
        </p:spPr>
        <p:txBody>
          <a:bodyPr/>
          <a:lstStyle/>
          <a:p>
            <a:r>
              <a:t>Equity</a:t>
            </a:r>
          </a:p>
        </p:txBody>
      </p:sp>
      <p:sp>
        <p:nvSpPr>
          <p:cNvPr id="289" name="Shape 289"/>
          <p:cNvSpPr>
            <a:spLocks noGrp="1"/>
          </p:cNvSpPr>
          <p:nvPr>
            <p:ph type="body" sz="half" idx="1"/>
          </p:nvPr>
        </p:nvSpPr>
        <p:spPr>
          <a:prstGeom prst="rect">
            <a:avLst/>
          </a:prstGeom>
        </p:spPr>
        <p:txBody>
          <a:bodyPr>
            <a:normAutofit fontScale="85000" lnSpcReduction="20000"/>
          </a:bodyPr>
          <a:lstStyle/>
          <a:p>
            <a:pPr marL="229752" indent="-229752" defTabSz="340923">
              <a:spcBef>
                <a:spcPts val="984"/>
              </a:spcBef>
              <a:defRPr sz="2490"/>
            </a:pPr>
            <a:r>
              <a:rPr dirty="0"/>
              <a:t>Equity: Owners’ residual claim on assets of company.</a:t>
            </a:r>
          </a:p>
          <a:p>
            <a:pPr marL="0" indent="0" defTabSz="340923">
              <a:spcBef>
                <a:spcPts val="984"/>
              </a:spcBef>
              <a:buSzTx/>
              <a:buNone/>
              <a:defRPr sz="2490"/>
            </a:pPr>
            <a:endParaRPr dirty="0"/>
          </a:p>
          <a:p>
            <a:pPr marL="229752" indent="-229752" defTabSz="340923">
              <a:spcBef>
                <a:spcPts val="984"/>
              </a:spcBef>
              <a:defRPr sz="2490"/>
            </a:pPr>
            <a:r>
              <a:rPr dirty="0"/>
              <a:t>Funds invested in company</a:t>
            </a:r>
          </a:p>
          <a:p>
            <a:pPr marL="459505" lvl="1" indent="-229752" defTabSz="340923">
              <a:spcBef>
                <a:spcPts val="984"/>
              </a:spcBef>
              <a:defRPr sz="2490"/>
            </a:pPr>
            <a:r>
              <a:rPr dirty="0"/>
              <a:t>Capital Contributed</a:t>
            </a:r>
          </a:p>
          <a:p>
            <a:pPr marL="459505" lvl="1" indent="-229752" defTabSz="340923">
              <a:spcBef>
                <a:spcPts val="984"/>
              </a:spcBef>
              <a:defRPr sz="2490"/>
            </a:pPr>
            <a:r>
              <a:rPr dirty="0"/>
              <a:t>Preferred shares</a:t>
            </a:r>
          </a:p>
          <a:p>
            <a:pPr marL="459505" lvl="1" indent="-229752" defTabSz="340923">
              <a:spcBef>
                <a:spcPts val="984"/>
              </a:spcBef>
              <a:defRPr sz="2490"/>
            </a:pPr>
            <a:r>
              <a:rPr dirty="0"/>
              <a:t>Treasury shares</a:t>
            </a:r>
          </a:p>
          <a:p>
            <a:pPr marL="229752" indent="-229752" defTabSz="340923">
              <a:spcBef>
                <a:spcPts val="984"/>
              </a:spcBef>
              <a:defRPr sz="2490"/>
            </a:pPr>
            <a:r>
              <a:rPr dirty="0"/>
              <a:t>Retained earnings</a:t>
            </a:r>
          </a:p>
          <a:p>
            <a:pPr marL="229752" indent="-229752" defTabSz="340923">
              <a:spcBef>
                <a:spcPts val="984"/>
              </a:spcBef>
              <a:defRPr sz="2490"/>
            </a:pPr>
            <a:r>
              <a:rPr dirty="0"/>
              <a:t>Accumulated other comprehensive income / other reserves</a:t>
            </a:r>
          </a:p>
          <a:p>
            <a:pPr marL="229752" indent="-229752" defTabSz="340923">
              <a:spcBef>
                <a:spcPts val="984"/>
              </a:spcBef>
              <a:defRPr sz="2490"/>
            </a:pPr>
            <a:r>
              <a:rPr dirty="0"/>
              <a:t>Non-controlling / minority interest</a:t>
            </a:r>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9644" y="1348767"/>
            <a:ext cx="4866680" cy="4902398"/>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286250" y="4419600"/>
            <a:ext cx="4857750" cy="418384"/>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endParaRPr lang="en-AU" sz="2250">
              <a:solidFill>
                <a:srgbClr val="FFFFFF"/>
              </a:solidFill>
              <a:effectLst>
                <a:outerShdw blurRad="25400" dist="33948" dir="2700000" rotWithShape="0">
                  <a:srgbClr val="3B3936"/>
                </a:outerShdw>
              </a:effectLst>
              <a:latin typeface="Palatino"/>
              <a:ea typeface="Palatino"/>
              <a:cs typeface="Palatino"/>
              <a:sym typeface="Palatino"/>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Analysis of balance sheets</a:t>
            </a:r>
          </a:p>
        </p:txBody>
      </p:sp>
      <p:sp>
        <p:nvSpPr>
          <p:cNvPr id="5" name="Content Placeholder 4"/>
          <p:cNvSpPr>
            <a:spLocks noGrp="1"/>
          </p:cNvSpPr>
          <p:nvPr>
            <p:ph idx="1"/>
          </p:nvPr>
        </p:nvSpPr>
        <p:spPr/>
        <p:txBody>
          <a:bodyPr>
            <a:normAutofit fontScale="92500"/>
          </a:bodyPr>
          <a:lstStyle/>
          <a:p>
            <a:pPr marL="0" lvl="0" indent="0">
              <a:buNone/>
            </a:pPr>
            <a:r>
              <a:rPr lang="en-US" sz="2200" b="1" dirty="0"/>
              <a:t>Liquidity</a:t>
            </a:r>
            <a:r>
              <a:rPr lang="en-US" sz="2200" dirty="0"/>
              <a:t> </a:t>
            </a:r>
          </a:p>
          <a:p>
            <a:pPr marL="372618" lvl="1" indent="-171450"/>
            <a:r>
              <a:rPr lang="en-US" sz="2200" dirty="0"/>
              <a:t>A company’s ability to meet its short-term financial commitments. </a:t>
            </a:r>
          </a:p>
          <a:p>
            <a:pPr marL="372618" lvl="1" indent="-171450"/>
            <a:r>
              <a:rPr lang="en-US" sz="2200" dirty="0"/>
              <a:t>Assessment focus: The company’s ability to convert assets to cash and to pay for operating needs. </a:t>
            </a:r>
          </a:p>
          <a:p>
            <a:pPr marL="0" lvl="0" indent="0">
              <a:buNone/>
            </a:pPr>
            <a:r>
              <a:rPr lang="en-US" sz="2200" b="1" dirty="0"/>
              <a:t>Solvency</a:t>
            </a:r>
            <a:r>
              <a:rPr lang="en-US" sz="2200" dirty="0"/>
              <a:t> </a:t>
            </a:r>
          </a:p>
          <a:p>
            <a:pPr marL="372618" lvl="1" indent="-171450"/>
            <a:r>
              <a:rPr lang="en-US" sz="2200" dirty="0"/>
              <a:t>A company’s ability to meet its financial obligations over the longer term.</a:t>
            </a:r>
          </a:p>
          <a:p>
            <a:pPr marL="372618" lvl="1" indent="-171450"/>
            <a:r>
              <a:rPr lang="en-US" sz="2200" dirty="0"/>
              <a:t>Assessment focus: The company’s financial structure and its ability to pay long-term financing obligations.</a:t>
            </a:r>
          </a:p>
          <a:p>
            <a:pPr marL="0" lvl="0" indent="0">
              <a:buNone/>
            </a:pPr>
            <a:r>
              <a:rPr lang="en-US" sz="2200" b="1" dirty="0"/>
              <a:t>Analytical Tools </a:t>
            </a:r>
          </a:p>
          <a:p>
            <a:pPr marL="372618" lvl="1" indent="-171450"/>
            <a:r>
              <a:rPr lang="en-US" sz="2200" dirty="0"/>
              <a:t>Common-size analysis. </a:t>
            </a:r>
          </a:p>
          <a:p>
            <a:pPr marL="372618" lvl="1" indent="-171450"/>
            <a:r>
              <a:rPr lang="en-US" sz="2200" dirty="0"/>
              <a:t>Balance sheet ratios.</a:t>
            </a:r>
          </a:p>
          <a:p>
            <a:endParaRPr lang="en-US" sz="2000" dirty="0"/>
          </a:p>
        </p:txBody>
      </p:sp>
      <p:sp>
        <p:nvSpPr>
          <p:cNvPr id="3" name="Footer Placeholder 2"/>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14</a:t>
            </a:fld>
            <a:endParaRPr lang="en-US" dirty="0"/>
          </a:p>
        </p:txBody>
      </p:sp>
    </p:spTree>
    <p:extLst>
      <p:ext uri="{BB962C8B-B14F-4D97-AF65-F5344CB8AC3E}">
        <p14:creationId xmlns:p14="http://schemas.microsoft.com/office/powerpoint/2010/main" val="30536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xfrm>
            <a:off x="381000" y="-116995"/>
            <a:ext cx="8375904" cy="1143000"/>
          </a:xfrm>
          <a:prstGeom prst="rect">
            <a:avLst/>
          </a:prstGeom>
        </p:spPr>
        <p:txBody>
          <a:bodyPr>
            <a:normAutofit/>
          </a:bodyPr>
          <a:lstStyle/>
          <a:p>
            <a:r>
              <a:rPr dirty="0"/>
              <a:t>What is the Cash-Flow Statement?</a:t>
            </a:r>
          </a:p>
        </p:txBody>
      </p:sp>
      <p:sp>
        <p:nvSpPr>
          <p:cNvPr id="143" name="Shape 143"/>
          <p:cNvSpPr>
            <a:spLocks noGrp="1"/>
          </p:cNvSpPr>
          <p:nvPr>
            <p:ph type="body" sz="half" idx="1"/>
          </p:nvPr>
        </p:nvSpPr>
        <p:spPr>
          <a:xfrm>
            <a:off x="123384" y="1919883"/>
            <a:ext cx="4089797" cy="4464844"/>
          </a:xfrm>
          <a:prstGeom prst="rect">
            <a:avLst/>
          </a:prstGeom>
        </p:spPr>
        <p:txBody>
          <a:bodyPr anchor="t">
            <a:normAutofit fontScale="70000" lnSpcReduction="20000"/>
          </a:bodyPr>
          <a:lstStyle/>
          <a:p>
            <a:pPr marL="218680" indent="-218680" defTabSz="324493">
              <a:spcBef>
                <a:spcPts val="984"/>
              </a:spcBef>
              <a:defRPr sz="2370"/>
            </a:pPr>
            <a:r>
              <a:rPr dirty="0"/>
              <a:t>Presents information about a company’s </a:t>
            </a:r>
            <a:r>
              <a:rPr i="1" dirty="0"/>
              <a:t>cash</a:t>
            </a:r>
            <a:r>
              <a:rPr dirty="0"/>
              <a:t> receipts and </a:t>
            </a:r>
            <a:r>
              <a:rPr i="1" dirty="0"/>
              <a:t>cash</a:t>
            </a:r>
            <a:r>
              <a:rPr dirty="0"/>
              <a:t> payments during an accounting period.</a:t>
            </a:r>
          </a:p>
          <a:p>
            <a:pPr marL="0" indent="0" defTabSz="324493">
              <a:spcBef>
                <a:spcPts val="984"/>
              </a:spcBef>
              <a:buSzTx/>
              <a:buNone/>
              <a:defRPr sz="2370"/>
            </a:pPr>
            <a:endParaRPr dirty="0"/>
          </a:p>
          <a:p>
            <a:pPr marL="218680" indent="-218680" defTabSz="324493">
              <a:spcBef>
                <a:spcPts val="984"/>
              </a:spcBef>
              <a:defRPr sz="2370"/>
            </a:pPr>
            <a:r>
              <a:rPr dirty="0"/>
              <a:t>Cash generated (or used) in operating activities and cash provided (or used) by investing and financing activities.</a:t>
            </a:r>
          </a:p>
          <a:p>
            <a:pPr marL="218680" indent="-218680" defTabSz="324493">
              <a:spcBef>
                <a:spcPts val="984"/>
              </a:spcBef>
              <a:defRPr sz="2370"/>
            </a:pPr>
            <a:endParaRPr dirty="0"/>
          </a:p>
          <a:p>
            <a:pPr marL="218680" indent="-218680" defTabSz="324493">
              <a:spcBef>
                <a:spcPts val="984"/>
              </a:spcBef>
              <a:defRPr sz="2370"/>
            </a:pPr>
            <a:r>
              <a:rPr dirty="0"/>
              <a:t>Possible for a company with a healthy income statement to go bankrupt.</a:t>
            </a:r>
          </a:p>
          <a:p>
            <a:pPr marL="218680" indent="-218680" defTabSz="324493">
              <a:spcBef>
                <a:spcPts val="984"/>
              </a:spcBef>
              <a:defRPr sz="2370"/>
            </a:pPr>
            <a:endParaRPr dirty="0"/>
          </a:p>
          <a:p>
            <a:pPr marL="218680" indent="-218680" defTabSz="324493">
              <a:spcBef>
                <a:spcPts val="984"/>
              </a:spcBef>
              <a:defRPr sz="2370"/>
            </a:pPr>
            <a:r>
              <a:rPr dirty="0"/>
              <a:t>Net increase (decrease) in cash should be reflected in the balance-sheet.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181" y="1066800"/>
            <a:ext cx="4930819" cy="5396822"/>
          </a:xfrm>
          <a:prstGeom prst="rect">
            <a:avLst/>
          </a:prstGeom>
        </p:spPr>
      </p:pic>
    </p:spTree>
    <p:extLst>
      <p:ext uri="{BB962C8B-B14F-4D97-AF65-F5344CB8AC3E}">
        <p14:creationId xmlns:p14="http://schemas.microsoft.com/office/powerpoint/2010/main" val="56620376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chor="ctr">
            <a:normAutofit/>
          </a:bodyPr>
          <a:lstStyle/>
          <a:p>
            <a:pPr algn="ctr"/>
            <a:r>
              <a:rPr lang="en-US" dirty="0"/>
              <a:t>Classification of activities </a:t>
            </a:r>
            <a:br>
              <a:rPr lang="en-US" dirty="0"/>
            </a:br>
            <a:r>
              <a:rPr lang="en-US" dirty="0"/>
              <a:t>on the statement of cash flows</a:t>
            </a:r>
          </a:p>
        </p:txBody>
      </p:sp>
      <p:sp>
        <p:nvSpPr>
          <p:cNvPr id="67587" name="Rectangle 3"/>
          <p:cNvSpPr>
            <a:spLocks noGrp="1" noChangeArrowheads="1"/>
          </p:cNvSpPr>
          <p:nvPr>
            <p:ph idx="1"/>
          </p:nvPr>
        </p:nvSpPr>
        <p:spPr/>
        <p:txBody>
          <a:bodyPr>
            <a:normAutofit/>
          </a:bodyPr>
          <a:lstStyle/>
          <a:p>
            <a:pPr marL="0" indent="0">
              <a:spcBef>
                <a:spcPts val="0"/>
              </a:spcBef>
              <a:buNone/>
            </a:pPr>
            <a:r>
              <a:rPr lang="en-US" sz="2000" b="1" dirty="0"/>
              <a:t>Operating activities</a:t>
            </a:r>
            <a:r>
              <a:rPr lang="en-US" sz="2000" dirty="0"/>
              <a:t>: Deliver or produce goods for sale and provide services. Examples:</a:t>
            </a:r>
          </a:p>
          <a:p>
            <a:pPr marL="658368" lvl="1" indent="-457200">
              <a:spcBef>
                <a:spcPts val="0"/>
              </a:spcBef>
              <a:buFont typeface="Arial" pitchFamily="34" charset="0"/>
              <a:buChar char="•"/>
            </a:pPr>
            <a:r>
              <a:rPr lang="en-US" sz="2000" dirty="0"/>
              <a:t>Receive cash from customers </a:t>
            </a:r>
          </a:p>
          <a:p>
            <a:pPr marL="658368" lvl="1" indent="-457200">
              <a:spcBef>
                <a:spcPts val="0"/>
              </a:spcBef>
              <a:buFont typeface="Arial" pitchFamily="34" charset="0"/>
              <a:buChar char="•"/>
            </a:pPr>
            <a:r>
              <a:rPr lang="en-US" sz="2000" dirty="0"/>
              <a:t>Pay cash to suppliers </a:t>
            </a:r>
          </a:p>
          <a:p>
            <a:pPr marL="658368" lvl="1" indent="-457200">
              <a:spcBef>
                <a:spcPts val="0"/>
              </a:spcBef>
              <a:buFont typeface="Arial" pitchFamily="34" charset="0"/>
              <a:buChar char="•"/>
            </a:pPr>
            <a:r>
              <a:rPr lang="en-US" sz="2000" dirty="0"/>
              <a:t>Pay cash for operating expenses.</a:t>
            </a:r>
          </a:p>
          <a:p>
            <a:pPr marL="609600" indent="-609600">
              <a:spcBef>
                <a:spcPts val="0"/>
              </a:spcBef>
            </a:pPr>
            <a:endParaRPr lang="en-US" sz="2000" dirty="0"/>
          </a:p>
          <a:p>
            <a:pPr marL="0" indent="0">
              <a:spcBef>
                <a:spcPts val="0"/>
              </a:spcBef>
              <a:buNone/>
            </a:pPr>
            <a:r>
              <a:rPr lang="en-US" sz="2000" b="1" dirty="0"/>
              <a:t>Investing activities</a:t>
            </a:r>
            <a:r>
              <a:rPr lang="en-US" sz="2000" dirty="0"/>
              <a:t>: Buy or sell long-term assets and other investments. Examples: </a:t>
            </a:r>
          </a:p>
          <a:p>
            <a:pPr marL="658368" lvl="1" indent="-457200">
              <a:spcBef>
                <a:spcPts val="0"/>
              </a:spcBef>
              <a:buFont typeface="Arial" pitchFamily="34" charset="0"/>
              <a:buChar char="•"/>
            </a:pPr>
            <a:r>
              <a:rPr lang="en-US" sz="2000" dirty="0"/>
              <a:t>By or sell property, plant, and equipment (PP&amp;E); </a:t>
            </a:r>
          </a:p>
          <a:p>
            <a:pPr marL="658368" lvl="1" indent="-457200">
              <a:spcBef>
                <a:spcPts val="0"/>
              </a:spcBef>
              <a:buFont typeface="Arial" pitchFamily="34" charset="0"/>
              <a:buChar char="•"/>
            </a:pPr>
            <a:r>
              <a:rPr lang="en-US" sz="2000" dirty="0"/>
              <a:t>By or sell other companies’ securities.</a:t>
            </a:r>
          </a:p>
          <a:p>
            <a:pPr marL="609600" indent="-609600">
              <a:spcBef>
                <a:spcPts val="0"/>
              </a:spcBef>
            </a:pPr>
            <a:endParaRPr lang="en-US" sz="2000" dirty="0"/>
          </a:p>
          <a:p>
            <a:pPr marL="9144" indent="0">
              <a:spcBef>
                <a:spcPts val="0"/>
              </a:spcBef>
              <a:buClr>
                <a:schemeClr val="tx1"/>
              </a:buClr>
              <a:buNone/>
            </a:pPr>
            <a:r>
              <a:rPr lang="en-US" sz="2000" b="1" dirty="0"/>
              <a:t>Financing activities</a:t>
            </a:r>
            <a:r>
              <a:rPr lang="en-US" sz="2000" dirty="0"/>
              <a:t>: Obtain or repay capital. Examples:</a:t>
            </a:r>
          </a:p>
          <a:p>
            <a:pPr marL="658368" lvl="1" indent="-457200">
              <a:spcBef>
                <a:spcPts val="0"/>
              </a:spcBef>
              <a:buFont typeface="Arial" pitchFamily="34" charset="0"/>
              <a:buChar char="•"/>
            </a:pPr>
            <a:r>
              <a:rPr lang="en-US" sz="2000" dirty="0"/>
              <a:t>Borrow from creditors and repay the principal</a:t>
            </a:r>
          </a:p>
          <a:p>
            <a:pPr marL="658368" lvl="1" indent="-457200">
              <a:spcBef>
                <a:spcPts val="0"/>
              </a:spcBef>
              <a:buFont typeface="Arial" pitchFamily="34" charset="0"/>
              <a:buChar char="•"/>
            </a:pPr>
            <a:r>
              <a:rPr lang="en-US" sz="2000" dirty="0"/>
              <a:t>Issue or repurchase stock</a:t>
            </a:r>
          </a:p>
          <a:p>
            <a:pPr marL="658368" lvl="1" indent="-457200">
              <a:spcBef>
                <a:spcPts val="0"/>
              </a:spcBef>
              <a:buFont typeface="Arial" pitchFamily="34" charset="0"/>
              <a:buChar char="•"/>
            </a:pPr>
            <a:r>
              <a:rPr lang="en-US" sz="2000" dirty="0"/>
              <a:t>Pay dividends</a:t>
            </a:r>
          </a:p>
          <a:p>
            <a:pPr marL="609600" indent="-609600">
              <a:spcBef>
                <a:spcPts val="0"/>
              </a:spcBef>
            </a:pPr>
            <a:endParaRPr lang="en-US" sz="2000"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16</a:t>
            </a:fld>
            <a:endParaRPr lang="en-US" dirty="0"/>
          </a:p>
        </p:txBody>
      </p:sp>
    </p:spTree>
    <p:extLst>
      <p:ext uri="{BB962C8B-B14F-4D97-AF65-F5344CB8AC3E}">
        <p14:creationId xmlns:p14="http://schemas.microsoft.com/office/powerpoint/2010/main" val="143204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Classification of cash flows </a:t>
            </a:r>
            <a:br>
              <a:rPr lang="en-US" dirty="0"/>
            </a:br>
            <a:r>
              <a:rPr lang="en-US" dirty="0"/>
              <a:t>under IFRS vs. U.S. GAAP</a:t>
            </a:r>
          </a:p>
        </p:txBody>
      </p:sp>
      <p:sp>
        <p:nvSpPr>
          <p:cNvPr id="3" name="Footer Placeholder 2"/>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72350559"/>
              </p:ext>
            </p:extLst>
          </p:nvPr>
        </p:nvGraphicFramePr>
        <p:xfrm>
          <a:off x="609600" y="1295401"/>
          <a:ext cx="8175334" cy="4953003"/>
        </p:xfrm>
        <a:graphic>
          <a:graphicData uri="http://schemas.openxmlformats.org/drawingml/2006/table">
            <a:tbl>
              <a:tblPr firstRow="1" firstCol="1" lastRow="1" lastCol="1" bandRow="1" bandCol="1">
                <a:tableStyleId>{69012ECD-51FC-41F1-AA8D-1B2483CD663E}</a:tableStyleId>
              </a:tblPr>
              <a:tblGrid>
                <a:gridCol w="2436878">
                  <a:extLst>
                    <a:ext uri="{9D8B030D-6E8A-4147-A177-3AD203B41FA5}">
                      <a16:colId xmlns:a16="http://schemas.microsoft.com/office/drawing/2014/main" val="20000"/>
                    </a:ext>
                  </a:extLst>
                </a:gridCol>
                <a:gridCol w="2973322">
                  <a:extLst>
                    <a:ext uri="{9D8B030D-6E8A-4147-A177-3AD203B41FA5}">
                      <a16:colId xmlns:a16="http://schemas.microsoft.com/office/drawing/2014/main" val="20001"/>
                    </a:ext>
                  </a:extLst>
                </a:gridCol>
                <a:gridCol w="2765134">
                  <a:extLst>
                    <a:ext uri="{9D8B030D-6E8A-4147-A177-3AD203B41FA5}">
                      <a16:colId xmlns:a16="http://schemas.microsoft.com/office/drawing/2014/main" val="20002"/>
                    </a:ext>
                  </a:extLst>
                </a:gridCol>
              </a:tblGrid>
              <a:tr h="322610">
                <a:tc>
                  <a:txBody>
                    <a:bodyPr/>
                    <a:lstStyle/>
                    <a:p>
                      <a:pPr marL="0" marR="0">
                        <a:spcBef>
                          <a:spcPts val="0"/>
                        </a:spcBef>
                        <a:spcAft>
                          <a:spcPts val="0"/>
                        </a:spcAft>
                      </a:pPr>
                      <a:r>
                        <a:rPr lang="en-US" sz="2000" dirty="0">
                          <a:effectLst/>
                        </a:rPr>
                        <a:t>Item</a:t>
                      </a:r>
                      <a:endParaRPr lang="en-US" sz="2000" b="0" dirty="0">
                        <a:effectLst/>
                        <a:latin typeface="Times New Roman"/>
                        <a:ea typeface="Times"/>
                      </a:endParaRPr>
                    </a:p>
                  </a:txBody>
                  <a:tcPr marL="68580" marR="68580" marT="0" marB="0">
                    <a:lnB w="38100" cap="flat" cmpd="sng" algn="ctr">
                      <a:solidFill>
                        <a:schemeClr val="accent1"/>
                      </a:solidFill>
                      <a:prstDash val="solid"/>
                      <a:round/>
                      <a:headEnd type="none" w="med" len="med"/>
                      <a:tailEnd type="none" w="med" len="med"/>
                    </a:lnB>
                  </a:tcPr>
                </a:tc>
                <a:tc>
                  <a:txBody>
                    <a:bodyPr/>
                    <a:lstStyle/>
                    <a:p>
                      <a:pPr marL="0" marR="0">
                        <a:spcBef>
                          <a:spcPts val="0"/>
                        </a:spcBef>
                        <a:spcAft>
                          <a:spcPts val="0"/>
                        </a:spcAft>
                      </a:pPr>
                      <a:r>
                        <a:rPr lang="en-US" sz="2000" dirty="0">
                          <a:effectLst/>
                        </a:rPr>
                        <a:t>IFRS</a:t>
                      </a:r>
                      <a:endParaRPr lang="en-US" sz="2000" b="0" dirty="0">
                        <a:effectLst/>
                        <a:latin typeface="Times New Roman"/>
                        <a:ea typeface="Times"/>
                      </a:endParaRPr>
                    </a:p>
                  </a:txBody>
                  <a:tcPr marL="68580" marR="68580" marT="0" marB="0">
                    <a:lnB w="38100" cap="flat" cmpd="sng" algn="ctr">
                      <a:solidFill>
                        <a:schemeClr val="accent1"/>
                      </a:solidFill>
                      <a:prstDash val="solid"/>
                      <a:round/>
                      <a:headEnd type="none" w="med" len="med"/>
                      <a:tailEnd type="none" w="med" len="med"/>
                    </a:lnB>
                  </a:tcPr>
                </a:tc>
                <a:tc>
                  <a:txBody>
                    <a:bodyPr/>
                    <a:lstStyle/>
                    <a:p>
                      <a:pPr marL="0" marR="0">
                        <a:spcBef>
                          <a:spcPts val="0"/>
                        </a:spcBef>
                        <a:spcAft>
                          <a:spcPts val="0"/>
                        </a:spcAft>
                      </a:pPr>
                      <a:r>
                        <a:rPr lang="en-US" sz="2000" dirty="0">
                          <a:effectLst/>
                        </a:rPr>
                        <a:t>U.S. GAAP</a:t>
                      </a:r>
                      <a:endParaRPr lang="en-US" sz="2000" b="0" dirty="0">
                        <a:effectLst/>
                        <a:latin typeface="Times New Roman"/>
                        <a:ea typeface="Times"/>
                      </a:endParaRPr>
                    </a:p>
                  </a:txBody>
                  <a:tcPr marL="68580" marR="68580" marT="0" marB="0">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1508673">
                <a:tc>
                  <a:txBody>
                    <a:bodyPr/>
                    <a:lstStyle/>
                    <a:p>
                      <a:pPr marL="0" marR="0" lvl="0" indent="0">
                        <a:spcBef>
                          <a:spcPts val="0"/>
                        </a:spcBef>
                        <a:spcAft>
                          <a:spcPts val="0"/>
                        </a:spcAft>
                        <a:buFont typeface="Symbol"/>
                        <a:buNone/>
                      </a:pPr>
                      <a:r>
                        <a:rPr lang="en-US" sz="1800" b="1" dirty="0">
                          <a:effectLst/>
                          <a:highlight>
                            <a:srgbClr val="FFFF00"/>
                          </a:highlight>
                        </a:rPr>
                        <a:t>Interest received</a:t>
                      </a:r>
                    </a:p>
                    <a:p>
                      <a:pPr marL="0" marR="0" lvl="0" indent="0">
                        <a:spcBef>
                          <a:spcPts val="0"/>
                        </a:spcBef>
                        <a:spcAft>
                          <a:spcPts val="0"/>
                        </a:spcAft>
                        <a:buFont typeface="Symbol"/>
                        <a:buNone/>
                      </a:pPr>
                      <a:r>
                        <a:rPr lang="en-US" sz="1800" b="1" dirty="0">
                          <a:effectLst/>
                          <a:highlight>
                            <a:srgbClr val="FFFF00"/>
                          </a:highlight>
                        </a:rPr>
                        <a:t>Interest paid</a:t>
                      </a:r>
                    </a:p>
                    <a:p>
                      <a:pPr marL="0" marR="0" lvl="0" indent="0">
                        <a:spcBef>
                          <a:spcPts val="0"/>
                        </a:spcBef>
                        <a:spcAft>
                          <a:spcPts val="0"/>
                        </a:spcAft>
                        <a:buFont typeface="Symbol"/>
                        <a:buNone/>
                      </a:pPr>
                      <a:r>
                        <a:rPr lang="en-US" sz="1800" b="1" dirty="0">
                          <a:effectLst/>
                          <a:highlight>
                            <a:srgbClr val="FFFF00"/>
                          </a:highlight>
                        </a:rPr>
                        <a:t>Dividends received</a:t>
                      </a:r>
                    </a:p>
                    <a:p>
                      <a:pPr marL="0" marR="0" lvl="0" indent="0">
                        <a:spcBef>
                          <a:spcPts val="0"/>
                        </a:spcBef>
                        <a:spcAft>
                          <a:spcPts val="0"/>
                        </a:spcAft>
                        <a:buFont typeface="Symbol"/>
                        <a:buNone/>
                      </a:pPr>
                      <a:r>
                        <a:rPr lang="en-US" sz="1800" b="1" dirty="0">
                          <a:effectLst/>
                          <a:highlight>
                            <a:srgbClr val="FFFF00"/>
                          </a:highlight>
                        </a:rPr>
                        <a:t>Dividends paid</a:t>
                      </a:r>
                      <a:endParaRPr lang="en-US" sz="1800" b="1" dirty="0">
                        <a:effectLst/>
                        <a:highlight>
                          <a:srgbClr val="FFFF00"/>
                        </a:highlight>
                        <a:latin typeface="Times New Roman"/>
                        <a:ea typeface="Times"/>
                      </a:endParaRPr>
                    </a:p>
                  </a:txBody>
                  <a:tcPr marL="68580" marR="68580" marT="0" marB="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a:txBody>
                    <a:bodyPr/>
                    <a:lstStyle/>
                    <a:p>
                      <a:pPr marL="0" marR="0">
                        <a:spcBef>
                          <a:spcPts val="0"/>
                        </a:spcBef>
                        <a:spcAft>
                          <a:spcPts val="0"/>
                        </a:spcAft>
                      </a:pPr>
                      <a:r>
                        <a:rPr lang="en-US" sz="1800" b="0" dirty="0">
                          <a:effectLst/>
                          <a:highlight>
                            <a:srgbClr val="FFFF00"/>
                          </a:highlight>
                        </a:rPr>
                        <a:t>Operating or investing</a:t>
                      </a:r>
                    </a:p>
                    <a:p>
                      <a:pPr marL="0" marR="0">
                        <a:spcBef>
                          <a:spcPts val="0"/>
                        </a:spcBef>
                        <a:spcAft>
                          <a:spcPts val="0"/>
                        </a:spcAft>
                      </a:pPr>
                      <a:r>
                        <a:rPr lang="en-US" sz="1800" b="0" dirty="0">
                          <a:effectLst/>
                          <a:highlight>
                            <a:srgbClr val="FFFF00"/>
                          </a:highlight>
                        </a:rPr>
                        <a:t>Operating or financing</a:t>
                      </a:r>
                    </a:p>
                    <a:p>
                      <a:pPr marL="0" marR="0">
                        <a:spcBef>
                          <a:spcPts val="0"/>
                        </a:spcBef>
                        <a:spcAft>
                          <a:spcPts val="0"/>
                        </a:spcAft>
                      </a:pPr>
                      <a:r>
                        <a:rPr lang="en-US" sz="1800" b="0" dirty="0">
                          <a:effectLst/>
                          <a:highlight>
                            <a:srgbClr val="FFFF00"/>
                          </a:highlight>
                        </a:rPr>
                        <a:t>Operating or investing</a:t>
                      </a:r>
                    </a:p>
                    <a:p>
                      <a:pPr marL="0" marR="0">
                        <a:spcBef>
                          <a:spcPts val="0"/>
                        </a:spcBef>
                        <a:spcAft>
                          <a:spcPts val="0"/>
                        </a:spcAft>
                      </a:pPr>
                      <a:r>
                        <a:rPr lang="en-US" sz="1800" b="0" dirty="0">
                          <a:effectLst/>
                          <a:highlight>
                            <a:srgbClr val="FFFF00"/>
                          </a:highlight>
                        </a:rPr>
                        <a:t>Operating or financing</a:t>
                      </a:r>
                      <a:endParaRPr lang="en-US" sz="1800" b="0" dirty="0">
                        <a:solidFill>
                          <a:schemeClr val="bg1"/>
                        </a:solidFill>
                        <a:effectLst/>
                        <a:highlight>
                          <a:srgbClr val="FFFF00"/>
                        </a:highlight>
                        <a:latin typeface="Times New Roman"/>
                        <a:ea typeface="Times"/>
                      </a:endParaRPr>
                    </a:p>
                  </a:txBody>
                  <a:tcPr marL="68580" marR="68580" marT="0" marB="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a:txBody>
                    <a:bodyPr/>
                    <a:lstStyle/>
                    <a:p>
                      <a:pPr marL="0" marR="0">
                        <a:spcBef>
                          <a:spcPts val="0"/>
                        </a:spcBef>
                        <a:spcAft>
                          <a:spcPts val="0"/>
                        </a:spcAft>
                      </a:pPr>
                      <a:r>
                        <a:rPr lang="en-US" sz="1800" b="0" dirty="0">
                          <a:effectLst/>
                          <a:highlight>
                            <a:srgbClr val="FFFF00"/>
                          </a:highlight>
                        </a:rPr>
                        <a:t>Operating</a:t>
                      </a:r>
                    </a:p>
                    <a:p>
                      <a:pPr marL="0" marR="0">
                        <a:spcBef>
                          <a:spcPts val="0"/>
                        </a:spcBef>
                        <a:spcAft>
                          <a:spcPts val="0"/>
                        </a:spcAft>
                      </a:pPr>
                      <a:r>
                        <a:rPr lang="en-US" sz="1800" b="0" dirty="0">
                          <a:effectLst/>
                          <a:highlight>
                            <a:srgbClr val="FFFF00"/>
                          </a:highlight>
                        </a:rPr>
                        <a:t>Operating</a:t>
                      </a:r>
                    </a:p>
                    <a:p>
                      <a:pPr marL="0" marR="0">
                        <a:spcBef>
                          <a:spcPts val="0"/>
                        </a:spcBef>
                        <a:spcAft>
                          <a:spcPts val="0"/>
                        </a:spcAft>
                      </a:pPr>
                      <a:r>
                        <a:rPr lang="en-US" sz="1800" b="0" dirty="0">
                          <a:effectLst/>
                          <a:highlight>
                            <a:srgbClr val="FFFF00"/>
                          </a:highlight>
                        </a:rPr>
                        <a:t>Operating</a:t>
                      </a:r>
                    </a:p>
                    <a:p>
                      <a:pPr marL="0" marR="0">
                        <a:spcBef>
                          <a:spcPts val="0"/>
                        </a:spcBef>
                        <a:spcAft>
                          <a:spcPts val="0"/>
                        </a:spcAft>
                      </a:pPr>
                      <a:r>
                        <a:rPr lang="en-US" sz="1800" b="0" dirty="0">
                          <a:effectLst/>
                          <a:highlight>
                            <a:srgbClr val="FFFF00"/>
                          </a:highlight>
                        </a:rPr>
                        <a:t>Financing</a:t>
                      </a:r>
                      <a:endParaRPr lang="en-US" sz="1800" b="0" dirty="0">
                        <a:effectLst/>
                        <a:highlight>
                          <a:srgbClr val="FFFF00"/>
                        </a:highlight>
                        <a:latin typeface="Times New Roman"/>
                        <a:ea typeface="Times"/>
                      </a:endParaRPr>
                    </a:p>
                  </a:txBody>
                  <a:tcPr marL="68580" marR="68580" marT="0" marB="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1613047">
                <a:tc>
                  <a:txBody>
                    <a:bodyPr/>
                    <a:lstStyle/>
                    <a:p>
                      <a:pPr marL="0" marR="0" lvl="0" indent="0">
                        <a:spcBef>
                          <a:spcPts val="0"/>
                        </a:spcBef>
                        <a:spcAft>
                          <a:spcPts val="0"/>
                        </a:spcAft>
                        <a:buFont typeface="Symbol"/>
                        <a:buNone/>
                      </a:pPr>
                      <a:r>
                        <a:rPr lang="en-US" sz="1800" b="1" dirty="0">
                          <a:effectLst/>
                        </a:rPr>
                        <a:t>Bank overdrafts</a:t>
                      </a:r>
                      <a:endParaRPr lang="en-US" sz="1800" b="1" dirty="0">
                        <a:effectLst/>
                        <a:latin typeface="Times New Roman"/>
                        <a:ea typeface="Times"/>
                      </a:endParaRPr>
                    </a:p>
                  </a:txBody>
                  <a:tcPr marL="68580" marR="68580" marT="0" marB="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a:txBody>
                    <a:bodyPr/>
                    <a:lstStyle/>
                    <a:p>
                      <a:pPr marL="0" marR="0">
                        <a:spcBef>
                          <a:spcPts val="0"/>
                        </a:spcBef>
                        <a:spcAft>
                          <a:spcPts val="0"/>
                        </a:spcAft>
                      </a:pPr>
                      <a:r>
                        <a:rPr lang="en-US" sz="1800" b="0" dirty="0">
                          <a:effectLst/>
                        </a:rPr>
                        <a:t>Considered part of cash equivalents</a:t>
                      </a:r>
                      <a:endParaRPr lang="en-US" sz="1800" b="0" dirty="0">
                        <a:solidFill>
                          <a:schemeClr val="bg1"/>
                        </a:solidFill>
                        <a:effectLst/>
                        <a:latin typeface="Times New Roman"/>
                        <a:ea typeface="Times"/>
                      </a:endParaRPr>
                    </a:p>
                  </a:txBody>
                  <a:tcPr marL="68580" marR="68580" marT="0" marB="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a:txBody>
                    <a:bodyPr/>
                    <a:lstStyle/>
                    <a:p>
                      <a:pPr marL="0" marR="0">
                        <a:spcBef>
                          <a:spcPts val="0"/>
                        </a:spcBef>
                        <a:spcAft>
                          <a:spcPts val="0"/>
                        </a:spcAft>
                      </a:pPr>
                      <a:r>
                        <a:rPr lang="en-US" sz="1800" b="0" dirty="0">
                          <a:effectLst/>
                        </a:rPr>
                        <a:t>Not considered part of cash and cash equivalents;</a:t>
                      </a:r>
                      <a:r>
                        <a:rPr lang="en-US" sz="1800" b="0" baseline="0" dirty="0">
                          <a:effectLst/>
                        </a:rPr>
                        <a:t> c</a:t>
                      </a:r>
                      <a:r>
                        <a:rPr lang="en-US" sz="1800" b="0" dirty="0">
                          <a:effectLst/>
                        </a:rPr>
                        <a:t>lassified as financing.</a:t>
                      </a:r>
                      <a:endParaRPr lang="en-US" sz="1800" b="0" dirty="0">
                        <a:effectLst/>
                        <a:latin typeface="Times New Roman"/>
                        <a:ea typeface="Times"/>
                      </a:endParaRPr>
                    </a:p>
                  </a:txBody>
                  <a:tcPr marL="68580" marR="68580" marT="0" marB="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1508673">
                <a:tc>
                  <a:txBody>
                    <a:bodyPr/>
                    <a:lstStyle/>
                    <a:p>
                      <a:pPr marL="0" marR="0" lvl="0" indent="0">
                        <a:spcBef>
                          <a:spcPts val="0"/>
                        </a:spcBef>
                        <a:spcAft>
                          <a:spcPts val="0"/>
                        </a:spcAft>
                        <a:buFont typeface="Symbol"/>
                        <a:buNone/>
                      </a:pPr>
                      <a:r>
                        <a:rPr lang="en-US" sz="1800" b="1" dirty="0">
                          <a:effectLst/>
                        </a:rPr>
                        <a:t>Taxes paid</a:t>
                      </a:r>
                      <a:endParaRPr lang="en-US" sz="1800" b="1" dirty="0">
                        <a:effectLst/>
                        <a:latin typeface="Times New Roman"/>
                        <a:ea typeface="Times"/>
                      </a:endParaRPr>
                    </a:p>
                  </a:txBody>
                  <a:tcPr marL="68580" marR="68580" marT="0" marB="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a:txBody>
                    <a:bodyPr/>
                    <a:lstStyle/>
                    <a:p>
                      <a:pPr marL="0" marR="0">
                        <a:spcBef>
                          <a:spcPts val="0"/>
                        </a:spcBef>
                        <a:spcAft>
                          <a:spcPts val="0"/>
                        </a:spcAft>
                      </a:pPr>
                      <a:r>
                        <a:rPr lang="en-US" sz="1800" b="0" dirty="0">
                          <a:effectLst/>
                        </a:rPr>
                        <a:t>Generally operating, but a portion can be allocated to investing or financing</a:t>
                      </a:r>
                    </a:p>
                  </a:txBody>
                  <a:tcPr marL="68580" marR="68580" marT="0" marB="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a:txBody>
                    <a:bodyPr/>
                    <a:lstStyle/>
                    <a:p>
                      <a:pPr marL="0" marR="0">
                        <a:spcBef>
                          <a:spcPts val="0"/>
                        </a:spcBef>
                        <a:spcAft>
                          <a:spcPts val="0"/>
                        </a:spcAft>
                      </a:pPr>
                      <a:r>
                        <a:rPr lang="en-US" sz="1800" b="0" dirty="0">
                          <a:effectLst/>
                        </a:rPr>
                        <a:t>Operating</a:t>
                      </a:r>
                      <a:endParaRPr lang="en-US" sz="1800" b="0" dirty="0">
                        <a:effectLst/>
                        <a:latin typeface="Times New Roman"/>
                        <a:ea typeface="Times"/>
                      </a:endParaRPr>
                    </a:p>
                  </a:txBody>
                  <a:tcPr marL="68580" marR="68580" marT="0" marB="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5238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Indirect vs. direct method for presenting operating cash flows</a:t>
            </a:r>
          </a:p>
        </p:txBody>
      </p:sp>
      <p:sp>
        <p:nvSpPr>
          <p:cNvPr id="3" name="Content Placeholder 2"/>
          <p:cNvSpPr>
            <a:spLocks noGrp="1"/>
          </p:cNvSpPr>
          <p:nvPr>
            <p:ph sz="half" idx="1"/>
          </p:nvPr>
        </p:nvSpPr>
        <p:spPr/>
        <p:txBody>
          <a:bodyPr>
            <a:normAutofit/>
          </a:bodyPr>
          <a:lstStyle/>
          <a:p>
            <a:pPr marL="9144" indent="0" algn="ctr">
              <a:buNone/>
            </a:pPr>
            <a:r>
              <a:rPr lang="en-US" sz="2000" b="1" dirty="0"/>
              <a:t>Indirect method</a:t>
            </a:r>
          </a:p>
          <a:p>
            <a:r>
              <a:rPr lang="en-US" sz="2000" dirty="0"/>
              <a:t>Begins with net income and adjusts to operating cash flows.</a:t>
            </a:r>
          </a:p>
          <a:p>
            <a:r>
              <a:rPr lang="en-US" sz="2000" dirty="0"/>
              <a:t>Arguments for:</a:t>
            </a:r>
          </a:p>
          <a:p>
            <a:pPr lvl="1"/>
            <a:r>
              <a:rPr lang="en-US" sz="2000" dirty="0"/>
              <a:t>Clearly shows the reasons for differences between net income and operating cash flows.</a:t>
            </a:r>
          </a:p>
          <a:p>
            <a:pPr lvl="1"/>
            <a:r>
              <a:rPr lang="en-US" sz="2000" dirty="0"/>
              <a:t>Mirrors forecasting approach that begins with forecast of income, then derives cash flows.</a:t>
            </a:r>
          </a:p>
        </p:txBody>
      </p:sp>
      <p:sp>
        <p:nvSpPr>
          <p:cNvPr id="4" name="Content Placeholder 3"/>
          <p:cNvSpPr>
            <a:spLocks noGrp="1"/>
          </p:cNvSpPr>
          <p:nvPr>
            <p:ph sz="half" idx="2"/>
          </p:nvPr>
        </p:nvSpPr>
        <p:spPr/>
        <p:txBody>
          <a:bodyPr>
            <a:normAutofit/>
          </a:bodyPr>
          <a:lstStyle/>
          <a:p>
            <a:pPr marL="9144" indent="0" algn="ctr">
              <a:buNone/>
            </a:pPr>
            <a:r>
              <a:rPr lang="en-US" sz="2000" b="1" dirty="0"/>
              <a:t>Direct method</a:t>
            </a:r>
          </a:p>
          <a:p>
            <a:r>
              <a:rPr lang="en-US" sz="2000" dirty="0"/>
              <a:t>Shows each cash inflow and outflow related to receipts and disbursements.</a:t>
            </a:r>
          </a:p>
          <a:p>
            <a:r>
              <a:rPr lang="en-US" sz="2000" dirty="0"/>
              <a:t>Arguments for:</a:t>
            </a:r>
          </a:p>
          <a:p>
            <a:pPr lvl="1"/>
            <a:r>
              <a:rPr lang="en-US" sz="2000" dirty="0"/>
              <a:t>Provides information on the specific sources of operating cash receipts and payments.</a:t>
            </a:r>
          </a:p>
          <a:p>
            <a:pPr lvl="1"/>
            <a:r>
              <a:rPr lang="en-US" sz="2000" dirty="0"/>
              <a:t> The analyst gets more information from a direct-format than only the net result (net income) which is useful.</a:t>
            </a:r>
          </a:p>
          <a:p>
            <a:endParaRPr lang="en-US" sz="2000" dirty="0"/>
          </a:p>
        </p:txBody>
      </p:sp>
      <p:sp>
        <p:nvSpPr>
          <p:cNvPr id="5" name="Footer Placeholder 4"/>
          <p:cNvSpPr>
            <a:spLocks noGrp="1"/>
          </p:cNvSpPr>
          <p:nvPr>
            <p:ph type="ftr" sz="quarter" idx="11"/>
          </p:nvPr>
        </p:nvSpPr>
        <p:spPr/>
        <p:txBody>
          <a:bodyPr/>
          <a:lstStyle/>
          <a:p>
            <a:r>
              <a:rPr lang="en-US" dirty="0"/>
              <a:t>Copyright © 2020 CFA Institute</a:t>
            </a:r>
          </a:p>
        </p:txBody>
      </p:sp>
      <p:sp>
        <p:nvSpPr>
          <p:cNvPr id="6" name="Slide Number Placeholder 5"/>
          <p:cNvSpPr>
            <a:spLocks noGrp="1"/>
          </p:cNvSpPr>
          <p:nvPr>
            <p:ph type="sldNum" sz="quarter" idx="12"/>
          </p:nvPr>
        </p:nvSpPr>
        <p:spPr/>
        <p:txBody>
          <a:bodyPr/>
          <a:lstStyle/>
          <a:p>
            <a:fld id="{4E4A4924-7CC3-4BF6-9C5C-A8E770D15754}" type="slidenum">
              <a:rPr lang="en-US" smtClean="0"/>
              <a:t>18</a:t>
            </a:fld>
            <a:endParaRPr lang="en-US" dirty="0"/>
          </a:p>
        </p:txBody>
      </p:sp>
    </p:spTree>
    <p:extLst>
      <p:ext uri="{BB962C8B-B14F-4D97-AF65-F5344CB8AC3E}">
        <p14:creationId xmlns:p14="http://schemas.microsoft.com/office/powerpoint/2010/main" val="2340314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Indirect vs. direct method for presenting operating cash flows</a:t>
            </a:r>
          </a:p>
        </p:txBody>
      </p:sp>
      <p:sp>
        <p:nvSpPr>
          <p:cNvPr id="3" name="Content Placeholder 2"/>
          <p:cNvSpPr>
            <a:spLocks noGrp="1"/>
          </p:cNvSpPr>
          <p:nvPr>
            <p:ph sz="half" idx="1"/>
          </p:nvPr>
        </p:nvSpPr>
        <p:spPr/>
        <p:txBody>
          <a:bodyPr>
            <a:normAutofit/>
          </a:bodyPr>
          <a:lstStyle/>
          <a:p>
            <a:pPr marL="9144" indent="0" algn="ctr">
              <a:buNone/>
            </a:pPr>
            <a:r>
              <a:rPr lang="en-US" sz="2400" b="1" dirty="0"/>
              <a:t>Indirect method</a:t>
            </a:r>
          </a:p>
          <a:p>
            <a:r>
              <a:rPr lang="en-US" sz="2400" dirty="0"/>
              <a:t>IFRS permit.</a:t>
            </a:r>
          </a:p>
          <a:p>
            <a:r>
              <a:rPr lang="en-US" sz="2400" dirty="0"/>
              <a:t>U.S. GAAP permit.</a:t>
            </a:r>
          </a:p>
          <a:p>
            <a:r>
              <a:rPr lang="en-US" sz="2400" dirty="0"/>
              <a:t>Used by the majority of companies, whether reporting under IFRS or U.S. GAAP.</a:t>
            </a:r>
          </a:p>
        </p:txBody>
      </p:sp>
      <p:sp>
        <p:nvSpPr>
          <p:cNvPr id="4" name="Content Placeholder 3"/>
          <p:cNvSpPr>
            <a:spLocks noGrp="1"/>
          </p:cNvSpPr>
          <p:nvPr>
            <p:ph sz="half" idx="2"/>
          </p:nvPr>
        </p:nvSpPr>
        <p:spPr/>
        <p:txBody>
          <a:bodyPr>
            <a:normAutofit/>
          </a:bodyPr>
          <a:lstStyle/>
          <a:p>
            <a:pPr marL="9144" indent="0" algn="ctr">
              <a:buNone/>
            </a:pPr>
            <a:r>
              <a:rPr lang="en-US" sz="2400" b="1" dirty="0"/>
              <a:t>Direct method</a:t>
            </a:r>
          </a:p>
          <a:p>
            <a:pPr marL="0" marR="0">
              <a:spcBef>
                <a:spcPts val="0"/>
              </a:spcBef>
              <a:spcAft>
                <a:spcPts val="0"/>
              </a:spcAft>
            </a:pPr>
            <a:r>
              <a:rPr lang="en-US" sz="2400" dirty="0"/>
              <a:t>IFRS encourage.</a:t>
            </a:r>
          </a:p>
          <a:p>
            <a:pPr marL="0" marR="0">
              <a:spcBef>
                <a:spcPts val="0"/>
              </a:spcBef>
              <a:spcAft>
                <a:spcPts val="0"/>
              </a:spcAft>
            </a:pPr>
            <a:endParaRPr lang="en-US" sz="2400" dirty="0"/>
          </a:p>
          <a:p>
            <a:pPr marL="0" marR="0">
              <a:spcBef>
                <a:spcPts val="0"/>
              </a:spcBef>
              <a:spcAft>
                <a:spcPts val="0"/>
              </a:spcAft>
            </a:pPr>
            <a:r>
              <a:rPr lang="en-US" sz="2400" dirty="0"/>
              <a:t>U.S. GAAP encourage, but requires a reconciliation of net income to cash flow from operating activities.</a:t>
            </a:r>
            <a:endParaRPr lang="en-US" sz="2400" dirty="0">
              <a:latin typeface="Times New Roman"/>
              <a:ea typeface="Times"/>
            </a:endParaRPr>
          </a:p>
          <a:p>
            <a:endParaRPr lang="en-US" sz="2400" dirty="0"/>
          </a:p>
        </p:txBody>
      </p:sp>
      <p:sp>
        <p:nvSpPr>
          <p:cNvPr id="5" name="Footer Placeholder 4"/>
          <p:cNvSpPr>
            <a:spLocks noGrp="1"/>
          </p:cNvSpPr>
          <p:nvPr>
            <p:ph type="ftr" sz="quarter" idx="11"/>
          </p:nvPr>
        </p:nvSpPr>
        <p:spPr/>
        <p:txBody>
          <a:bodyPr/>
          <a:lstStyle/>
          <a:p>
            <a:r>
              <a:rPr lang="en-US" dirty="0"/>
              <a:t>Copyright © 2020 CFA Institute</a:t>
            </a:r>
          </a:p>
        </p:txBody>
      </p:sp>
      <p:sp>
        <p:nvSpPr>
          <p:cNvPr id="6" name="Slide Number Placeholder 5"/>
          <p:cNvSpPr>
            <a:spLocks noGrp="1"/>
          </p:cNvSpPr>
          <p:nvPr>
            <p:ph type="sldNum" sz="quarter" idx="12"/>
          </p:nvPr>
        </p:nvSpPr>
        <p:spPr/>
        <p:txBody>
          <a:bodyPr/>
          <a:lstStyle/>
          <a:p>
            <a:fld id="{4E4A4924-7CC3-4BF6-9C5C-A8E770D15754}" type="slidenum">
              <a:rPr lang="en-US" smtClean="0"/>
              <a:t>19</a:t>
            </a:fld>
            <a:endParaRPr lang="en-US" dirty="0"/>
          </a:p>
        </p:txBody>
      </p:sp>
    </p:spTree>
    <p:extLst>
      <p:ext uri="{BB962C8B-B14F-4D97-AF65-F5344CB8AC3E}">
        <p14:creationId xmlns:p14="http://schemas.microsoft.com/office/powerpoint/2010/main" val="314409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Autofit/>
          </a:bodyPr>
          <a:lstStyle/>
          <a:p>
            <a:pPr algn="l">
              <a:lnSpc>
                <a:spcPct val="150000"/>
              </a:lnSpc>
            </a:pPr>
            <a:r>
              <a:rPr lang="en-US" sz="2900" b="1" cap="none" dirty="0">
                <a:solidFill>
                  <a:schemeClr val="bg2">
                    <a:lumMod val="75000"/>
                  </a:schemeClr>
                </a:solidFill>
              </a:rPr>
              <a:t>Module 4</a:t>
            </a:r>
            <a:br>
              <a:rPr lang="en-US" sz="2900" b="1" dirty="0">
                <a:solidFill>
                  <a:schemeClr val="bg2">
                    <a:lumMod val="75000"/>
                  </a:schemeClr>
                </a:solidFill>
              </a:rPr>
            </a:br>
            <a:r>
              <a:rPr lang="en-US" sz="2900" b="1" dirty="0">
                <a:solidFill>
                  <a:schemeClr val="bg2">
                    <a:lumMod val="75000"/>
                  </a:schemeClr>
                </a:solidFill>
              </a:rPr>
              <a:t>Understanding Balance sheet &amp; Cash Flow Statements</a:t>
            </a:r>
          </a:p>
        </p:txBody>
      </p:sp>
    </p:spTree>
    <p:extLst>
      <p:ext uri="{BB962C8B-B14F-4D97-AF65-F5344CB8AC3E}">
        <p14:creationId xmlns:p14="http://schemas.microsoft.com/office/powerpoint/2010/main" val="89674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375904" cy="437467"/>
          </a:xfrm>
        </p:spPr>
        <p:txBody>
          <a:bodyPr>
            <a:normAutofit fontScale="90000"/>
          </a:bodyPr>
          <a:lstStyle/>
          <a:p>
            <a:r>
              <a:rPr lang="en-AU" dirty="0"/>
              <a:t>DIRECT METHOD EXAMPLE- Woolworths</a:t>
            </a:r>
          </a:p>
        </p:txBody>
      </p:sp>
      <p:sp>
        <p:nvSpPr>
          <p:cNvPr id="4" name="Footer Placeholder 3"/>
          <p:cNvSpPr>
            <a:spLocks noGrp="1"/>
          </p:cNvSpPr>
          <p:nvPr>
            <p:ph type="ftr" sz="quarter" idx="11"/>
          </p:nvPr>
        </p:nvSpPr>
        <p:spPr/>
        <p:txBody>
          <a:bodyPr/>
          <a:lstStyle/>
          <a:p>
            <a:r>
              <a:rPr lang="en-US"/>
              <a:t>Copyright © 2020 CFA Institute</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AU" smtClean="0"/>
              <a:t>20</a:t>
            </a:fld>
            <a:endParaRPr lang="en-AU" dirty="0"/>
          </a:p>
        </p:txBody>
      </p:sp>
      <p:pic>
        <p:nvPicPr>
          <p:cNvPr id="7" name="Content Placeholder 6"/>
          <p:cNvPicPr>
            <a:picLocks noGrp="1" noChangeAspect="1"/>
          </p:cNvPicPr>
          <p:nvPr>
            <p:ph idx="1"/>
          </p:nvPr>
        </p:nvPicPr>
        <p:blipFill>
          <a:blip r:embed="rId2"/>
          <a:stretch>
            <a:fillRect/>
          </a:stretch>
        </p:blipFill>
        <p:spPr>
          <a:xfrm>
            <a:off x="1594199" y="916646"/>
            <a:ext cx="6406801" cy="5334000"/>
          </a:xfrm>
          <a:prstGeom prst="rect">
            <a:avLst/>
          </a:prstGeom>
        </p:spPr>
      </p:pic>
    </p:spTree>
    <p:extLst>
      <p:ext uri="{BB962C8B-B14F-4D97-AF65-F5344CB8AC3E}">
        <p14:creationId xmlns:p14="http://schemas.microsoft.com/office/powerpoint/2010/main" val="338805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375904" cy="437467"/>
          </a:xfrm>
        </p:spPr>
        <p:txBody>
          <a:bodyPr>
            <a:normAutofit fontScale="90000"/>
          </a:bodyPr>
          <a:lstStyle/>
          <a:p>
            <a:r>
              <a:rPr lang="en-AU" dirty="0"/>
              <a:t>Indirect method example- Facebook</a:t>
            </a:r>
          </a:p>
        </p:txBody>
      </p:sp>
      <p:sp>
        <p:nvSpPr>
          <p:cNvPr id="4" name="Footer Placeholder 3"/>
          <p:cNvSpPr>
            <a:spLocks noGrp="1"/>
          </p:cNvSpPr>
          <p:nvPr>
            <p:ph type="ftr" sz="quarter" idx="11"/>
          </p:nvPr>
        </p:nvSpPr>
        <p:spPr/>
        <p:txBody>
          <a:bodyPr/>
          <a:lstStyle/>
          <a:p>
            <a:r>
              <a:rPr lang="en-US"/>
              <a:t>Copyright © 2020 CFA Institute</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AU" smtClean="0"/>
              <a:t>21</a:t>
            </a:fld>
            <a:endParaRPr lang="en-AU"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884443"/>
            <a:ext cx="5867400" cy="5326896"/>
          </a:xfrm>
          <a:prstGeom prst="rect">
            <a:avLst/>
          </a:prstGeom>
        </p:spPr>
      </p:pic>
    </p:spTree>
    <p:extLst>
      <p:ext uri="{BB962C8B-B14F-4D97-AF65-F5344CB8AC3E}">
        <p14:creationId xmlns:p14="http://schemas.microsoft.com/office/powerpoint/2010/main" val="2367758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6360-4735-42EC-AB56-E63239158C18}"/>
              </a:ext>
            </a:extLst>
          </p:cNvPr>
          <p:cNvSpPr>
            <a:spLocks noGrp="1"/>
          </p:cNvSpPr>
          <p:nvPr>
            <p:ph type="title"/>
          </p:nvPr>
        </p:nvSpPr>
        <p:spPr/>
        <p:txBody>
          <a:bodyPr>
            <a:normAutofit/>
          </a:bodyPr>
          <a:lstStyle/>
          <a:p>
            <a:r>
              <a:rPr lang="en-AU" dirty="0"/>
              <a:t>Operating Activities: Indirect method</a:t>
            </a:r>
          </a:p>
        </p:txBody>
      </p:sp>
      <p:sp>
        <p:nvSpPr>
          <p:cNvPr id="3" name="Text Placeholder 2">
            <a:extLst>
              <a:ext uri="{FF2B5EF4-FFF2-40B4-BE49-F238E27FC236}">
                <a16:creationId xmlns:a16="http://schemas.microsoft.com/office/drawing/2014/main" id="{DF803A16-C59E-482D-8846-503FE4F7F2FA}"/>
              </a:ext>
            </a:extLst>
          </p:cNvPr>
          <p:cNvSpPr>
            <a:spLocks noGrp="1"/>
          </p:cNvSpPr>
          <p:nvPr>
            <p:ph type="body" idx="1"/>
          </p:nvPr>
        </p:nvSpPr>
        <p:spPr/>
        <p:txBody>
          <a:bodyPr>
            <a:normAutofit/>
          </a:bodyPr>
          <a:lstStyle/>
          <a:p>
            <a:r>
              <a:rPr lang="en-AU" dirty="0"/>
              <a:t>1. Net income</a:t>
            </a:r>
          </a:p>
          <a:p>
            <a:r>
              <a:rPr lang="en-AU" dirty="0"/>
              <a:t>2. any non-operating activities: gain/loss from sources that not typically activity of the business (minus/plus)</a:t>
            </a:r>
          </a:p>
          <a:p>
            <a:r>
              <a:rPr lang="en-AU" dirty="0"/>
              <a:t>3. any non-cash expenses (plus)</a:t>
            </a:r>
          </a:p>
          <a:p>
            <a:r>
              <a:rPr lang="en-AU" dirty="0"/>
              <a:t>4. changes in operating working capital: increases/decreases in the current operating asset and liability accounts (-net increase in a current operating asset account/+net decrease in a current operating asset account; +net increase in a current operating liability account/-net decrease in a current operating liability account)</a:t>
            </a:r>
          </a:p>
        </p:txBody>
      </p:sp>
    </p:spTree>
    <p:extLst>
      <p:ext uri="{BB962C8B-B14F-4D97-AF65-F5344CB8AC3E}">
        <p14:creationId xmlns:p14="http://schemas.microsoft.com/office/powerpoint/2010/main" val="346808009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noAutofit/>
          </a:bodyPr>
          <a:lstStyle/>
          <a:p>
            <a:r>
              <a:rPr lang="en-AU" sz="2953" dirty="0"/>
              <a:t>Linkage of cash flow statement with balance sheet and income statement</a:t>
            </a:r>
            <a:endParaRPr sz="2953" dirty="0"/>
          </a:p>
        </p:txBody>
      </p:sp>
      <p:pic>
        <p:nvPicPr>
          <p:cNvPr id="2" name="Picture 1"/>
          <p:cNvPicPr>
            <a:picLocks noChangeAspect="1"/>
          </p:cNvPicPr>
          <p:nvPr/>
        </p:nvPicPr>
        <p:blipFill>
          <a:blip r:embed="rId3"/>
          <a:stretch>
            <a:fillRect/>
          </a:stretch>
        </p:blipFill>
        <p:spPr>
          <a:xfrm>
            <a:off x="745734" y="1924532"/>
            <a:ext cx="7849195" cy="2215082"/>
          </a:xfrm>
          <a:prstGeom prst="rect">
            <a:avLst/>
          </a:prstGeom>
        </p:spPr>
      </p:pic>
      <p:sp>
        <p:nvSpPr>
          <p:cNvPr id="3" name="TextBox 2"/>
          <p:cNvSpPr txBox="1"/>
          <p:nvPr/>
        </p:nvSpPr>
        <p:spPr>
          <a:xfrm>
            <a:off x="416019" y="1564641"/>
            <a:ext cx="6005792" cy="266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just"/>
            <a:r>
              <a:rPr lang="en-AU" sz="1266" dirty="0">
                <a:solidFill>
                  <a:srgbClr val="C00000"/>
                </a:solidFill>
              </a:rPr>
              <a:t>Linkage with balance sheet </a:t>
            </a:r>
            <a:endParaRPr lang="en-AU" sz="1687" dirty="0">
              <a:solidFill>
                <a:srgbClr val="C00000"/>
              </a:solidFill>
              <a:sym typeface="Palatino"/>
            </a:endParaRPr>
          </a:p>
        </p:txBody>
      </p:sp>
      <p:sp>
        <p:nvSpPr>
          <p:cNvPr id="7" name="TextBox 6"/>
          <p:cNvSpPr txBox="1"/>
          <p:nvPr/>
        </p:nvSpPr>
        <p:spPr>
          <a:xfrm>
            <a:off x="357188" y="4282680"/>
            <a:ext cx="6005792" cy="266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just"/>
            <a:r>
              <a:rPr lang="en-AU" sz="1266" dirty="0">
                <a:solidFill>
                  <a:srgbClr val="C00000"/>
                </a:solidFill>
              </a:rPr>
              <a:t>Linkage with income statement</a:t>
            </a:r>
            <a:endParaRPr lang="en-AU" sz="1687" dirty="0">
              <a:solidFill>
                <a:srgbClr val="C00000"/>
              </a:solidFill>
              <a:sym typeface="Palatino"/>
            </a:endParaRPr>
          </a:p>
        </p:txBody>
      </p:sp>
      <p:pic>
        <p:nvPicPr>
          <p:cNvPr id="9" name="Picture 8"/>
          <p:cNvPicPr>
            <a:picLocks noChangeAspect="1"/>
          </p:cNvPicPr>
          <p:nvPr/>
        </p:nvPicPr>
        <p:blipFill>
          <a:blip r:embed="rId4"/>
          <a:stretch>
            <a:fillRect/>
          </a:stretch>
        </p:blipFill>
        <p:spPr>
          <a:xfrm>
            <a:off x="745734" y="4644325"/>
            <a:ext cx="7802314" cy="1754684"/>
          </a:xfrm>
          <a:prstGeom prst="rect">
            <a:avLst/>
          </a:prstGeom>
        </p:spPr>
      </p:pic>
    </p:spTree>
    <p:extLst>
      <p:ext uri="{BB962C8B-B14F-4D97-AF65-F5344CB8AC3E}">
        <p14:creationId xmlns:p14="http://schemas.microsoft.com/office/powerpoint/2010/main" val="265638967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xfrm>
            <a:off x="2442296" y="533400"/>
            <a:ext cx="4038600" cy="609600"/>
          </a:xfrm>
          <a:prstGeom prst="rect">
            <a:avLst/>
          </a:prstGeom>
        </p:spPr>
        <p:txBody>
          <a:bodyPr>
            <a:normAutofit fontScale="90000"/>
          </a:bodyPr>
          <a:lstStyle>
            <a:lvl1pPr defTabSz="502412">
              <a:spcBef>
                <a:spcPts val="1300"/>
              </a:spcBef>
              <a:defRPr sz="6020"/>
            </a:lvl1pPr>
          </a:lstStyle>
          <a:p>
            <a:r>
              <a:rPr lang="en-AU" sz="4000" dirty="0"/>
              <a:t>Direct method</a:t>
            </a:r>
            <a:endParaRPr sz="4000" dirty="0"/>
          </a:p>
        </p:txBody>
      </p:sp>
      <p:pic>
        <p:nvPicPr>
          <p:cNvPr id="5" name="Picture 4"/>
          <p:cNvPicPr>
            <a:picLocks noChangeAspect="1"/>
          </p:cNvPicPr>
          <p:nvPr/>
        </p:nvPicPr>
        <p:blipFill>
          <a:blip r:embed="rId3"/>
          <a:stretch>
            <a:fillRect/>
          </a:stretch>
        </p:blipFill>
        <p:spPr>
          <a:xfrm>
            <a:off x="526040" y="1295400"/>
            <a:ext cx="7871112" cy="5125011"/>
          </a:xfrm>
          <a:prstGeom prst="rect">
            <a:avLst/>
          </a:prstGeom>
        </p:spPr>
      </p:pic>
    </p:spTree>
    <p:extLst>
      <p:ext uri="{BB962C8B-B14F-4D97-AF65-F5344CB8AC3E}">
        <p14:creationId xmlns:p14="http://schemas.microsoft.com/office/powerpoint/2010/main" val="351145950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normAutofit/>
          </a:bodyPr>
          <a:lstStyle/>
          <a:p>
            <a:r>
              <a:t>Preparing the Cash-Flow Statement</a:t>
            </a:r>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243" y="2144242"/>
            <a:ext cx="4599906" cy="3043907"/>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5916" y="1785937"/>
            <a:ext cx="3708053" cy="4214813"/>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63643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381000" y="152400"/>
            <a:ext cx="8686800" cy="1143000"/>
          </a:xfrm>
          <a:prstGeom prst="rect">
            <a:avLst/>
          </a:prstGeom>
        </p:spPr>
        <p:txBody>
          <a:bodyPr>
            <a:noAutofit/>
          </a:bodyPr>
          <a:lstStyle>
            <a:lvl1pPr defTabSz="391414">
              <a:spcBef>
                <a:spcPts val="1000"/>
              </a:spcBef>
              <a:defRPr sz="4690"/>
            </a:lvl1pPr>
          </a:lstStyle>
          <a:p>
            <a:r>
              <a:rPr sz="3200" dirty="0"/>
              <a:t>Operating Activities: Cash Received from Customers</a:t>
            </a:r>
          </a:p>
        </p:txBody>
      </p:sp>
      <p:graphicFrame>
        <p:nvGraphicFramePr>
          <p:cNvPr id="177" name="Table 177"/>
          <p:cNvGraphicFramePr/>
          <p:nvPr/>
        </p:nvGraphicFramePr>
        <p:xfrm>
          <a:off x="501179" y="2001191"/>
          <a:ext cx="3557217" cy="2178843"/>
        </p:xfrm>
        <a:graphic>
          <a:graphicData uri="http://schemas.openxmlformats.org/drawingml/2006/table">
            <a:tbl>
              <a:tblPr bandRow="1"/>
              <a:tblGrid>
                <a:gridCol w="2591728">
                  <a:extLst>
                    <a:ext uri="{9D8B030D-6E8A-4147-A177-3AD203B41FA5}">
                      <a16:colId xmlns:a16="http://schemas.microsoft.com/office/drawing/2014/main" val="20000"/>
                    </a:ext>
                  </a:extLst>
                </a:gridCol>
                <a:gridCol w="965489">
                  <a:extLst>
                    <a:ext uri="{9D8B030D-6E8A-4147-A177-3AD203B41FA5}">
                      <a16:colId xmlns:a16="http://schemas.microsoft.com/office/drawing/2014/main" val="20001"/>
                    </a:ext>
                  </a:extLst>
                </a:gridCol>
              </a:tblGrid>
              <a:tr h="446484">
                <a:tc gridSpan="2">
                  <a:txBody>
                    <a:bodyPr/>
                    <a:lstStyle/>
                    <a:p>
                      <a:pPr>
                        <a:defRPr>
                          <a:solidFill>
                            <a:srgbClr val="000000"/>
                          </a:solidFill>
                        </a:defRPr>
                      </a:pPr>
                      <a:r>
                        <a:rPr sz="2100" u="sng" dirty="0">
                          <a:solidFill>
                            <a:srgbClr val="414141"/>
                          </a:solidFill>
                        </a:rPr>
                        <a:t>Method 1</a:t>
                      </a:r>
                    </a:p>
                  </a:txBody>
                  <a:tcPr marL="44648" marR="44648" marT="44648" marB="44648" anchor="ctr" horzOverflow="overflow">
                    <a:lnL/>
                    <a:lnR/>
                    <a:lnT/>
                    <a:lnB/>
                    <a:solidFill>
                      <a:srgbClr val="000000">
                        <a:alpha val="0"/>
                      </a:srgbClr>
                    </a:solidFill>
                  </a:tcPr>
                </a:tc>
                <a:tc hMerge="1">
                  <a:txBody>
                    <a:bodyPr/>
                    <a:lstStyle/>
                    <a:p>
                      <a:endParaRPr lang="en-US"/>
                    </a:p>
                  </a:txBody>
                  <a:tcPr/>
                </a:tc>
                <a:extLst>
                  <a:ext uri="{0D108BD9-81ED-4DB2-BD59-A6C34878D82A}">
                    <a16:rowId xmlns:a16="http://schemas.microsoft.com/office/drawing/2014/main" val="10000"/>
                  </a:ext>
                </a:extLst>
              </a:tr>
              <a:tr h="375047">
                <a:tc>
                  <a:txBody>
                    <a:bodyPr/>
                    <a:lstStyle/>
                    <a:p>
                      <a:pPr algn="l" defTabSz="914400">
                        <a:defRPr>
                          <a:solidFill>
                            <a:srgbClr val="000000"/>
                          </a:solidFill>
                        </a:defRPr>
                      </a:pPr>
                      <a:r>
                        <a:rPr sz="1800">
                          <a:solidFill>
                            <a:srgbClr val="414141"/>
                          </a:solidFill>
                        </a:rPr>
                        <a:t>Revenue</a:t>
                      </a:r>
                    </a:p>
                  </a:txBody>
                  <a:tcPr marL="35719" marR="35719" marT="35719" marB="35719" anchor="ctr" horzOverflow="overflow">
                    <a:lnT>
                      <a:noFill/>
                    </a:lnT>
                    <a:noFill/>
                  </a:tcPr>
                </a:tc>
                <a:tc>
                  <a:txBody>
                    <a:bodyPr/>
                    <a:lstStyle/>
                    <a:p>
                      <a:pPr defTabSz="914400">
                        <a:defRPr>
                          <a:solidFill>
                            <a:srgbClr val="000000"/>
                          </a:solidFill>
                        </a:defRPr>
                      </a:pPr>
                      <a:r>
                        <a:rPr sz="1800">
                          <a:solidFill>
                            <a:srgbClr val="414141"/>
                          </a:solidFill>
                        </a:rPr>
                        <a:t>$23,598</a:t>
                      </a:r>
                    </a:p>
                  </a:txBody>
                  <a:tcPr marL="35719" marR="35719" marT="35719" marB="35719" anchor="ctr" horzOverflow="overflow">
                    <a:noFill/>
                  </a:tcPr>
                </a:tc>
                <a:extLst>
                  <a:ext uri="{0D108BD9-81ED-4DB2-BD59-A6C34878D82A}">
                    <a16:rowId xmlns:a16="http://schemas.microsoft.com/office/drawing/2014/main" val="10001"/>
                  </a:ext>
                </a:extLst>
              </a:tr>
              <a:tr h="678656">
                <a:tc>
                  <a:txBody>
                    <a:bodyPr/>
                    <a:lstStyle/>
                    <a:p>
                      <a:pPr algn="l" defTabSz="914400">
                        <a:defRPr>
                          <a:solidFill>
                            <a:srgbClr val="000000"/>
                          </a:solidFill>
                        </a:defRPr>
                      </a:pPr>
                      <a:r>
                        <a:rPr sz="1800" dirty="0">
                          <a:solidFill>
                            <a:srgbClr val="414141"/>
                          </a:solidFill>
                        </a:rPr>
                        <a:t>Less: Increase in accounts receivable</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800">
                          <a:solidFill>
                            <a:srgbClr val="414141"/>
                          </a:solidFill>
                        </a:rPr>
                        <a:t>($55)</a:t>
                      </a:r>
                    </a:p>
                  </a:txBody>
                  <a:tcPr marL="35719" marR="35719" marT="35719" marB="35719" anchor="ctr" horzOverflow="overflow">
                    <a:lnB w="38100">
                      <a:solidFill>
                        <a:srgbClr val="000000"/>
                      </a:solidFill>
                      <a:miter lim="400000"/>
                    </a:lnB>
                    <a:solidFill>
                      <a:srgbClr val="C9C3BA">
                        <a:alpha val="50000"/>
                      </a:srgbClr>
                    </a:solidFill>
                  </a:tcPr>
                </a:tc>
                <a:extLst>
                  <a:ext uri="{0D108BD9-81ED-4DB2-BD59-A6C34878D82A}">
                    <a16:rowId xmlns:a16="http://schemas.microsoft.com/office/drawing/2014/main" val="10002"/>
                  </a:ext>
                </a:extLst>
              </a:tr>
              <a:tr h="678656">
                <a:tc>
                  <a:txBody>
                    <a:bodyPr/>
                    <a:lstStyle/>
                    <a:p>
                      <a:pPr algn="l" defTabSz="914400">
                        <a:defRPr>
                          <a:solidFill>
                            <a:srgbClr val="000000"/>
                          </a:solidFill>
                        </a:defRPr>
                      </a:pPr>
                      <a:r>
                        <a:rPr sz="1800" dirty="0">
                          <a:solidFill>
                            <a:srgbClr val="414141"/>
                          </a:solidFill>
                        </a:rPr>
                        <a:t>Cash received from customers</a:t>
                      </a:r>
                    </a:p>
                  </a:txBody>
                  <a:tcPr marL="35719" marR="35719" marT="35719" marB="35719" anchor="ctr" horzOverflow="overflow">
                    <a:noFill/>
                  </a:tcPr>
                </a:tc>
                <a:tc>
                  <a:txBody>
                    <a:bodyPr/>
                    <a:lstStyle/>
                    <a:p>
                      <a:pPr defTabSz="914400">
                        <a:defRPr>
                          <a:solidFill>
                            <a:srgbClr val="000000"/>
                          </a:solidFill>
                        </a:defRPr>
                      </a:pPr>
                      <a:r>
                        <a:rPr sz="1800" b="1" dirty="0">
                          <a:solidFill>
                            <a:srgbClr val="414141"/>
                          </a:solidFill>
                        </a:rPr>
                        <a:t>$23,543</a:t>
                      </a:r>
                    </a:p>
                  </a:txBody>
                  <a:tcPr marL="35719" marR="35719" marT="35719" marB="35719" anchor="ctr" horzOverflow="overflow">
                    <a:lnT w="38100">
                      <a:solidFill>
                        <a:srgbClr val="000000"/>
                      </a:solidFill>
                      <a:miter lim="400000"/>
                    </a:lnT>
                    <a:noFill/>
                  </a:tcPr>
                </a:tc>
                <a:extLst>
                  <a:ext uri="{0D108BD9-81ED-4DB2-BD59-A6C34878D82A}">
                    <a16:rowId xmlns:a16="http://schemas.microsoft.com/office/drawing/2014/main" val="10003"/>
                  </a:ext>
                </a:extLst>
              </a:tr>
            </a:tbl>
          </a:graphicData>
        </a:graphic>
      </p:graphicFrame>
      <p:graphicFrame>
        <p:nvGraphicFramePr>
          <p:cNvPr id="178" name="Table 178"/>
          <p:cNvGraphicFramePr/>
          <p:nvPr/>
        </p:nvGraphicFramePr>
        <p:xfrm>
          <a:off x="4572000" y="1851969"/>
          <a:ext cx="4319027" cy="3154062"/>
        </p:xfrm>
        <a:graphic>
          <a:graphicData uri="http://schemas.openxmlformats.org/drawingml/2006/table">
            <a:tbl>
              <a:tblPr bandRow="1"/>
              <a:tblGrid>
                <a:gridCol w="2812740">
                  <a:extLst>
                    <a:ext uri="{9D8B030D-6E8A-4147-A177-3AD203B41FA5}">
                      <a16:colId xmlns:a16="http://schemas.microsoft.com/office/drawing/2014/main" val="20000"/>
                    </a:ext>
                  </a:extLst>
                </a:gridCol>
                <a:gridCol w="1506287">
                  <a:extLst>
                    <a:ext uri="{9D8B030D-6E8A-4147-A177-3AD203B41FA5}">
                      <a16:colId xmlns:a16="http://schemas.microsoft.com/office/drawing/2014/main" val="20001"/>
                    </a:ext>
                  </a:extLst>
                </a:gridCol>
              </a:tblGrid>
              <a:tr h="567278">
                <a:tc gridSpan="2">
                  <a:txBody>
                    <a:bodyPr/>
                    <a:lstStyle/>
                    <a:p>
                      <a:pPr>
                        <a:defRPr>
                          <a:solidFill>
                            <a:srgbClr val="000000"/>
                          </a:solidFill>
                        </a:defRPr>
                      </a:pPr>
                      <a:r>
                        <a:rPr sz="2100" u="sng" dirty="0">
                          <a:solidFill>
                            <a:srgbClr val="414141"/>
                          </a:solidFill>
                        </a:rPr>
                        <a:t>Method 2</a:t>
                      </a:r>
                    </a:p>
                  </a:txBody>
                  <a:tcPr marL="44648" marR="44648" marT="44648" marB="44648" anchor="ctr" horzOverflow="overflow">
                    <a:lnL/>
                    <a:lnR/>
                    <a:lnT/>
                    <a:lnB/>
                    <a:solidFill>
                      <a:srgbClr val="000000">
                        <a:alpha val="0"/>
                      </a:srgbClr>
                    </a:solidFill>
                  </a:tcPr>
                </a:tc>
                <a:tc hMerge="1">
                  <a:txBody>
                    <a:bodyPr/>
                    <a:lstStyle/>
                    <a:p>
                      <a:endParaRPr lang="en-US"/>
                    </a:p>
                  </a:txBody>
                  <a:tcPr/>
                </a:tc>
                <a:extLst>
                  <a:ext uri="{0D108BD9-81ED-4DB2-BD59-A6C34878D82A}">
                    <a16:rowId xmlns:a16="http://schemas.microsoft.com/office/drawing/2014/main" val="10000"/>
                  </a:ext>
                </a:extLst>
              </a:tr>
              <a:tr h="646696">
                <a:tc>
                  <a:txBody>
                    <a:bodyPr/>
                    <a:lstStyle/>
                    <a:p>
                      <a:pPr algn="l" defTabSz="914400">
                        <a:defRPr>
                          <a:solidFill>
                            <a:srgbClr val="000000"/>
                          </a:solidFill>
                        </a:defRPr>
                      </a:pPr>
                      <a:r>
                        <a:rPr sz="1800" dirty="0">
                          <a:solidFill>
                            <a:srgbClr val="414141"/>
                          </a:solidFill>
                        </a:rPr>
                        <a:t>Beginning accounts receivable</a:t>
                      </a:r>
                    </a:p>
                  </a:txBody>
                  <a:tcPr marL="35719" marR="35719" marT="35719" marB="35719" anchor="ctr" horzOverflow="overflow">
                    <a:lnT>
                      <a:noFill/>
                    </a:lnT>
                    <a:noFill/>
                  </a:tcPr>
                </a:tc>
                <a:tc>
                  <a:txBody>
                    <a:bodyPr/>
                    <a:lstStyle/>
                    <a:p>
                      <a:pPr defTabSz="914400">
                        <a:defRPr>
                          <a:solidFill>
                            <a:srgbClr val="000000"/>
                          </a:solidFill>
                        </a:defRPr>
                      </a:pPr>
                      <a:r>
                        <a:rPr sz="1800">
                          <a:solidFill>
                            <a:srgbClr val="414141"/>
                          </a:solidFill>
                        </a:rPr>
                        <a:t>$957</a:t>
                      </a:r>
                    </a:p>
                  </a:txBody>
                  <a:tcPr marL="35719" marR="35719" marT="35719" marB="35719" anchor="ctr" horzOverflow="overflow">
                    <a:noFill/>
                  </a:tcPr>
                </a:tc>
                <a:extLst>
                  <a:ext uri="{0D108BD9-81ED-4DB2-BD59-A6C34878D82A}">
                    <a16:rowId xmlns:a16="http://schemas.microsoft.com/office/drawing/2014/main" val="10001"/>
                  </a:ext>
                </a:extLst>
              </a:tr>
              <a:tr h="646696">
                <a:tc>
                  <a:txBody>
                    <a:bodyPr/>
                    <a:lstStyle/>
                    <a:p>
                      <a:pPr algn="l" defTabSz="914400">
                        <a:defRPr>
                          <a:solidFill>
                            <a:srgbClr val="000000"/>
                          </a:solidFill>
                        </a:defRPr>
                      </a:pPr>
                      <a:r>
                        <a:rPr sz="1800" dirty="0">
                          <a:solidFill>
                            <a:srgbClr val="414141"/>
                          </a:solidFill>
                        </a:rPr>
                        <a:t>Plus</a:t>
                      </a:r>
                      <a:r>
                        <a:rPr lang="en-AU" sz="1800" dirty="0">
                          <a:solidFill>
                            <a:srgbClr val="414141"/>
                          </a:solidFill>
                        </a:rPr>
                        <a:t>:</a:t>
                      </a:r>
                      <a:r>
                        <a:rPr sz="1800" dirty="0">
                          <a:solidFill>
                            <a:srgbClr val="414141"/>
                          </a:solidFill>
                        </a:rPr>
                        <a:t> revenue</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800">
                          <a:solidFill>
                            <a:srgbClr val="414141"/>
                          </a:solidFill>
                        </a:rPr>
                        <a:t>$23,598</a:t>
                      </a:r>
                    </a:p>
                  </a:txBody>
                  <a:tcPr marL="35719" marR="35719" marT="35719" marB="35719" anchor="ctr" horzOverflow="overflow">
                    <a:solidFill>
                      <a:srgbClr val="C9C3BA">
                        <a:alpha val="50000"/>
                      </a:srgbClr>
                    </a:solidFill>
                  </a:tcPr>
                </a:tc>
                <a:extLst>
                  <a:ext uri="{0D108BD9-81ED-4DB2-BD59-A6C34878D82A}">
                    <a16:rowId xmlns:a16="http://schemas.microsoft.com/office/drawing/2014/main" val="10002"/>
                  </a:ext>
                </a:extLst>
              </a:tr>
              <a:tr h="646696">
                <a:tc>
                  <a:txBody>
                    <a:bodyPr/>
                    <a:lstStyle/>
                    <a:p>
                      <a:pPr algn="l" defTabSz="914400">
                        <a:defRPr>
                          <a:solidFill>
                            <a:srgbClr val="000000"/>
                          </a:solidFill>
                        </a:defRPr>
                      </a:pPr>
                      <a:r>
                        <a:rPr sz="1800" dirty="0">
                          <a:solidFill>
                            <a:srgbClr val="414141"/>
                          </a:solidFill>
                        </a:rPr>
                        <a:t>Minus</a:t>
                      </a:r>
                      <a:r>
                        <a:rPr lang="en-AU" sz="1800" dirty="0">
                          <a:solidFill>
                            <a:srgbClr val="414141"/>
                          </a:solidFill>
                        </a:rPr>
                        <a:t>:</a:t>
                      </a:r>
                      <a:r>
                        <a:rPr sz="1800" dirty="0">
                          <a:solidFill>
                            <a:srgbClr val="414141"/>
                          </a:solidFill>
                        </a:rPr>
                        <a:t> ending accounts receivable</a:t>
                      </a:r>
                    </a:p>
                  </a:txBody>
                  <a:tcPr marL="35719" marR="35719" marT="35719" marB="35719" anchor="ctr" horzOverflow="overflow">
                    <a:noFill/>
                  </a:tcPr>
                </a:tc>
                <a:tc>
                  <a:txBody>
                    <a:bodyPr/>
                    <a:lstStyle/>
                    <a:p>
                      <a:pPr defTabSz="914400">
                        <a:defRPr>
                          <a:solidFill>
                            <a:srgbClr val="000000"/>
                          </a:solidFill>
                        </a:defRPr>
                      </a:pPr>
                      <a:r>
                        <a:rPr sz="1800">
                          <a:solidFill>
                            <a:srgbClr val="414141"/>
                          </a:solidFill>
                        </a:rPr>
                        <a:t>($1,012)</a:t>
                      </a:r>
                    </a:p>
                  </a:txBody>
                  <a:tcPr marL="35719" marR="35719" marT="35719" marB="35719" anchor="ctr" horzOverflow="overflow">
                    <a:lnB w="38100">
                      <a:solidFill>
                        <a:srgbClr val="000000"/>
                      </a:solidFill>
                      <a:miter lim="400000"/>
                    </a:lnB>
                    <a:noFill/>
                  </a:tcPr>
                </a:tc>
                <a:extLst>
                  <a:ext uri="{0D108BD9-81ED-4DB2-BD59-A6C34878D82A}">
                    <a16:rowId xmlns:a16="http://schemas.microsoft.com/office/drawing/2014/main" val="10003"/>
                  </a:ext>
                </a:extLst>
              </a:tr>
              <a:tr h="646696">
                <a:tc>
                  <a:txBody>
                    <a:bodyPr/>
                    <a:lstStyle/>
                    <a:p>
                      <a:pPr algn="l" defTabSz="914400">
                        <a:defRPr>
                          <a:solidFill>
                            <a:srgbClr val="000000"/>
                          </a:solidFill>
                        </a:defRPr>
                      </a:pPr>
                      <a:r>
                        <a:rPr sz="1800" dirty="0">
                          <a:solidFill>
                            <a:srgbClr val="414141"/>
                          </a:solidFill>
                        </a:rPr>
                        <a:t>Cash received from customers</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800" b="1" dirty="0">
                          <a:solidFill>
                            <a:srgbClr val="414141"/>
                          </a:solidFill>
                        </a:rPr>
                        <a:t>$23,543</a:t>
                      </a:r>
                    </a:p>
                  </a:txBody>
                  <a:tcPr marL="35719" marR="35719" marT="35719" marB="35719" anchor="ctr" horzOverflow="overflow">
                    <a:lnT w="38100">
                      <a:solidFill>
                        <a:srgbClr val="000000"/>
                      </a:solidFill>
                      <a:miter lim="400000"/>
                    </a:lnT>
                    <a:solidFill>
                      <a:srgbClr val="C9C3BA">
                        <a:alpha val="50000"/>
                      </a:srgbClr>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F00CE9F9-8367-4457-8BD7-604E24063AC3}"/>
              </a:ext>
            </a:extLst>
          </p:cNvPr>
          <p:cNvSpPr txBox="1"/>
          <p:nvPr/>
        </p:nvSpPr>
        <p:spPr>
          <a:xfrm>
            <a:off x="2401636" y="5717388"/>
            <a:ext cx="5065964" cy="5645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r>
              <a:rPr lang="en-AU" sz="1600" dirty="0"/>
              <a:t>Revenue(sales)-increase in accounts receivable</a:t>
            </a:r>
          </a:p>
          <a:p>
            <a:r>
              <a:rPr lang="en-AU" sz="1600" dirty="0"/>
              <a:t>Revenue(sales)+decrease in accounts receivable</a:t>
            </a:r>
            <a:endParaRPr lang="en-AU" sz="2000" dirty="0">
              <a:solidFill>
                <a:srgbClr val="414141"/>
              </a:solidFill>
              <a:latin typeface="Palatino"/>
              <a:ea typeface="Palatino"/>
              <a:cs typeface="Palatino"/>
              <a:sym typeface="Palatino"/>
            </a:endParaRPr>
          </a:p>
        </p:txBody>
      </p:sp>
    </p:spTree>
    <p:extLst>
      <p:ext uri="{BB962C8B-B14F-4D97-AF65-F5344CB8AC3E}">
        <p14:creationId xmlns:p14="http://schemas.microsoft.com/office/powerpoint/2010/main" val="150254907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noAutofit/>
          </a:bodyPr>
          <a:lstStyle>
            <a:lvl1pPr defTabSz="473201">
              <a:spcBef>
                <a:spcPts val="1200"/>
              </a:spcBef>
              <a:defRPr sz="5670"/>
            </a:lvl1pPr>
          </a:lstStyle>
          <a:p>
            <a:r>
              <a:rPr sz="3600" dirty="0"/>
              <a:t>Operating Activities: Cash Paid to Suppliers</a:t>
            </a:r>
          </a:p>
        </p:txBody>
      </p:sp>
      <p:graphicFrame>
        <p:nvGraphicFramePr>
          <p:cNvPr id="183" name="Table 183"/>
          <p:cNvGraphicFramePr/>
          <p:nvPr/>
        </p:nvGraphicFramePr>
        <p:xfrm>
          <a:off x="745313" y="1506675"/>
          <a:ext cx="2797063" cy="3495754"/>
        </p:xfrm>
        <a:graphic>
          <a:graphicData uri="http://schemas.openxmlformats.org/drawingml/2006/table">
            <a:tbl>
              <a:tblPr bandRow="1"/>
              <a:tblGrid>
                <a:gridCol w="1956689">
                  <a:extLst>
                    <a:ext uri="{9D8B030D-6E8A-4147-A177-3AD203B41FA5}">
                      <a16:colId xmlns:a16="http://schemas.microsoft.com/office/drawing/2014/main" val="20000"/>
                    </a:ext>
                  </a:extLst>
                </a:gridCol>
                <a:gridCol w="840374">
                  <a:extLst>
                    <a:ext uri="{9D8B030D-6E8A-4147-A177-3AD203B41FA5}">
                      <a16:colId xmlns:a16="http://schemas.microsoft.com/office/drawing/2014/main" val="20001"/>
                    </a:ext>
                  </a:extLst>
                </a:gridCol>
              </a:tblGrid>
              <a:tr h="382310">
                <a:tc gridSpan="2">
                  <a:txBody>
                    <a:bodyPr/>
                    <a:lstStyle/>
                    <a:p>
                      <a:pPr>
                        <a:defRPr>
                          <a:solidFill>
                            <a:srgbClr val="000000"/>
                          </a:solidFill>
                        </a:defRPr>
                      </a:pPr>
                      <a:r>
                        <a:rPr sz="1500" u="sng" dirty="0">
                          <a:solidFill>
                            <a:srgbClr val="414141"/>
                          </a:solidFill>
                        </a:rPr>
                        <a:t>Cash </a:t>
                      </a:r>
                      <a:r>
                        <a:rPr lang="en-AU" sz="1500" u="sng" dirty="0">
                          <a:solidFill>
                            <a:srgbClr val="414141"/>
                          </a:solidFill>
                        </a:rPr>
                        <a:t>paid </a:t>
                      </a:r>
                      <a:r>
                        <a:rPr sz="1500" u="sng" dirty="0">
                          <a:solidFill>
                            <a:srgbClr val="414141"/>
                          </a:solidFill>
                        </a:rPr>
                        <a:t>to suppliers</a:t>
                      </a:r>
                    </a:p>
                  </a:txBody>
                  <a:tcPr marL="44648" marR="44648" marT="44648" marB="44648" anchor="ctr" horzOverflow="overflow">
                    <a:lnL/>
                    <a:lnR/>
                    <a:lnT/>
                    <a:lnB/>
                    <a:solidFill>
                      <a:srgbClr val="000000">
                        <a:alpha val="0"/>
                      </a:srgbClr>
                    </a:solidFill>
                  </a:tcPr>
                </a:tc>
                <a:tc hMerge="1">
                  <a:txBody>
                    <a:bodyPr/>
                    <a:lstStyle/>
                    <a:p>
                      <a:endParaRPr lang="en-US"/>
                    </a:p>
                  </a:txBody>
                  <a:tcPr/>
                </a:tc>
                <a:extLst>
                  <a:ext uri="{0D108BD9-81ED-4DB2-BD59-A6C34878D82A}">
                    <a16:rowId xmlns:a16="http://schemas.microsoft.com/office/drawing/2014/main" val="10000"/>
                  </a:ext>
                </a:extLst>
              </a:tr>
              <a:tr h="491596">
                <a:tc>
                  <a:txBody>
                    <a:bodyPr/>
                    <a:lstStyle/>
                    <a:p>
                      <a:pPr algn="l" defTabSz="914400">
                        <a:defRPr>
                          <a:solidFill>
                            <a:srgbClr val="000000"/>
                          </a:solidFill>
                        </a:defRPr>
                      </a:pPr>
                      <a:r>
                        <a:rPr sz="1300">
                          <a:solidFill>
                            <a:srgbClr val="414141"/>
                          </a:solidFill>
                        </a:rPr>
                        <a:t>Cost of goods sold</a:t>
                      </a:r>
                    </a:p>
                  </a:txBody>
                  <a:tcPr marL="35719" marR="35719" marT="35719" marB="35719" anchor="ctr" horzOverflow="overflow">
                    <a:lnT>
                      <a:noFill/>
                    </a:lnT>
                    <a:noFill/>
                  </a:tcPr>
                </a:tc>
                <a:tc>
                  <a:txBody>
                    <a:bodyPr/>
                    <a:lstStyle/>
                    <a:p>
                      <a:pPr defTabSz="914400">
                        <a:defRPr>
                          <a:solidFill>
                            <a:srgbClr val="000000"/>
                          </a:solidFill>
                        </a:defRPr>
                      </a:pPr>
                      <a:r>
                        <a:rPr sz="1300">
                          <a:solidFill>
                            <a:srgbClr val="414141"/>
                          </a:solidFill>
                        </a:rPr>
                        <a:t>$11,456</a:t>
                      </a:r>
                    </a:p>
                  </a:txBody>
                  <a:tcPr marL="35719" marR="35719" marT="35719" marB="35719" anchor="ctr" horzOverflow="overflow">
                    <a:noFill/>
                  </a:tcPr>
                </a:tc>
                <a:extLst>
                  <a:ext uri="{0D108BD9-81ED-4DB2-BD59-A6C34878D82A}">
                    <a16:rowId xmlns:a16="http://schemas.microsoft.com/office/drawing/2014/main" val="10001"/>
                  </a:ext>
                </a:extLst>
              </a:tr>
              <a:tr h="655462">
                <a:tc>
                  <a:txBody>
                    <a:bodyPr/>
                    <a:lstStyle/>
                    <a:p>
                      <a:pPr algn="l" defTabSz="914400">
                        <a:defRPr>
                          <a:solidFill>
                            <a:srgbClr val="000000"/>
                          </a:solidFill>
                        </a:defRPr>
                      </a:pPr>
                      <a:r>
                        <a:rPr sz="1300" dirty="0">
                          <a:solidFill>
                            <a:srgbClr val="414141"/>
                          </a:solidFill>
                        </a:rPr>
                        <a:t>Plus: Increase in inventory</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300">
                          <a:solidFill>
                            <a:srgbClr val="414141"/>
                          </a:solidFill>
                        </a:rPr>
                        <a:t>$707</a:t>
                      </a:r>
                    </a:p>
                  </a:txBody>
                  <a:tcPr marL="35719" marR="35719" marT="35719" marB="35719" anchor="ctr" horzOverflow="overflow">
                    <a:lnB w="38100">
                      <a:solidFill>
                        <a:srgbClr val="000000"/>
                      </a:solidFill>
                      <a:miter lim="400000"/>
                    </a:lnB>
                    <a:solidFill>
                      <a:srgbClr val="C9C3BA">
                        <a:alpha val="50000"/>
                      </a:srgbClr>
                    </a:solidFill>
                  </a:tcPr>
                </a:tc>
                <a:extLst>
                  <a:ext uri="{0D108BD9-81ED-4DB2-BD59-A6C34878D82A}">
                    <a16:rowId xmlns:a16="http://schemas.microsoft.com/office/drawing/2014/main" val="10002"/>
                  </a:ext>
                </a:extLst>
              </a:tr>
              <a:tr h="655462">
                <a:tc>
                  <a:txBody>
                    <a:bodyPr/>
                    <a:lstStyle/>
                    <a:p>
                      <a:pPr algn="l" defTabSz="914400">
                        <a:defRPr>
                          <a:solidFill>
                            <a:srgbClr val="000000"/>
                          </a:solidFill>
                        </a:defRPr>
                      </a:pPr>
                      <a:r>
                        <a:rPr sz="1300" dirty="0">
                          <a:solidFill>
                            <a:srgbClr val="414141"/>
                          </a:solidFill>
                        </a:rPr>
                        <a:t>Equals purchases from suppliers</a:t>
                      </a:r>
                    </a:p>
                  </a:txBody>
                  <a:tcPr marL="35719" marR="35719" marT="35719" marB="35719" anchor="ctr" horzOverflow="overflow">
                    <a:noFill/>
                  </a:tcPr>
                </a:tc>
                <a:tc>
                  <a:txBody>
                    <a:bodyPr/>
                    <a:lstStyle/>
                    <a:p>
                      <a:pPr defTabSz="914400">
                        <a:defRPr>
                          <a:solidFill>
                            <a:srgbClr val="000000"/>
                          </a:solidFill>
                        </a:defRPr>
                      </a:pPr>
                      <a:r>
                        <a:rPr sz="1300">
                          <a:solidFill>
                            <a:srgbClr val="414141"/>
                          </a:solidFill>
                        </a:rPr>
                        <a:t>$12,163</a:t>
                      </a:r>
                    </a:p>
                  </a:txBody>
                  <a:tcPr marL="35719" marR="35719" marT="35719" marB="35719" anchor="ctr" horzOverflow="overflow">
                    <a:lnT w="38100">
                      <a:solidFill>
                        <a:srgbClr val="000000"/>
                      </a:solidFill>
                      <a:miter lim="400000"/>
                    </a:lnT>
                    <a:noFill/>
                  </a:tcPr>
                </a:tc>
                <a:extLst>
                  <a:ext uri="{0D108BD9-81ED-4DB2-BD59-A6C34878D82A}">
                    <a16:rowId xmlns:a16="http://schemas.microsoft.com/office/drawing/2014/main" val="10003"/>
                  </a:ext>
                </a:extLst>
              </a:tr>
              <a:tr h="655462">
                <a:tc>
                  <a:txBody>
                    <a:bodyPr/>
                    <a:lstStyle/>
                    <a:p>
                      <a:pPr algn="l" defTabSz="914400">
                        <a:defRPr>
                          <a:solidFill>
                            <a:srgbClr val="000000"/>
                          </a:solidFill>
                        </a:defRPr>
                      </a:pPr>
                      <a:r>
                        <a:rPr sz="1300">
                          <a:solidFill>
                            <a:srgbClr val="414141"/>
                          </a:solidFill>
                        </a:rPr>
                        <a:t>Less: Increase in accounts payable</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300">
                          <a:solidFill>
                            <a:srgbClr val="414141"/>
                          </a:solidFill>
                        </a:rPr>
                        <a:t>($263)</a:t>
                      </a:r>
                    </a:p>
                  </a:txBody>
                  <a:tcPr marL="35719" marR="35719" marT="35719" marB="35719" anchor="ctr" horzOverflow="overflow">
                    <a:lnB w="38100">
                      <a:solidFill>
                        <a:srgbClr val="000000"/>
                      </a:solidFill>
                      <a:miter lim="400000"/>
                    </a:lnB>
                    <a:solidFill>
                      <a:srgbClr val="C9C3BA">
                        <a:alpha val="50000"/>
                      </a:srgbClr>
                    </a:solidFill>
                  </a:tcPr>
                </a:tc>
                <a:extLst>
                  <a:ext uri="{0D108BD9-81ED-4DB2-BD59-A6C34878D82A}">
                    <a16:rowId xmlns:a16="http://schemas.microsoft.com/office/drawing/2014/main" val="10004"/>
                  </a:ext>
                </a:extLst>
              </a:tr>
              <a:tr h="655462">
                <a:tc>
                  <a:txBody>
                    <a:bodyPr/>
                    <a:lstStyle/>
                    <a:p>
                      <a:pPr algn="l" defTabSz="914400">
                        <a:defRPr>
                          <a:solidFill>
                            <a:srgbClr val="000000"/>
                          </a:solidFill>
                        </a:defRPr>
                      </a:pPr>
                      <a:r>
                        <a:rPr sz="1300" dirty="0">
                          <a:solidFill>
                            <a:srgbClr val="414141"/>
                          </a:solidFill>
                        </a:rPr>
                        <a:t>Cash paid to suppliers</a:t>
                      </a:r>
                    </a:p>
                  </a:txBody>
                  <a:tcPr marL="35719" marR="35719" marT="35719" marB="35719" anchor="ctr" horzOverflow="overflow">
                    <a:noFill/>
                  </a:tcPr>
                </a:tc>
                <a:tc>
                  <a:txBody>
                    <a:bodyPr/>
                    <a:lstStyle/>
                    <a:p>
                      <a:pPr defTabSz="914400">
                        <a:defRPr>
                          <a:solidFill>
                            <a:srgbClr val="000000"/>
                          </a:solidFill>
                        </a:defRPr>
                      </a:pPr>
                      <a:r>
                        <a:rPr sz="1300" b="1" dirty="0">
                          <a:solidFill>
                            <a:srgbClr val="414141"/>
                          </a:solidFill>
                        </a:rPr>
                        <a:t>$11,900</a:t>
                      </a:r>
                    </a:p>
                  </a:txBody>
                  <a:tcPr marL="35719" marR="35719" marT="35719" marB="35719" anchor="ctr" horzOverflow="overflow">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5"/>
                  </a:ext>
                </a:extLst>
              </a:tr>
            </a:tbl>
          </a:graphicData>
        </a:graphic>
      </p:graphicFrame>
      <p:graphicFrame>
        <p:nvGraphicFramePr>
          <p:cNvPr id="184" name="Table 184"/>
          <p:cNvGraphicFramePr/>
          <p:nvPr/>
        </p:nvGraphicFramePr>
        <p:xfrm>
          <a:off x="4958144" y="1506674"/>
          <a:ext cx="3930033" cy="1491258"/>
        </p:xfrm>
        <a:graphic>
          <a:graphicData uri="http://schemas.openxmlformats.org/drawingml/2006/table">
            <a:tbl>
              <a:tblPr bandRow="1"/>
              <a:tblGrid>
                <a:gridCol w="2854444">
                  <a:extLst>
                    <a:ext uri="{9D8B030D-6E8A-4147-A177-3AD203B41FA5}">
                      <a16:colId xmlns:a16="http://schemas.microsoft.com/office/drawing/2014/main" val="20000"/>
                    </a:ext>
                  </a:extLst>
                </a:gridCol>
                <a:gridCol w="1075589">
                  <a:extLst>
                    <a:ext uri="{9D8B030D-6E8A-4147-A177-3AD203B41FA5}">
                      <a16:colId xmlns:a16="http://schemas.microsoft.com/office/drawing/2014/main" val="20001"/>
                    </a:ext>
                  </a:extLst>
                </a:gridCol>
              </a:tblGrid>
              <a:tr h="348258">
                <a:tc gridSpan="2">
                  <a:txBody>
                    <a:bodyPr/>
                    <a:lstStyle/>
                    <a:p>
                      <a:pPr>
                        <a:defRPr>
                          <a:solidFill>
                            <a:srgbClr val="000000"/>
                          </a:solidFill>
                        </a:defRPr>
                      </a:pPr>
                      <a:r>
                        <a:rPr sz="1500" u="sng" dirty="0">
                          <a:solidFill>
                            <a:srgbClr val="414141"/>
                          </a:solidFill>
                        </a:rPr>
                        <a:t>1. Inventory Account</a:t>
                      </a:r>
                    </a:p>
                  </a:txBody>
                  <a:tcPr marL="44648" marR="44648" marT="44648" marB="44648" anchor="ctr" horzOverflow="overflow">
                    <a:lnL/>
                    <a:lnR/>
                    <a:lnT/>
                    <a:lnB/>
                    <a:solidFill>
                      <a:srgbClr val="000000">
                        <a:alpha val="0"/>
                      </a:srgbClr>
                    </a:solidFill>
                  </a:tcPr>
                </a:tc>
                <a:tc hMerge="1">
                  <a:txBody>
                    <a:bodyPr/>
                    <a:lstStyle/>
                    <a:p>
                      <a:endParaRPr lang="en-US"/>
                    </a:p>
                  </a:txBody>
                  <a:tcPr/>
                </a:tc>
                <a:extLst>
                  <a:ext uri="{0D108BD9-81ED-4DB2-BD59-A6C34878D82A}">
                    <a16:rowId xmlns:a16="http://schemas.microsoft.com/office/drawing/2014/main" val="10000"/>
                  </a:ext>
                </a:extLst>
              </a:tr>
              <a:tr h="285750">
                <a:tc>
                  <a:txBody>
                    <a:bodyPr/>
                    <a:lstStyle/>
                    <a:p>
                      <a:pPr algn="l" defTabSz="914400">
                        <a:defRPr>
                          <a:solidFill>
                            <a:srgbClr val="000000"/>
                          </a:solidFill>
                        </a:defRPr>
                      </a:pPr>
                      <a:r>
                        <a:rPr sz="1300" dirty="0">
                          <a:solidFill>
                            <a:srgbClr val="414141"/>
                          </a:solidFill>
                        </a:rPr>
                        <a:t>Beginning inventory</a:t>
                      </a:r>
                    </a:p>
                  </a:txBody>
                  <a:tcPr marL="35719" marR="35719" marT="35719" marB="35719" anchor="ctr" horzOverflow="overflow">
                    <a:lnT>
                      <a:noFill/>
                    </a:lnT>
                    <a:noFill/>
                  </a:tcPr>
                </a:tc>
                <a:tc>
                  <a:txBody>
                    <a:bodyPr/>
                    <a:lstStyle/>
                    <a:p>
                      <a:pPr defTabSz="914400">
                        <a:defRPr>
                          <a:solidFill>
                            <a:srgbClr val="000000"/>
                          </a:solidFill>
                        </a:defRPr>
                      </a:pPr>
                      <a:r>
                        <a:rPr sz="1300">
                          <a:solidFill>
                            <a:srgbClr val="414141"/>
                          </a:solidFill>
                        </a:rPr>
                        <a:t>$3,277</a:t>
                      </a:r>
                    </a:p>
                  </a:txBody>
                  <a:tcPr marL="35719" marR="35719" marT="35719" marB="35719" anchor="ctr" horzOverflow="overflow">
                    <a:noFill/>
                  </a:tcPr>
                </a:tc>
                <a:extLst>
                  <a:ext uri="{0D108BD9-81ED-4DB2-BD59-A6C34878D82A}">
                    <a16:rowId xmlns:a16="http://schemas.microsoft.com/office/drawing/2014/main" val="10001"/>
                  </a:ext>
                </a:extLst>
              </a:tr>
              <a:tr h="285750">
                <a:tc>
                  <a:txBody>
                    <a:bodyPr/>
                    <a:lstStyle/>
                    <a:p>
                      <a:pPr algn="l" defTabSz="914400">
                        <a:defRPr>
                          <a:solidFill>
                            <a:srgbClr val="000000"/>
                          </a:solidFill>
                        </a:defRPr>
                      </a:pPr>
                      <a:r>
                        <a:rPr sz="1300" dirty="0">
                          <a:solidFill>
                            <a:srgbClr val="414141"/>
                          </a:solidFill>
                        </a:rPr>
                        <a:t>Plus</a:t>
                      </a:r>
                      <a:r>
                        <a:rPr lang="en-AU" sz="1300" dirty="0">
                          <a:solidFill>
                            <a:srgbClr val="414141"/>
                          </a:solidFill>
                        </a:rPr>
                        <a:t>:</a:t>
                      </a:r>
                      <a:r>
                        <a:rPr sz="1300" dirty="0">
                          <a:solidFill>
                            <a:srgbClr val="414141"/>
                          </a:solidFill>
                        </a:rPr>
                        <a:t> purchases</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300">
                          <a:solidFill>
                            <a:srgbClr val="414141"/>
                          </a:solidFill>
                        </a:rPr>
                        <a:t>$12,163</a:t>
                      </a:r>
                    </a:p>
                  </a:txBody>
                  <a:tcPr marL="35719" marR="35719" marT="35719" marB="35719" anchor="ctr" horzOverflow="overflow">
                    <a:solidFill>
                      <a:srgbClr val="C9C3BA">
                        <a:alpha val="50000"/>
                      </a:srgbClr>
                    </a:solidFill>
                  </a:tcPr>
                </a:tc>
                <a:extLst>
                  <a:ext uri="{0D108BD9-81ED-4DB2-BD59-A6C34878D82A}">
                    <a16:rowId xmlns:a16="http://schemas.microsoft.com/office/drawing/2014/main" val="10002"/>
                  </a:ext>
                </a:extLst>
              </a:tr>
              <a:tr h="285750">
                <a:tc>
                  <a:txBody>
                    <a:bodyPr/>
                    <a:lstStyle/>
                    <a:p>
                      <a:pPr algn="l" defTabSz="914400">
                        <a:defRPr>
                          <a:solidFill>
                            <a:srgbClr val="000000"/>
                          </a:solidFill>
                        </a:defRPr>
                      </a:pPr>
                      <a:r>
                        <a:rPr sz="1300" dirty="0">
                          <a:solidFill>
                            <a:srgbClr val="414141"/>
                          </a:solidFill>
                        </a:rPr>
                        <a:t>Minus</a:t>
                      </a:r>
                      <a:r>
                        <a:rPr lang="en-AU" sz="1300" dirty="0">
                          <a:solidFill>
                            <a:srgbClr val="414141"/>
                          </a:solidFill>
                        </a:rPr>
                        <a:t>:</a:t>
                      </a:r>
                      <a:r>
                        <a:rPr sz="1300" dirty="0">
                          <a:solidFill>
                            <a:srgbClr val="414141"/>
                          </a:solidFill>
                        </a:rPr>
                        <a:t> cost of goods sold</a:t>
                      </a:r>
                    </a:p>
                  </a:txBody>
                  <a:tcPr marL="35719" marR="35719" marT="35719" marB="35719" anchor="ctr" horzOverflow="overflow">
                    <a:noFill/>
                  </a:tcPr>
                </a:tc>
                <a:tc>
                  <a:txBody>
                    <a:bodyPr/>
                    <a:lstStyle/>
                    <a:p>
                      <a:pPr defTabSz="914400">
                        <a:defRPr>
                          <a:solidFill>
                            <a:srgbClr val="000000"/>
                          </a:solidFill>
                        </a:defRPr>
                      </a:pPr>
                      <a:r>
                        <a:rPr sz="1300">
                          <a:solidFill>
                            <a:srgbClr val="414141"/>
                          </a:solidFill>
                        </a:rPr>
                        <a:t>($11,456)</a:t>
                      </a:r>
                    </a:p>
                  </a:txBody>
                  <a:tcPr marL="35719" marR="35719" marT="35719" marB="35719" anchor="ctr" horzOverflow="overflow">
                    <a:lnB w="38100">
                      <a:solidFill>
                        <a:srgbClr val="000000"/>
                      </a:solidFill>
                      <a:miter lim="400000"/>
                    </a:lnB>
                    <a:noFill/>
                  </a:tcPr>
                </a:tc>
                <a:extLst>
                  <a:ext uri="{0D108BD9-81ED-4DB2-BD59-A6C34878D82A}">
                    <a16:rowId xmlns:a16="http://schemas.microsoft.com/office/drawing/2014/main" val="10003"/>
                  </a:ext>
                </a:extLst>
              </a:tr>
              <a:tr h="285750">
                <a:tc>
                  <a:txBody>
                    <a:bodyPr/>
                    <a:lstStyle/>
                    <a:p>
                      <a:pPr algn="l" defTabSz="914400">
                        <a:defRPr>
                          <a:solidFill>
                            <a:srgbClr val="000000"/>
                          </a:solidFill>
                        </a:defRPr>
                      </a:pPr>
                      <a:r>
                        <a:rPr sz="1300" dirty="0">
                          <a:solidFill>
                            <a:srgbClr val="414141"/>
                          </a:solidFill>
                        </a:rPr>
                        <a:t>Ending inventory</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300" dirty="0">
                          <a:solidFill>
                            <a:srgbClr val="414141"/>
                          </a:solidFill>
                        </a:rPr>
                        <a:t>$3,984</a:t>
                      </a:r>
                    </a:p>
                  </a:txBody>
                  <a:tcPr marL="35719" marR="35719" marT="35719" marB="35719" anchor="ctr" horzOverflow="overflow">
                    <a:lnT w="38100">
                      <a:solidFill>
                        <a:srgbClr val="000000"/>
                      </a:solidFill>
                      <a:miter lim="400000"/>
                    </a:lnT>
                    <a:lnB w="38100">
                      <a:solidFill>
                        <a:srgbClr val="000000"/>
                      </a:solidFill>
                      <a:miter lim="400000"/>
                    </a:lnB>
                    <a:solidFill>
                      <a:srgbClr val="C9C3BA">
                        <a:alpha val="50000"/>
                      </a:srgbClr>
                    </a:solidFill>
                  </a:tcPr>
                </a:tc>
                <a:extLst>
                  <a:ext uri="{0D108BD9-81ED-4DB2-BD59-A6C34878D82A}">
                    <a16:rowId xmlns:a16="http://schemas.microsoft.com/office/drawing/2014/main" val="10004"/>
                  </a:ext>
                </a:extLst>
              </a:tr>
            </a:tbl>
          </a:graphicData>
        </a:graphic>
      </p:graphicFrame>
      <p:graphicFrame>
        <p:nvGraphicFramePr>
          <p:cNvPr id="185" name="Table 185"/>
          <p:cNvGraphicFramePr/>
          <p:nvPr/>
        </p:nvGraphicFramePr>
        <p:xfrm>
          <a:off x="4958144" y="2975981"/>
          <a:ext cx="3828669" cy="1205508"/>
        </p:xfrm>
        <a:graphic>
          <a:graphicData uri="http://schemas.openxmlformats.org/drawingml/2006/table">
            <a:tbl>
              <a:tblPr bandRow="1"/>
              <a:tblGrid>
                <a:gridCol w="3146433">
                  <a:extLst>
                    <a:ext uri="{9D8B030D-6E8A-4147-A177-3AD203B41FA5}">
                      <a16:colId xmlns:a16="http://schemas.microsoft.com/office/drawing/2014/main" val="20000"/>
                    </a:ext>
                  </a:extLst>
                </a:gridCol>
                <a:gridCol w="682236">
                  <a:extLst>
                    <a:ext uri="{9D8B030D-6E8A-4147-A177-3AD203B41FA5}">
                      <a16:colId xmlns:a16="http://schemas.microsoft.com/office/drawing/2014/main" val="20001"/>
                    </a:ext>
                  </a:extLst>
                </a:gridCol>
              </a:tblGrid>
              <a:tr h="348258">
                <a:tc gridSpan="2">
                  <a:txBody>
                    <a:bodyPr/>
                    <a:lstStyle/>
                    <a:p>
                      <a:pPr>
                        <a:defRPr>
                          <a:solidFill>
                            <a:srgbClr val="000000"/>
                          </a:solidFill>
                        </a:defRPr>
                      </a:pPr>
                      <a:r>
                        <a:rPr sz="1500" u="sng" dirty="0">
                          <a:solidFill>
                            <a:srgbClr val="414141"/>
                          </a:solidFill>
                        </a:rPr>
                        <a:t>2. Cash to Suppliers</a:t>
                      </a:r>
                    </a:p>
                  </a:txBody>
                  <a:tcPr marL="44648" marR="44648" marT="44648" marB="44648" anchor="ctr" horzOverflow="overflow">
                    <a:lnL/>
                    <a:lnR/>
                    <a:lnT/>
                    <a:lnB/>
                    <a:solidFill>
                      <a:srgbClr val="000000">
                        <a:alpha val="0"/>
                      </a:srgbClr>
                    </a:solidFill>
                  </a:tcPr>
                </a:tc>
                <a:tc hMerge="1">
                  <a:txBody>
                    <a:bodyPr/>
                    <a:lstStyle/>
                    <a:p>
                      <a:endParaRPr lang="en-US"/>
                    </a:p>
                  </a:txBody>
                  <a:tcPr/>
                </a:tc>
                <a:extLst>
                  <a:ext uri="{0D108BD9-81ED-4DB2-BD59-A6C34878D82A}">
                    <a16:rowId xmlns:a16="http://schemas.microsoft.com/office/drawing/2014/main" val="10000"/>
                  </a:ext>
                </a:extLst>
              </a:tr>
              <a:tr h="285750">
                <a:tc>
                  <a:txBody>
                    <a:bodyPr/>
                    <a:lstStyle/>
                    <a:p>
                      <a:pPr algn="l" defTabSz="914400">
                        <a:defRPr>
                          <a:solidFill>
                            <a:srgbClr val="000000"/>
                          </a:solidFill>
                        </a:defRPr>
                      </a:pPr>
                      <a:r>
                        <a:rPr sz="1300" dirty="0">
                          <a:solidFill>
                            <a:srgbClr val="414141"/>
                          </a:solidFill>
                        </a:rPr>
                        <a:t>Purchases from suppliers</a:t>
                      </a:r>
                    </a:p>
                  </a:txBody>
                  <a:tcPr marL="35719" marR="35719" marT="35719" marB="35719" anchor="ctr" horzOverflow="overflow">
                    <a:lnT>
                      <a:noFill/>
                    </a:lnT>
                    <a:noFill/>
                  </a:tcPr>
                </a:tc>
                <a:tc>
                  <a:txBody>
                    <a:bodyPr/>
                    <a:lstStyle/>
                    <a:p>
                      <a:pPr defTabSz="914400">
                        <a:defRPr>
                          <a:solidFill>
                            <a:srgbClr val="000000"/>
                          </a:solidFill>
                        </a:defRPr>
                      </a:pPr>
                      <a:r>
                        <a:rPr sz="1300">
                          <a:solidFill>
                            <a:srgbClr val="414141"/>
                          </a:solidFill>
                        </a:rPr>
                        <a:t>$12,163</a:t>
                      </a:r>
                    </a:p>
                  </a:txBody>
                  <a:tcPr marL="35719" marR="35719" marT="35719" marB="35719" anchor="ctr" horzOverflow="overflow">
                    <a:noFill/>
                  </a:tcPr>
                </a:tc>
                <a:extLst>
                  <a:ext uri="{0D108BD9-81ED-4DB2-BD59-A6C34878D82A}">
                    <a16:rowId xmlns:a16="http://schemas.microsoft.com/office/drawing/2014/main" val="10001"/>
                  </a:ext>
                </a:extLst>
              </a:tr>
              <a:tr h="285750">
                <a:tc>
                  <a:txBody>
                    <a:bodyPr/>
                    <a:lstStyle/>
                    <a:p>
                      <a:pPr algn="l" defTabSz="914400">
                        <a:defRPr>
                          <a:solidFill>
                            <a:srgbClr val="000000"/>
                          </a:solidFill>
                        </a:defRPr>
                      </a:pPr>
                      <a:r>
                        <a:rPr sz="1300" dirty="0">
                          <a:solidFill>
                            <a:srgbClr val="414141"/>
                          </a:solidFill>
                        </a:rPr>
                        <a:t>Less: Increase in accounts payable</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300">
                          <a:solidFill>
                            <a:srgbClr val="414141"/>
                          </a:solidFill>
                        </a:rPr>
                        <a:t>($263)</a:t>
                      </a:r>
                    </a:p>
                  </a:txBody>
                  <a:tcPr marL="35719" marR="35719" marT="35719" marB="35719" anchor="ctr" horzOverflow="overflow">
                    <a:lnB w="38100">
                      <a:solidFill>
                        <a:srgbClr val="000000"/>
                      </a:solidFill>
                      <a:miter lim="400000"/>
                    </a:lnB>
                    <a:solidFill>
                      <a:srgbClr val="C9C3BA">
                        <a:alpha val="50000"/>
                      </a:srgbClr>
                    </a:solidFill>
                  </a:tcPr>
                </a:tc>
                <a:extLst>
                  <a:ext uri="{0D108BD9-81ED-4DB2-BD59-A6C34878D82A}">
                    <a16:rowId xmlns:a16="http://schemas.microsoft.com/office/drawing/2014/main" val="10002"/>
                  </a:ext>
                </a:extLst>
              </a:tr>
              <a:tr h="285750">
                <a:tc>
                  <a:txBody>
                    <a:bodyPr/>
                    <a:lstStyle/>
                    <a:p>
                      <a:pPr algn="l" defTabSz="914400">
                        <a:defRPr>
                          <a:solidFill>
                            <a:srgbClr val="000000"/>
                          </a:solidFill>
                        </a:defRPr>
                      </a:pPr>
                      <a:r>
                        <a:rPr sz="1300" dirty="0">
                          <a:solidFill>
                            <a:srgbClr val="414141"/>
                          </a:solidFill>
                        </a:rPr>
                        <a:t>Cash paid to suppliers</a:t>
                      </a:r>
                    </a:p>
                  </a:txBody>
                  <a:tcPr marL="35719" marR="35719" marT="35719" marB="35719" anchor="ctr" horzOverflow="overflow">
                    <a:noFill/>
                  </a:tcPr>
                </a:tc>
                <a:tc>
                  <a:txBody>
                    <a:bodyPr/>
                    <a:lstStyle/>
                    <a:p>
                      <a:pPr defTabSz="914400">
                        <a:defRPr>
                          <a:solidFill>
                            <a:srgbClr val="000000"/>
                          </a:solidFill>
                        </a:defRPr>
                      </a:pPr>
                      <a:r>
                        <a:rPr sz="1300" b="1" dirty="0">
                          <a:solidFill>
                            <a:srgbClr val="414141"/>
                          </a:solidFill>
                        </a:rPr>
                        <a:t>$11,900</a:t>
                      </a:r>
                    </a:p>
                  </a:txBody>
                  <a:tcPr marL="35719" marR="35719" marT="35719" marB="35719" anchor="ctr" horzOverflow="overflow">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3"/>
                  </a:ext>
                </a:extLst>
              </a:tr>
            </a:tbl>
          </a:graphicData>
        </a:graphic>
      </p:graphicFrame>
      <p:graphicFrame>
        <p:nvGraphicFramePr>
          <p:cNvPr id="186" name="Table 186"/>
          <p:cNvGraphicFramePr/>
          <p:nvPr/>
        </p:nvGraphicFramePr>
        <p:xfrm>
          <a:off x="4958144" y="4256801"/>
          <a:ext cx="3930032" cy="1491258"/>
        </p:xfrm>
        <a:graphic>
          <a:graphicData uri="http://schemas.openxmlformats.org/drawingml/2006/table">
            <a:tbl>
              <a:tblPr bandRow="1"/>
              <a:tblGrid>
                <a:gridCol w="2963021">
                  <a:extLst>
                    <a:ext uri="{9D8B030D-6E8A-4147-A177-3AD203B41FA5}">
                      <a16:colId xmlns:a16="http://schemas.microsoft.com/office/drawing/2014/main" val="20000"/>
                    </a:ext>
                  </a:extLst>
                </a:gridCol>
                <a:gridCol w="967011">
                  <a:extLst>
                    <a:ext uri="{9D8B030D-6E8A-4147-A177-3AD203B41FA5}">
                      <a16:colId xmlns:a16="http://schemas.microsoft.com/office/drawing/2014/main" val="20001"/>
                    </a:ext>
                  </a:extLst>
                </a:gridCol>
              </a:tblGrid>
              <a:tr h="348258">
                <a:tc gridSpan="2">
                  <a:txBody>
                    <a:bodyPr/>
                    <a:lstStyle/>
                    <a:p>
                      <a:pPr>
                        <a:defRPr>
                          <a:solidFill>
                            <a:srgbClr val="000000"/>
                          </a:solidFill>
                        </a:defRPr>
                      </a:pPr>
                      <a:r>
                        <a:rPr sz="1500" u="sng" dirty="0">
                          <a:solidFill>
                            <a:srgbClr val="414141"/>
                          </a:solidFill>
                        </a:rPr>
                        <a:t>3. Accounts Payable Account</a:t>
                      </a:r>
                    </a:p>
                  </a:txBody>
                  <a:tcPr marL="44648" marR="44648" marT="44648" marB="44648" anchor="ctr" horzOverflow="overflow">
                    <a:lnL/>
                    <a:lnR/>
                    <a:lnT/>
                    <a:lnB/>
                    <a:solidFill>
                      <a:srgbClr val="000000">
                        <a:alpha val="0"/>
                      </a:srgbClr>
                    </a:solidFill>
                  </a:tcPr>
                </a:tc>
                <a:tc hMerge="1">
                  <a:txBody>
                    <a:bodyPr/>
                    <a:lstStyle/>
                    <a:p>
                      <a:endParaRPr lang="en-US"/>
                    </a:p>
                  </a:txBody>
                  <a:tcPr/>
                </a:tc>
                <a:extLst>
                  <a:ext uri="{0D108BD9-81ED-4DB2-BD59-A6C34878D82A}">
                    <a16:rowId xmlns:a16="http://schemas.microsoft.com/office/drawing/2014/main" val="10000"/>
                  </a:ext>
                </a:extLst>
              </a:tr>
              <a:tr h="285750">
                <a:tc>
                  <a:txBody>
                    <a:bodyPr/>
                    <a:lstStyle/>
                    <a:p>
                      <a:pPr algn="l" defTabSz="914400">
                        <a:defRPr>
                          <a:solidFill>
                            <a:srgbClr val="000000"/>
                          </a:solidFill>
                        </a:defRPr>
                      </a:pPr>
                      <a:r>
                        <a:rPr sz="1300" dirty="0">
                          <a:solidFill>
                            <a:srgbClr val="414141"/>
                          </a:solidFill>
                        </a:rPr>
                        <a:t>Beginning accounts payable</a:t>
                      </a:r>
                    </a:p>
                  </a:txBody>
                  <a:tcPr marL="35719" marR="35719" marT="35719" marB="35719" anchor="ctr" horzOverflow="overflow">
                    <a:lnT>
                      <a:noFill/>
                    </a:lnT>
                    <a:noFill/>
                  </a:tcPr>
                </a:tc>
                <a:tc>
                  <a:txBody>
                    <a:bodyPr/>
                    <a:lstStyle/>
                    <a:p>
                      <a:pPr defTabSz="914400">
                        <a:defRPr>
                          <a:solidFill>
                            <a:srgbClr val="000000"/>
                          </a:solidFill>
                        </a:defRPr>
                      </a:pPr>
                      <a:r>
                        <a:rPr sz="1300">
                          <a:solidFill>
                            <a:srgbClr val="414141"/>
                          </a:solidFill>
                        </a:rPr>
                        <a:t>$3,325</a:t>
                      </a:r>
                    </a:p>
                  </a:txBody>
                  <a:tcPr marL="35719" marR="35719" marT="35719" marB="35719" anchor="ctr" horzOverflow="overflow">
                    <a:noFill/>
                  </a:tcPr>
                </a:tc>
                <a:extLst>
                  <a:ext uri="{0D108BD9-81ED-4DB2-BD59-A6C34878D82A}">
                    <a16:rowId xmlns:a16="http://schemas.microsoft.com/office/drawing/2014/main" val="10001"/>
                  </a:ext>
                </a:extLst>
              </a:tr>
              <a:tr h="285750">
                <a:tc>
                  <a:txBody>
                    <a:bodyPr/>
                    <a:lstStyle/>
                    <a:p>
                      <a:pPr algn="l" defTabSz="914400">
                        <a:defRPr>
                          <a:solidFill>
                            <a:srgbClr val="000000"/>
                          </a:solidFill>
                        </a:defRPr>
                      </a:pPr>
                      <a:r>
                        <a:rPr sz="1300" dirty="0">
                          <a:solidFill>
                            <a:srgbClr val="414141"/>
                          </a:solidFill>
                        </a:rPr>
                        <a:t>Plus</a:t>
                      </a:r>
                      <a:r>
                        <a:rPr lang="en-AU" sz="1300" dirty="0">
                          <a:solidFill>
                            <a:srgbClr val="414141"/>
                          </a:solidFill>
                        </a:rPr>
                        <a:t>:</a:t>
                      </a:r>
                      <a:r>
                        <a:rPr sz="1300" dirty="0">
                          <a:solidFill>
                            <a:srgbClr val="414141"/>
                          </a:solidFill>
                        </a:rPr>
                        <a:t> purchases</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300">
                          <a:solidFill>
                            <a:srgbClr val="414141"/>
                          </a:solidFill>
                        </a:rPr>
                        <a:t>$12,163</a:t>
                      </a:r>
                    </a:p>
                  </a:txBody>
                  <a:tcPr marL="35719" marR="35719" marT="35719" marB="35719" anchor="ctr" horzOverflow="overflow">
                    <a:solidFill>
                      <a:srgbClr val="C9C3BA">
                        <a:alpha val="50000"/>
                      </a:srgbClr>
                    </a:solidFill>
                  </a:tcPr>
                </a:tc>
                <a:extLst>
                  <a:ext uri="{0D108BD9-81ED-4DB2-BD59-A6C34878D82A}">
                    <a16:rowId xmlns:a16="http://schemas.microsoft.com/office/drawing/2014/main" val="10002"/>
                  </a:ext>
                </a:extLst>
              </a:tr>
              <a:tr h="285750">
                <a:tc>
                  <a:txBody>
                    <a:bodyPr/>
                    <a:lstStyle/>
                    <a:p>
                      <a:pPr algn="l" defTabSz="914400">
                        <a:defRPr>
                          <a:solidFill>
                            <a:srgbClr val="000000"/>
                          </a:solidFill>
                        </a:defRPr>
                      </a:pPr>
                      <a:r>
                        <a:rPr sz="1300" dirty="0">
                          <a:solidFill>
                            <a:srgbClr val="414141"/>
                          </a:solidFill>
                        </a:rPr>
                        <a:t>Minus</a:t>
                      </a:r>
                      <a:r>
                        <a:rPr lang="en-AU" sz="1300" dirty="0">
                          <a:solidFill>
                            <a:srgbClr val="414141"/>
                          </a:solidFill>
                        </a:rPr>
                        <a:t>:</a:t>
                      </a:r>
                      <a:r>
                        <a:rPr sz="1300" dirty="0">
                          <a:solidFill>
                            <a:srgbClr val="414141"/>
                          </a:solidFill>
                        </a:rPr>
                        <a:t> cash paid to suppliers</a:t>
                      </a:r>
                    </a:p>
                  </a:txBody>
                  <a:tcPr marL="35719" marR="35719" marT="35719" marB="35719" anchor="ctr" horzOverflow="overflow">
                    <a:noFill/>
                  </a:tcPr>
                </a:tc>
                <a:tc>
                  <a:txBody>
                    <a:bodyPr/>
                    <a:lstStyle/>
                    <a:p>
                      <a:pPr defTabSz="914400">
                        <a:defRPr>
                          <a:solidFill>
                            <a:srgbClr val="000000"/>
                          </a:solidFill>
                        </a:defRPr>
                      </a:pPr>
                      <a:r>
                        <a:rPr sz="1300" b="1">
                          <a:solidFill>
                            <a:srgbClr val="414141"/>
                          </a:solidFill>
                        </a:rPr>
                        <a:t>($11,900)</a:t>
                      </a:r>
                    </a:p>
                  </a:txBody>
                  <a:tcPr marL="35719" marR="35719" marT="35719" marB="35719" anchor="ctr" horzOverflow="overflow">
                    <a:lnB w="38100">
                      <a:solidFill>
                        <a:srgbClr val="000000"/>
                      </a:solidFill>
                      <a:miter lim="400000"/>
                    </a:lnB>
                    <a:noFill/>
                  </a:tcPr>
                </a:tc>
                <a:extLst>
                  <a:ext uri="{0D108BD9-81ED-4DB2-BD59-A6C34878D82A}">
                    <a16:rowId xmlns:a16="http://schemas.microsoft.com/office/drawing/2014/main" val="10003"/>
                  </a:ext>
                </a:extLst>
              </a:tr>
              <a:tr h="285750">
                <a:tc>
                  <a:txBody>
                    <a:bodyPr/>
                    <a:lstStyle/>
                    <a:p>
                      <a:pPr algn="l" defTabSz="914400">
                        <a:defRPr>
                          <a:solidFill>
                            <a:srgbClr val="000000"/>
                          </a:solidFill>
                        </a:defRPr>
                      </a:pPr>
                      <a:r>
                        <a:rPr sz="1300" dirty="0">
                          <a:solidFill>
                            <a:srgbClr val="414141"/>
                          </a:solidFill>
                        </a:rPr>
                        <a:t>Ending accounts payable</a:t>
                      </a:r>
                    </a:p>
                  </a:txBody>
                  <a:tcPr marL="35719" marR="35719" marT="35719" marB="35719" anchor="ctr" horzOverflow="overflow">
                    <a:solidFill>
                      <a:srgbClr val="C9C3BA">
                        <a:alpha val="50000"/>
                      </a:srgbClr>
                    </a:solidFill>
                  </a:tcPr>
                </a:tc>
                <a:tc>
                  <a:txBody>
                    <a:bodyPr/>
                    <a:lstStyle/>
                    <a:p>
                      <a:pPr defTabSz="914400">
                        <a:defRPr>
                          <a:solidFill>
                            <a:srgbClr val="000000"/>
                          </a:solidFill>
                        </a:defRPr>
                      </a:pPr>
                      <a:r>
                        <a:rPr sz="1300" dirty="0">
                          <a:solidFill>
                            <a:srgbClr val="414141"/>
                          </a:solidFill>
                        </a:rPr>
                        <a:t>$3,588</a:t>
                      </a:r>
                    </a:p>
                  </a:txBody>
                  <a:tcPr marL="35719" marR="35719" marT="35719" marB="35719" anchor="ctr" horzOverflow="overflow">
                    <a:lnT w="38100">
                      <a:solidFill>
                        <a:srgbClr val="000000"/>
                      </a:solidFill>
                      <a:miter lim="400000"/>
                    </a:lnT>
                    <a:solidFill>
                      <a:srgbClr val="C9C3BA">
                        <a:alpha val="50000"/>
                      </a:srgbClr>
                    </a:solidFill>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1FA91844-0898-4FE3-B5E0-BBFF519609AF}"/>
              </a:ext>
            </a:extLst>
          </p:cNvPr>
          <p:cNvSpPr txBox="1"/>
          <p:nvPr/>
        </p:nvSpPr>
        <p:spPr>
          <a:xfrm>
            <a:off x="187142" y="5851946"/>
            <a:ext cx="8880657" cy="504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r>
              <a:rPr lang="en-AU" sz="1406" dirty="0"/>
              <a:t>*purchases from supplier: cost of goods </a:t>
            </a:r>
            <a:r>
              <a:rPr lang="en-AU" sz="1406" dirty="0" err="1"/>
              <a:t>sold+increase</a:t>
            </a:r>
            <a:r>
              <a:rPr lang="en-AU" sz="1406" dirty="0"/>
              <a:t> in inventory(-decrease in inventory)</a:t>
            </a:r>
          </a:p>
          <a:p>
            <a:r>
              <a:rPr lang="en-AU" sz="1406" dirty="0"/>
              <a:t>*the amount paid for it: purchases from supplier-increase in accounts payable(+decrease in accounts payable)</a:t>
            </a:r>
            <a:endParaRPr lang="en-AU" sz="1406" dirty="0">
              <a:solidFill>
                <a:srgbClr val="414141"/>
              </a:solidFill>
              <a:latin typeface="Palatino"/>
              <a:ea typeface="Palatino"/>
              <a:cs typeface="Palatino"/>
              <a:sym typeface="Palatino"/>
            </a:endParaRPr>
          </a:p>
        </p:txBody>
      </p:sp>
    </p:spTree>
    <p:extLst>
      <p:ext uri="{BB962C8B-B14F-4D97-AF65-F5344CB8AC3E}">
        <p14:creationId xmlns:p14="http://schemas.microsoft.com/office/powerpoint/2010/main" val="43824248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normAutofit/>
          </a:bodyPr>
          <a:lstStyle/>
          <a:p>
            <a:pPr algn="ctr"/>
            <a:r>
              <a:rPr sz="4000" dirty="0"/>
              <a:t>Financing Activities</a:t>
            </a:r>
          </a:p>
        </p:txBody>
      </p:sp>
      <p:sp>
        <p:nvSpPr>
          <p:cNvPr id="199" name="Shape 199"/>
          <p:cNvSpPr>
            <a:spLocks noGrp="1"/>
          </p:cNvSpPr>
          <p:nvPr>
            <p:ph type="body" idx="1"/>
          </p:nvPr>
        </p:nvSpPr>
        <p:spPr>
          <a:prstGeom prst="rect">
            <a:avLst/>
          </a:prstGeom>
        </p:spPr>
        <p:txBody>
          <a:bodyPr/>
          <a:lstStyle/>
          <a:p>
            <a:r>
              <a:rPr dirty="0"/>
              <a:t>Long-term debt: </a:t>
            </a:r>
          </a:p>
          <a:p>
            <a:pPr lvl="1"/>
            <a:r>
              <a:rPr dirty="0"/>
              <a:t>Reduced from previous year, indicating repaid.</a:t>
            </a:r>
          </a:p>
          <a:p>
            <a:pPr lvl="1"/>
            <a:r>
              <a:rPr dirty="0"/>
              <a:t>Cash outflow.</a:t>
            </a:r>
          </a:p>
          <a:p>
            <a:r>
              <a:rPr dirty="0"/>
              <a:t>Common stock:</a:t>
            </a:r>
          </a:p>
          <a:p>
            <a:pPr lvl="1"/>
            <a:r>
              <a:rPr dirty="0"/>
              <a:t>Reduced from previous year, indication share repurchase.</a:t>
            </a:r>
          </a:p>
          <a:p>
            <a:pPr lvl="1"/>
            <a:r>
              <a:rPr dirty="0"/>
              <a:t>Cash outflow.</a:t>
            </a:r>
          </a:p>
        </p:txBody>
      </p:sp>
    </p:spTree>
    <p:extLst>
      <p:ext uri="{BB962C8B-B14F-4D97-AF65-F5344CB8AC3E}">
        <p14:creationId xmlns:p14="http://schemas.microsoft.com/office/powerpoint/2010/main" val="147253483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prstGeom prst="rect">
            <a:avLst/>
          </a:prstGeom>
        </p:spPr>
        <p:txBody>
          <a:bodyPr>
            <a:noAutofit/>
          </a:bodyPr>
          <a:lstStyle>
            <a:lvl1pPr defTabSz="379729">
              <a:spcBef>
                <a:spcPts val="1000"/>
              </a:spcBef>
              <a:defRPr sz="4550"/>
            </a:lvl1pPr>
          </a:lstStyle>
          <a:p>
            <a:r>
              <a:rPr sz="3200" dirty="0"/>
              <a:t>Comparison of Direct &amp; Indirect Cash-Flow Statement</a:t>
            </a:r>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430" y="1669851"/>
            <a:ext cx="3554015" cy="4786313"/>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22032" y="1669851"/>
            <a:ext cx="3518296" cy="4786313"/>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68921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balance sheet contents</a:t>
            </a:r>
          </a:p>
        </p:txBody>
      </p:sp>
      <p:sp>
        <p:nvSpPr>
          <p:cNvPr id="3" name="Content Placeholder 2"/>
          <p:cNvSpPr>
            <a:spLocks noGrp="1"/>
          </p:cNvSpPr>
          <p:nvPr>
            <p:ph idx="1"/>
          </p:nvPr>
        </p:nvSpPr>
        <p:spPr/>
        <p:txBody>
          <a:bodyPr>
            <a:normAutofit/>
          </a:bodyPr>
          <a:lstStyle/>
          <a:p>
            <a:pPr marL="9144" indent="0">
              <a:buNone/>
            </a:pPr>
            <a:r>
              <a:rPr lang="en-US" sz="2400" dirty="0"/>
              <a:t>The </a:t>
            </a:r>
            <a:r>
              <a:rPr lang="en-US" sz="2400" b="1" dirty="0"/>
              <a:t>balance sheet</a:t>
            </a:r>
            <a:r>
              <a:rPr lang="en-US" sz="2400" dirty="0"/>
              <a:t> is also known as the </a:t>
            </a:r>
            <a:r>
              <a:rPr lang="en-US" sz="2400" b="1" dirty="0"/>
              <a:t>statement of financial position</a:t>
            </a:r>
            <a:r>
              <a:rPr lang="en-US" sz="2400" dirty="0"/>
              <a:t> or </a:t>
            </a:r>
            <a:r>
              <a:rPr lang="en-US" sz="2400" b="1" dirty="0"/>
              <a:t>statement of financial condition</a:t>
            </a:r>
            <a:r>
              <a:rPr lang="en-US" sz="2400" dirty="0"/>
              <a:t>. </a:t>
            </a:r>
          </a:p>
          <a:p>
            <a:pPr marL="9144" indent="0">
              <a:buNone/>
            </a:pPr>
            <a:r>
              <a:rPr lang="en-US" sz="2400" dirty="0"/>
              <a:t>The balance sheet discloses, at a specific point in time:</a:t>
            </a:r>
          </a:p>
          <a:p>
            <a:pPr lvl="1"/>
            <a:r>
              <a:rPr lang="en-US" sz="2400" dirty="0"/>
              <a:t>what an entity owns (or controls), </a:t>
            </a:r>
          </a:p>
          <a:p>
            <a:pPr lvl="1"/>
            <a:r>
              <a:rPr lang="en-US" sz="2400" dirty="0"/>
              <a:t>what it owes, and </a:t>
            </a:r>
          </a:p>
          <a:p>
            <a:pPr lvl="1"/>
            <a:r>
              <a:rPr lang="en-US" sz="2400" dirty="0"/>
              <a:t>what the owners’ claims are. </a:t>
            </a:r>
          </a:p>
          <a:p>
            <a:pPr marL="210312" lvl="1" indent="0">
              <a:buNone/>
            </a:pPr>
            <a:endParaRPr lang="en-US" sz="2400" dirty="0"/>
          </a:p>
          <a:p>
            <a:pPr marL="9144" indent="0" algn="ctr">
              <a:buNone/>
            </a:pPr>
            <a:r>
              <a:rPr lang="en-US" sz="2400" b="1" dirty="0"/>
              <a:t>Assets = Liabilities + Owners’ Equity</a:t>
            </a:r>
          </a:p>
          <a:p>
            <a:pPr marL="9144" indent="0">
              <a:buNone/>
            </a:pPr>
            <a:endParaRPr lang="en-US" sz="2400"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3</a:t>
            </a:fld>
            <a:endParaRPr lang="en-US" dirty="0"/>
          </a:p>
        </p:txBody>
      </p:sp>
    </p:spTree>
    <p:extLst>
      <p:ext uri="{BB962C8B-B14F-4D97-AF65-F5344CB8AC3E}">
        <p14:creationId xmlns:p14="http://schemas.microsoft.com/office/powerpoint/2010/main" val="3607244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xfrm>
            <a:off x="429986" y="381000"/>
            <a:ext cx="8375904" cy="1143000"/>
          </a:xfrm>
          <a:prstGeom prst="rect">
            <a:avLst/>
          </a:prstGeom>
        </p:spPr>
        <p:txBody>
          <a:bodyPr>
            <a:noAutofit/>
          </a:bodyPr>
          <a:lstStyle>
            <a:lvl1pPr defTabSz="484886">
              <a:spcBef>
                <a:spcPts val="1300"/>
              </a:spcBef>
              <a:defRPr sz="5810"/>
            </a:lvl1pPr>
          </a:lstStyle>
          <a:p>
            <a:r>
              <a:rPr lang="en-AU" sz="3600" dirty="0"/>
              <a:t>Cash flow statement analysis</a:t>
            </a:r>
            <a:endParaRPr sz="3600" dirty="0"/>
          </a:p>
        </p:txBody>
      </p:sp>
      <p:sp>
        <p:nvSpPr>
          <p:cNvPr id="212" name="Shape 212"/>
          <p:cNvSpPr>
            <a:spLocks noGrp="1"/>
          </p:cNvSpPr>
          <p:nvPr>
            <p:ph type="body" idx="1"/>
          </p:nvPr>
        </p:nvSpPr>
        <p:spPr>
          <a:xfrm>
            <a:off x="449036" y="1905851"/>
            <a:ext cx="8429625" cy="4286250"/>
          </a:xfrm>
          <a:prstGeom prst="rect">
            <a:avLst/>
          </a:prstGeom>
        </p:spPr>
        <p:txBody>
          <a:bodyPr>
            <a:normAutofit/>
          </a:bodyPr>
          <a:lstStyle/>
          <a:p>
            <a:pPr marL="457200" indent="-457200" defTabSz="406644">
              <a:spcBef>
                <a:spcPts val="0"/>
              </a:spcBef>
              <a:buAutoNum type="arabicPeriod"/>
              <a:defRPr sz="3564"/>
            </a:pPr>
            <a:r>
              <a:rPr lang="en-AU" sz="3200" dirty="0">
                <a:latin typeface="Times New Roman" panose="02020603050405020304" pitchFamily="18" charset="0"/>
                <a:cs typeface="Times New Roman" panose="02020603050405020304" pitchFamily="18" charset="0"/>
              </a:rPr>
              <a:t>Evaluation of the sources and uses of cash</a:t>
            </a:r>
          </a:p>
          <a:p>
            <a:pPr marL="457200" indent="-457200" defTabSz="406644">
              <a:spcBef>
                <a:spcPts val="0"/>
              </a:spcBef>
              <a:buAutoNum type="arabicPeriod"/>
              <a:defRPr sz="3564"/>
            </a:pPr>
            <a:r>
              <a:rPr lang="en-AU" sz="3200" dirty="0">
                <a:latin typeface="Times New Roman" panose="02020603050405020304" pitchFamily="18" charset="0"/>
                <a:cs typeface="Times New Roman" panose="02020603050405020304" pitchFamily="18" charset="0"/>
              </a:rPr>
              <a:t>Common-size analysis</a:t>
            </a:r>
          </a:p>
          <a:p>
            <a:pPr marL="457200" indent="-457200" defTabSz="406644">
              <a:spcBef>
                <a:spcPts val="0"/>
              </a:spcBef>
              <a:buAutoNum type="arabicPeriod"/>
              <a:defRPr sz="3564"/>
            </a:pPr>
            <a:r>
              <a:rPr lang="en-AU" sz="3200" dirty="0">
                <a:latin typeface="Times New Roman" panose="02020603050405020304" pitchFamily="18" charset="0"/>
                <a:cs typeface="Times New Roman" panose="02020603050405020304" pitchFamily="18" charset="0"/>
              </a:rPr>
              <a:t>Calculation of free cash flow measures and cash flow ratios.</a:t>
            </a:r>
          </a:p>
          <a:p>
            <a:pPr marL="327083" indent="-327083" defTabSz="406644">
              <a:spcBef>
                <a:spcPts val="1617"/>
              </a:spcBef>
              <a:defRPr sz="3564"/>
            </a:pPr>
            <a:endParaRPr dirty="0"/>
          </a:p>
        </p:txBody>
      </p:sp>
    </p:spTree>
    <p:extLst>
      <p:ext uri="{BB962C8B-B14F-4D97-AF65-F5344CB8AC3E}">
        <p14:creationId xmlns:p14="http://schemas.microsoft.com/office/powerpoint/2010/main" val="197554543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xfrm>
            <a:off x="429986" y="381000"/>
            <a:ext cx="8375904" cy="1143000"/>
          </a:xfrm>
          <a:prstGeom prst="rect">
            <a:avLst/>
          </a:prstGeom>
        </p:spPr>
        <p:txBody>
          <a:bodyPr>
            <a:noAutofit/>
          </a:bodyPr>
          <a:lstStyle>
            <a:lvl1pPr defTabSz="484886">
              <a:spcBef>
                <a:spcPts val="1300"/>
              </a:spcBef>
              <a:defRPr sz="5810"/>
            </a:lvl1pPr>
          </a:lstStyle>
          <a:p>
            <a:r>
              <a:rPr lang="en-AU" sz="3600" dirty="0"/>
              <a:t>Evaluation of the Sources and Uses of Cash</a:t>
            </a:r>
            <a:endParaRPr sz="3600" dirty="0"/>
          </a:p>
        </p:txBody>
      </p:sp>
      <p:sp>
        <p:nvSpPr>
          <p:cNvPr id="212" name="Shape 212"/>
          <p:cNvSpPr>
            <a:spLocks noGrp="1"/>
          </p:cNvSpPr>
          <p:nvPr>
            <p:ph type="body" idx="1"/>
          </p:nvPr>
        </p:nvSpPr>
        <p:spPr>
          <a:xfrm>
            <a:off x="449036" y="1905851"/>
            <a:ext cx="8429625" cy="4286250"/>
          </a:xfrm>
          <a:prstGeom prst="rect">
            <a:avLst/>
          </a:prstGeom>
        </p:spPr>
        <p:txBody>
          <a:bodyPr>
            <a:normAutofit/>
          </a:bodyPr>
          <a:lstStyle/>
          <a:p>
            <a:pPr marL="0" indent="0" defTabSz="406644">
              <a:spcBef>
                <a:spcPts val="0"/>
              </a:spcBef>
              <a:buNone/>
              <a:defRPr sz="3564"/>
            </a:pPr>
            <a:r>
              <a:rPr lang="en-AU" sz="2250" dirty="0">
                <a:latin typeface="Times New Roman" panose="02020603050405020304" pitchFamily="18" charset="0"/>
                <a:cs typeface="Times New Roman" panose="02020603050405020304" pitchFamily="18" charset="0"/>
              </a:rPr>
              <a:t>1. </a:t>
            </a:r>
            <a:r>
              <a:rPr sz="2250" dirty="0">
                <a:latin typeface="Times New Roman" panose="02020603050405020304" pitchFamily="18" charset="0"/>
                <a:cs typeface="Times New Roman" panose="02020603050405020304" pitchFamily="18" charset="0"/>
              </a:rPr>
              <a:t>Evaluate where the major </a:t>
            </a:r>
            <a:r>
              <a:rPr sz="2250" b="1" dirty="0">
                <a:latin typeface="Times New Roman" panose="02020603050405020304" pitchFamily="18" charset="0"/>
                <a:cs typeface="Times New Roman" panose="02020603050405020304" pitchFamily="18" charset="0"/>
              </a:rPr>
              <a:t>sources</a:t>
            </a:r>
            <a:r>
              <a:rPr sz="2250" dirty="0">
                <a:latin typeface="Times New Roman" panose="02020603050405020304" pitchFamily="18" charset="0"/>
                <a:cs typeface="Times New Roman" panose="02020603050405020304" pitchFamily="18" charset="0"/>
              </a:rPr>
              <a:t> and </a:t>
            </a:r>
            <a:r>
              <a:rPr sz="2250" b="1" dirty="0">
                <a:latin typeface="Times New Roman" panose="02020603050405020304" pitchFamily="18" charset="0"/>
                <a:cs typeface="Times New Roman" panose="02020603050405020304" pitchFamily="18" charset="0"/>
              </a:rPr>
              <a:t>uses</a:t>
            </a:r>
            <a:r>
              <a:rPr sz="2250" dirty="0">
                <a:latin typeface="Times New Roman" panose="02020603050405020304" pitchFamily="18" charset="0"/>
                <a:cs typeface="Times New Roman" panose="02020603050405020304" pitchFamily="18" charset="0"/>
              </a:rPr>
              <a:t> of cash-flow between operating, investing, and financing activities</a:t>
            </a:r>
            <a:r>
              <a:rPr lang="en-AU" sz="2250" dirty="0">
                <a:latin typeface="Times New Roman" panose="02020603050405020304" pitchFamily="18" charset="0"/>
                <a:cs typeface="Times New Roman" panose="02020603050405020304" pitchFamily="18" charset="0"/>
              </a:rPr>
              <a:t>: </a:t>
            </a:r>
          </a:p>
          <a:p>
            <a:pPr lvl="1" defTabSz="406644">
              <a:spcBef>
                <a:spcPts val="0"/>
              </a:spcBef>
              <a:defRPr sz="3564"/>
            </a:pPr>
            <a:r>
              <a:rPr lang="en-AU" sz="2250" dirty="0">
                <a:latin typeface="Times New Roman" panose="02020603050405020304" pitchFamily="18" charset="0"/>
                <a:cs typeface="Times New Roman" panose="02020603050405020304" pitchFamily="18" charset="0"/>
              </a:rPr>
              <a:t>what are the major sources and uses of cash flow? </a:t>
            </a:r>
          </a:p>
          <a:p>
            <a:pPr lvl="1" defTabSz="406644">
              <a:spcBef>
                <a:spcPts val="0"/>
              </a:spcBef>
              <a:defRPr sz="3564"/>
            </a:pPr>
            <a:r>
              <a:rPr lang="en-AU" sz="2250" dirty="0">
                <a:latin typeface="Times New Roman" panose="02020603050405020304" pitchFamily="18" charset="0"/>
                <a:cs typeface="Times New Roman" panose="02020603050405020304" pitchFamily="18" charset="0"/>
              </a:rPr>
              <a:t>Is operating cash flow positive and sufficient to cover capital expenditures?</a:t>
            </a:r>
          </a:p>
          <a:p>
            <a:pPr marL="0" indent="0" defTabSz="406644">
              <a:spcBef>
                <a:spcPts val="0"/>
              </a:spcBef>
              <a:buNone/>
              <a:defRPr sz="3564"/>
            </a:pPr>
            <a:r>
              <a:rPr lang="en-AU" sz="2250" dirty="0">
                <a:latin typeface="Times New Roman" panose="02020603050405020304" pitchFamily="18" charset="0"/>
                <a:cs typeface="Times New Roman" panose="02020603050405020304" pitchFamily="18" charset="0"/>
              </a:rPr>
              <a:t>2. Evaluate the primary </a:t>
            </a:r>
            <a:r>
              <a:rPr lang="en-AU" sz="2250" b="1" dirty="0">
                <a:latin typeface="Times New Roman" panose="02020603050405020304" pitchFamily="18" charset="0"/>
                <a:cs typeface="Times New Roman" panose="02020603050405020304" pitchFamily="18" charset="0"/>
              </a:rPr>
              <a:t>determinants</a:t>
            </a:r>
            <a:r>
              <a:rPr lang="en-AU" sz="2250" dirty="0">
                <a:latin typeface="Times New Roman" panose="02020603050405020304" pitchFamily="18" charset="0"/>
                <a:cs typeface="Times New Roman" panose="02020603050405020304" pitchFamily="18" charset="0"/>
              </a:rPr>
              <a:t> of operating cash flow.</a:t>
            </a:r>
          </a:p>
          <a:p>
            <a:pPr lvl="1" defTabSz="406644">
              <a:spcBef>
                <a:spcPts val="0"/>
              </a:spcBef>
              <a:defRPr sz="3564"/>
            </a:pPr>
            <a:r>
              <a:rPr lang="en-AU" sz="2250" dirty="0">
                <a:latin typeface="Times New Roman" panose="02020603050405020304" pitchFamily="18" charset="0"/>
                <a:cs typeface="Times New Roman" panose="02020603050405020304" pitchFamily="18" charset="0"/>
              </a:rPr>
              <a:t>What are the major determinants of operating cash flow?</a:t>
            </a:r>
          </a:p>
          <a:p>
            <a:pPr lvl="1" defTabSz="406644">
              <a:spcBef>
                <a:spcPts val="0"/>
              </a:spcBef>
              <a:defRPr sz="3564"/>
            </a:pPr>
            <a:r>
              <a:rPr lang="en-AU" sz="2250" dirty="0">
                <a:latin typeface="Times New Roman" panose="02020603050405020304" pitchFamily="18" charset="0"/>
                <a:cs typeface="Times New Roman" panose="02020603050405020304" pitchFamily="18" charset="0"/>
              </a:rPr>
              <a:t>Is operating cash flow higher or lower than net income, why?</a:t>
            </a:r>
          </a:p>
          <a:p>
            <a:pPr lvl="1" defTabSz="406644">
              <a:spcBef>
                <a:spcPts val="0"/>
              </a:spcBef>
              <a:defRPr sz="3564"/>
            </a:pPr>
            <a:r>
              <a:rPr lang="en-AU" sz="2250" dirty="0">
                <a:latin typeface="Times New Roman" panose="02020603050405020304" pitchFamily="18" charset="0"/>
                <a:cs typeface="Times New Roman" panose="02020603050405020304" pitchFamily="18" charset="0"/>
              </a:rPr>
              <a:t>How consistent are operating cash flow?—earning quality.</a:t>
            </a:r>
          </a:p>
          <a:p>
            <a:pPr marL="0" indent="0" defTabSz="406644">
              <a:spcBef>
                <a:spcPts val="0"/>
              </a:spcBef>
              <a:buNone/>
              <a:defRPr sz="3564"/>
            </a:pPr>
            <a:r>
              <a:rPr lang="en-AU" sz="2250" dirty="0">
                <a:latin typeface="Times New Roman" panose="02020603050405020304" pitchFamily="18" charset="0"/>
                <a:cs typeface="Times New Roman" panose="02020603050405020304" pitchFamily="18" charset="0"/>
              </a:rPr>
              <a:t>3. Evaluate the primary determinants of investing cash flow.</a:t>
            </a:r>
          </a:p>
          <a:p>
            <a:pPr marL="0" indent="0" defTabSz="406644">
              <a:spcBef>
                <a:spcPts val="0"/>
              </a:spcBef>
              <a:buNone/>
              <a:defRPr sz="3564"/>
            </a:pPr>
            <a:r>
              <a:rPr lang="en-AU" sz="2250" dirty="0">
                <a:latin typeface="Times New Roman" panose="02020603050405020304" pitchFamily="18" charset="0"/>
                <a:cs typeface="Times New Roman" panose="02020603050405020304" pitchFamily="18" charset="0"/>
              </a:rPr>
              <a:t>4. Evaluate the primary determinants of financing cash flow.</a:t>
            </a:r>
          </a:p>
          <a:p>
            <a:pPr marL="327083" indent="-327083" defTabSz="406644">
              <a:spcBef>
                <a:spcPts val="1617"/>
              </a:spcBef>
              <a:defRPr sz="3564"/>
            </a:pPr>
            <a:endParaRPr dirty="0"/>
          </a:p>
        </p:txBody>
      </p:sp>
    </p:spTree>
    <p:extLst>
      <p:ext uri="{BB962C8B-B14F-4D97-AF65-F5344CB8AC3E}">
        <p14:creationId xmlns:p14="http://schemas.microsoft.com/office/powerpoint/2010/main" val="410069323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ctr"/>
          <a:lstStyle/>
          <a:p>
            <a:pPr algn="ctr"/>
            <a:r>
              <a:rPr lang="en-US" b="0" dirty="0"/>
              <a:t>Free Cash Flow</a:t>
            </a:r>
          </a:p>
        </p:txBody>
      </p:sp>
      <p:sp>
        <p:nvSpPr>
          <p:cNvPr id="8195" name="Rectangle 3"/>
          <p:cNvSpPr>
            <a:spLocks noGrp="1" noChangeArrowheads="1"/>
          </p:cNvSpPr>
          <p:nvPr>
            <p:ph idx="1"/>
          </p:nvPr>
        </p:nvSpPr>
        <p:spPr/>
        <p:txBody>
          <a:bodyPr>
            <a:normAutofit/>
          </a:bodyPr>
          <a:lstStyle/>
          <a:p>
            <a:pPr>
              <a:buFontTx/>
              <a:buNone/>
            </a:pPr>
            <a:r>
              <a:rPr lang="en-US" sz="2000" b="1" dirty="0">
                <a:cs typeface="Times New Roman" pitchFamily="18" charset="0"/>
                <a:hlinkClick r:id="rId3"/>
              </a:rPr>
              <a:t>Free Cash Flow to the Firm (FCFF)</a:t>
            </a:r>
            <a:r>
              <a:rPr lang="en-US" sz="2000" b="1" dirty="0">
                <a:cs typeface="Times New Roman" pitchFamily="18" charset="0"/>
              </a:rPr>
              <a:t>: </a:t>
            </a:r>
            <a:r>
              <a:rPr lang="en-US" sz="2000" dirty="0">
                <a:cs typeface="Times New Roman" pitchFamily="18" charset="0"/>
              </a:rPr>
              <a:t>Cash flow available to the company’s suppliers of capital (debt </a:t>
            </a:r>
            <a:r>
              <a:rPr lang="en-US" sz="2000" i="1" dirty="0">
                <a:cs typeface="Times New Roman" pitchFamily="18" charset="0"/>
              </a:rPr>
              <a:t>and</a:t>
            </a:r>
            <a:r>
              <a:rPr lang="en-US" sz="2000" dirty="0">
                <a:cs typeface="Times New Roman" pitchFamily="18" charset="0"/>
              </a:rPr>
              <a:t> equity).</a:t>
            </a:r>
          </a:p>
          <a:p>
            <a:pPr lvl="1"/>
            <a:r>
              <a:rPr lang="en-US" sz="2000" dirty="0">
                <a:cs typeface="Times New Roman" pitchFamily="18" charset="0"/>
              </a:rPr>
              <a:t>After all operating expenses (including taxes) have been paid.</a:t>
            </a:r>
          </a:p>
          <a:p>
            <a:pPr lvl="1"/>
            <a:r>
              <a:rPr lang="en-US" sz="2000" dirty="0">
                <a:cs typeface="Times New Roman" pitchFamily="18" charset="0"/>
              </a:rPr>
              <a:t>After all operating investments have been made for fixed capital </a:t>
            </a:r>
            <a:r>
              <a:rPr lang="en-US" sz="2000" i="1" dirty="0">
                <a:cs typeface="Times New Roman" pitchFamily="18" charset="0"/>
              </a:rPr>
              <a:t>and</a:t>
            </a:r>
            <a:r>
              <a:rPr lang="en-US" sz="2000" u="sng" dirty="0">
                <a:cs typeface="Times New Roman" pitchFamily="18" charset="0"/>
              </a:rPr>
              <a:t> </a:t>
            </a:r>
            <a:r>
              <a:rPr lang="en-US" sz="2000" dirty="0">
                <a:cs typeface="Times New Roman" pitchFamily="18" charset="0"/>
              </a:rPr>
              <a:t>working capital. </a:t>
            </a:r>
          </a:p>
          <a:p>
            <a:pPr>
              <a:buFontTx/>
              <a:buNone/>
            </a:pPr>
            <a:r>
              <a:rPr lang="en-US" sz="2000" b="1" dirty="0">
                <a:cs typeface="Times New Roman" pitchFamily="18" charset="0"/>
              </a:rPr>
              <a:t>Free Cash Flow to Equity (FCFE):</a:t>
            </a:r>
            <a:r>
              <a:rPr lang="en-US" sz="2000" b="1" dirty="0"/>
              <a:t> </a:t>
            </a:r>
            <a:r>
              <a:rPr lang="en-US" sz="2000" dirty="0"/>
              <a:t>Cash flow available to the company’s common stockholders. </a:t>
            </a:r>
          </a:p>
          <a:p>
            <a:pPr lvl="1"/>
            <a:r>
              <a:rPr lang="en-US" sz="2000" dirty="0"/>
              <a:t>After all operating </a:t>
            </a:r>
            <a:r>
              <a:rPr lang="en-US" sz="2000" dirty="0">
                <a:cs typeface="Times New Roman" pitchFamily="18" charset="0"/>
              </a:rPr>
              <a:t>expenses (including taxes) have been paid.</a:t>
            </a:r>
          </a:p>
          <a:p>
            <a:pPr lvl="1"/>
            <a:r>
              <a:rPr lang="en-US" sz="2000" dirty="0">
                <a:cs typeface="Times New Roman" pitchFamily="18" charset="0"/>
              </a:rPr>
              <a:t>After</a:t>
            </a:r>
            <a:r>
              <a:rPr lang="en-US" sz="2000" dirty="0"/>
              <a:t> borrowing costs (principal and interest) have been paid.</a:t>
            </a:r>
          </a:p>
          <a:p>
            <a:pPr lvl="1"/>
            <a:r>
              <a:rPr lang="en-US" sz="2000" dirty="0">
                <a:cs typeface="Times New Roman" pitchFamily="18" charset="0"/>
              </a:rPr>
              <a:t>After all operating investments have been made for fixed capital </a:t>
            </a:r>
            <a:r>
              <a:rPr lang="en-US" sz="2000" i="1" dirty="0">
                <a:cs typeface="Times New Roman" pitchFamily="18" charset="0"/>
              </a:rPr>
              <a:t>and</a:t>
            </a:r>
            <a:r>
              <a:rPr lang="en-US" sz="2000" u="sng" dirty="0">
                <a:cs typeface="Times New Roman" pitchFamily="18" charset="0"/>
              </a:rPr>
              <a:t> </a:t>
            </a:r>
            <a:r>
              <a:rPr lang="en-US" sz="2000" dirty="0">
                <a:cs typeface="Times New Roman" pitchFamily="18" charset="0"/>
              </a:rPr>
              <a:t>working capital. </a:t>
            </a:r>
          </a:p>
          <a:p>
            <a:endParaRPr lang="en-US" sz="2000" dirty="0">
              <a:cs typeface="Times New Roman" pitchFamily="18" charset="0"/>
            </a:endParaRPr>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32</a:t>
            </a:fld>
            <a:endParaRPr lang="en-US" dirty="0"/>
          </a:p>
        </p:txBody>
      </p:sp>
    </p:spTree>
    <p:extLst>
      <p:ext uri="{BB962C8B-B14F-4D97-AF65-F5344CB8AC3E}">
        <p14:creationId xmlns:p14="http://schemas.microsoft.com/office/powerpoint/2010/main" val="2355385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chor="ctr"/>
          <a:lstStyle/>
          <a:p>
            <a:pPr algn="ctr"/>
            <a:r>
              <a:rPr lang="en-US" b="0" dirty="0"/>
              <a:t>Compute FCFF </a:t>
            </a:r>
          </a:p>
        </p:txBody>
      </p:sp>
      <p:sp>
        <p:nvSpPr>
          <p:cNvPr id="45059" name="Rectangle 3"/>
          <p:cNvSpPr>
            <a:spLocks noGrp="1" noChangeArrowheads="1"/>
          </p:cNvSpPr>
          <p:nvPr>
            <p:ph idx="1"/>
          </p:nvPr>
        </p:nvSpPr>
        <p:spPr/>
        <p:txBody>
          <a:bodyPr>
            <a:normAutofit/>
          </a:bodyPr>
          <a:lstStyle/>
          <a:p>
            <a:pPr>
              <a:buFontTx/>
              <a:buNone/>
            </a:pPr>
            <a:r>
              <a:rPr lang="en-US" sz="2400" dirty="0"/>
              <a:t>Net Income</a:t>
            </a:r>
          </a:p>
          <a:p>
            <a:pPr>
              <a:buFontTx/>
              <a:buNone/>
            </a:pPr>
            <a:r>
              <a:rPr lang="en-US" sz="2400" dirty="0"/>
              <a:t>+ Non-cash charges</a:t>
            </a:r>
          </a:p>
          <a:p>
            <a:pPr>
              <a:buFontTx/>
              <a:buNone/>
            </a:pPr>
            <a:r>
              <a:rPr lang="en-US" sz="2400" dirty="0"/>
              <a:t>– Working capital investment</a:t>
            </a:r>
          </a:p>
          <a:p>
            <a:pPr>
              <a:buFontTx/>
              <a:buNone/>
            </a:pPr>
            <a:endParaRPr lang="en-US" sz="2000" dirty="0"/>
          </a:p>
          <a:p>
            <a:pPr>
              <a:buFontTx/>
              <a:buNone/>
            </a:pPr>
            <a:endParaRPr lang="en-US" sz="2000" dirty="0"/>
          </a:p>
          <a:p>
            <a:pPr>
              <a:buFontTx/>
              <a:buNone/>
            </a:pPr>
            <a:r>
              <a:rPr lang="en-US" sz="2400" dirty="0"/>
              <a:t>+ Interest expense × (1 – Tax rate)</a:t>
            </a:r>
          </a:p>
          <a:p>
            <a:pPr>
              <a:buFontTx/>
              <a:buNone/>
            </a:pPr>
            <a:r>
              <a:rPr lang="en-US" sz="2400" dirty="0"/>
              <a:t>– Fixed capital investments</a:t>
            </a:r>
          </a:p>
          <a:p>
            <a:pPr>
              <a:buFontTx/>
              <a:buNone/>
            </a:pPr>
            <a:r>
              <a:rPr lang="en-US" sz="2400" dirty="0"/>
              <a:t>= FCFF</a:t>
            </a:r>
          </a:p>
        </p:txBody>
      </p:sp>
      <p:sp>
        <p:nvSpPr>
          <p:cNvPr id="6"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33</a:t>
            </a:fld>
            <a:endParaRPr lang="en-US" dirty="0"/>
          </a:p>
        </p:txBody>
      </p:sp>
      <p:sp>
        <p:nvSpPr>
          <p:cNvPr id="45060" name="AutoShape 4"/>
          <p:cNvSpPr>
            <a:spLocks noChangeArrowheads="1"/>
          </p:cNvSpPr>
          <p:nvPr/>
        </p:nvSpPr>
        <p:spPr bwMode="auto">
          <a:xfrm>
            <a:off x="6324600" y="1295400"/>
            <a:ext cx="2438400" cy="2971800"/>
          </a:xfrm>
          <a:prstGeom prst="wedgeRoundRectCallout">
            <a:avLst>
              <a:gd name="adj1" fmla="val -131639"/>
              <a:gd name="adj2" fmla="val 27085"/>
              <a:gd name="adj3" fmla="val 16667"/>
            </a:avLst>
          </a:prstGeom>
          <a:solidFill>
            <a:schemeClr val="accent1"/>
          </a:solidFill>
          <a:ln w="9525">
            <a:solidFill>
              <a:schemeClr val="tx1"/>
            </a:solidFill>
            <a:miter lim="800000"/>
            <a:headEnd/>
            <a:tailEnd/>
          </a:ln>
          <a:effectLst/>
        </p:spPr>
        <p:txBody>
          <a:bodyPr/>
          <a:lstStyle/>
          <a:p>
            <a:pPr algn="ctr"/>
            <a:r>
              <a:rPr lang="en-US" sz="2000" dirty="0">
                <a:solidFill>
                  <a:schemeClr val="bg1"/>
                </a:solidFill>
              </a:rPr>
              <a:t>Interest, a cash flow available to one of the capital providers, which has been deducted from net income, so it must be added back.</a:t>
            </a:r>
          </a:p>
        </p:txBody>
      </p:sp>
    </p:spTree>
    <p:extLst>
      <p:ext uri="{BB962C8B-B14F-4D97-AF65-F5344CB8AC3E}">
        <p14:creationId xmlns:p14="http://schemas.microsoft.com/office/powerpoint/2010/main" val="1925973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vert="horz" lIns="91440" tIns="45720" rIns="91440" bIns="45720" rtlCol="0" anchor="ctr">
            <a:normAutofit/>
          </a:bodyPr>
          <a:lstStyle/>
          <a:p>
            <a:pPr algn="ctr"/>
            <a:r>
              <a:rPr lang="en-US" dirty="0"/>
              <a:t>FCFF can also be computed from cash flow from operating activities </a:t>
            </a:r>
          </a:p>
        </p:txBody>
      </p:sp>
      <p:sp>
        <p:nvSpPr>
          <p:cNvPr id="45059" name="Rectangle 3"/>
          <p:cNvSpPr>
            <a:spLocks noGrp="1" noChangeArrowheads="1"/>
          </p:cNvSpPr>
          <p:nvPr>
            <p:ph idx="1"/>
          </p:nvPr>
        </p:nvSpPr>
        <p:spPr/>
        <p:txBody>
          <a:bodyPr>
            <a:normAutofit/>
          </a:bodyPr>
          <a:lstStyle/>
          <a:p>
            <a:pPr>
              <a:buFontTx/>
              <a:buNone/>
            </a:pPr>
            <a:r>
              <a:rPr lang="en-US" sz="2400" dirty="0"/>
              <a:t>Net Income</a:t>
            </a:r>
          </a:p>
          <a:p>
            <a:pPr>
              <a:buFontTx/>
              <a:buNone/>
            </a:pPr>
            <a:r>
              <a:rPr lang="en-US" sz="2400" dirty="0"/>
              <a:t>+ Non-cash charges</a:t>
            </a:r>
          </a:p>
          <a:p>
            <a:pPr>
              <a:buFontTx/>
              <a:buNone/>
            </a:pPr>
            <a:r>
              <a:rPr lang="en-US" sz="2400" dirty="0"/>
              <a:t>– Working capital investment</a:t>
            </a:r>
          </a:p>
          <a:p>
            <a:pPr>
              <a:buFontTx/>
              <a:buNone/>
            </a:pPr>
            <a:endParaRPr lang="en-US" sz="2000" dirty="0"/>
          </a:p>
          <a:p>
            <a:pPr>
              <a:buFontTx/>
              <a:buNone/>
            </a:pPr>
            <a:r>
              <a:rPr lang="en-US" sz="2400" dirty="0"/>
              <a:t>= Cash from operating activities</a:t>
            </a:r>
          </a:p>
          <a:p>
            <a:pPr>
              <a:buFontTx/>
              <a:buNone/>
            </a:pPr>
            <a:endParaRPr lang="en-US" sz="2000" dirty="0"/>
          </a:p>
          <a:p>
            <a:pPr>
              <a:buFontTx/>
              <a:buNone/>
            </a:pPr>
            <a:r>
              <a:rPr lang="en-US" sz="2400" dirty="0"/>
              <a:t>+ Interest expense × (1 – Tax rate)</a:t>
            </a:r>
          </a:p>
          <a:p>
            <a:pPr>
              <a:buFontTx/>
              <a:buNone/>
            </a:pPr>
            <a:r>
              <a:rPr lang="en-US" sz="2400" dirty="0"/>
              <a:t>– Fixed capital investments</a:t>
            </a:r>
          </a:p>
          <a:p>
            <a:pPr>
              <a:buFontTx/>
              <a:buNone/>
            </a:pPr>
            <a:r>
              <a:rPr lang="en-US" sz="2400" dirty="0"/>
              <a:t>= FCFF</a:t>
            </a:r>
          </a:p>
        </p:txBody>
      </p:sp>
      <p:sp>
        <p:nvSpPr>
          <p:cNvPr id="6" name="Footer Placeholder 3"/>
          <p:cNvSpPr>
            <a:spLocks noGrp="1"/>
          </p:cNvSpPr>
          <p:nvPr>
            <p:ph type="ftr" sz="quarter" idx="11"/>
          </p:nvPr>
        </p:nvSpPr>
        <p:spPr/>
        <p:txBody>
          <a:bodyPr/>
          <a:lstStyle/>
          <a:p>
            <a:r>
              <a:rPr lang="en-US" dirty="0"/>
              <a:t>Copyright © 2020 CFA Institute</a:t>
            </a:r>
          </a:p>
        </p:txBody>
      </p:sp>
      <p:sp>
        <p:nvSpPr>
          <p:cNvPr id="7" name="Slide Number Placeholder 4"/>
          <p:cNvSpPr>
            <a:spLocks noGrp="1"/>
          </p:cNvSpPr>
          <p:nvPr>
            <p:ph type="sldNum" sz="quarter" idx="12"/>
          </p:nvPr>
        </p:nvSpPr>
        <p:spPr/>
        <p:txBody>
          <a:bodyPr/>
          <a:lstStyle/>
          <a:p>
            <a:fld id="{4E4A4924-7CC3-4BF6-9C5C-A8E770D15754}" type="slidenum">
              <a:rPr lang="en-US" smtClean="0"/>
              <a:t>34</a:t>
            </a:fld>
            <a:endParaRPr lang="en-US" dirty="0"/>
          </a:p>
        </p:txBody>
      </p:sp>
      <p:sp>
        <p:nvSpPr>
          <p:cNvPr id="5" name="AutoShape 4"/>
          <p:cNvSpPr>
            <a:spLocks noChangeArrowheads="1"/>
          </p:cNvSpPr>
          <p:nvPr/>
        </p:nvSpPr>
        <p:spPr bwMode="auto">
          <a:xfrm>
            <a:off x="5638800" y="1219200"/>
            <a:ext cx="3124200" cy="2819400"/>
          </a:xfrm>
          <a:prstGeom prst="wedgeEllipseCallout">
            <a:avLst>
              <a:gd name="adj1" fmla="val -87006"/>
              <a:gd name="adj2" fmla="val 26193"/>
            </a:avLst>
          </a:prstGeom>
          <a:solidFill>
            <a:schemeClr val="accent1"/>
          </a:solidFill>
          <a:ln w="9525">
            <a:solidFill>
              <a:schemeClr val="tx1"/>
            </a:solidFill>
            <a:miter lim="800000"/>
            <a:headEnd/>
            <a:tailEnd/>
          </a:ln>
          <a:effectLst/>
        </p:spPr>
        <p:txBody>
          <a:bodyPr/>
          <a:lstStyle/>
          <a:p>
            <a:pPr algn="ctr"/>
            <a:r>
              <a:rPr lang="en-US" sz="2000" dirty="0">
                <a:solidFill>
                  <a:schemeClr val="bg1"/>
                </a:solidFill>
              </a:rPr>
              <a:t>CFO already has added non-cash items to net income and deducted working capital investment</a:t>
            </a:r>
          </a:p>
        </p:txBody>
      </p:sp>
    </p:spTree>
    <p:extLst>
      <p:ext uri="{BB962C8B-B14F-4D97-AF65-F5344CB8AC3E}">
        <p14:creationId xmlns:p14="http://schemas.microsoft.com/office/powerpoint/2010/main" val="918601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Compute FCFE </a:t>
            </a:r>
          </a:p>
        </p:txBody>
      </p:sp>
      <p:sp>
        <p:nvSpPr>
          <p:cNvPr id="3" name="Content Placeholder 2"/>
          <p:cNvSpPr>
            <a:spLocks noGrp="1"/>
          </p:cNvSpPr>
          <p:nvPr>
            <p:ph idx="1"/>
          </p:nvPr>
        </p:nvSpPr>
        <p:spPr/>
        <p:txBody>
          <a:bodyPr>
            <a:normAutofit/>
          </a:bodyPr>
          <a:lstStyle/>
          <a:p>
            <a:pPr>
              <a:buFontTx/>
              <a:buNone/>
            </a:pPr>
            <a:r>
              <a:rPr lang="en-US" sz="2400" dirty="0"/>
              <a:t>Net Income</a:t>
            </a:r>
          </a:p>
          <a:p>
            <a:pPr>
              <a:buFontTx/>
              <a:buNone/>
            </a:pPr>
            <a:r>
              <a:rPr lang="en-US" sz="2400" dirty="0"/>
              <a:t>+ Non-cash charges</a:t>
            </a:r>
          </a:p>
          <a:p>
            <a:pPr>
              <a:buFontTx/>
              <a:buNone/>
            </a:pPr>
            <a:r>
              <a:rPr lang="en-US" sz="2400" dirty="0"/>
              <a:t>– Working capital investment</a:t>
            </a:r>
          </a:p>
          <a:p>
            <a:pPr>
              <a:buFontTx/>
              <a:buNone/>
            </a:pPr>
            <a:r>
              <a:rPr lang="en-US" sz="2400" i="1" dirty="0"/>
              <a:t>=Cash from operating activities</a:t>
            </a:r>
          </a:p>
          <a:p>
            <a:pPr>
              <a:buFontTx/>
              <a:buNone/>
            </a:pPr>
            <a:r>
              <a:rPr lang="en-US" sz="2400" dirty="0"/>
              <a:t>– Fixed capital investment</a:t>
            </a:r>
          </a:p>
          <a:p>
            <a:pPr>
              <a:buFontTx/>
              <a:buNone/>
            </a:pPr>
            <a:r>
              <a:rPr lang="en-US" sz="2400" dirty="0"/>
              <a:t>+ Net new borrowing (or minus net debt repayments)</a:t>
            </a:r>
          </a:p>
          <a:p>
            <a:pPr>
              <a:buFontTx/>
              <a:buNone/>
            </a:pPr>
            <a:r>
              <a:rPr lang="en-US" sz="2400" dirty="0"/>
              <a:t>= FCFE</a:t>
            </a:r>
          </a:p>
          <a:p>
            <a:endParaRPr lang="en-US" sz="2000"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35</a:t>
            </a:fld>
            <a:endParaRPr lang="en-US" dirty="0"/>
          </a:p>
        </p:txBody>
      </p:sp>
      <p:sp>
        <p:nvSpPr>
          <p:cNvPr id="7" name="TextBox 6"/>
          <p:cNvSpPr txBox="1"/>
          <p:nvPr/>
        </p:nvSpPr>
        <p:spPr>
          <a:xfrm>
            <a:off x="6781800" y="4876800"/>
            <a:ext cx="914400" cy="914400"/>
          </a:xfrm>
          <a:prstGeom prst="rect">
            <a:avLst/>
          </a:prstGeom>
          <a:noFill/>
        </p:spPr>
        <p:txBody>
          <a:bodyPr wrap="none" rtlCol="0">
            <a:noAutofit/>
          </a:bodyPr>
          <a:lstStyle/>
          <a:p>
            <a:endParaRPr lang="en-US" dirty="0"/>
          </a:p>
        </p:txBody>
      </p:sp>
      <p:sp>
        <p:nvSpPr>
          <p:cNvPr id="8" name="Rectangle 7"/>
          <p:cNvSpPr/>
          <p:nvPr/>
        </p:nvSpPr>
        <p:spPr>
          <a:xfrm>
            <a:off x="492252" y="4954576"/>
            <a:ext cx="8153400" cy="1107996"/>
          </a:xfrm>
          <a:prstGeom prst="rect">
            <a:avLst/>
          </a:prstGeom>
        </p:spPr>
        <p:txBody>
          <a:bodyPr wrap="square">
            <a:spAutoFit/>
          </a:bodyPr>
          <a:lstStyle/>
          <a:p>
            <a:r>
              <a:rPr lang="en-US" sz="2200" i="1" dirty="0"/>
              <a:t>Positive FCFE means that the company has an excess of operating cash flow over amounts needed for capital expenditures and repayment of debt.</a:t>
            </a:r>
          </a:p>
        </p:txBody>
      </p:sp>
    </p:spTree>
    <p:extLst>
      <p:ext uri="{BB962C8B-B14F-4D97-AF65-F5344CB8AC3E}">
        <p14:creationId xmlns:p14="http://schemas.microsoft.com/office/powerpoint/2010/main" val="289009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Summary (BS)</a:t>
            </a:r>
          </a:p>
        </p:txBody>
      </p:sp>
      <p:sp>
        <p:nvSpPr>
          <p:cNvPr id="3" name="Content Placeholder 2"/>
          <p:cNvSpPr>
            <a:spLocks noGrp="1"/>
          </p:cNvSpPr>
          <p:nvPr>
            <p:ph idx="1"/>
          </p:nvPr>
        </p:nvSpPr>
        <p:spPr/>
        <p:txBody>
          <a:bodyPr>
            <a:normAutofit/>
          </a:bodyPr>
          <a:lstStyle/>
          <a:p>
            <a:r>
              <a:rPr lang="en-US" sz="2400" dirty="0"/>
              <a:t>Balance Sheet: what an entity owns (or controls), what it owes, and what the owners’ claims are at a specific point in time.</a:t>
            </a:r>
          </a:p>
          <a:p>
            <a:r>
              <a:rPr lang="en-US" sz="2400" dirty="0"/>
              <a:t>Balance sheets usually present current and non-current assets and liabilities.</a:t>
            </a:r>
          </a:p>
          <a:p>
            <a:r>
              <a:rPr lang="en-US" sz="2400" dirty="0"/>
              <a:t>Accounting issues relate primarily to measurement (historical cost versus fair value).</a:t>
            </a:r>
          </a:p>
          <a:p>
            <a:r>
              <a:rPr lang="en-US" sz="2400" dirty="0"/>
              <a:t>Tools for balance sheet analysis include common-size analysis and balance sheet ratios.</a:t>
            </a:r>
          </a:p>
          <a:p>
            <a:r>
              <a:rPr lang="en-US" sz="2400" dirty="0"/>
              <a:t>Balance sheet ratios indicate liquidity and solvency.</a:t>
            </a:r>
          </a:p>
          <a:p>
            <a:endParaRPr lang="en-US" sz="2400"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36</a:t>
            </a:fld>
            <a:endParaRPr lang="en-US" dirty="0"/>
          </a:p>
        </p:txBody>
      </p:sp>
    </p:spTree>
    <p:extLst>
      <p:ext uri="{BB962C8B-B14F-4D97-AF65-F5344CB8AC3E}">
        <p14:creationId xmlns:p14="http://schemas.microsoft.com/office/powerpoint/2010/main" val="1725604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a:t>Summary (CF) </a:t>
            </a:r>
            <a:endParaRPr lang="en-US" dirty="0"/>
          </a:p>
        </p:txBody>
      </p:sp>
      <p:sp>
        <p:nvSpPr>
          <p:cNvPr id="3" name="Content Placeholder 2"/>
          <p:cNvSpPr>
            <a:spLocks noGrp="1"/>
          </p:cNvSpPr>
          <p:nvPr>
            <p:ph idx="1"/>
          </p:nvPr>
        </p:nvSpPr>
        <p:spPr>
          <a:xfrm>
            <a:off x="381000" y="1295400"/>
            <a:ext cx="8375904" cy="4724399"/>
          </a:xfrm>
        </p:spPr>
        <p:txBody>
          <a:bodyPr>
            <a:noAutofit/>
          </a:bodyPr>
          <a:lstStyle/>
          <a:p>
            <a:pPr>
              <a:lnSpc>
                <a:spcPct val="110000"/>
              </a:lnSpc>
              <a:spcBef>
                <a:spcPts val="0"/>
              </a:spcBef>
            </a:pPr>
            <a:r>
              <a:rPr lang="en-US" sz="2000" dirty="0"/>
              <a:t>The cash flow statement provides information about a company’s </a:t>
            </a:r>
            <a:r>
              <a:rPr lang="en-US" sz="2000" i="1" dirty="0"/>
              <a:t>cash receipts</a:t>
            </a:r>
            <a:r>
              <a:rPr lang="en-US" sz="2000" dirty="0"/>
              <a:t> and </a:t>
            </a:r>
            <a:r>
              <a:rPr lang="en-US" sz="2000" i="1" dirty="0"/>
              <a:t>cash payments</a:t>
            </a:r>
            <a:r>
              <a:rPr lang="en-US" sz="2000" dirty="0"/>
              <a:t> during an accounting period. </a:t>
            </a:r>
          </a:p>
          <a:p>
            <a:r>
              <a:rPr lang="en-US" sz="2000" dirty="0"/>
              <a:t>Cash flows are categorized as operating, investing, and financing.</a:t>
            </a:r>
          </a:p>
          <a:p>
            <a:r>
              <a:rPr lang="en-US" sz="2000" dirty="0"/>
              <a:t>Compared with U.S. GAAP, IFRS provide companies with more choices in classifying some cash flow items as operating, investing, or financing activities.</a:t>
            </a:r>
          </a:p>
          <a:p>
            <a:pPr>
              <a:lnSpc>
                <a:spcPct val="110000"/>
              </a:lnSpc>
              <a:spcBef>
                <a:spcPts val="0"/>
              </a:spcBef>
            </a:pPr>
            <a:r>
              <a:rPr lang="en-US" sz="2000" dirty="0"/>
              <a:t>The operating activities section of the statement of cash flows can be presented using the direct method or the indirect method.</a:t>
            </a:r>
          </a:p>
          <a:p>
            <a:pPr lvl="0"/>
            <a:r>
              <a:rPr lang="en-US" sz="2000" dirty="0"/>
              <a:t>Two approaches to developing common-size cash flow statements are the total cash inflows/total cash outflows method and the percentage of net revenues method.</a:t>
            </a:r>
          </a:p>
          <a:p>
            <a:pPr lvl="0"/>
            <a:r>
              <a:rPr lang="en-US" sz="2000" dirty="0"/>
              <a:t>Cash flow ratios measure a company’s profitability, performance, and financial strength.</a:t>
            </a:r>
          </a:p>
          <a:p>
            <a:pPr>
              <a:lnSpc>
                <a:spcPct val="110000"/>
              </a:lnSpc>
              <a:spcBef>
                <a:spcPts val="0"/>
              </a:spcBef>
            </a:pPr>
            <a:endParaRPr lang="en-US" sz="2000" dirty="0"/>
          </a:p>
          <a:p>
            <a:pPr>
              <a:lnSpc>
                <a:spcPct val="110000"/>
              </a:lnSpc>
              <a:spcBef>
                <a:spcPts val="0"/>
              </a:spcBef>
            </a:pPr>
            <a:endParaRPr lang="en-US" sz="2000" dirty="0"/>
          </a:p>
          <a:p>
            <a:pPr>
              <a:lnSpc>
                <a:spcPct val="110000"/>
              </a:lnSpc>
              <a:spcBef>
                <a:spcPts val="0"/>
              </a:spcBef>
            </a:pPr>
            <a:endParaRPr lang="en-US" sz="2000"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37</a:t>
            </a:fld>
            <a:endParaRPr lang="en-US" dirty="0"/>
          </a:p>
        </p:txBody>
      </p:sp>
    </p:spTree>
    <p:extLst>
      <p:ext uri="{BB962C8B-B14F-4D97-AF65-F5344CB8AC3E}">
        <p14:creationId xmlns:p14="http://schemas.microsoft.com/office/powerpoint/2010/main" val="24572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balance sheet elements</a:t>
            </a:r>
          </a:p>
        </p:txBody>
      </p:sp>
      <p:sp>
        <p:nvSpPr>
          <p:cNvPr id="3" name="Content Placeholder 2"/>
          <p:cNvSpPr>
            <a:spLocks noGrp="1"/>
          </p:cNvSpPr>
          <p:nvPr>
            <p:ph idx="1"/>
          </p:nvPr>
        </p:nvSpPr>
        <p:spPr/>
        <p:txBody>
          <a:bodyPr>
            <a:normAutofit/>
          </a:bodyPr>
          <a:lstStyle/>
          <a:p>
            <a:pPr marL="171450" lvl="0" indent="-171450"/>
            <a:r>
              <a:rPr lang="en-US" sz="2400" b="1" dirty="0"/>
              <a:t>Assets (A):</a:t>
            </a:r>
            <a:r>
              <a:rPr lang="en-US" sz="2400" dirty="0"/>
              <a:t> resources controlled by the company as a result of past events and from which future economic benefits are expected to flow </a:t>
            </a:r>
            <a:r>
              <a:rPr lang="en-US" sz="2400" i="1" dirty="0"/>
              <a:t>to</a:t>
            </a:r>
            <a:r>
              <a:rPr lang="en-US" sz="2400" dirty="0"/>
              <a:t> the entity.</a:t>
            </a:r>
          </a:p>
          <a:p>
            <a:pPr marL="171450" lvl="0" indent="-171450"/>
            <a:r>
              <a:rPr lang="en-US" sz="2400" b="1" dirty="0"/>
              <a:t>Liabilities (L):</a:t>
            </a:r>
            <a:r>
              <a:rPr lang="en-US" sz="2400" dirty="0"/>
              <a:t> obligations of a company arising from past events, the settlement of which is expected to result in a future outflow of economic benefits </a:t>
            </a:r>
            <a:r>
              <a:rPr lang="en-US" sz="2400" i="1" dirty="0"/>
              <a:t>from</a:t>
            </a:r>
            <a:r>
              <a:rPr lang="en-US" sz="2400" dirty="0"/>
              <a:t> the entity.</a:t>
            </a:r>
          </a:p>
          <a:p>
            <a:pPr marL="171450" lvl="0" indent="-171450"/>
            <a:r>
              <a:rPr lang="en-US" sz="2400" b="1" dirty="0"/>
              <a:t>Equity (E):</a:t>
            </a:r>
            <a:r>
              <a:rPr lang="en-US" sz="2400" dirty="0"/>
              <a:t> represents the owners’ residual interest in the company’s assets after deducting its liabilities.</a:t>
            </a:r>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4</a:t>
            </a:fld>
            <a:endParaRPr lang="en-US" dirty="0"/>
          </a:p>
        </p:txBody>
      </p:sp>
    </p:spTree>
    <p:extLst>
      <p:ext uri="{BB962C8B-B14F-4D97-AF65-F5344CB8AC3E}">
        <p14:creationId xmlns:p14="http://schemas.microsoft.com/office/powerpoint/2010/main" val="14383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current and non-current </a:t>
            </a:r>
            <a:br>
              <a:rPr lang="en-US" dirty="0"/>
            </a:br>
            <a:r>
              <a:rPr lang="en-US" dirty="0"/>
              <a:t>assets and liabilities</a:t>
            </a:r>
          </a:p>
        </p:txBody>
      </p:sp>
      <p:sp>
        <p:nvSpPr>
          <p:cNvPr id="3" name="Content Placeholder 2"/>
          <p:cNvSpPr>
            <a:spLocks noGrp="1"/>
          </p:cNvSpPr>
          <p:nvPr>
            <p:ph idx="1"/>
          </p:nvPr>
        </p:nvSpPr>
        <p:spPr/>
        <p:txBody>
          <a:bodyPr>
            <a:normAutofit/>
          </a:bodyPr>
          <a:lstStyle/>
          <a:p>
            <a:pPr marL="171450" indent="-171450">
              <a:spcBef>
                <a:spcPts val="0"/>
              </a:spcBef>
              <a:defRPr/>
            </a:pPr>
            <a:r>
              <a:rPr lang="en-US" sz="2200" dirty="0"/>
              <a:t>Balance sheet must distinguish between and present separately</a:t>
            </a:r>
          </a:p>
          <a:p>
            <a:pPr marL="372618" lvl="1" indent="-171450">
              <a:spcBef>
                <a:spcPts val="0"/>
              </a:spcBef>
              <a:defRPr/>
            </a:pPr>
            <a:r>
              <a:rPr lang="en-US" sz="2200" dirty="0"/>
              <a:t>current and non-current assets</a:t>
            </a:r>
          </a:p>
          <a:p>
            <a:pPr marL="372618" lvl="1" indent="-171450">
              <a:spcBef>
                <a:spcPts val="0"/>
              </a:spcBef>
              <a:defRPr/>
            </a:pPr>
            <a:r>
              <a:rPr lang="en-US" sz="2200" dirty="0"/>
              <a:t>current and non-current liabilities</a:t>
            </a:r>
          </a:p>
          <a:p>
            <a:pPr marL="171450" indent="-171450">
              <a:spcBef>
                <a:spcPts val="0"/>
              </a:spcBef>
              <a:defRPr/>
            </a:pPr>
            <a:r>
              <a:rPr lang="en-US" sz="2200" dirty="0"/>
              <a:t>Exception to the current and non-current classifications requirement, under IFRS: </a:t>
            </a:r>
          </a:p>
          <a:p>
            <a:pPr marL="372618" lvl="1" indent="-171450">
              <a:spcBef>
                <a:spcPts val="0"/>
              </a:spcBef>
              <a:defRPr/>
            </a:pPr>
            <a:r>
              <a:rPr lang="en-US" sz="2200" dirty="0"/>
              <a:t>Current and non-current classifications are not required if a liquidity-based presentation provides reliable and more relevant information.</a:t>
            </a:r>
          </a:p>
          <a:p>
            <a:pPr marL="372618" lvl="1" indent="-171450">
              <a:spcBef>
                <a:spcPts val="0"/>
              </a:spcBef>
              <a:defRPr/>
            </a:pPr>
            <a:r>
              <a:rPr lang="en-US" sz="2200" dirty="0"/>
              <a:t>In a liquidity-based presentation, all assets and liabilities presented in order of liquidity.</a:t>
            </a:r>
          </a:p>
          <a:p>
            <a:pPr marL="372618" lvl="1" indent="-171450">
              <a:spcBef>
                <a:spcPts val="0"/>
              </a:spcBef>
              <a:defRPr/>
            </a:pPr>
            <a:r>
              <a:rPr lang="en-US" sz="2200" b="1" dirty="0"/>
              <a:t>Liquidity-based</a:t>
            </a:r>
            <a:r>
              <a:rPr lang="en-US" sz="2200" dirty="0"/>
              <a:t> presentation are often used by banks.</a:t>
            </a:r>
          </a:p>
          <a:p>
            <a:r>
              <a:rPr lang="en-US" sz="2200" b="1" dirty="0"/>
              <a:t>Classified balance sheet:</a:t>
            </a:r>
            <a:r>
              <a:rPr lang="en-US" sz="2200" dirty="0"/>
              <a:t> Balance sheet with separately classified current and non-current assets and liabilities. </a:t>
            </a:r>
          </a:p>
          <a:p>
            <a:pPr marL="9144" indent="0">
              <a:buNone/>
            </a:pPr>
            <a:endParaRPr lang="en-US" sz="2000" dirty="0"/>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5</a:t>
            </a:fld>
            <a:endParaRPr lang="en-US" dirty="0"/>
          </a:p>
        </p:txBody>
      </p:sp>
    </p:spTree>
    <p:extLst>
      <p:ext uri="{BB962C8B-B14F-4D97-AF65-F5344CB8AC3E}">
        <p14:creationId xmlns:p14="http://schemas.microsoft.com/office/powerpoint/2010/main" val="101892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vert="horz" lIns="91440" tIns="45720" rIns="91440" bIns="45720" rtlCol="0" anchor="b">
            <a:normAutofit/>
          </a:bodyPr>
          <a:lstStyle/>
          <a:p>
            <a:r>
              <a:rPr lang="en-US" dirty="0"/>
              <a:t>Balance sheet: example </a:t>
            </a:r>
            <a:br>
              <a:rPr lang="en-US" dirty="0"/>
            </a:br>
            <a:r>
              <a:rPr lang="en-US"/>
              <a:t>facebook</a:t>
            </a:r>
          </a:p>
        </p:txBody>
      </p:sp>
      <p:pic>
        <p:nvPicPr>
          <p:cNvPr id="7" name="Picture 6" descr="Table&#10;&#10;Description automatically generated">
            <a:extLst>
              <a:ext uri="{FF2B5EF4-FFF2-40B4-BE49-F238E27FC236}">
                <a16:creationId xmlns:a16="http://schemas.microsoft.com/office/drawing/2014/main" id="{279CB1D3-11CF-4DBE-A854-E4C2D9FE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452" y="884864"/>
            <a:ext cx="6746748" cy="5819072"/>
          </a:xfrm>
          <a:prstGeom prst="rect">
            <a:avLst/>
          </a:prstGeom>
          <a:noFill/>
        </p:spPr>
      </p:pic>
      <p:sp>
        <p:nvSpPr>
          <p:cNvPr id="4" name="Slide Number Placeholder 3"/>
          <p:cNvSpPr>
            <a:spLocks noGrp="1"/>
          </p:cNvSpPr>
          <p:nvPr>
            <p:ph type="sldNum" sz="quarter" idx="12"/>
          </p:nvPr>
        </p:nvSpPr>
        <p:spPr>
          <a:xfrm>
            <a:off x="8001000" y="6434407"/>
            <a:ext cx="783936" cy="365125"/>
          </a:xfrm>
        </p:spPr>
        <p:txBody>
          <a:bodyPr vert="horz" lIns="91440" tIns="45720" rIns="91440" bIns="45720" rtlCol="0" anchor="ctr">
            <a:normAutofit/>
          </a:bodyPr>
          <a:lstStyle/>
          <a:p>
            <a:pPr>
              <a:spcAft>
                <a:spcPts val="600"/>
              </a:spcAft>
            </a:pPr>
            <a:fld id="{4E4A4924-7CC3-4BF6-9C5C-A8E770D15754}" type="slidenum">
              <a:rPr lang="en-US" kern="1200">
                <a:latin typeface="+mn-lt"/>
                <a:ea typeface="+mn-ea"/>
                <a:cs typeface="+mn-cs"/>
              </a:rPr>
              <a:pPr>
                <a:spcAft>
                  <a:spcPts val="600"/>
                </a:spcAft>
              </a:pPr>
              <a:t>6</a:t>
            </a:fld>
            <a:endParaRPr lang="en-US" kern="1200">
              <a:latin typeface="+mn-lt"/>
              <a:ea typeface="+mn-ea"/>
              <a:cs typeface="+mn-cs"/>
            </a:endParaRPr>
          </a:p>
        </p:txBody>
      </p:sp>
      <p:sp>
        <p:nvSpPr>
          <p:cNvPr id="3" name="Footer Placeholder 2"/>
          <p:cNvSpPr>
            <a:spLocks noGrp="1"/>
          </p:cNvSpPr>
          <p:nvPr>
            <p:ph type="ftr" sz="quarter" idx="11"/>
          </p:nvPr>
        </p:nvSpPr>
        <p:spPr/>
        <p:txBody>
          <a:bodyPr/>
          <a:lstStyle/>
          <a:p>
            <a:pPr>
              <a:spcAft>
                <a:spcPts val="600"/>
              </a:spcAft>
            </a:pPr>
            <a:r>
              <a:rPr lang="en-US" dirty="0"/>
              <a:t>Copyright © 2020 CFA Institute</a:t>
            </a:r>
            <a:endParaRPr lang="en-US"/>
          </a:p>
        </p:txBody>
      </p:sp>
    </p:spTree>
    <p:extLst>
      <p:ext uri="{BB962C8B-B14F-4D97-AF65-F5344CB8AC3E}">
        <p14:creationId xmlns:p14="http://schemas.microsoft.com/office/powerpoint/2010/main" val="244936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Balance sheet: example </a:t>
            </a:r>
            <a:br>
              <a:rPr lang="en-US" dirty="0"/>
            </a:br>
            <a:r>
              <a:rPr lang="en-US" dirty="0"/>
              <a:t>Barclays plc (assets)</a:t>
            </a:r>
          </a:p>
        </p:txBody>
      </p:sp>
      <p:sp>
        <p:nvSpPr>
          <p:cNvPr id="4" name="Footer Placeholder 3"/>
          <p:cNvSpPr>
            <a:spLocks noGrp="1"/>
          </p:cNvSpPr>
          <p:nvPr>
            <p:ph type="ftr" sz="quarter" idx="11"/>
          </p:nvPr>
        </p:nvSpPr>
        <p:spPr/>
        <p:txBody>
          <a:bodyPr/>
          <a:lstStyle/>
          <a:p>
            <a:r>
              <a:rPr lang="en-US" dirty="0"/>
              <a:t>Copyright © 2020 CFA Institute</a:t>
            </a:r>
          </a:p>
        </p:txBody>
      </p:sp>
      <p:sp>
        <p:nvSpPr>
          <p:cNvPr id="5" name="Slide Number Placeholder 4"/>
          <p:cNvSpPr>
            <a:spLocks noGrp="1"/>
          </p:cNvSpPr>
          <p:nvPr>
            <p:ph type="sldNum" sz="quarter" idx="12"/>
          </p:nvPr>
        </p:nvSpPr>
        <p:spPr/>
        <p:txBody>
          <a:bodyPr/>
          <a:lstStyle/>
          <a:p>
            <a:fld id="{4E4A4924-7CC3-4BF6-9C5C-A8E770D15754}" type="slidenum">
              <a:rPr lang="en-US" smtClean="0"/>
              <a:t>7</a:t>
            </a:fld>
            <a:endParaRPr lang="en-US" dirty="0"/>
          </a:p>
        </p:txBody>
      </p:sp>
      <p:sp>
        <p:nvSpPr>
          <p:cNvPr id="6" name="TextBox 5"/>
          <p:cNvSpPr txBox="1"/>
          <p:nvPr/>
        </p:nvSpPr>
        <p:spPr>
          <a:xfrm>
            <a:off x="5867400" y="6019800"/>
            <a:ext cx="2895600" cy="457200"/>
          </a:xfrm>
          <a:prstGeom prst="rect">
            <a:avLst/>
          </a:prstGeom>
          <a:noFill/>
        </p:spPr>
        <p:txBody>
          <a:bodyPr wrap="square" rtlCol="0">
            <a:noAutofit/>
          </a:bodyPr>
          <a:lstStyle/>
          <a:p>
            <a:pPr algn="r"/>
            <a:r>
              <a:rPr lang="en-US" dirty="0">
                <a:hlinkClick r:id="rId3"/>
              </a:rPr>
              <a:t>Barclays' Annual Report</a:t>
            </a:r>
            <a:endParaRPr lang="en-US" dirty="0"/>
          </a:p>
        </p:txBody>
      </p:sp>
      <p:pic>
        <p:nvPicPr>
          <p:cNvPr id="8" name="Picture 7">
            <a:extLst>
              <a:ext uri="{FF2B5EF4-FFF2-40B4-BE49-F238E27FC236}">
                <a16:creationId xmlns:a16="http://schemas.microsoft.com/office/drawing/2014/main" id="{1D8371EE-09FC-5140-B38C-C8F64C151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547837"/>
            <a:ext cx="8991600" cy="3827194"/>
          </a:xfrm>
          <a:prstGeom prst="rect">
            <a:avLst/>
          </a:prstGeom>
        </p:spPr>
      </p:pic>
    </p:spTree>
    <p:extLst>
      <p:ext uri="{BB962C8B-B14F-4D97-AF65-F5344CB8AC3E}">
        <p14:creationId xmlns:p14="http://schemas.microsoft.com/office/powerpoint/2010/main" val="156649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current and non-current </a:t>
            </a:r>
            <a:br>
              <a:rPr lang="en-US" dirty="0"/>
            </a:br>
            <a:r>
              <a:rPr lang="en-US" dirty="0"/>
              <a:t>assets and liabilities</a:t>
            </a:r>
          </a:p>
        </p:txBody>
      </p:sp>
      <p:sp>
        <p:nvSpPr>
          <p:cNvPr id="6" name="Content Placeholder 5"/>
          <p:cNvSpPr>
            <a:spLocks noGrp="1"/>
          </p:cNvSpPr>
          <p:nvPr>
            <p:ph idx="1"/>
          </p:nvPr>
        </p:nvSpPr>
        <p:spPr/>
        <p:txBody>
          <a:bodyPr>
            <a:normAutofit lnSpcReduction="10000"/>
          </a:bodyPr>
          <a:lstStyle/>
          <a:p>
            <a:r>
              <a:rPr lang="en-US" sz="2400" b="1" dirty="0"/>
              <a:t>Current assets: </a:t>
            </a:r>
            <a:r>
              <a:rPr lang="en-US" sz="2400" dirty="0"/>
              <a:t>Assets expected to be sold, used up, or otherwise realized in cash within one year or one operating cycle of the business, whichever is greater, after the reporting period. </a:t>
            </a:r>
          </a:p>
          <a:p>
            <a:r>
              <a:rPr lang="en-US" sz="2400" b="1" dirty="0"/>
              <a:t>Non-current assets: </a:t>
            </a:r>
            <a:r>
              <a:rPr lang="en-US" sz="2400" dirty="0"/>
              <a:t>Assets not classified as current. Also known as long-term or long-lived assets.</a:t>
            </a:r>
          </a:p>
          <a:p>
            <a:r>
              <a:rPr lang="en-US" sz="2400" b="1" dirty="0"/>
              <a:t>Current liabilities: </a:t>
            </a:r>
            <a:r>
              <a:rPr lang="en-US" sz="2400" dirty="0"/>
              <a:t>Liabilities expected to be settled within one year or within one operating cycle of the business.</a:t>
            </a:r>
            <a:r>
              <a:rPr lang="en-US" sz="2400" b="1" dirty="0"/>
              <a:t> </a:t>
            </a:r>
          </a:p>
          <a:p>
            <a:r>
              <a:rPr lang="en-US" sz="2400" b="1" dirty="0"/>
              <a:t>Non-current liabilities</a:t>
            </a:r>
            <a:r>
              <a:rPr lang="en-US" sz="2400" dirty="0"/>
              <a:t>: All liabilities not classified as current.</a:t>
            </a:r>
          </a:p>
          <a:p>
            <a:r>
              <a:rPr lang="en-US" sz="2400" b="1" dirty="0">
                <a:hlinkClick r:id="rId3"/>
              </a:rPr>
              <a:t>Working capital</a:t>
            </a:r>
            <a:r>
              <a:rPr lang="en-US" sz="2400" b="1" dirty="0"/>
              <a:t>:</a:t>
            </a:r>
            <a:r>
              <a:rPr lang="en-US" sz="2400" dirty="0"/>
              <a:t> The excess of current assets over current liabilities.</a:t>
            </a:r>
          </a:p>
        </p:txBody>
      </p:sp>
      <p:sp>
        <p:nvSpPr>
          <p:cNvPr id="3" name="Footer Placeholder 2"/>
          <p:cNvSpPr>
            <a:spLocks noGrp="1"/>
          </p:cNvSpPr>
          <p:nvPr>
            <p:ph type="ftr" sz="quarter" idx="11"/>
          </p:nvPr>
        </p:nvSpPr>
        <p:spPr/>
        <p:txBody>
          <a:bodyPr/>
          <a:lstStyle/>
          <a:p>
            <a:r>
              <a:rPr lang="en-US" dirty="0"/>
              <a:t>Copyright © 2020 CFA Institute</a:t>
            </a:r>
          </a:p>
        </p:txBody>
      </p:sp>
      <p:sp>
        <p:nvSpPr>
          <p:cNvPr id="4" name="Slide Number Placeholder 3"/>
          <p:cNvSpPr>
            <a:spLocks noGrp="1"/>
          </p:cNvSpPr>
          <p:nvPr>
            <p:ph type="sldNum" sz="quarter" idx="12"/>
          </p:nvPr>
        </p:nvSpPr>
        <p:spPr/>
        <p:txBody>
          <a:bodyPr/>
          <a:lstStyle/>
          <a:p>
            <a:fld id="{4E4A4924-7CC3-4BF6-9C5C-A8E770D15754}" type="slidenum">
              <a:rPr lang="en-US" smtClean="0"/>
              <a:t>8</a:t>
            </a:fld>
            <a:endParaRPr lang="en-US" dirty="0"/>
          </a:p>
        </p:txBody>
      </p:sp>
    </p:spTree>
    <p:extLst>
      <p:ext uri="{BB962C8B-B14F-4D97-AF65-F5344CB8AC3E}">
        <p14:creationId xmlns:p14="http://schemas.microsoft.com/office/powerpoint/2010/main" val="207160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r>
              <a:t>Current Assets</a:t>
            </a:r>
          </a:p>
        </p:txBody>
      </p:sp>
      <p:sp>
        <p:nvSpPr>
          <p:cNvPr id="265" name="Shape 265"/>
          <p:cNvSpPr>
            <a:spLocks noGrp="1"/>
          </p:cNvSpPr>
          <p:nvPr>
            <p:ph type="body" sz="half" idx="1"/>
          </p:nvPr>
        </p:nvSpPr>
        <p:spPr>
          <a:prstGeom prst="rect">
            <a:avLst/>
          </a:prstGeom>
        </p:spPr>
        <p:txBody>
          <a:bodyPr/>
          <a:lstStyle/>
          <a:p>
            <a:r>
              <a:rPr dirty="0"/>
              <a:t>Presented in order of liquidity.</a:t>
            </a:r>
          </a:p>
          <a:p>
            <a:r>
              <a:rPr dirty="0"/>
              <a:t>Cash and cash equivalents</a:t>
            </a:r>
          </a:p>
          <a:p>
            <a:r>
              <a:rPr dirty="0"/>
              <a:t>Marketable securities</a:t>
            </a:r>
          </a:p>
          <a:p>
            <a:r>
              <a:rPr dirty="0"/>
              <a:t>Trade / Account receivables</a:t>
            </a:r>
          </a:p>
          <a:p>
            <a:r>
              <a:rPr dirty="0"/>
              <a:t>Inventories</a:t>
            </a:r>
          </a:p>
          <a:p>
            <a:r>
              <a:rPr dirty="0"/>
              <a:t>Other</a:t>
            </a:r>
          </a:p>
        </p:txBody>
      </p:sp>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4109" y="1660922"/>
            <a:ext cx="4652367" cy="5045273"/>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4304109" y="3264457"/>
            <a:ext cx="4652367" cy="418384"/>
          </a:xfrm>
          <a:prstGeom prst="rect">
            <a:avLst/>
          </a:prstGeom>
          <a:noFill/>
          <a:ln w="19050" cap="flat">
            <a:solidFill>
              <a:srgbClr val="FF0000">
                <a:alpha val="99000"/>
              </a:srgbClr>
            </a:solidFill>
            <a:miter lim="400000"/>
          </a:ln>
          <a:effectLst>
            <a:reflection blurRad="6350" stA="50000" endA="300" endPos="55000" dir="5400000" sy="-100000" algn="bl" rotWithShape="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endParaRPr lang="en-AU" sz="2250">
              <a:solidFill>
                <a:srgbClr val="FFFFFF"/>
              </a:solidFill>
              <a:effectLst>
                <a:outerShdw blurRad="25400" dist="33948" dir="2700000" rotWithShape="0">
                  <a:srgbClr val="3B3936"/>
                </a:outerShdw>
              </a:effectLst>
              <a:latin typeface="Palatino"/>
              <a:ea typeface="Palatino"/>
              <a:cs typeface="Palatino"/>
              <a:sym typeface="Palatino"/>
            </a:endParaRP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2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1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FIM3001">
  <a:themeElements>
    <a:clrScheme name="Curtin Colours">
      <a:dk1>
        <a:sysClr val="windowText" lastClr="000000"/>
      </a:dk1>
      <a:lt1>
        <a:sysClr val="window" lastClr="FFFFFF"/>
      </a:lt1>
      <a:dk2>
        <a:srgbClr val="808080"/>
      </a:dk2>
      <a:lt2>
        <a:srgbClr val="EEECE1"/>
      </a:lt2>
      <a:accent1>
        <a:srgbClr val="A47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12065" rIns="0" bIns="0" rtlCol="0">
        <a:spAutoFit/>
      </a:bodyPr>
      <a:lstStyle>
        <a:defPPr marL="12700" algn="l">
          <a:spcBef>
            <a:spcPts val="95"/>
          </a:spcBef>
          <a:defRPr sz="2850" spc="25" dirty="0">
            <a:solidFill>
              <a:srgbClr val="737373"/>
            </a:solidFill>
            <a:latin typeface="Arial"/>
            <a:cs typeface="Arial"/>
          </a:defRPr>
        </a:defPPr>
      </a:lstStyle>
    </a:txDef>
  </a:objectDefaults>
  <a:extraClrSchemeLst/>
  <a:extLst>
    <a:ext uri="{05A4C25C-085E-4340-85A3-A5531E510DB2}">
      <thm15:themeFamily xmlns:thm15="http://schemas.microsoft.com/office/thememl/2012/main" name="FIM3001" id="{308CD536-5154-4267-A2C7-CE6FF4ACA987}" vid="{E80C85D6-5E9B-49A1-97DB-ED225ADFE50E}"/>
    </a:ext>
  </a:extLst>
</a:theme>
</file>

<file path=ppt/theme/theme4.xml><?xml version="1.0" encoding="utf-8"?>
<a:theme xmlns:a="http://schemas.openxmlformats.org/drawingml/2006/main" name="3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5.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6.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2D0E45FCF0F4BBB371EEAB5AC4CC4" ma:contentTypeVersion="9" ma:contentTypeDescription="Create a new document." ma:contentTypeScope="" ma:versionID="e4c36c57349774d43637bc5b3b7c3949">
  <xsd:schema xmlns:xsd="http://www.w3.org/2001/XMLSchema" xmlns:xs="http://www.w3.org/2001/XMLSchema" xmlns:p="http://schemas.microsoft.com/office/2006/metadata/properties" xmlns:ns2="2978506b-1cdf-4a19-ba8b-b544eefc02fc" xmlns:ns3="1ee9e045-d919-49b4-b69f-f95a5763e2e7" targetNamespace="http://schemas.microsoft.com/office/2006/metadata/properties" ma:root="true" ma:fieldsID="96533e4611556eabe6ded4b535265e20" ns2:_="" ns3:_="">
    <xsd:import namespace="2978506b-1cdf-4a19-ba8b-b544eefc02fc"/>
    <xsd:import namespace="1ee9e045-d919-49b4-b69f-f95a5763e2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8506b-1cdf-4a19-ba8b-b544eefc02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e9e045-d919-49b4-b69f-f95a5763e2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A22A48-C1B3-43D6-BD51-31B885A477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8506b-1cdf-4a19-ba8b-b544eefc02fc"/>
    <ds:schemaRef ds:uri="1ee9e045-d919-49b4-b69f-f95a5763e2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F0D613-F307-4A24-9FBE-80FBCBF57BE7}">
  <ds:schemaRefs>
    <ds:schemaRef ds:uri="http://purl.org/dc/elements/1.1/"/>
    <ds:schemaRef ds:uri="http://schemas.microsoft.com/office/2006/documentManagement/types"/>
    <ds:schemaRef ds:uri="2978506b-1cdf-4a19-ba8b-b544eefc02fc"/>
    <ds:schemaRef ds:uri="http://purl.org/dc/terms/"/>
    <ds:schemaRef ds:uri="http://schemas.openxmlformats.org/package/2006/metadata/core-properties"/>
    <ds:schemaRef ds:uri="http://purl.org/dc/dcmitype/"/>
    <ds:schemaRef ds:uri="http://schemas.microsoft.com/office/infopath/2007/PartnerControls"/>
    <ds:schemaRef ds:uri="1ee9e045-d919-49b4-b69f-f95a5763e2e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604611A-3A9F-4994-A9B3-443437CE43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CFA</Template>
  <TotalTime>8501</TotalTime>
  <Words>2146</Words>
  <Application>Microsoft Office PowerPoint</Application>
  <PresentationFormat>On-screen Show (4:3)</PresentationFormat>
  <Paragraphs>344</Paragraphs>
  <Slides>37</Slides>
  <Notes>33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37</vt:i4>
      </vt:variant>
    </vt:vector>
  </HeadingPairs>
  <TitlesOfParts>
    <vt:vector size="49" baseType="lpstr">
      <vt:lpstr>Helvetica Light</vt:lpstr>
      <vt:lpstr>Palatino</vt:lpstr>
      <vt:lpstr>Arial</vt:lpstr>
      <vt:lpstr>Calibri</vt:lpstr>
      <vt:lpstr>Cambria</vt:lpstr>
      <vt:lpstr>Helvetica</vt:lpstr>
      <vt:lpstr>Symbol</vt:lpstr>
      <vt:lpstr>Times New Roman</vt:lpstr>
      <vt:lpstr>2_CFA</vt:lpstr>
      <vt:lpstr>1_CFA</vt:lpstr>
      <vt:lpstr>FIM3001</vt:lpstr>
      <vt:lpstr>3_CFA</vt:lpstr>
      <vt:lpstr>PowerPoint Presentation</vt:lpstr>
      <vt:lpstr>Module 4 Understanding Balance sheet &amp; Cash Flow Statements</vt:lpstr>
      <vt:lpstr>balance sheet contents</vt:lpstr>
      <vt:lpstr>balance sheet elements</vt:lpstr>
      <vt:lpstr>current and non-current  assets and liabilities</vt:lpstr>
      <vt:lpstr>Balance sheet: example  facebook</vt:lpstr>
      <vt:lpstr>Balance sheet: example  Barclays plc (assets)</vt:lpstr>
      <vt:lpstr>current and non-current  assets and liabilities</vt:lpstr>
      <vt:lpstr>Current Assets</vt:lpstr>
      <vt:lpstr>Current Liabilities</vt:lpstr>
      <vt:lpstr>Non-Current Assets</vt:lpstr>
      <vt:lpstr>Non-Current Liabilities</vt:lpstr>
      <vt:lpstr>Equity</vt:lpstr>
      <vt:lpstr>Analysis of balance sheets</vt:lpstr>
      <vt:lpstr>What is the Cash-Flow Statement?</vt:lpstr>
      <vt:lpstr>Classification of activities  on the statement of cash flows</vt:lpstr>
      <vt:lpstr>Classification of cash flows  under IFRS vs. U.S. GAAP</vt:lpstr>
      <vt:lpstr>Indirect vs. direct method for presenting operating cash flows</vt:lpstr>
      <vt:lpstr>Indirect vs. direct method for presenting operating cash flows</vt:lpstr>
      <vt:lpstr>DIRECT METHOD EXAMPLE- Woolworths</vt:lpstr>
      <vt:lpstr>Indirect method example- Facebook</vt:lpstr>
      <vt:lpstr>Operating Activities: Indirect method</vt:lpstr>
      <vt:lpstr>Linkage of cash flow statement with balance sheet and income statement</vt:lpstr>
      <vt:lpstr>Direct method</vt:lpstr>
      <vt:lpstr>Preparing the Cash-Flow Statement</vt:lpstr>
      <vt:lpstr>Operating Activities: Cash Received from Customers</vt:lpstr>
      <vt:lpstr>Operating Activities: Cash Paid to Suppliers</vt:lpstr>
      <vt:lpstr>Financing Activities</vt:lpstr>
      <vt:lpstr>Comparison of Direct &amp; Indirect Cash-Flow Statement</vt:lpstr>
      <vt:lpstr>Cash flow statement analysis</vt:lpstr>
      <vt:lpstr>Evaluation of the Sources and Uses of Cash</vt:lpstr>
      <vt:lpstr>Free Cash Flow</vt:lpstr>
      <vt:lpstr>Compute FCFF </vt:lpstr>
      <vt:lpstr>FCFF can also be computed from cash flow from operating activities </vt:lpstr>
      <vt:lpstr>Compute FCFE </vt:lpstr>
      <vt:lpstr>Summary (BS)</vt:lpstr>
      <vt:lpstr>Summary (CF) </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Cash Flow Statements</dc:title>
  <dc:creator>Elaine Henry</dc:creator>
  <cp:lastModifiedBy>Siwen Song</cp:lastModifiedBy>
  <cp:revision>902</cp:revision>
  <cp:lastPrinted>2021-08-13T03:49:16Z</cp:lastPrinted>
  <dcterms:created xsi:type="dcterms:W3CDTF">2012-05-31T13:58:40Z</dcterms:created>
  <dcterms:modified xsi:type="dcterms:W3CDTF">2023-06-15T03:29:41Z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y fmtid="{D5CDD505-2E9C-101B-9397-08002B2CF9AE}" pid="5" name="ContentTypeId">
    <vt:lpwstr>0x010100E242D0E45FCF0F4BBB371EEAB5AC4CC4</vt:lpwstr>
  </property>
</Properties>
</file>