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 id="2147483717" r:id="rId5"/>
    <p:sldMasterId id="2147483648" r:id="rId6"/>
    <p:sldMasterId id="2147483661" r:id="rId7"/>
    <p:sldMasterId id="2147483737" r:id="rId8"/>
  </p:sldMasterIdLst>
  <p:notesMasterIdLst>
    <p:notesMasterId r:id="rId50"/>
  </p:notesMasterIdLst>
  <p:handoutMasterIdLst>
    <p:handoutMasterId r:id="rId51"/>
  </p:handoutMasterIdLst>
  <p:sldIdLst>
    <p:sldId id="447" r:id="rId9"/>
    <p:sldId id="256" r:id="rId10"/>
    <p:sldId id="433" r:id="rId11"/>
    <p:sldId id="395" r:id="rId12"/>
    <p:sldId id="338" r:id="rId13"/>
    <p:sldId id="327" r:id="rId14"/>
    <p:sldId id="404" r:id="rId15"/>
    <p:sldId id="342" r:id="rId16"/>
    <p:sldId id="405" r:id="rId17"/>
    <p:sldId id="406" r:id="rId18"/>
    <p:sldId id="407" r:id="rId19"/>
    <p:sldId id="408" r:id="rId20"/>
    <p:sldId id="416" r:id="rId21"/>
    <p:sldId id="419" r:id="rId22"/>
    <p:sldId id="421" r:id="rId23"/>
    <p:sldId id="422" r:id="rId24"/>
    <p:sldId id="423" r:id="rId25"/>
    <p:sldId id="410" r:id="rId26"/>
    <p:sldId id="412" r:id="rId27"/>
    <p:sldId id="400" r:id="rId28"/>
    <p:sldId id="402" r:id="rId29"/>
    <p:sldId id="438" r:id="rId30"/>
    <p:sldId id="434" r:id="rId31"/>
    <p:sldId id="430" r:id="rId32"/>
    <p:sldId id="436" r:id="rId33"/>
    <p:sldId id="437" r:id="rId34"/>
    <p:sldId id="439" r:id="rId35"/>
    <p:sldId id="440" r:id="rId36"/>
    <p:sldId id="424" r:id="rId37"/>
    <p:sldId id="448" r:id="rId38"/>
    <p:sldId id="425" r:id="rId39"/>
    <p:sldId id="426" r:id="rId40"/>
    <p:sldId id="441" r:id="rId41"/>
    <p:sldId id="442" r:id="rId42"/>
    <p:sldId id="443" r:id="rId43"/>
    <p:sldId id="444" r:id="rId44"/>
    <p:sldId id="445" r:id="rId45"/>
    <p:sldId id="427" r:id="rId46"/>
    <p:sldId id="428" r:id="rId47"/>
    <p:sldId id="446" r:id="rId48"/>
    <p:sldId id="319" r:id="rId49"/>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413">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Collings" initials="SC" lastIdx="4" clrIdx="0">
    <p:extLst>
      <p:ext uri="{19B8F6BF-5375-455C-9EA6-DF929625EA0E}">
        <p15:presenceInfo xmlns:p15="http://schemas.microsoft.com/office/powerpoint/2012/main" userId="Steve Colling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8390" autoAdjust="0"/>
  </p:normalViewPr>
  <p:slideViewPr>
    <p:cSldViewPr>
      <p:cViewPr varScale="1">
        <p:scale>
          <a:sx n="78" d="100"/>
          <a:sy n="78" d="100"/>
        </p:scale>
        <p:origin x="2556" y="84"/>
      </p:cViewPr>
      <p:guideLst>
        <p:guide orient="horz" pos="2160"/>
        <p:guide orient="horz" pos="816"/>
        <p:guide orient="horz" pos="96"/>
        <p:guide orient="horz" pos="912"/>
        <p:guide orient="horz" pos="3888"/>
        <p:guide orient="horz" pos="1413"/>
        <p:guide pos="2880"/>
        <p:guide pos="240"/>
        <p:guide pos="5520"/>
      </p:guideLst>
    </p:cSldViewPr>
  </p:slideViewPr>
  <p:notesTextViewPr>
    <p:cViewPr>
      <p:scale>
        <a:sx n="1" d="1"/>
        <a:sy n="1" d="1"/>
      </p:scale>
      <p:origin x="0" y="0"/>
    </p:cViewPr>
  </p:notesTextViewPr>
  <p:sorterViewPr>
    <p:cViewPr>
      <p:scale>
        <a:sx n="100" d="100"/>
        <a:sy n="100" d="100"/>
      </p:scale>
      <p:origin x="0" y="2064"/>
    </p:cViewPr>
  </p:sorterViewPr>
  <p:notesViewPr>
    <p:cSldViewPr showGuides="1">
      <p:cViewPr varScale="1">
        <p:scale>
          <a:sx n="83" d="100"/>
          <a:sy n="83" d="100"/>
        </p:scale>
        <p:origin x="-3816" y="-7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n Song" userId="9dc8af66-f080-4a12-9930-e64d42240ebc" providerId="ADAL" clId="{A297D00A-01CF-4FF1-AC58-4A9BED9EE67D}"/>
    <pc:docChg chg="delSld modSld">
      <pc:chgData name="Siwen Song" userId="9dc8af66-f080-4a12-9930-e64d42240ebc" providerId="ADAL" clId="{A297D00A-01CF-4FF1-AC58-4A9BED9EE67D}" dt="2023-06-15T03:40:42.301" v="38" actId="47"/>
      <pc:docMkLst>
        <pc:docMk/>
      </pc:docMkLst>
      <pc:sldChg chg="modNotesTx">
        <pc:chgData name="Siwen Song" userId="9dc8af66-f080-4a12-9930-e64d42240ebc" providerId="ADAL" clId="{A297D00A-01CF-4FF1-AC58-4A9BED9EE67D}" dt="2023-06-15T03:38:52.122" v="1" actId="20577"/>
        <pc:sldMkLst>
          <pc:docMk/>
          <pc:sldMk cId="896741323" sldId="256"/>
        </pc:sldMkLst>
      </pc:sldChg>
      <pc:sldChg chg="modNotesTx">
        <pc:chgData name="Siwen Song" userId="9dc8af66-f080-4a12-9930-e64d42240ebc" providerId="ADAL" clId="{A297D00A-01CF-4FF1-AC58-4A9BED9EE67D}" dt="2023-06-15T03:39:03.156" v="5" actId="20577"/>
        <pc:sldMkLst>
          <pc:docMk/>
          <pc:sldMk cId="3384037127" sldId="327"/>
        </pc:sldMkLst>
      </pc:sldChg>
      <pc:sldChg chg="modNotesTx">
        <pc:chgData name="Siwen Song" userId="9dc8af66-f080-4a12-9930-e64d42240ebc" providerId="ADAL" clId="{A297D00A-01CF-4FF1-AC58-4A9BED9EE67D}" dt="2023-06-15T03:39:00.241" v="4" actId="20577"/>
        <pc:sldMkLst>
          <pc:docMk/>
          <pc:sldMk cId="1417002091" sldId="338"/>
        </pc:sldMkLst>
      </pc:sldChg>
      <pc:sldChg chg="modNotesTx">
        <pc:chgData name="Siwen Song" userId="9dc8af66-f080-4a12-9930-e64d42240ebc" providerId="ADAL" clId="{A297D00A-01CF-4FF1-AC58-4A9BED9EE67D}" dt="2023-06-15T03:39:08.929" v="7" actId="20577"/>
        <pc:sldMkLst>
          <pc:docMk/>
          <pc:sldMk cId="1950811662" sldId="342"/>
        </pc:sldMkLst>
      </pc:sldChg>
      <pc:sldChg chg="modNotesTx">
        <pc:chgData name="Siwen Song" userId="9dc8af66-f080-4a12-9930-e64d42240ebc" providerId="ADAL" clId="{A297D00A-01CF-4FF1-AC58-4A9BED9EE67D}" dt="2023-06-15T03:38:57.682" v="3" actId="20577"/>
        <pc:sldMkLst>
          <pc:docMk/>
          <pc:sldMk cId="2174133972" sldId="395"/>
        </pc:sldMkLst>
      </pc:sldChg>
      <pc:sldChg chg="modNotesTx">
        <pc:chgData name="Siwen Song" userId="9dc8af66-f080-4a12-9930-e64d42240ebc" providerId="ADAL" clId="{A297D00A-01CF-4FF1-AC58-4A9BED9EE67D}" dt="2023-06-15T03:39:45.257" v="19" actId="20577"/>
        <pc:sldMkLst>
          <pc:docMk/>
          <pc:sldMk cId="1684439286" sldId="400"/>
        </pc:sldMkLst>
      </pc:sldChg>
      <pc:sldChg chg="modNotesTx">
        <pc:chgData name="Siwen Song" userId="9dc8af66-f080-4a12-9930-e64d42240ebc" providerId="ADAL" clId="{A297D00A-01CF-4FF1-AC58-4A9BED9EE67D}" dt="2023-06-15T03:39:49.009" v="20" actId="20577"/>
        <pc:sldMkLst>
          <pc:docMk/>
          <pc:sldMk cId="977454650" sldId="402"/>
        </pc:sldMkLst>
      </pc:sldChg>
      <pc:sldChg chg="modNotesTx">
        <pc:chgData name="Siwen Song" userId="9dc8af66-f080-4a12-9930-e64d42240ebc" providerId="ADAL" clId="{A297D00A-01CF-4FF1-AC58-4A9BED9EE67D}" dt="2023-06-15T03:39:05.897" v="6" actId="20577"/>
        <pc:sldMkLst>
          <pc:docMk/>
          <pc:sldMk cId="3810717371" sldId="404"/>
        </pc:sldMkLst>
      </pc:sldChg>
      <pc:sldChg chg="modNotesTx">
        <pc:chgData name="Siwen Song" userId="9dc8af66-f080-4a12-9930-e64d42240ebc" providerId="ADAL" clId="{A297D00A-01CF-4FF1-AC58-4A9BED9EE67D}" dt="2023-06-15T03:39:11.960" v="8" actId="20577"/>
        <pc:sldMkLst>
          <pc:docMk/>
          <pc:sldMk cId="307863416" sldId="405"/>
        </pc:sldMkLst>
      </pc:sldChg>
      <pc:sldChg chg="modNotesTx">
        <pc:chgData name="Siwen Song" userId="9dc8af66-f080-4a12-9930-e64d42240ebc" providerId="ADAL" clId="{A297D00A-01CF-4FF1-AC58-4A9BED9EE67D}" dt="2023-06-15T03:39:15.609" v="9" actId="20577"/>
        <pc:sldMkLst>
          <pc:docMk/>
          <pc:sldMk cId="4009384306" sldId="406"/>
        </pc:sldMkLst>
      </pc:sldChg>
      <pc:sldChg chg="modNotesTx">
        <pc:chgData name="Siwen Song" userId="9dc8af66-f080-4a12-9930-e64d42240ebc" providerId="ADAL" clId="{A297D00A-01CF-4FF1-AC58-4A9BED9EE67D}" dt="2023-06-15T03:39:18.497" v="10" actId="20577"/>
        <pc:sldMkLst>
          <pc:docMk/>
          <pc:sldMk cId="3007161275" sldId="407"/>
        </pc:sldMkLst>
      </pc:sldChg>
      <pc:sldChg chg="modNotesTx">
        <pc:chgData name="Siwen Song" userId="9dc8af66-f080-4a12-9930-e64d42240ebc" providerId="ADAL" clId="{A297D00A-01CF-4FF1-AC58-4A9BED9EE67D}" dt="2023-06-15T03:39:21.483" v="11" actId="20577"/>
        <pc:sldMkLst>
          <pc:docMk/>
          <pc:sldMk cId="1683406725" sldId="408"/>
        </pc:sldMkLst>
      </pc:sldChg>
      <pc:sldChg chg="modNotesTx">
        <pc:chgData name="Siwen Song" userId="9dc8af66-f080-4a12-9930-e64d42240ebc" providerId="ADAL" clId="{A297D00A-01CF-4FF1-AC58-4A9BED9EE67D}" dt="2023-06-15T03:39:38.807" v="17" actId="20577"/>
        <pc:sldMkLst>
          <pc:docMk/>
          <pc:sldMk cId="4172626114" sldId="410"/>
        </pc:sldMkLst>
      </pc:sldChg>
      <pc:sldChg chg="modNotesTx">
        <pc:chgData name="Siwen Song" userId="9dc8af66-f080-4a12-9930-e64d42240ebc" providerId="ADAL" clId="{A297D00A-01CF-4FF1-AC58-4A9BED9EE67D}" dt="2023-06-15T03:39:43.120" v="18" actId="20577"/>
        <pc:sldMkLst>
          <pc:docMk/>
          <pc:sldMk cId="3260510728" sldId="412"/>
        </pc:sldMkLst>
      </pc:sldChg>
      <pc:sldChg chg="modNotesTx">
        <pc:chgData name="Siwen Song" userId="9dc8af66-f080-4a12-9930-e64d42240ebc" providerId="ADAL" clId="{A297D00A-01CF-4FF1-AC58-4A9BED9EE67D}" dt="2023-06-15T03:39:25.173" v="12" actId="20577"/>
        <pc:sldMkLst>
          <pc:docMk/>
          <pc:sldMk cId="3905275209" sldId="416"/>
        </pc:sldMkLst>
      </pc:sldChg>
      <pc:sldChg chg="modNotesTx">
        <pc:chgData name="Siwen Song" userId="9dc8af66-f080-4a12-9930-e64d42240ebc" providerId="ADAL" clId="{A297D00A-01CF-4FF1-AC58-4A9BED9EE67D}" dt="2023-06-15T03:39:28.323" v="13" actId="20577"/>
        <pc:sldMkLst>
          <pc:docMk/>
          <pc:sldMk cId="3310768421" sldId="419"/>
        </pc:sldMkLst>
      </pc:sldChg>
      <pc:sldChg chg="modNotesTx">
        <pc:chgData name="Siwen Song" userId="9dc8af66-f080-4a12-9930-e64d42240ebc" providerId="ADAL" clId="{A297D00A-01CF-4FF1-AC58-4A9BED9EE67D}" dt="2023-06-15T03:39:30.595" v="14" actId="20577"/>
        <pc:sldMkLst>
          <pc:docMk/>
          <pc:sldMk cId="2564635535" sldId="421"/>
        </pc:sldMkLst>
      </pc:sldChg>
      <pc:sldChg chg="modNotesTx">
        <pc:chgData name="Siwen Song" userId="9dc8af66-f080-4a12-9930-e64d42240ebc" providerId="ADAL" clId="{A297D00A-01CF-4FF1-AC58-4A9BED9EE67D}" dt="2023-06-15T03:39:33.563" v="15" actId="20577"/>
        <pc:sldMkLst>
          <pc:docMk/>
          <pc:sldMk cId="24255208" sldId="422"/>
        </pc:sldMkLst>
      </pc:sldChg>
      <pc:sldChg chg="modNotesTx">
        <pc:chgData name="Siwen Song" userId="9dc8af66-f080-4a12-9930-e64d42240ebc" providerId="ADAL" clId="{A297D00A-01CF-4FF1-AC58-4A9BED9EE67D}" dt="2023-06-15T03:39:36.399" v="16" actId="20577"/>
        <pc:sldMkLst>
          <pc:docMk/>
          <pc:sldMk cId="3107065246" sldId="423"/>
        </pc:sldMkLst>
      </pc:sldChg>
      <pc:sldChg chg="modNotesTx">
        <pc:chgData name="Siwen Song" userId="9dc8af66-f080-4a12-9930-e64d42240ebc" providerId="ADAL" clId="{A297D00A-01CF-4FF1-AC58-4A9BED9EE67D}" dt="2023-06-15T03:40:07.776" v="27" actId="5793"/>
        <pc:sldMkLst>
          <pc:docMk/>
          <pc:sldMk cId="3076280890" sldId="424"/>
        </pc:sldMkLst>
      </pc:sldChg>
      <pc:sldChg chg="modNotesTx">
        <pc:chgData name="Siwen Song" userId="9dc8af66-f080-4a12-9930-e64d42240ebc" providerId="ADAL" clId="{A297D00A-01CF-4FF1-AC58-4A9BED9EE67D}" dt="2023-06-15T03:40:14.056" v="29" actId="5793"/>
        <pc:sldMkLst>
          <pc:docMk/>
          <pc:sldMk cId="2714223186" sldId="425"/>
        </pc:sldMkLst>
      </pc:sldChg>
      <pc:sldChg chg="modNotesTx">
        <pc:chgData name="Siwen Song" userId="9dc8af66-f080-4a12-9930-e64d42240ebc" providerId="ADAL" clId="{A297D00A-01CF-4FF1-AC58-4A9BED9EE67D}" dt="2023-06-15T03:40:17.841" v="30" actId="20577"/>
        <pc:sldMkLst>
          <pc:docMk/>
          <pc:sldMk cId="956264945" sldId="426"/>
        </pc:sldMkLst>
      </pc:sldChg>
      <pc:sldChg chg="modNotesTx">
        <pc:chgData name="Siwen Song" userId="9dc8af66-f080-4a12-9930-e64d42240ebc" providerId="ADAL" clId="{A297D00A-01CF-4FF1-AC58-4A9BED9EE67D}" dt="2023-06-15T03:40:32.545" v="35" actId="5793"/>
        <pc:sldMkLst>
          <pc:docMk/>
          <pc:sldMk cId="1079888729" sldId="427"/>
        </pc:sldMkLst>
      </pc:sldChg>
      <pc:sldChg chg="modNotesTx">
        <pc:chgData name="Siwen Song" userId="9dc8af66-f080-4a12-9930-e64d42240ebc" providerId="ADAL" clId="{A297D00A-01CF-4FF1-AC58-4A9BED9EE67D}" dt="2023-06-15T03:40:35.575" v="36" actId="20577"/>
        <pc:sldMkLst>
          <pc:docMk/>
          <pc:sldMk cId="1830937743" sldId="428"/>
        </pc:sldMkLst>
      </pc:sldChg>
      <pc:sldChg chg="modNotesTx">
        <pc:chgData name="Siwen Song" userId="9dc8af66-f080-4a12-9930-e64d42240ebc" providerId="ADAL" clId="{A297D00A-01CF-4FF1-AC58-4A9BED9EE67D}" dt="2023-06-15T03:39:55.431" v="22" actId="20577"/>
        <pc:sldMkLst>
          <pc:docMk/>
          <pc:sldMk cId="2910237619" sldId="430"/>
        </pc:sldMkLst>
      </pc:sldChg>
      <pc:sldChg chg="modNotesTx">
        <pc:chgData name="Siwen Song" userId="9dc8af66-f080-4a12-9930-e64d42240ebc" providerId="ADAL" clId="{A297D00A-01CF-4FF1-AC58-4A9BED9EE67D}" dt="2023-06-15T03:38:55.487" v="2" actId="20577"/>
        <pc:sldMkLst>
          <pc:docMk/>
          <pc:sldMk cId="2982539156" sldId="433"/>
        </pc:sldMkLst>
      </pc:sldChg>
      <pc:sldChg chg="modNotesTx">
        <pc:chgData name="Siwen Song" userId="9dc8af66-f080-4a12-9930-e64d42240ebc" providerId="ADAL" clId="{A297D00A-01CF-4FF1-AC58-4A9BED9EE67D}" dt="2023-06-15T03:39:58.291" v="23" actId="20577"/>
        <pc:sldMkLst>
          <pc:docMk/>
          <pc:sldMk cId="3724362124" sldId="436"/>
        </pc:sldMkLst>
      </pc:sldChg>
      <pc:sldChg chg="modNotesTx">
        <pc:chgData name="Siwen Song" userId="9dc8af66-f080-4a12-9930-e64d42240ebc" providerId="ADAL" clId="{A297D00A-01CF-4FF1-AC58-4A9BED9EE67D}" dt="2023-06-15T03:40:01.050" v="24" actId="20577"/>
        <pc:sldMkLst>
          <pc:docMk/>
          <pc:sldMk cId="1198140069" sldId="437"/>
        </pc:sldMkLst>
      </pc:sldChg>
      <pc:sldChg chg="modNotesTx">
        <pc:chgData name="Siwen Song" userId="9dc8af66-f080-4a12-9930-e64d42240ebc" providerId="ADAL" clId="{A297D00A-01CF-4FF1-AC58-4A9BED9EE67D}" dt="2023-06-15T03:39:51.777" v="21" actId="20577"/>
        <pc:sldMkLst>
          <pc:docMk/>
          <pc:sldMk cId="1125407945" sldId="438"/>
        </pc:sldMkLst>
      </pc:sldChg>
      <pc:sldChg chg="modNotesTx">
        <pc:chgData name="Siwen Song" userId="9dc8af66-f080-4a12-9930-e64d42240ebc" providerId="ADAL" clId="{A297D00A-01CF-4FF1-AC58-4A9BED9EE67D}" dt="2023-06-15T03:40:05.024" v="25" actId="20577"/>
        <pc:sldMkLst>
          <pc:docMk/>
          <pc:sldMk cId="519972411" sldId="440"/>
        </pc:sldMkLst>
      </pc:sldChg>
      <pc:sldChg chg="modNotesTx">
        <pc:chgData name="Siwen Song" userId="9dc8af66-f080-4a12-9930-e64d42240ebc" providerId="ADAL" clId="{A297D00A-01CF-4FF1-AC58-4A9BED9EE67D}" dt="2023-06-15T03:40:22.691" v="31" actId="20577"/>
        <pc:sldMkLst>
          <pc:docMk/>
          <pc:sldMk cId="180133812" sldId="442"/>
        </pc:sldMkLst>
      </pc:sldChg>
      <pc:sldChg chg="modNotesTx">
        <pc:chgData name="Siwen Song" userId="9dc8af66-f080-4a12-9930-e64d42240ebc" providerId="ADAL" clId="{A297D00A-01CF-4FF1-AC58-4A9BED9EE67D}" dt="2023-06-15T03:40:24.658" v="32" actId="20577"/>
        <pc:sldMkLst>
          <pc:docMk/>
          <pc:sldMk cId="1772030475" sldId="443"/>
        </pc:sldMkLst>
      </pc:sldChg>
      <pc:sldChg chg="modNotesTx">
        <pc:chgData name="Siwen Song" userId="9dc8af66-f080-4a12-9930-e64d42240ebc" providerId="ADAL" clId="{A297D00A-01CF-4FF1-AC58-4A9BED9EE67D}" dt="2023-06-15T03:40:27.715" v="33" actId="20577"/>
        <pc:sldMkLst>
          <pc:docMk/>
          <pc:sldMk cId="4084933242" sldId="444"/>
        </pc:sldMkLst>
      </pc:sldChg>
      <pc:sldChg chg="modNotesTx">
        <pc:chgData name="Siwen Song" userId="9dc8af66-f080-4a12-9930-e64d42240ebc" providerId="ADAL" clId="{A297D00A-01CF-4FF1-AC58-4A9BED9EE67D}" dt="2023-06-15T03:40:39.412" v="37" actId="20577"/>
        <pc:sldMkLst>
          <pc:docMk/>
          <pc:sldMk cId="1661121004" sldId="446"/>
        </pc:sldMkLst>
      </pc:sldChg>
      <pc:sldChg chg="del">
        <pc:chgData name="Siwen Song" userId="9dc8af66-f080-4a12-9930-e64d42240ebc" providerId="ADAL" clId="{A297D00A-01CF-4FF1-AC58-4A9BED9EE67D}" dt="2023-06-15T03:38:48.795" v="0" actId="47"/>
        <pc:sldMkLst>
          <pc:docMk/>
          <pc:sldMk cId="3300236720" sldId="450"/>
        </pc:sldMkLst>
      </pc:sldChg>
      <pc:sldChg chg="del">
        <pc:chgData name="Siwen Song" userId="9dc8af66-f080-4a12-9930-e64d42240ebc" providerId="ADAL" clId="{A297D00A-01CF-4FF1-AC58-4A9BED9EE67D}" dt="2023-06-15T03:40:42.301" v="38" actId="47"/>
        <pc:sldMkLst>
          <pc:docMk/>
          <pc:sldMk cId="1061420219" sldId="627"/>
        </pc:sldMkLst>
      </pc:sldChg>
    </pc:docChg>
  </pc:docChgLst>
  <pc:docChgLst>
    <pc:chgData name="Siwen Song" userId="9dc8af66-f080-4a12-9930-e64d42240ebc" providerId="ADAL" clId="{9384682B-A37C-4652-A7D2-84B985AEA9EC}"/>
    <pc:docChg chg="modSld">
      <pc:chgData name="Siwen Song" userId="9dc8af66-f080-4a12-9930-e64d42240ebc" providerId="ADAL" clId="{9384682B-A37C-4652-A7D2-84B985AEA9EC}" dt="2021-08-22T12:58:58.016" v="66" actId="113"/>
      <pc:docMkLst>
        <pc:docMk/>
      </pc:docMkLst>
      <pc:sldChg chg="modNotesTx">
        <pc:chgData name="Siwen Song" userId="9dc8af66-f080-4a12-9930-e64d42240ebc" providerId="ADAL" clId="{9384682B-A37C-4652-A7D2-84B985AEA9EC}" dt="2021-08-22T11:23:49.271" v="59" actId="20577"/>
        <pc:sldMkLst>
          <pc:docMk/>
          <pc:sldMk cId="2174133972" sldId="395"/>
        </pc:sldMkLst>
      </pc:sldChg>
      <pc:sldChg chg="modSp mod">
        <pc:chgData name="Siwen Song" userId="9dc8af66-f080-4a12-9930-e64d42240ebc" providerId="ADAL" clId="{9384682B-A37C-4652-A7D2-84B985AEA9EC}" dt="2021-08-22T12:58:28.343" v="65" actId="14100"/>
        <pc:sldMkLst>
          <pc:docMk/>
          <pc:sldMk cId="3076280890" sldId="424"/>
        </pc:sldMkLst>
        <pc:spChg chg="mod">
          <ac:chgData name="Siwen Song" userId="9dc8af66-f080-4a12-9930-e64d42240ebc" providerId="ADAL" clId="{9384682B-A37C-4652-A7D2-84B985AEA9EC}" dt="2021-08-22T12:58:28.343" v="65" actId="14100"/>
          <ac:spMkLst>
            <pc:docMk/>
            <pc:sldMk cId="3076280890" sldId="424"/>
            <ac:spMk id="241" creationId="{00000000-0000-0000-0000-000000000000}"/>
          </ac:spMkLst>
        </pc:spChg>
      </pc:sldChg>
      <pc:sldChg chg="modSp mod">
        <pc:chgData name="Siwen Song" userId="9dc8af66-f080-4a12-9930-e64d42240ebc" providerId="ADAL" clId="{9384682B-A37C-4652-A7D2-84B985AEA9EC}" dt="2021-08-22T12:58:58.016" v="66" actId="113"/>
        <pc:sldMkLst>
          <pc:docMk/>
          <pc:sldMk cId="2714223186" sldId="425"/>
        </pc:sldMkLst>
        <pc:spChg chg="mod">
          <ac:chgData name="Siwen Song" userId="9dc8af66-f080-4a12-9930-e64d42240ebc" providerId="ADAL" clId="{9384682B-A37C-4652-A7D2-84B985AEA9EC}" dt="2021-08-22T12:58:58.016" v="66" actId="113"/>
          <ac:spMkLst>
            <pc:docMk/>
            <pc:sldMk cId="2714223186" sldId="425"/>
            <ac:spMk id="212" creationId="{00000000-0000-0000-0000-000000000000}"/>
          </ac:spMkLst>
        </pc:spChg>
      </pc:sldChg>
    </pc:docChg>
  </pc:docChgLst>
  <pc:docChgLst>
    <pc:chgData name="Siwen Song" userId="9dc8af66-f080-4a12-9930-e64d42240ebc" providerId="ADAL" clId="{646D8AE2-7FE1-46DF-912D-9F97202C7311}"/>
    <pc:docChg chg="custSel addSld delSld modSld">
      <pc:chgData name="Siwen Song" userId="9dc8af66-f080-4a12-9930-e64d42240ebc" providerId="ADAL" clId="{646D8AE2-7FE1-46DF-912D-9F97202C7311}" dt="2023-03-30T06:15:51.733" v="112" actId="20577"/>
      <pc:docMkLst>
        <pc:docMk/>
      </pc:docMkLst>
      <pc:sldChg chg="modSp mod">
        <pc:chgData name="Siwen Song" userId="9dc8af66-f080-4a12-9930-e64d42240ebc" providerId="ADAL" clId="{646D8AE2-7FE1-46DF-912D-9F97202C7311}" dt="2023-03-29T02:24:26.840" v="1" actId="113"/>
        <pc:sldMkLst>
          <pc:docMk/>
          <pc:sldMk cId="3076280890" sldId="424"/>
        </pc:sldMkLst>
        <pc:spChg chg="mod">
          <ac:chgData name="Siwen Song" userId="9dc8af66-f080-4a12-9930-e64d42240ebc" providerId="ADAL" clId="{646D8AE2-7FE1-46DF-912D-9F97202C7311}" dt="2023-03-29T02:24:26.840" v="1" actId="113"/>
          <ac:spMkLst>
            <pc:docMk/>
            <pc:sldMk cId="3076280890" sldId="424"/>
            <ac:spMk id="241" creationId="{00000000-0000-0000-0000-000000000000}"/>
          </ac:spMkLst>
        </pc:spChg>
      </pc:sldChg>
      <pc:sldChg chg="addSp delSp modSp new mod modTransition modClrScheme chgLayout">
        <pc:chgData name="Siwen Song" userId="9dc8af66-f080-4a12-9930-e64d42240ebc" providerId="ADAL" clId="{646D8AE2-7FE1-46DF-912D-9F97202C7311}" dt="2023-03-29T02:28:31.556" v="88" actId="404"/>
        <pc:sldMkLst>
          <pc:docMk/>
          <pc:sldMk cId="461908964" sldId="448"/>
        </pc:sldMkLst>
        <pc:spChg chg="mod">
          <ac:chgData name="Siwen Song" userId="9dc8af66-f080-4a12-9930-e64d42240ebc" providerId="ADAL" clId="{646D8AE2-7FE1-46DF-912D-9F97202C7311}" dt="2023-03-29T02:28:01.275" v="56" actId="14100"/>
          <ac:spMkLst>
            <pc:docMk/>
            <pc:sldMk cId="461908964" sldId="448"/>
            <ac:spMk id="2" creationId="{CA9DD5BA-53E4-7459-F169-CA5EB25F6C8D}"/>
          </ac:spMkLst>
        </pc:spChg>
        <pc:spChg chg="del">
          <ac:chgData name="Siwen Song" userId="9dc8af66-f080-4a12-9930-e64d42240ebc" providerId="ADAL" clId="{646D8AE2-7FE1-46DF-912D-9F97202C7311}" dt="2023-03-29T02:27:55.289" v="55" actId="26606"/>
          <ac:spMkLst>
            <pc:docMk/>
            <pc:sldMk cId="461908964" sldId="448"/>
            <ac:spMk id="3" creationId="{9E8B504B-13F6-65E8-059F-F0629646637F}"/>
          </ac:spMkLst>
        </pc:spChg>
        <pc:spChg chg="mod ord">
          <ac:chgData name="Siwen Song" userId="9dc8af66-f080-4a12-9930-e64d42240ebc" providerId="ADAL" clId="{646D8AE2-7FE1-46DF-912D-9F97202C7311}" dt="2023-03-29T02:27:55.289" v="55" actId="26606"/>
          <ac:spMkLst>
            <pc:docMk/>
            <pc:sldMk cId="461908964" sldId="448"/>
            <ac:spMk id="4" creationId="{F0ED46A7-50F6-663F-8F52-DC0AA4D09448}"/>
          </ac:spMkLst>
        </pc:spChg>
        <pc:spChg chg="add mod">
          <ac:chgData name="Siwen Song" userId="9dc8af66-f080-4a12-9930-e64d42240ebc" providerId="ADAL" clId="{646D8AE2-7FE1-46DF-912D-9F97202C7311}" dt="2023-03-29T02:28:31.556" v="88" actId="404"/>
          <ac:spMkLst>
            <pc:docMk/>
            <pc:sldMk cId="461908964" sldId="448"/>
            <ac:spMk id="7" creationId="{DBD228CF-902E-53BC-3255-3587D8419027}"/>
          </ac:spMkLst>
        </pc:spChg>
        <pc:spChg chg="add mod">
          <ac:chgData name="Siwen Song" userId="9dc8af66-f080-4a12-9930-e64d42240ebc" providerId="ADAL" clId="{646D8AE2-7FE1-46DF-912D-9F97202C7311}" dt="2023-03-29T02:27:55.289" v="55" actId="26606"/>
          <ac:spMkLst>
            <pc:docMk/>
            <pc:sldMk cId="461908964" sldId="448"/>
            <ac:spMk id="11" creationId="{E43E06B8-70B7-7CA8-2771-EF0587E3A9A9}"/>
          </ac:spMkLst>
        </pc:spChg>
        <pc:picChg chg="add mod">
          <ac:chgData name="Siwen Song" userId="9dc8af66-f080-4a12-9930-e64d42240ebc" providerId="ADAL" clId="{646D8AE2-7FE1-46DF-912D-9F97202C7311}" dt="2023-03-29T02:28:12.242" v="59" actId="1076"/>
          <ac:picMkLst>
            <pc:docMk/>
            <pc:sldMk cId="461908964" sldId="448"/>
            <ac:picMk id="6" creationId="{40495B65-AC39-01F2-A596-BC095A8054D3}"/>
          </ac:picMkLst>
        </pc:picChg>
      </pc:sldChg>
      <pc:sldChg chg="del">
        <pc:chgData name="Siwen Song" userId="9dc8af66-f080-4a12-9930-e64d42240ebc" providerId="ADAL" clId="{646D8AE2-7FE1-46DF-912D-9F97202C7311}" dt="2023-03-30T02:50:15.944" v="90" actId="47"/>
        <pc:sldMkLst>
          <pc:docMk/>
          <pc:sldMk cId="1078631727" sldId="449"/>
        </pc:sldMkLst>
      </pc:sldChg>
      <pc:sldChg chg="modSp mod modAnim">
        <pc:chgData name="Siwen Song" userId="9dc8af66-f080-4a12-9930-e64d42240ebc" providerId="ADAL" clId="{646D8AE2-7FE1-46DF-912D-9F97202C7311}" dt="2023-03-30T06:15:51.733" v="112" actId="20577"/>
        <pc:sldMkLst>
          <pc:docMk/>
          <pc:sldMk cId="3300236720" sldId="450"/>
        </pc:sldMkLst>
        <pc:spChg chg="mod">
          <ac:chgData name="Siwen Song" userId="9dc8af66-f080-4a12-9930-e64d42240ebc" providerId="ADAL" clId="{646D8AE2-7FE1-46DF-912D-9F97202C7311}" dt="2023-03-30T06:15:51.733" v="112" actId="20577"/>
          <ac:spMkLst>
            <pc:docMk/>
            <pc:sldMk cId="3300236720" sldId="450"/>
            <ac:spMk id="4" creationId="{17FB3984-EEAD-B71E-1DAA-036CFD021D75}"/>
          </ac:spMkLst>
        </pc:spChg>
      </pc:sldChg>
      <pc:sldChg chg="modSp mod">
        <pc:chgData name="Siwen Song" userId="9dc8af66-f080-4a12-9930-e64d42240ebc" providerId="ADAL" clId="{646D8AE2-7FE1-46DF-912D-9F97202C7311}" dt="2023-03-30T03:31:22.114" v="109" actId="20577"/>
        <pc:sldMkLst>
          <pc:docMk/>
          <pc:sldMk cId="1061420219" sldId="627"/>
        </pc:sldMkLst>
        <pc:spChg chg="mod">
          <ac:chgData name="Siwen Song" userId="9dc8af66-f080-4a12-9930-e64d42240ebc" providerId="ADAL" clId="{646D8AE2-7FE1-46DF-912D-9F97202C7311}" dt="2023-03-30T03:31:22.114" v="109" actId="20577"/>
          <ac:spMkLst>
            <pc:docMk/>
            <pc:sldMk cId="1061420219" sldId="627"/>
            <ac:spMk id="3" creationId="{F23125E3-6761-EF33-BB1A-F09A03839A8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2018 Share of Operating Profit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Share of Operating Profit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5E6-364A-A55F-FD629D9CE01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5E6-364A-A55F-FD629D9CE01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5E6-364A-A55F-FD629D9CE01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5E6-364A-A55F-FD629D9CE017}"/>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F5E6-364A-A55F-FD629D9CE01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North America</c:v>
                </c:pt>
                <c:pt idx="1">
                  <c:v>Latin America</c:v>
                </c:pt>
                <c:pt idx="2">
                  <c:v>Europe</c:v>
                </c:pt>
                <c:pt idx="3">
                  <c:v>Asia Pacific</c:v>
                </c:pt>
                <c:pt idx="4">
                  <c:v>Africa/Eurasia</c:v>
                </c:pt>
              </c:strCache>
            </c:strRef>
          </c:cat>
          <c:val>
            <c:numRef>
              <c:f>Sheet1!$B$2:$B$6</c:f>
              <c:numCache>
                <c:formatCode>General</c:formatCode>
                <c:ptCount val="5"/>
                <c:pt idx="0">
                  <c:v>1037</c:v>
                </c:pt>
                <c:pt idx="1">
                  <c:v>995</c:v>
                </c:pt>
                <c:pt idx="2">
                  <c:v>634</c:v>
                </c:pt>
                <c:pt idx="3">
                  <c:v>777</c:v>
                </c:pt>
                <c:pt idx="4">
                  <c:v>173</c:v>
                </c:pt>
              </c:numCache>
            </c:numRef>
          </c:val>
          <c:extLst>
            <c:ext xmlns:c16="http://schemas.microsoft.com/office/drawing/2014/chart" uri="{C3380CC4-5D6E-409C-BE32-E72D297353CC}">
              <c16:uniqueId val="{00000000-0148-E048-B3DD-4A17BAF6AC2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5168641935222014"/>
          <c:y val="0.35580931893822554"/>
          <c:w val="0.24831358064777986"/>
          <c:h val="0.3870667261953080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2018 Share of Operating Profit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legend>
      <c:legendPos val="r"/>
      <c:layout>
        <c:manualLayout>
          <c:xMode val="edge"/>
          <c:yMode val="edge"/>
          <c:x val="0.75168641935222014"/>
          <c:y val="0.35580931893822554"/>
          <c:w val="0.24831358064777986"/>
          <c:h val="0.3870667261953080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2018 Share of Operating Profit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legend>
      <c:legendPos val="r"/>
      <c:layout>
        <c:manualLayout>
          <c:xMode val="edge"/>
          <c:yMode val="edge"/>
          <c:x val="0.75168641935222014"/>
          <c:y val="0.35580931893822554"/>
          <c:w val="0.24831358064777986"/>
          <c:h val="0.3870667261953080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443D6C-64A1-43FB-8B6D-489D53724F6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ADC749E-6B6C-400B-B857-C302939478C7}">
      <dgm:prSet phldrT="[Text]"/>
      <dgm:spPr/>
      <dgm:t>
        <a:bodyPr/>
        <a:lstStyle/>
        <a:p>
          <a:endParaRPr lang="en-US" dirty="0"/>
        </a:p>
      </dgm:t>
    </dgm:pt>
    <dgm:pt modelId="{226A9E54-9FD1-4DEB-B257-946C050B8FAF}" type="parTrans" cxnId="{031C1660-785F-4F27-9E2E-18A52213713B}">
      <dgm:prSet/>
      <dgm:spPr/>
      <dgm:t>
        <a:bodyPr/>
        <a:lstStyle/>
        <a:p>
          <a:endParaRPr lang="en-US"/>
        </a:p>
      </dgm:t>
    </dgm:pt>
    <dgm:pt modelId="{541FF18F-B90B-4DA1-9D61-F374B9C8A543}" type="sibTrans" cxnId="{031C1660-785F-4F27-9E2E-18A52213713B}">
      <dgm:prSet/>
      <dgm:spPr/>
      <dgm:t>
        <a:bodyPr/>
        <a:lstStyle/>
        <a:p>
          <a:endParaRPr lang="en-US"/>
        </a:p>
      </dgm:t>
    </dgm:pt>
    <dgm:pt modelId="{6083A865-14E9-4329-BB62-D7407489AEC5}">
      <dgm:prSet phldrT="[Text]" custT="1"/>
      <dgm:spPr/>
      <dgm:t>
        <a:bodyPr/>
        <a:lstStyle/>
        <a:p>
          <a:r>
            <a:rPr lang="en-US" sz="2000" dirty="0"/>
            <a:t>Sales forecast (percent change from horizontal common-size income statement)</a:t>
          </a:r>
        </a:p>
      </dgm:t>
    </dgm:pt>
    <dgm:pt modelId="{92EC2473-278C-48AE-9B2F-AE40A2F16706}" type="parTrans" cxnId="{3D96E383-794A-481D-BCB4-4C8194EDC472}">
      <dgm:prSet/>
      <dgm:spPr/>
      <dgm:t>
        <a:bodyPr/>
        <a:lstStyle/>
        <a:p>
          <a:endParaRPr lang="en-US"/>
        </a:p>
      </dgm:t>
    </dgm:pt>
    <dgm:pt modelId="{1239EFD3-C4FC-40B6-B09E-BDEF32564C68}" type="sibTrans" cxnId="{3D96E383-794A-481D-BCB4-4C8194EDC472}">
      <dgm:prSet/>
      <dgm:spPr/>
      <dgm:t>
        <a:bodyPr/>
        <a:lstStyle/>
        <a:p>
          <a:endParaRPr lang="en-US"/>
        </a:p>
      </dgm:t>
    </dgm:pt>
    <dgm:pt modelId="{75742249-682C-47B2-91D5-E0DA296E59C0}">
      <dgm:prSet phldrT="[Text]"/>
      <dgm:spPr/>
      <dgm:t>
        <a:bodyPr/>
        <a:lstStyle/>
        <a:p>
          <a:endParaRPr lang="en-US" dirty="0"/>
        </a:p>
      </dgm:t>
    </dgm:pt>
    <dgm:pt modelId="{ECE63894-D731-4A47-B757-90941D2B4DF8}" type="parTrans" cxnId="{36923457-5F57-48A8-9790-1000027C3B95}">
      <dgm:prSet/>
      <dgm:spPr/>
      <dgm:t>
        <a:bodyPr/>
        <a:lstStyle/>
        <a:p>
          <a:endParaRPr lang="en-US"/>
        </a:p>
      </dgm:t>
    </dgm:pt>
    <dgm:pt modelId="{C442ED9B-6116-4170-97CB-7AA2A5DA15EB}" type="sibTrans" cxnId="{36923457-5F57-48A8-9790-1000027C3B95}">
      <dgm:prSet/>
      <dgm:spPr/>
      <dgm:t>
        <a:bodyPr/>
        <a:lstStyle/>
        <a:p>
          <a:endParaRPr lang="en-US"/>
        </a:p>
      </dgm:t>
    </dgm:pt>
    <dgm:pt modelId="{0E4BDEED-0C41-4CEC-A480-BC8E4AAEEF22}">
      <dgm:prSet phldrT="[Text]" custT="1"/>
      <dgm:spPr/>
      <dgm:t>
        <a:bodyPr/>
        <a:lstStyle/>
        <a:p>
          <a:r>
            <a:rPr lang="en-US" sz="2000" dirty="0"/>
            <a:t>Gross profit (gross profit margin)</a:t>
          </a:r>
        </a:p>
      </dgm:t>
    </dgm:pt>
    <dgm:pt modelId="{4CEAFEEE-6F10-48BF-B08A-51CF871A57A4}" type="parTrans" cxnId="{F46EC4F0-5B3F-4C66-9DD9-2F2178C913F9}">
      <dgm:prSet/>
      <dgm:spPr/>
      <dgm:t>
        <a:bodyPr/>
        <a:lstStyle/>
        <a:p>
          <a:endParaRPr lang="en-US"/>
        </a:p>
      </dgm:t>
    </dgm:pt>
    <dgm:pt modelId="{7836D110-798E-476D-AB4A-700B9BDE0761}" type="sibTrans" cxnId="{F46EC4F0-5B3F-4C66-9DD9-2F2178C913F9}">
      <dgm:prSet/>
      <dgm:spPr/>
      <dgm:t>
        <a:bodyPr/>
        <a:lstStyle/>
        <a:p>
          <a:endParaRPr lang="en-US"/>
        </a:p>
      </dgm:t>
    </dgm:pt>
    <dgm:pt modelId="{F3C69A9F-1B33-41EE-AFBE-3DA8531304E8}">
      <dgm:prSet phldrT="[Text]"/>
      <dgm:spPr/>
      <dgm:t>
        <a:bodyPr/>
        <a:lstStyle/>
        <a:p>
          <a:endParaRPr lang="en-US" dirty="0"/>
        </a:p>
      </dgm:t>
    </dgm:pt>
    <dgm:pt modelId="{E5DD729E-1CFC-4DAB-958E-EB10E40B292B}" type="parTrans" cxnId="{8B7B6630-D72A-43A0-B698-1B2085F899B2}">
      <dgm:prSet/>
      <dgm:spPr/>
      <dgm:t>
        <a:bodyPr/>
        <a:lstStyle/>
        <a:p>
          <a:endParaRPr lang="en-US"/>
        </a:p>
      </dgm:t>
    </dgm:pt>
    <dgm:pt modelId="{ABA09FDB-5C2B-4D69-B3AB-5613B8D60D50}" type="sibTrans" cxnId="{8B7B6630-D72A-43A0-B698-1B2085F899B2}">
      <dgm:prSet/>
      <dgm:spPr/>
      <dgm:t>
        <a:bodyPr/>
        <a:lstStyle/>
        <a:p>
          <a:endParaRPr lang="en-US"/>
        </a:p>
      </dgm:t>
    </dgm:pt>
    <dgm:pt modelId="{B1695AC6-9CB8-491B-AA2F-1EAF0F5F1C8B}">
      <dgm:prSet phldrT="[Text]" custT="1"/>
      <dgm:spPr/>
      <dgm:t>
        <a:bodyPr/>
        <a:lstStyle/>
        <a:p>
          <a:r>
            <a:rPr lang="en-US" sz="2000" dirty="0"/>
            <a:t>Assets (days receivable, days payable, PP&amp;E turnover)</a:t>
          </a:r>
        </a:p>
      </dgm:t>
    </dgm:pt>
    <dgm:pt modelId="{66CC3D0C-9254-491E-9989-62CCE3EEEFC1}" type="parTrans" cxnId="{E8AB2EB6-51DE-47E2-BFA8-FC17DD0011F2}">
      <dgm:prSet/>
      <dgm:spPr/>
      <dgm:t>
        <a:bodyPr/>
        <a:lstStyle/>
        <a:p>
          <a:endParaRPr lang="en-US"/>
        </a:p>
      </dgm:t>
    </dgm:pt>
    <dgm:pt modelId="{7EAFD019-37ED-4C0D-8507-5C27E38ACD62}" type="sibTrans" cxnId="{E8AB2EB6-51DE-47E2-BFA8-FC17DD0011F2}">
      <dgm:prSet/>
      <dgm:spPr/>
      <dgm:t>
        <a:bodyPr/>
        <a:lstStyle/>
        <a:p>
          <a:endParaRPr lang="en-US"/>
        </a:p>
      </dgm:t>
    </dgm:pt>
    <dgm:pt modelId="{DFCB38D6-1547-4525-8FFD-8AE1A3C52F43}">
      <dgm:prSet phldrT="[Text]" custT="1"/>
      <dgm:spPr/>
      <dgm:t>
        <a:bodyPr/>
        <a:lstStyle/>
        <a:p>
          <a:r>
            <a:rPr lang="en-US" sz="2000" dirty="0"/>
            <a:t>Operating profit (operating profit margin)</a:t>
          </a:r>
        </a:p>
      </dgm:t>
    </dgm:pt>
    <dgm:pt modelId="{8D67511B-1AC1-4544-832F-F68872D5FA0F}" type="parTrans" cxnId="{2473D98D-6CAE-4EEF-BB9D-305223225317}">
      <dgm:prSet/>
      <dgm:spPr/>
      <dgm:t>
        <a:bodyPr/>
        <a:lstStyle/>
        <a:p>
          <a:endParaRPr lang="en-US"/>
        </a:p>
      </dgm:t>
    </dgm:pt>
    <dgm:pt modelId="{03A98307-B93A-41AD-A739-069C9656B722}" type="sibTrans" cxnId="{2473D98D-6CAE-4EEF-BB9D-305223225317}">
      <dgm:prSet/>
      <dgm:spPr/>
      <dgm:t>
        <a:bodyPr/>
        <a:lstStyle/>
        <a:p>
          <a:endParaRPr lang="en-US"/>
        </a:p>
      </dgm:t>
    </dgm:pt>
    <dgm:pt modelId="{17CE528C-7DB5-4F47-872F-92512C88C465}">
      <dgm:prSet phldrT="[Text]" custT="1"/>
      <dgm:spPr/>
      <dgm:t>
        <a:bodyPr/>
        <a:lstStyle/>
        <a:p>
          <a:r>
            <a:rPr lang="en-US" sz="2000" dirty="0"/>
            <a:t>Liabilities (leverage ratios)</a:t>
          </a:r>
        </a:p>
      </dgm:t>
    </dgm:pt>
    <dgm:pt modelId="{C2FD52A5-356C-4EBE-A744-B4AF6A76B3BD}" type="parTrans" cxnId="{2C901E99-B6A8-4DEF-85B5-14EDC4C641D9}">
      <dgm:prSet/>
      <dgm:spPr/>
      <dgm:t>
        <a:bodyPr/>
        <a:lstStyle/>
        <a:p>
          <a:endParaRPr lang="en-US"/>
        </a:p>
      </dgm:t>
    </dgm:pt>
    <dgm:pt modelId="{81C3B4FE-6D1E-4625-B158-3C7767E1A027}" type="sibTrans" cxnId="{2C901E99-B6A8-4DEF-85B5-14EDC4C641D9}">
      <dgm:prSet/>
      <dgm:spPr/>
      <dgm:t>
        <a:bodyPr/>
        <a:lstStyle/>
        <a:p>
          <a:endParaRPr lang="en-US"/>
        </a:p>
      </dgm:t>
    </dgm:pt>
    <dgm:pt modelId="{3D571739-7A16-4AE8-AAB1-184A99A0AD0B}">
      <dgm:prSet phldrT="[Text]" custT="1"/>
      <dgm:spPr/>
      <dgm:t>
        <a:bodyPr/>
        <a:lstStyle/>
        <a:p>
          <a:r>
            <a:rPr lang="en-US" sz="2000" dirty="0"/>
            <a:t>Expenses (from common-size income statement)</a:t>
          </a:r>
        </a:p>
      </dgm:t>
    </dgm:pt>
    <dgm:pt modelId="{3110EBFA-B4B3-45F6-A8A4-E7985DD2EDBC}" type="parTrans" cxnId="{C84FEAB5-88AF-4E3E-AA72-A4E347937119}">
      <dgm:prSet/>
      <dgm:spPr/>
      <dgm:t>
        <a:bodyPr/>
        <a:lstStyle/>
        <a:p>
          <a:endParaRPr lang="en-US"/>
        </a:p>
      </dgm:t>
    </dgm:pt>
    <dgm:pt modelId="{F8392905-EAF0-4E8F-9FF2-8BECC6D98452}" type="sibTrans" cxnId="{C84FEAB5-88AF-4E3E-AA72-A4E347937119}">
      <dgm:prSet/>
      <dgm:spPr/>
      <dgm:t>
        <a:bodyPr/>
        <a:lstStyle/>
        <a:p>
          <a:endParaRPr lang="en-US"/>
        </a:p>
      </dgm:t>
    </dgm:pt>
    <dgm:pt modelId="{DEEF2AB9-3F23-463B-BF26-FE1956934E51}">
      <dgm:prSet phldrT="[Text]"/>
      <dgm:spPr/>
      <dgm:t>
        <a:bodyPr/>
        <a:lstStyle/>
        <a:p>
          <a:endParaRPr lang="en-US" dirty="0"/>
        </a:p>
      </dgm:t>
    </dgm:pt>
    <dgm:pt modelId="{4D6E2857-0EED-4372-9212-0ACD4A660BCB}" type="parTrans" cxnId="{626A4EFD-1AA2-4C93-B42C-1A74A5C782F0}">
      <dgm:prSet/>
      <dgm:spPr/>
      <dgm:t>
        <a:bodyPr/>
        <a:lstStyle/>
        <a:p>
          <a:endParaRPr lang="en-US"/>
        </a:p>
      </dgm:t>
    </dgm:pt>
    <dgm:pt modelId="{112ED76D-CE59-4B1D-B935-DCA754ECFD1F}" type="sibTrans" cxnId="{626A4EFD-1AA2-4C93-B42C-1A74A5C782F0}">
      <dgm:prSet/>
      <dgm:spPr/>
      <dgm:t>
        <a:bodyPr/>
        <a:lstStyle/>
        <a:p>
          <a:endParaRPr lang="en-US"/>
        </a:p>
      </dgm:t>
    </dgm:pt>
    <dgm:pt modelId="{5217A623-2C97-4681-BE49-D1D71F30D693}">
      <dgm:prSet phldrT="[Text]" custT="1"/>
      <dgm:spPr/>
      <dgm:t>
        <a:bodyPr/>
        <a:lstStyle/>
        <a:p>
          <a:r>
            <a:rPr lang="en-US" sz="2000" dirty="0"/>
            <a:t>Cash flow</a:t>
          </a:r>
        </a:p>
      </dgm:t>
    </dgm:pt>
    <dgm:pt modelId="{81D2BAEB-2249-426A-A9DF-4FF2C113635A}" type="parTrans" cxnId="{9FD47EF1-0266-4576-B143-A24E59082AEC}">
      <dgm:prSet/>
      <dgm:spPr/>
      <dgm:t>
        <a:bodyPr/>
        <a:lstStyle/>
        <a:p>
          <a:endParaRPr lang="en-US"/>
        </a:p>
      </dgm:t>
    </dgm:pt>
    <dgm:pt modelId="{29B320C3-44A3-4308-8F1B-27F8CE582634}" type="sibTrans" cxnId="{9FD47EF1-0266-4576-B143-A24E59082AEC}">
      <dgm:prSet/>
      <dgm:spPr/>
      <dgm:t>
        <a:bodyPr/>
        <a:lstStyle/>
        <a:p>
          <a:endParaRPr lang="en-US"/>
        </a:p>
      </dgm:t>
    </dgm:pt>
    <dgm:pt modelId="{7F39DC44-9176-43BA-9AA1-E0764F7860B3}" type="pres">
      <dgm:prSet presAssocID="{B2443D6C-64A1-43FB-8B6D-489D53724F61}" presName="linearFlow" presStyleCnt="0">
        <dgm:presLayoutVars>
          <dgm:dir/>
          <dgm:animLvl val="lvl"/>
          <dgm:resizeHandles val="exact"/>
        </dgm:presLayoutVars>
      </dgm:prSet>
      <dgm:spPr/>
    </dgm:pt>
    <dgm:pt modelId="{CDF306C6-D376-402B-B988-1753B32B8B9E}" type="pres">
      <dgm:prSet presAssocID="{1ADC749E-6B6C-400B-B857-C302939478C7}" presName="composite" presStyleCnt="0"/>
      <dgm:spPr/>
    </dgm:pt>
    <dgm:pt modelId="{075D85CA-BA49-4399-9BA2-EDCC69A3A20D}" type="pres">
      <dgm:prSet presAssocID="{1ADC749E-6B6C-400B-B857-C302939478C7}" presName="parentText" presStyleLbl="alignNode1" presStyleIdx="0" presStyleCnt="4" custScaleY="128826">
        <dgm:presLayoutVars>
          <dgm:chMax val="1"/>
          <dgm:bulletEnabled val="1"/>
        </dgm:presLayoutVars>
      </dgm:prSet>
      <dgm:spPr/>
    </dgm:pt>
    <dgm:pt modelId="{F817B0C4-2E87-4EB0-A048-73457143B61E}" type="pres">
      <dgm:prSet presAssocID="{1ADC749E-6B6C-400B-B857-C302939478C7}" presName="descendantText" presStyleLbl="alignAcc1" presStyleIdx="0" presStyleCnt="4" custScaleY="150767">
        <dgm:presLayoutVars>
          <dgm:bulletEnabled val="1"/>
        </dgm:presLayoutVars>
      </dgm:prSet>
      <dgm:spPr/>
    </dgm:pt>
    <dgm:pt modelId="{F66D1FAD-3547-41EF-85CF-173E53136039}" type="pres">
      <dgm:prSet presAssocID="{541FF18F-B90B-4DA1-9D61-F374B9C8A543}" presName="sp" presStyleCnt="0"/>
      <dgm:spPr/>
    </dgm:pt>
    <dgm:pt modelId="{1A35408A-0241-4512-8EB9-30EB4BE721A8}" type="pres">
      <dgm:prSet presAssocID="{75742249-682C-47B2-91D5-E0DA296E59C0}" presName="composite" presStyleCnt="0"/>
      <dgm:spPr/>
    </dgm:pt>
    <dgm:pt modelId="{0CF98D78-4D59-42CF-ADB4-B353EDAE1BBA}" type="pres">
      <dgm:prSet presAssocID="{75742249-682C-47B2-91D5-E0DA296E59C0}" presName="parentText" presStyleLbl="alignNode1" presStyleIdx="1" presStyleCnt="4" custScaleY="122056">
        <dgm:presLayoutVars>
          <dgm:chMax val="1"/>
          <dgm:bulletEnabled val="1"/>
        </dgm:presLayoutVars>
      </dgm:prSet>
      <dgm:spPr/>
    </dgm:pt>
    <dgm:pt modelId="{A589F423-DDF6-4D7F-904A-6AF727514404}" type="pres">
      <dgm:prSet presAssocID="{75742249-682C-47B2-91D5-E0DA296E59C0}" presName="descendantText" presStyleLbl="alignAcc1" presStyleIdx="1" presStyleCnt="4" custScaleY="136438">
        <dgm:presLayoutVars>
          <dgm:bulletEnabled val="1"/>
        </dgm:presLayoutVars>
      </dgm:prSet>
      <dgm:spPr/>
    </dgm:pt>
    <dgm:pt modelId="{04A72922-C0BE-4845-AB52-744A26361243}" type="pres">
      <dgm:prSet presAssocID="{C442ED9B-6116-4170-97CB-7AA2A5DA15EB}" presName="sp" presStyleCnt="0"/>
      <dgm:spPr/>
    </dgm:pt>
    <dgm:pt modelId="{5EA03E9C-2616-4AFE-9B37-FE9BAC5BD455}" type="pres">
      <dgm:prSet presAssocID="{F3C69A9F-1B33-41EE-AFBE-3DA8531304E8}" presName="composite" presStyleCnt="0"/>
      <dgm:spPr/>
    </dgm:pt>
    <dgm:pt modelId="{487FB588-61F5-4BD2-9D9F-370B889D974D}" type="pres">
      <dgm:prSet presAssocID="{F3C69A9F-1B33-41EE-AFBE-3DA8531304E8}" presName="parentText" presStyleLbl="alignNode1" presStyleIdx="2" presStyleCnt="4" custScaleY="122154">
        <dgm:presLayoutVars>
          <dgm:chMax val="1"/>
          <dgm:bulletEnabled val="1"/>
        </dgm:presLayoutVars>
      </dgm:prSet>
      <dgm:spPr/>
    </dgm:pt>
    <dgm:pt modelId="{51DB0AEE-DB8E-4674-9D94-02718E935B7B}" type="pres">
      <dgm:prSet presAssocID="{F3C69A9F-1B33-41EE-AFBE-3DA8531304E8}" presName="descendantText" presStyleLbl="alignAcc1" presStyleIdx="2" presStyleCnt="4" custScaleY="137148">
        <dgm:presLayoutVars>
          <dgm:bulletEnabled val="1"/>
        </dgm:presLayoutVars>
      </dgm:prSet>
      <dgm:spPr/>
    </dgm:pt>
    <dgm:pt modelId="{9848CA70-606F-42A9-B047-548D52B71D68}" type="pres">
      <dgm:prSet presAssocID="{ABA09FDB-5C2B-4D69-B3AB-5613B8D60D50}" presName="sp" presStyleCnt="0"/>
      <dgm:spPr/>
    </dgm:pt>
    <dgm:pt modelId="{E6F89B82-B02C-4564-BA50-CEEDD5DF2406}" type="pres">
      <dgm:prSet presAssocID="{DEEF2AB9-3F23-463B-BF26-FE1956934E51}" presName="composite" presStyleCnt="0"/>
      <dgm:spPr/>
    </dgm:pt>
    <dgm:pt modelId="{957FA264-1927-4366-9203-36F98EDC5A5E}" type="pres">
      <dgm:prSet presAssocID="{DEEF2AB9-3F23-463B-BF26-FE1956934E51}" presName="parentText" presStyleLbl="alignNode1" presStyleIdx="3" presStyleCnt="4" custScaleY="118064">
        <dgm:presLayoutVars>
          <dgm:chMax val="1"/>
          <dgm:bulletEnabled val="1"/>
        </dgm:presLayoutVars>
      </dgm:prSet>
      <dgm:spPr/>
    </dgm:pt>
    <dgm:pt modelId="{D0EFA9CA-3D20-45E9-873C-592C628E06B8}" type="pres">
      <dgm:prSet presAssocID="{DEEF2AB9-3F23-463B-BF26-FE1956934E51}" presName="descendantText" presStyleLbl="alignAcc1" presStyleIdx="3" presStyleCnt="4" custScaleY="122039">
        <dgm:presLayoutVars>
          <dgm:bulletEnabled val="1"/>
        </dgm:presLayoutVars>
      </dgm:prSet>
      <dgm:spPr/>
    </dgm:pt>
  </dgm:ptLst>
  <dgm:cxnLst>
    <dgm:cxn modelId="{95EEDF04-DE3D-48D6-9185-0208031999B2}" type="presOf" srcId="{B1695AC6-9CB8-491B-AA2F-1EAF0F5F1C8B}" destId="{51DB0AEE-DB8E-4674-9D94-02718E935B7B}" srcOrd="0" destOrd="0" presId="urn:microsoft.com/office/officeart/2005/8/layout/chevron2"/>
    <dgm:cxn modelId="{5447151A-90DA-4B3B-9228-37059A793C24}" type="presOf" srcId="{5217A623-2C97-4681-BE49-D1D71F30D693}" destId="{D0EFA9CA-3D20-45E9-873C-592C628E06B8}" srcOrd="0" destOrd="0" presId="urn:microsoft.com/office/officeart/2005/8/layout/chevron2"/>
    <dgm:cxn modelId="{B70BA81B-3B33-4063-88E0-63A2C9ED9522}" type="presOf" srcId="{1ADC749E-6B6C-400B-B857-C302939478C7}" destId="{075D85CA-BA49-4399-9BA2-EDCC69A3A20D}" srcOrd="0" destOrd="0" presId="urn:microsoft.com/office/officeart/2005/8/layout/chevron2"/>
    <dgm:cxn modelId="{18B58327-BD38-4E1D-B04C-7A90F5B68330}" type="presOf" srcId="{17CE528C-7DB5-4F47-872F-92512C88C465}" destId="{51DB0AEE-DB8E-4674-9D94-02718E935B7B}" srcOrd="0" destOrd="1" presId="urn:microsoft.com/office/officeart/2005/8/layout/chevron2"/>
    <dgm:cxn modelId="{BA8C242B-CAC1-4A1B-9F93-C4A54B40402D}" type="presOf" srcId="{B2443D6C-64A1-43FB-8B6D-489D53724F61}" destId="{7F39DC44-9176-43BA-9AA1-E0764F7860B3}" srcOrd="0" destOrd="0" presId="urn:microsoft.com/office/officeart/2005/8/layout/chevron2"/>
    <dgm:cxn modelId="{8B7B6630-D72A-43A0-B698-1B2085F899B2}" srcId="{B2443D6C-64A1-43FB-8B6D-489D53724F61}" destId="{F3C69A9F-1B33-41EE-AFBE-3DA8531304E8}" srcOrd="2" destOrd="0" parTransId="{E5DD729E-1CFC-4DAB-958E-EB10E40B292B}" sibTransId="{ABA09FDB-5C2B-4D69-B3AB-5613B8D60D50}"/>
    <dgm:cxn modelId="{680D0E5B-ED0F-461A-8FCC-B05403DC4F98}" type="presOf" srcId="{6083A865-14E9-4329-BB62-D7407489AEC5}" destId="{F817B0C4-2E87-4EB0-A048-73457143B61E}" srcOrd="0" destOrd="0" presId="urn:microsoft.com/office/officeart/2005/8/layout/chevron2"/>
    <dgm:cxn modelId="{6A0B295E-5D18-472D-BA9E-888BE23B432F}" type="presOf" srcId="{75742249-682C-47B2-91D5-E0DA296E59C0}" destId="{0CF98D78-4D59-42CF-ADB4-B353EDAE1BBA}" srcOrd="0" destOrd="0" presId="urn:microsoft.com/office/officeart/2005/8/layout/chevron2"/>
    <dgm:cxn modelId="{30DF525E-15B9-43BB-A683-F5A29C6B182E}" type="presOf" srcId="{3D571739-7A16-4AE8-AAB1-184A99A0AD0B}" destId="{A589F423-DDF6-4D7F-904A-6AF727514404}" srcOrd="0" destOrd="0" presId="urn:microsoft.com/office/officeart/2005/8/layout/chevron2"/>
    <dgm:cxn modelId="{031C1660-785F-4F27-9E2E-18A52213713B}" srcId="{B2443D6C-64A1-43FB-8B6D-489D53724F61}" destId="{1ADC749E-6B6C-400B-B857-C302939478C7}" srcOrd="0" destOrd="0" parTransId="{226A9E54-9FD1-4DEB-B257-946C050B8FAF}" sibTransId="{541FF18F-B90B-4DA1-9D61-F374B9C8A543}"/>
    <dgm:cxn modelId="{49D1C267-F962-4585-8B2A-3AF8A755426A}" type="presOf" srcId="{F3C69A9F-1B33-41EE-AFBE-3DA8531304E8}" destId="{487FB588-61F5-4BD2-9D9F-370B889D974D}" srcOrd="0" destOrd="0" presId="urn:microsoft.com/office/officeart/2005/8/layout/chevron2"/>
    <dgm:cxn modelId="{36923457-5F57-48A8-9790-1000027C3B95}" srcId="{B2443D6C-64A1-43FB-8B6D-489D53724F61}" destId="{75742249-682C-47B2-91D5-E0DA296E59C0}" srcOrd="1" destOrd="0" parTransId="{ECE63894-D731-4A47-B757-90941D2B4DF8}" sibTransId="{C442ED9B-6116-4170-97CB-7AA2A5DA15EB}"/>
    <dgm:cxn modelId="{3D96E383-794A-481D-BCB4-4C8194EDC472}" srcId="{1ADC749E-6B6C-400B-B857-C302939478C7}" destId="{6083A865-14E9-4329-BB62-D7407489AEC5}" srcOrd="0" destOrd="0" parTransId="{92EC2473-278C-48AE-9B2F-AE40A2F16706}" sibTransId="{1239EFD3-C4FC-40B6-B09E-BDEF32564C68}"/>
    <dgm:cxn modelId="{2473D98D-6CAE-4EEF-BB9D-305223225317}" srcId="{75742249-682C-47B2-91D5-E0DA296E59C0}" destId="{DFCB38D6-1547-4525-8FFD-8AE1A3C52F43}" srcOrd="2" destOrd="0" parTransId="{8D67511B-1AC1-4544-832F-F68872D5FA0F}" sibTransId="{03A98307-B93A-41AD-A739-069C9656B722}"/>
    <dgm:cxn modelId="{2C901E99-B6A8-4DEF-85B5-14EDC4C641D9}" srcId="{F3C69A9F-1B33-41EE-AFBE-3DA8531304E8}" destId="{17CE528C-7DB5-4F47-872F-92512C88C465}" srcOrd="1" destOrd="0" parTransId="{C2FD52A5-356C-4EBE-A744-B4AF6A76B3BD}" sibTransId="{81C3B4FE-6D1E-4625-B158-3C7767E1A027}"/>
    <dgm:cxn modelId="{26AF5FA3-DD24-48E1-A228-2735F0730C09}" type="presOf" srcId="{0E4BDEED-0C41-4CEC-A480-BC8E4AAEEF22}" destId="{A589F423-DDF6-4D7F-904A-6AF727514404}" srcOrd="0" destOrd="1" presId="urn:microsoft.com/office/officeart/2005/8/layout/chevron2"/>
    <dgm:cxn modelId="{018E27B1-5A5D-4C5B-B80E-0DC56D9F1948}" type="presOf" srcId="{DFCB38D6-1547-4525-8FFD-8AE1A3C52F43}" destId="{A589F423-DDF6-4D7F-904A-6AF727514404}" srcOrd="0" destOrd="2" presId="urn:microsoft.com/office/officeart/2005/8/layout/chevron2"/>
    <dgm:cxn modelId="{C84FEAB5-88AF-4E3E-AA72-A4E347937119}" srcId="{75742249-682C-47B2-91D5-E0DA296E59C0}" destId="{3D571739-7A16-4AE8-AAB1-184A99A0AD0B}" srcOrd="0" destOrd="0" parTransId="{3110EBFA-B4B3-45F6-A8A4-E7985DD2EDBC}" sibTransId="{F8392905-EAF0-4E8F-9FF2-8BECC6D98452}"/>
    <dgm:cxn modelId="{E8AB2EB6-51DE-47E2-BFA8-FC17DD0011F2}" srcId="{F3C69A9F-1B33-41EE-AFBE-3DA8531304E8}" destId="{B1695AC6-9CB8-491B-AA2F-1EAF0F5F1C8B}" srcOrd="0" destOrd="0" parTransId="{66CC3D0C-9254-491E-9989-62CCE3EEEFC1}" sibTransId="{7EAFD019-37ED-4C0D-8507-5C27E38ACD62}"/>
    <dgm:cxn modelId="{06CC7BEC-CE51-4973-B317-60BBAE24120B}" type="presOf" srcId="{DEEF2AB9-3F23-463B-BF26-FE1956934E51}" destId="{957FA264-1927-4366-9203-36F98EDC5A5E}" srcOrd="0" destOrd="0" presId="urn:microsoft.com/office/officeart/2005/8/layout/chevron2"/>
    <dgm:cxn modelId="{F46EC4F0-5B3F-4C66-9DD9-2F2178C913F9}" srcId="{75742249-682C-47B2-91D5-E0DA296E59C0}" destId="{0E4BDEED-0C41-4CEC-A480-BC8E4AAEEF22}" srcOrd="1" destOrd="0" parTransId="{4CEAFEEE-6F10-48BF-B08A-51CF871A57A4}" sibTransId="{7836D110-798E-476D-AB4A-700B9BDE0761}"/>
    <dgm:cxn modelId="{9FD47EF1-0266-4576-B143-A24E59082AEC}" srcId="{DEEF2AB9-3F23-463B-BF26-FE1956934E51}" destId="{5217A623-2C97-4681-BE49-D1D71F30D693}" srcOrd="0" destOrd="0" parTransId="{81D2BAEB-2249-426A-A9DF-4FF2C113635A}" sibTransId="{29B320C3-44A3-4308-8F1B-27F8CE582634}"/>
    <dgm:cxn modelId="{626A4EFD-1AA2-4C93-B42C-1A74A5C782F0}" srcId="{B2443D6C-64A1-43FB-8B6D-489D53724F61}" destId="{DEEF2AB9-3F23-463B-BF26-FE1956934E51}" srcOrd="3" destOrd="0" parTransId="{4D6E2857-0EED-4372-9212-0ACD4A660BCB}" sibTransId="{112ED76D-CE59-4B1D-B935-DCA754ECFD1F}"/>
    <dgm:cxn modelId="{AF07BD48-3C6B-4F84-82E4-D8204FE531E1}" type="presParOf" srcId="{7F39DC44-9176-43BA-9AA1-E0764F7860B3}" destId="{CDF306C6-D376-402B-B988-1753B32B8B9E}" srcOrd="0" destOrd="0" presId="urn:microsoft.com/office/officeart/2005/8/layout/chevron2"/>
    <dgm:cxn modelId="{4A2E8A8C-065D-442F-BC36-3DE264A00145}" type="presParOf" srcId="{CDF306C6-D376-402B-B988-1753B32B8B9E}" destId="{075D85CA-BA49-4399-9BA2-EDCC69A3A20D}" srcOrd="0" destOrd="0" presId="urn:microsoft.com/office/officeart/2005/8/layout/chevron2"/>
    <dgm:cxn modelId="{CCBC94BA-DA2E-41C2-AF0B-2B53286B65BF}" type="presParOf" srcId="{CDF306C6-D376-402B-B988-1753B32B8B9E}" destId="{F817B0C4-2E87-4EB0-A048-73457143B61E}" srcOrd="1" destOrd="0" presId="urn:microsoft.com/office/officeart/2005/8/layout/chevron2"/>
    <dgm:cxn modelId="{ADF7E806-D7A0-4B31-9B04-50FE0236BF1C}" type="presParOf" srcId="{7F39DC44-9176-43BA-9AA1-E0764F7860B3}" destId="{F66D1FAD-3547-41EF-85CF-173E53136039}" srcOrd="1" destOrd="0" presId="urn:microsoft.com/office/officeart/2005/8/layout/chevron2"/>
    <dgm:cxn modelId="{9C99A6E4-8E79-4252-A4CC-E60503B78DBE}" type="presParOf" srcId="{7F39DC44-9176-43BA-9AA1-E0764F7860B3}" destId="{1A35408A-0241-4512-8EB9-30EB4BE721A8}" srcOrd="2" destOrd="0" presId="urn:microsoft.com/office/officeart/2005/8/layout/chevron2"/>
    <dgm:cxn modelId="{29C43FC6-86CD-4970-A786-6968DD544B5E}" type="presParOf" srcId="{1A35408A-0241-4512-8EB9-30EB4BE721A8}" destId="{0CF98D78-4D59-42CF-ADB4-B353EDAE1BBA}" srcOrd="0" destOrd="0" presId="urn:microsoft.com/office/officeart/2005/8/layout/chevron2"/>
    <dgm:cxn modelId="{3BF90236-96A5-4F70-BA9D-2DC363B5D76F}" type="presParOf" srcId="{1A35408A-0241-4512-8EB9-30EB4BE721A8}" destId="{A589F423-DDF6-4D7F-904A-6AF727514404}" srcOrd="1" destOrd="0" presId="urn:microsoft.com/office/officeart/2005/8/layout/chevron2"/>
    <dgm:cxn modelId="{8480CF39-062A-4E87-AC88-95E8146BDF80}" type="presParOf" srcId="{7F39DC44-9176-43BA-9AA1-E0764F7860B3}" destId="{04A72922-C0BE-4845-AB52-744A26361243}" srcOrd="3" destOrd="0" presId="urn:microsoft.com/office/officeart/2005/8/layout/chevron2"/>
    <dgm:cxn modelId="{4B6DC1E4-7520-485B-A02A-75067537B2EE}" type="presParOf" srcId="{7F39DC44-9176-43BA-9AA1-E0764F7860B3}" destId="{5EA03E9C-2616-4AFE-9B37-FE9BAC5BD455}" srcOrd="4" destOrd="0" presId="urn:microsoft.com/office/officeart/2005/8/layout/chevron2"/>
    <dgm:cxn modelId="{26B03C69-CB2B-49DA-8C83-FB99F74D84E5}" type="presParOf" srcId="{5EA03E9C-2616-4AFE-9B37-FE9BAC5BD455}" destId="{487FB588-61F5-4BD2-9D9F-370B889D974D}" srcOrd="0" destOrd="0" presId="urn:microsoft.com/office/officeart/2005/8/layout/chevron2"/>
    <dgm:cxn modelId="{3AD1FF66-BD75-48C5-A53E-F5ED65CD85F5}" type="presParOf" srcId="{5EA03E9C-2616-4AFE-9B37-FE9BAC5BD455}" destId="{51DB0AEE-DB8E-4674-9D94-02718E935B7B}" srcOrd="1" destOrd="0" presId="urn:microsoft.com/office/officeart/2005/8/layout/chevron2"/>
    <dgm:cxn modelId="{765C35F1-3962-4CDB-8A2F-10BC41E6EE76}" type="presParOf" srcId="{7F39DC44-9176-43BA-9AA1-E0764F7860B3}" destId="{9848CA70-606F-42A9-B047-548D52B71D68}" srcOrd="5" destOrd="0" presId="urn:microsoft.com/office/officeart/2005/8/layout/chevron2"/>
    <dgm:cxn modelId="{72C4BF96-D525-481B-A982-2204E373ED67}" type="presParOf" srcId="{7F39DC44-9176-43BA-9AA1-E0764F7860B3}" destId="{E6F89B82-B02C-4564-BA50-CEEDD5DF2406}" srcOrd="6" destOrd="0" presId="urn:microsoft.com/office/officeart/2005/8/layout/chevron2"/>
    <dgm:cxn modelId="{5E762A49-03CE-4074-8DF2-6B7188EBEEE8}" type="presParOf" srcId="{E6F89B82-B02C-4564-BA50-CEEDD5DF2406}" destId="{957FA264-1927-4366-9203-36F98EDC5A5E}" srcOrd="0" destOrd="0" presId="urn:microsoft.com/office/officeart/2005/8/layout/chevron2"/>
    <dgm:cxn modelId="{9E97C77E-EBE2-429B-80FA-EAB6300B43C7}" type="presParOf" srcId="{E6F89B82-B02C-4564-BA50-CEEDD5DF2406}" destId="{D0EFA9CA-3D20-45E9-873C-592C628E06B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D85CA-BA49-4399-9BA2-EDCC69A3A20D}">
      <dsp:nvSpPr>
        <dsp:cNvPr id="0" name=""/>
        <dsp:cNvSpPr/>
      </dsp:nvSpPr>
      <dsp:spPr>
        <a:xfrm rot="5400000">
          <a:off x="-300964" y="326052"/>
          <a:ext cx="1318192" cy="7162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US" sz="4000" kern="1200" dirty="0"/>
        </a:p>
      </dsp:txBody>
      <dsp:txXfrm rot="-5400000">
        <a:off x="0" y="383220"/>
        <a:ext cx="716264" cy="601928"/>
      </dsp:txXfrm>
    </dsp:sp>
    <dsp:sp modelId="{F817B0C4-2E87-4EB0-A048-73457143B61E}">
      <dsp:nvSpPr>
        <dsp:cNvPr id="0" name=""/>
        <dsp:cNvSpPr/>
      </dsp:nvSpPr>
      <dsp:spPr>
        <a:xfrm rot="5400000">
          <a:off x="4044579" y="-3324574"/>
          <a:ext cx="1002755" cy="765938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Sales forecast (percent change from horizontal common-size income statement)</a:t>
          </a:r>
        </a:p>
      </dsp:txBody>
      <dsp:txXfrm rot="-5400000">
        <a:off x="716264" y="52691"/>
        <a:ext cx="7610435" cy="904855"/>
      </dsp:txXfrm>
    </dsp:sp>
    <dsp:sp modelId="{0CF98D78-4D59-42CF-ADB4-B353EDAE1BBA}">
      <dsp:nvSpPr>
        <dsp:cNvPr id="0" name=""/>
        <dsp:cNvSpPr/>
      </dsp:nvSpPr>
      <dsp:spPr>
        <a:xfrm rot="5400000">
          <a:off x="-266327" y="1501920"/>
          <a:ext cx="1248919" cy="7162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dirty="0"/>
        </a:p>
      </dsp:txBody>
      <dsp:txXfrm rot="-5400000">
        <a:off x="1" y="1593724"/>
        <a:ext cx="716264" cy="532655"/>
      </dsp:txXfrm>
    </dsp:sp>
    <dsp:sp modelId="{A589F423-DDF6-4D7F-904A-6AF727514404}">
      <dsp:nvSpPr>
        <dsp:cNvPr id="0" name=""/>
        <dsp:cNvSpPr/>
      </dsp:nvSpPr>
      <dsp:spPr>
        <a:xfrm rot="5400000">
          <a:off x="4092230" y="-2148705"/>
          <a:ext cx="907452" cy="765938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Expenses (from common-size income statement)</a:t>
          </a:r>
        </a:p>
        <a:p>
          <a:pPr marL="228600" lvl="1" indent="-228600" algn="l" defTabSz="889000">
            <a:lnSpc>
              <a:spcPct val="90000"/>
            </a:lnSpc>
            <a:spcBef>
              <a:spcPct val="0"/>
            </a:spcBef>
            <a:spcAft>
              <a:spcPct val="15000"/>
            </a:spcAft>
            <a:buChar char="•"/>
          </a:pPr>
          <a:r>
            <a:rPr lang="en-US" sz="2000" kern="1200" dirty="0"/>
            <a:t>Gross profit (gross profit margin)</a:t>
          </a:r>
        </a:p>
        <a:p>
          <a:pPr marL="228600" lvl="1" indent="-228600" algn="l" defTabSz="889000">
            <a:lnSpc>
              <a:spcPct val="90000"/>
            </a:lnSpc>
            <a:spcBef>
              <a:spcPct val="0"/>
            </a:spcBef>
            <a:spcAft>
              <a:spcPct val="15000"/>
            </a:spcAft>
            <a:buChar char="•"/>
          </a:pPr>
          <a:r>
            <a:rPr lang="en-US" sz="2000" kern="1200" dirty="0"/>
            <a:t>Operating profit (operating profit margin)</a:t>
          </a:r>
        </a:p>
      </dsp:txBody>
      <dsp:txXfrm rot="-5400000">
        <a:off x="716264" y="1271559"/>
        <a:ext cx="7615087" cy="818856"/>
      </dsp:txXfrm>
    </dsp:sp>
    <dsp:sp modelId="{487FB588-61F5-4BD2-9D9F-370B889D974D}">
      <dsp:nvSpPr>
        <dsp:cNvPr id="0" name=""/>
        <dsp:cNvSpPr/>
      </dsp:nvSpPr>
      <dsp:spPr>
        <a:xfrm rot="5400000">
          <a:off x="-266828" y="2645514"/>
          <a:ext cx="1249922" cy="7162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dirty="0"/>
        </a:p>
      </dsp:txBody>
      <dsp:txXfrm rot="-5400000">
        <a:off x="1" y="2736817"/>
        <a:ext cx="716264" cy="533658"/>
      </dsp:txXfrm>
    </dsp:sp>
    <dsp:sp modelId="{51DB0AEE-DB8E-4674-9D94-02718E935B7B}">
      <dsp:nvSpPr>
        <dsp:cNvPr id="0" name=""/>
        <dsp:cNvSpPr/>
      </dsp:nvSpPr>
      <dsp:spPr>
        <a:xfrm rot="5400000">
          <a:off x="4089869" y="-1005112"/>
          <a:ext cx="912175" cy="765938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Assets (days receivable, days payable, PP&amp;E turnover)</a:t>
          </a:r>
        </a:p>
        <a:p>
          <a:pPr marL="228600" lvl="1" indent="-228600" algn="l" defTabSz="889000">
            <a:lnSpc>
              <a:spcPct val="90000"/>
            </a:lnSpc>
            <a:spcBef>
              <a:spcPct val="0"/>
            </a:spcBef>
            <a:spcAft>
              <a:spcPct val="15000"/>
            </a:spcAft>
            <a:buChar char="•"/>
          </a:pPr>
          <a:r>
            <a:rPr lang="en-US" sz="2000" kern="1200" dirty="0"/>
            <a:t>Liabilities (leverage ratios)</a:t>
          </a:r>
        </a:p>
      </dsp:txBody>
      <dsp:txXfrm rot="-5400000">
        <a:off x="716265" y="2413021"/>
        <a:ext cx="7614856" cy="823117"/>
      </dsp:txXfrm>
    </dsp:sp>
    <dsp:sp modelId="{957FA264-1927-4366-9203-36F98EDC5A5E}">
      <dsp:nvSpPr>
        <dsp:cNvPr id="0" name=""/>
        <dsp:cNvSpPr/>
      </dsp:nvSpPr>
      <dsp:spPr>
        <a:xfrm rot="5400000">
          <a:off x="-245903" y="3758490"/>
          <a:ext cx="1208072" cy="7162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rot="-5400000">
        <a:off x="1" y="3870718"/>
        <a:ext cx="716264" cy="491808"/>
      </dsp:txXfrm>
    </dsp:sp>
    <dsp:sp modelId="{D0EFA9CA-3D20-45E9-873C-592C628E06B8}">
      <dsp:nvSpPr>
        <dsp:cNvPr id="0" name=""/>
        <dsp:cNvSpPr/>
      </dsp:nvSpPr>
      <dsp:spPr>
        <a:xfrm rot="5400000">
          <a:off x="4140114" y="107864"/>
          <a:ext cx="811684" cy="765938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Cash flow</a:t>
          </a:r>
        </a:p>
      </dsp:txBody>
      <dsp:txXfrm rot="-5400000">
        <a:off x="716264" y="3571338"/>
        <a:ext cx="7619762" cy="7324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CDAEF2A-A3C2-4396-A632-62C6518C59D9}" type="datetimeFigureOut">
              <a:rPr lang="en-US"/>
              <a:t>6/15/2023</a:t>
            </a:fld>
            <a:endParaRPr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4C834A8-1C2E-429D-8B31-19C6635C9DA5}" type="datetimeFigureOut">
              <a:rPr lang="en-US"/>
              <a:t>6/15/2023</a:t>
            </a:fld>
            <a:endParaRPr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2</a:t>
            </a:fld>
            <a:endParaRPr lang="en-US" dirty="0"/>
          </a:p>
        </p:txBody>
      </p:sp>
    </p:spTree>
    <p:extLst>
      <p:ext uri="{BB962C8B-B14F-4D97-AF65-F5344CB8AC3E}">
        <p14:creationId xmlns:p14="http://schemas.microsoft.com/office/powerpoint/2010/main" val="292892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pPr marL="0" indent="0">
              <a:lnSpc>
                <a:spcPct val="100000"/>
              </a:lnSpc>
              <a:buSzPct val="100000"/>
              <a:buNone/>
            </a:pPr>
            <a:endParaRPr lang="en-AU" sz="1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771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marL="0" indent="0">
              <a:lnSpc>
                <a:spcPct val="100000"/>
              </a:lnSpc>
              <a:buSzPct val="100000"/>
              <a:buNone/>
            </a:pPr>
            <a:endParaRPr sz="1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12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690F3AA-F0F7-448C-B1D4-D54351C55CE8}" type="slidenum">
              <a:rPr lang="en-US"/>
              <a:pPr/>
              <a:t>13</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06771" y="4715922"/>
            <a:ext cx="4984134" cy="4466817"/>
          </a:xfrm>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41313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690F3AA-F0F7-448C-B1D4-D54351C55CE8}" type="slidenum">
              <a:rPr lang="en-US"/>
              <a:pPr/>
              <a:t>14</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06771" y="4715922"/>
            <a:ext cx="4984134" cy="4466817"/>
          </a:xfrm>
          <a:noFill/>
          <a:ln/>
        </p:spPr>
        <p:txBody>
          <a:bodyPr/>
          <a:lstStyle/>
          <a:p>
            <a:pPr marL="171450" indent="-171450" eaLnBrk="1" hangingPunct="1">
              <a:buFont typeface="Arial" pitchFamily="34" charset="0"/>
              <a:buChar char="−"/>
            </a:pPr>
            <a:endParaRPr lang="en-US" dirty="0"/>
          </a:p>
        </p:txBody>
      </p:sp>
    </p:spTree>
    <p:extLst>
      <p:ext uri="{BB962C8B-B14F-4D97-AF65-F5344CB8AC3E}">
        <p14:creationId xmlns:p14="http://schemas.microsoft.com/office/powerpoint/2010/main" val="39203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9871946-14D0-45F3-BDC8-075690AD8B7D}" type="slidenum">
              <a:rPr lang="en-US"/>
              <a:pPr/>
              <a:t>15</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06771" y="4715922"/>
            <a:ext cx="4984134" cy="4466817"/>
          </a:xfrm>
          <a:noFill/>
          <a:ln/>
        </p:spPr>
        <p:txBody>
          <a:bodyPr/>
          <a:lstStyle/>
          <a:p>
            <a:pPr marL="914400" lvl="1" indent="-457200" eaLnBrk="1" hangingPunct="1">
              <a:lnSpc>
                <a:spcPct val="90000"/>
              </a:lnSpc>
              <a:buFont typeface="+mj-lt"/>
              <a:buAutoNum type="arabicPeriod"/>
            </a:pPr>
            <a:endParaRPr lang="en-US" sz="1200" dirty="0"/>
          </a:p>
        </p:txBody>
      </p:sp>
    </p:spTree>
    <p:extLst>
      <p:ext uri="{BB962C8B-B14F-4D97-AF65-F5344CB8AC3E}">
        <p14:creationId xmlns:p14="http://schemas.microsoft.com/office/powerpoint/2010/main" val="1881560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10"/>
          </p:nvPr>
        </p:nvSpPr>
        <p:spPr/>
        <p:txBody>
          <a:bodyPr/>
          <a:lstStyle/>
          <a:p>
            <a:fld id="{9A4F8672-8174-4157-9CD7-BC591DEEF2E8}" type="slidenum">
              <a:rPr lang="en-US" smtClean="0"/>
              <a:t>16</a:t>
            </a:fld>
            <a:endParaRPr lang="en-US" dirty="0"/>
          </a:p>
        </p:txBody>
      </p:sp>
    </p:spTree>
    <p:extLst>
      <p:ext uri="{BB962C8B-B14F-4D97-AF65-F5344CB8AC3E}">
        <p14:creationId xmlns:p14="http://schemas.microsoft.com/office/powerpoint/2010/main" val="2651688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17</a:t>
            </a:fld>
            <a:endParaRPr lang="en-US" dirty="0"/>
          </a:p>
        </p:txBody>
      </p:sp>
    </p:spTree>
    <p:extLst>
      <p:ext uri="{BB962C8B-B14F-4D97-AF65-F5344CB8AC3E}">
        <p14:creationId xmlns:p14="http://schemas.microsoft.com/office/powerpoint/2010/main" val="2076105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en-AU" sz="1000" dirty="0"/>
          </a:p>
        </p:txBody>
      </p:sp>
    </p:spTree>
    <p:extLst>
      <p:ext uri="{BB962C8B-B14F-4D97-AF65-F5344CB8AC3E}">
        <p14:creationId xmlns:p14="http://schemas.microsoft.com/office/powerpoint/2010/main" val="1949402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pPr marL="228600" indent="-228600">
              <a:lnSpc>
                <a:spcPct val="100000"/>
              </a:lnSpc>
              <a:buSzPct val="100000"/>
              <a:buChar char="•"/>
            </a:pPr>
            <a:endParaRPr lang="en-AU" sz="1000" dirty="0"/>
          </a:p>
        </p:txBody>
      </p:sp>
    </p:spTree>
    <p:extLst>
      <p:ext uri="{BB962C8B-B14F-4D97-AF65-F5344CB8AC3E}">
        <p14:creationId xmlns:p14="http://schemas.microsoft.com/office/powerpoint/2010/main" val="1131849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US" smtClean="0"/>
              <a:t>20</a:t>
            </a:fld>
            <a:endParaRPr lang="en-US" dirty="0"/>
          </a:p>
        </p:txBody>
      </p:sp>
    </p:spTree>
    <p:extLst>
      <p:ext uri="{BB962C8B-B14F-4D97-AF65-F5344CB8AC3E}">
        <p14:creationId xmlns:p14="http://schemas.microsoft.com/office/powerpoint/2010/main" val="143568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a:t>
            </a:fld>
            <a:endParaRPr lang="en-US" dirty="0"/>
          </a:p>
        </p:txBody>
      </p:sp>
    </p:spTree>
    <p:extLst>
      <p:ext uri="{BB962C8B-B14F-4D97-AF65-F5344CB8AC3E}">
        <p14:creationId xmlns:p14="http://schemas.microsoft.com/office/powerpoint/2010/main" val="84037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171450" indent="-171450" defTabSz="897301" eaLnBrk="0" fontAlgn="base" hangingPunct="0">
              <a:spcBef>
                <a:spcPct val="30000"/>
              </a:spcBef>
              <a:spcAft>
                <a:spcPct val="0"/>
              </a:spcAft>
              <a:buFontTx/>
              <a:buChar char="−"/>
              <a:defRPr/>
            </a:pPr>
            <a:endParaRPr lang="en-US" dirty="0"/>
          </a:p>
        </p:txBody>
      </p:sp>
      <p:sp>
        <p:nvSpPr>
          <p:cNvPr id="4" name="Slide Number Placeholder 3"/>
          <p:cNvSpPr>
            <a:spLocks noGrp="1"/>
          </p:cNvSpPr>
          <p:nvPr>
            <p:ph type="sldNum" sz="quarter" idx="10"/>
          </p:nvPr>
        </p:nvSpPr>
        <p:spPr/>
        <p:txBody>
          <a:bodyPr/>
          <a:lstStyle/>
          <a:p>
            <a:pPr>
              <a:defRPr/>
            </a:pPr>
            <a:fld id="{61DAD3F1-651B-44A4-89B4-E14B540B464C}" type="slidenum">
              <a:rPr lang="en-US" smtClean="0"/>
              <a:pPr>
                <a:defRPr/>
              </a:pPr>
              <a:t>21</a:t>
            </a:fld>
            <a:endParaRPr lang="en-US" dirty="0"/>
          </a:p>
        </p:txBody>
      </p:sp>
    </p:spTree>
    <p:extLst>
      <p:ext uri="{BB962C8B-B14F-4D97-AF65-F5344CB8AC3E}">
        <p14:creationId xmlns:p14="http://schemas.microsoft.com/office/powerpoint/2010/main" val="1977107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171450" indent="-171450" defTabSz="897301" eaLnBrk="0" fontAlgn="base" hangingPunct="0">
              <a:spcBef>
                <a:spcPct val="30000"/>
              </a:spcBef>
              <a:spcAft>
                <a:spcPct val="0"/>
              </a:spcAft>
              <a:buFontTx/>
              <a:buChar char="−"/>
              <a:defRPr/>
            </a:pPr>
            <a:endParaRPr lang="en-US" dirty="0"/>
          </a:p>
        </p:txBody>
      </p:sp>
      <p:sp>
        <p:nvSpPr>
          <p:cNvPr id="4" name="Slide Number Placeholder 3"/>
          <p:cNvSpPr>
            <a:spLocks noGrp="1"/>
          </p:cNvSpPr>
          <p:nvPr>
            <p:ph type="sldNum" sz="quarter" idx="10"/>
          </p:nvPr>
        </p:nvSpPr>
        <p:spPr/>
        <p:txBody>
          <a:bodyPr/>
          <a:lstStyle/>
          <a:p>
            <a:pPr>
              <a:defRPr/>
            </a:pPr>
            <a:fld id="{61DAD3F1-651B-44A4-89B4-E14B540B464C}" type="slidenum">
              <a:rPr lang="en-US" smtClean="0"/>
              <a:pPr>
                <a:defRPr/>
              </a:pPr>
              <a:t>22</a:t>
            </a:fld>
            <a:endParaRPr lang="en-US" dirty="0"/>
          </a:p>
        </p:txBody>
      </p:sp>
    </p:spTree>
    <p:extLst>
      <p:ext uri="{BB962C8B-B14F-4D97-AF65-F5344CB8AC3E}">
        <p14:creationId xmlns:p14="http://schemas.microsoft.com/office/powerpoint/2010/main" val="2429815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24</a:t>
            </a:fld>
            <a:endParaRPr lang="en-US" dirty="0"/>
          </a:p>
        </p:txBody>
      </p:sp>
    </p:spTree>
    <p:extLst>
      <p:ext uri="{BB962C8B-B14F-4D97-AF65-F5344CB8AC3E}">
        <p14:creationId xmlns:p14="http://schemas.microsoft.com/office/powerpoint/2010/main" val="3175225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25</a:t>
            </a:fld>
            <a:endParaRPr lang="en-US" dirty="0"/>
          </a:p>
        </p:txBody>
      </p:sp>
    </p:spTree>
    <p:extLst>
      <p:ext uri="{BB962C8B-B14F-4D97-AF65-F5344CB8AC3E}">
        <p14:creationId xmlns:p14="http://schemas.microsoft.com/office/powerpoint/2010/main" val="1550988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26</a:t>
            </a:fld>
            <a:endParaRPr lang="en-US" dirty="0"/>
          </a:p>
        </p:txBody>
      </p:sp>
    </p:spTree>
    <p:extLst>
      <p:ext uri="{BB962C8B-B14F-4D97-AF65-F5344CB8AC3E}">
        <p14:creationId xmlns:p14="http://schemas.microsoft.com/office/powerpoint/2010/main" val="743930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F8672-8174-4157-9CD7-BC591DEEF2E8}" type="slidenum">
              <a:rPr lang="en-AU" smtClean="0"/>
              <a:t>27</a:t>
            </a:fld>
            <a:endParaRPr lang="en-AU" dirty="0"/>
          </a:p>
        </p:txBody>
      </p:sp>
    </p:spTree>
    <p:extLst>
      <p:ext uri="{BB962C8B-B14F-4D97-AF65-F5344CB8AC3E}">
        <p14:creationId xmlns:p14="http://schemas.microsoft.com/office/powerpoint/2010/main" val="3678795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pPr marL="0" indent="0">
              <a:buSzPct val="100000"/>
              <a:buNone/>
            </a:pPr>
            <a:endParaRPr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381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289608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F8672-8174-4157-9CD7-BC591DEEF2E8}" type="slidenum">
              <a:rPr lang="en-AU" smtClean="0"/>
              <a:t>30</a:t>
            </a:fld>
            <a:endParaRPr lang="en-AU" dirty="0"/>
          </a:p>
        </p:txBody>
      </p:sp>
    </p:spTree>
    <p:extLst>
      <p:ext uri="{BB962C8B-B14F-4D97-AF65-F5344CB8AC3E}">
        <p14:creationId xmlns:p14="http://schemas.microsoft.com/office/powerpoint/2010/main" val="1556067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pPr marL="0" indent="0">
              <a:lnSpc>
                <a:spcPct val="100000"/>
              </a:lnSpc>
              <a:buSzPct val="100000"/>
              <a:buNone/>
            </a:pPr>
            <a:endParaRPr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8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pPr marL="0" indent="0">
              <a:buSzPct val="100000"/>
              <a:buNone/>
            </a:pPr>
            <a:endParaRPr lang="en-AU" sz="1200" dirty="0"/>
          </a:p>
        </p:txBody>
      </p:sp>
    </p:spTree>
    <p:extLst>
      <p:ext uri="{BB962C8B-B14F-4D97-AF65-F5344CB8AC3E}">
        <p14:creationId xmlns:p14="http://schemas.microsoft.com/office/powerpoint/2010/main" val="1289953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32</a:t>
            </a:fld>
            <a:endParaRPr lang="en-US" dirty="0"/>
          </a:p>
        </p:txBody>
      </p:sp>
    </p:spTree>
    <p:extLst>
      <p:ext uri="{BB962C8B-B14F-4D97-AF65-F5344CB8AC3E}">
        <p14:creationId xmlns:p14="http://schemas.microsoft.com/office/powerpoint/2010/main" val="2262854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4232846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Font typeface="Arial" pitchFamily="34" charset="0"/>
              <a:buNone/>
            </a:pPr>
            <a:endParaRPr lang="en-US" sz="1000" b="1" kern="1200" dirty="0">
              <a:solidFill>
                <a:schemeClr val="tx1"/>
              </a:solidFill>
              <a:effectLst/>
              <a:latin typeface="Avenir Roman"/>
              <a:ea typeface="Avenir Roman"/>
              <a:cs typeface="Avenir Roman"/>
              <a:sym typeface="Avenir Roman"/>
            </a:endParaRPr>
          </a:p>
        </p:txBody>
      </p:sp>
    </p:spTree>
    <p:extLst>
      <p:ext uri="{BB962C8B-B14F-4D97-AF65-F5344CB8AC3E}">
        <p14:creationId xmlns:p14="http://schemas.microsoft.com/office/powerpoint/2010/main" val="2968743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Font typeface="Arial" pitchFamily="34" charset="0"/>
              <a:buNone/>
            </a:pPr>
            <a:endParaRPr lang="en-US" sz="1000" kern="1200" dirty="0">
              <a:solidFill>
                <a:schemeClr val="tx1"/>
              </a:solidFill>
              <a:effectLst/>
              <a:latin typeface="Avenir Roman"/>
              <a:ea typeface="Avenir Roman"/>
              <a:cs typeface="Avenir Roman"/>
              <a:sym typeface="Avenir Roman"/>
            </a:endParaRPr>
          </a:p>
        </p:txBody>
      </p:sp>
    </p:spTree>
    <p:extLst>
      <p:ext uri="{BB962C8B-B14F-4D97-AF65-F5344CB8AC3E}">
        <p14:creationId xmlns:p14="http://schemas.microsoft.com/office/powerpoint/2010/main" val="4250149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Font typeface="Arial" pitchFamily="34" charset="0"/>
              <a:buNone/>
            </a:pPr>
            <a:endParaRPr lang="en-US" sz="1000" dirty="0"/>
          </a:p>
        </p:txBody>
      </p:sp>
    </p:spTree>
    <p:extLst>
      <p:ext uri="{BB962C8B-B14F-4D97-AF65-F5344CB8AC3E}">
        <p14:creationId xmlns:p14="http://schemas.microsoft.com/office/powerpoint/2010/main" val="429191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09591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pPr marL="0" indent="0">
              <a:buSzPct val="100000"/>
              <a:buNone/>
            </a:pPr>
            <a:endParaRPr sz="1000" dirty="0"/>
          </a:p>
        </p:txBody>
      </p:sp>
    </p:spTree>
    <p:extLst>
      <p:ext uri="{BB962C8B-B14F-4D97-AF65-F5344CB8AC3E}">
        <p14:creationId xmlns:p14="http://schemas.microsoft.com/office/powerpoint/2010/main" val="7109970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39</a:t>
            </a:fld>
            <a:endParaRPr lang="en-US" dirty="0"/>
          </a:p>
        </p:txBody>
      </p:sp>
    </p:spTree>
    <p:extLst>
      <p:ext uri="{BB962C8B-B14F-4D97-AF65-F5344CB8AC3E}">
        <p14:creationId xmlns:p14="http://schemas.microsoft.com/office/powerpoint/2010/main" val="19094857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Font typeface="Arial" pitchFamily="34" charset="0"/>
              <a:buNone/>
            </a:pPr>
            <a:endParaRPr lang="en-US" sz="1200" dirty="0"/>
          </a:p>
        </p:txBody>
      </p:sp>
    </p:spTree>
    <p:extLst>
      <p:ext uri="{BB962C8B-B14F-4D97-AF65-F5344CB8AC3E}">
        <p14:creationId xmlns:p14="http://schemas.microsoft.com/office/powerpoint/2010/main" val="1617503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41</a:t>
            </a:fld>
            <a:endParaRPr lang="en-US" dirty="0"/>
          </a:p>
        </p:txBody>
      </p:sp>
    </p:spTree>
    <p:extLst>
      <p:ext uri="{BB962C8B-B14F-4D97-AF65-F5344CB8AC3E}">
        <p14:creationId xmlns:p14="http://schemas.microsoft.com/office/powerpoint/2010/main" val="319733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US" smtClean="0"/>
              <a:t>5</a:t>
            </a:fld>
            <a:endParaRPr lang="en-US" dirty="0"/>
          </a:p>
        </p:txBody>
      </p:sp>
    </p:spTree>
    <p:extLst>
      <p:ext uri="{BB962C8B-B14F-4D97-AF65-F5344CB8AC3E}">
        <p14:creationId xmlns:p14="http://schemas.microsoft.com/office/powerpoint/2010/main" val="289034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6</a:t>
            </a:fld>
            <a:endParaRPr lang="en-US" dirty="0"/>
          </a:p>
        </p:txBody>
      </p:sp>
    </p:spTree>
    <p:extLst>
      <p:ext uri="{BB962C8B-B14F-4D97-AF65-F5344CB8AC3E}">
        <p14:creationId xmlns:p14="http://schemas.microsoft.com/office/powerpoint/2010/main" val="202178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pPr marL="0" marR="0" lvl="0" indent="0" defTabSz="457200" eaLnBrk="1" fontAlgn="auto" latinLnBrk="0" hangingPunct="1">
              <a:lnSpc>
                <a:spcPct val="100000"/>
              </a:lnSpc>
              <a:spcBef>
                <a:spcPts val="0"/>
              </a:spcBef>
              <a:spcAft>
                <a:spcPts val="0"/>
              </a:spcAft>
              <a:buClrTx/>
              <a:buSzPct val="100000"/>
              <a:buFontTx/>
              <a:buNone/>
              <a:tabLst/>
              <a:defRPr/>
            </a:pPr>
            <a:endParaRPr lang="en-AU" sz="1000" b="0" dirty="0"/>
          </a:p>
        </p:txBody>
      </p:sp>
    </p:spTree>
    <p:extLst>
      <p:ext uri="{BB962C8B-B14F-4D97-AF65-F5344CB8AC3E}">
        <p14:creationId xmlns:p14="http://schemas.microsoft.com/office/powerpoint/2010/main" val="3164377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8</a:t>
            </a:fld>
            <a:endParaRPr lang="en-US" dirty="0"/>
          </a:p>
        </p:txBody>
      </p:sp>
    </p:spTree>
    <p:extLst>
      <p:ext uri="{BB962C8B-B14F-4D97-AF65-F5344CB8AC3E}">
        <p14:creationId xmlns:p14="http://schemas.microsoft.com/office/powerpoint/2010/main" val="137502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prstGeom prst="rect">
            <a:avLst/>
          </a:prstGeom>
        </p:spPr>
        <p:txBody>
          <a:bodyPr/>
          <a:lstStyle/>
          <a:p>
            <a:endParaRPr/>
          </a:p>
        </p:txBody>
      </p:sp>
      <p:sp>
        <p:nvSpPr>
          <p:cNvPr id="178" name="Shape 178"/>
          <p:cNvSpPr>
            <a:spLocks noGrp="1"/>
          </p:cNvSpPr>
          <p:nvPr>
            <p:ph type="body" sz="quarter" idx="1"/>
          </p:nvPr>
        </p:nvSpPr>
        <p:spPr>
          <a:prstGeom prst="rect">
            <a:avLst/>
          </a:prstGeom>
        </p:spPr>
        <p:txBody>
          <a:bodyPr/>
          <a:lstStyle/>
          <a:p>
            <a:pPr>
              <a:lnSpc>
                <a:spcPct val="100000"/>
              </a:lnSpc>
            </a:pPr>
            <a:endParaRPr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143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pPr marL="0" indent="0">
              <a:lnSpc>
                <a:spcPct val="100000"/>
              </a:lnSpc>
              <a:buSzPct val="100000"/>
              <a:buNone/>
            </a:pPr>
            <a:endParaRPr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780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10.jpg"/><Relationship Id="rId4"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16.jpg"/><Relationship Id="rId4" Type="http://schemas.openxmlformats.org/officeDocument/2006/relationships/image" Target="../media/image15.jpg"/></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jpeg"/><Relationship Id="rId1" Type="http://schemas.openxmlformats.org/officeDocument/2006/relationships/slideMaster" Target="../slideMasters/slideMaster4.xml"/><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jpeg"/><Relationship Id="rId1" Type="http://schemas.openxmlformats.org/officeDocument/2006/relationships/slideMaster" Target="../slideMasters/slideMaster4.xml"/><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Master" Target="../slideMasters/slideMaster5.xml"/><Relationship Id="rId1" Type="http://schemas.openxmlformats.org/officeDocument/2006/relationships/tags" Target="../tags/tag1.xml"/><Relationship Id="rId4" Type="http://schemas.openxmlformats.org/officeDocument/2006/relationships/image" Target="../media/image23.emf"/></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69736"/>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
        <p:nvSpPr>
          <p:cNvPr id="15" name="Title 1">
            <a:extLst>
              <a:ext uri="{FF2B5EF4-FFF2-40B4-BE49-F238E27FC236}">
                <a16:creationId xmlns:a16="http://schemas.microsoft.com/office/drawing/2014/main" id="{992EF345-E29A-1648-96FB-A6A6713235FD}"/>
              </a:ext>
            </a:extLst>
          </p:cNvPr>
          <p:cNvSpPr>
            <a:spLocks noGrp="1"/>
          </p:cNvSpPr>
          <p:nvPr>
            <p:ph type="ctrTitle" hasCustomPrompt="1"/>
          </p:nvPr>
        </p:nvSpPr>
        <p:spPr>
          <a:xfrm>
            <a:off x="304800" y="609600"/>
            <a:ext cx="8534400" cy="2286000"/>
          </a:xfrm>
        </p:spPr>
        <p:txBody>
          <a:bodyPr anchor="ctr">
            <a:noAutofit/>
          </a:bodyPr>
          <a:lstStyle>
            <a:lvl1pPr>
              <a:defRPr>
                <a:solidFill>
                  <a:schemeClr val="bg2"/>
                </a:solidFill>
              </a:defRPr>
            </a:lvl1pPr>
          </a:lstStyle>
          <a:p>
            <a:pPr algn="l">
              <a:lnSpc>
                <a:spcPct val="150000"/>
              </a:lnSpc>
              <a:spcBef>
                <a:spcPts val="1800"/>
              </a:spcBef>
              <a:spcAft>
                <a:spcPts val="1800"/>
              </a:spcAft>
            </a:pPr>
            <a:r>
              <a:rPr lang="en-US" sz="3400" b="1" cap="none" dirty="0">
                <a:solidFill>
                  <a:schemeClr val="tx2"/>
                </a:solidFill>
                <a:latin typeface="Helvetica" pitchFamily="2" charset="0"/>
              </a:rPr>
              <a:t>Chapter 3</a:t>
            </a:r>
            <a:br>
              <a:rPr lang="en-US" sz="3400" b="1" cap="none" dirty="0">
                <a:solidFill>
                  <a:schemeClr val="tx2"/>
                </a:solidFill>
                <a:latin typeface="Helvetica" pitchFamily="2" charset="0"/>
              </a:rPr>
            </a:br>
            <a:r>
              <a:rPr lang="en-US" sz="3400" b="1" cap="none" dirty="0">
                <a:solidFill>
                  <a:schemeClr val="tx2"/>
                </a:solidFill>
                <a:latin typeface="Helvetica" pitchFamily="2" charset="0"/>
              </a:rPr>
              <a:t>FINANCIAL REPORTING STANDARDS</a:t>
            </a:r>
          </a:p>
        </p:txBody>
      </p:sp>
      <p:sp>
        <p:nvSpPr>
          <p:cNvPr id="19" name="Subtitle 2">
            <a:extLst>
              <a:ext uri="{FF2B5EF4-FFF2-40B4-BE49-F238E27FC236}">
                <a16:creationId xmlns:a16="http://schemas.microsoft.com/office/drawing/2014/main" id="{D8574D3F-BBA4-0C45-A85B-6BEDD6F17CCE}"/>
              </a:ext>
            </a:extLst>
          </p:cNvPr>
          <p:cNvSpPr>
            <a:spLocks noGrp="1"/>
          </p:cNvSpPr>
          <p:nvPr>
            <p:ph type="subTitle" idx="1" hasCustomPrompt="1"/>
          </p:nvPr>
        </p:nvSpPr>
        <p:spPr>
          <a:xfrm>
            <a:off x="304800" y="3429000"/>
            <a:ext cx="4876800" cy="1033272"/>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a:lvl1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777777"/>
                </a:solidFill>
                <a:effectLst/>
                <a:uLnTx/>
                <a:uFillTx/>
                <a:latin typeface="+mn-lt"/>
                <a:ea typeface="+mn-ea"/>
                <a:cs typeface="+mn-cs"/>
              </a:rPr>
              <a:t>Presenter’s name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777777"/>
                </a:solidFill>
                <a:effectLst/>
                <a:uLnTx/>
                <a:uFillTx/>
                <a:latin typeface="+mn-lt"/>
                <a:ea typeface="+mn-ea"/>
                <a:cs typeface="+mn-cs"/>
              </a:rPr>
              <a:t>Presenter’s title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777777"/>
                </a:solidFill>
                <a:effectLst/>
                <a:uLnTx/>
                <a:uFillTx/>
                <a:latin typeface="+mn-lt"/>
                <a:ea typeface="+mn-ea"/>
                <a:cs typeface="+mn-cs"/>
              </a:rPr>
              <a:t>dd Month </a:t>
            </a:r>
            <a:r>
              <a:rPr kumimoji="0" lang="en-US" sz="1800" b="0" i="0" u="none" strike="noStrike" kern="1200" cap="none" spc="0" normalizeH="0" baseline="0" noProof="0" dirty="0" err="1">
                <a:ln>
                  <a:noFill/>
                </a:ln>
                <a:solidFill>
                  <a:srgbClr val="777777"/>
                </a:solidFill>
                <a:effectLst/>
                <a:uLnTx/>
                <a:uFillTx/>
                <a:latin typeface="+mn-lt"/>
                <a:ea typeface="+mn-ea"/>
                <a:cs typeface="+mn-cs"/>
              </a:rPr>
              <a:t>yyyy</a:t>
            </a:r>
            <a:endParaRPr kumimoji="0" lang="en-US" sz="1800" b="0" i="0" u="none" strike="noStrike" kern="1200" cap="none" spc="0" normalizeH="0" baseline="0" noProof="0" dirty="0">
              <a:ln>
                <a:noFill/>
              </a:ln>
              <a:solidFill>
                <a:srgbClr val="777777"/>
              </a:solidFill>
              <a:effectLst/>
              <a:uLnTx/>
              <a:uFillTx/>
              <a:latin typeface="+mn-lt"/>
              <a:ea typeface="+mn-ea"/>
              <a:cs typeface="+mn-cs"/>
            </a:endParaRPr>
          </a:p>
        </p:txBody>
      </p:sp>
    </p:spTree>
    <p:extLst>
      <p:ext uri="{BB962C8B-B14F-4D97-AF65-F5344CB8AC3E}">
        <p14:creationId xmlns:p14="http://schemas.microsoft.com/office/powerpoint/2010/main" val="1244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290259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296984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703175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1928543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ix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52400" y="4953000"/>
            <a:ext cx="4724400" cy="1417320"/>
          </a:xfrm>
          <a:ln>
            <a:noFill/>
          </a:ln>
        </p:spPr>
        <p:txBody>
          <a:bodyPr anchor="b"/>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Presenter’s name,</a:t>
            </a:r>
            <a:br>
              <a:rPr dirty="0"/>
            </a:br>
            <a:r>
              <a:rPr dirty="0"/>
              <a:t>Presenter’s title,</a:t>
            </a:r>
            <a:br>
              <a:rPr dirty="0"/>
            </a:br>
            <a:r>
              <a:rPr dirty="0"/>
              <a:t>dd Month yyyy</a:t>
            </a:r>
          </a:p>
        </p:txBody>
      </p:sp>
      <p:pic>
        <p:nvPicPr>
          <p:cNvPr id="1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152400" y="152401"/>
            <a:ext cx="2590800" cy="763054"/>
          </a:xfrm>
          <a:prstGeom prst="rect">
            <a:avLst/>
          </a:prstGeom>
        </p:spPr>
      </p:pic>
      <p:sp>
        <p:nvSpPr>
          <p:cNvPr id="13" name="Title 1"/>
          <p:cNvSpPr>
            <a:spLocks noGrp="1"/>
          </p:cNvSpPr>
          <p:nvPr>
            <p:ph type="ctrTitle" hasCustomPrompt="1"/>
          </p:nvPr>
        </p:nvSpPr>
        <p:spPr>
          <a:xfrm>
            <a:off x="152400" y="2971800"/>
            <a:ext cx="8763000" cy="1077218"/>
          </a:xfrm>
        </p:spPr>
        <p:txBody>
          <a:bodyPr anchor="t">
            <a:spAutoFit/>
          </a:bodyPr>
          <a:lstStyle>
            <a:lvl1pPr algn="r">
              <a:defRPr sz="3200" b="1" i="0" cap="none" baseline="0">
                <a:ln>
                  <a:noFill/>
                </a:ln>
                <a:solidFill>
                  <a:srgbClr val="3455A6"/>
                </a:solidFill>
                <a:latin typeface="Helvetica Light"/>
              </a:defRPr>
            </a:lvl1pPr>
          </a:lstStyle>
          <a:p>
            <a:r>
              <a:rPr lang="en-US" dirty="0"/>
              <a:t>CHAPTER #</a:t>
            </a:r>
            <a:br>
              <a:rPr lang="en-US" dirty="0"/>
            </a:br>
            <a:r>
              <a:rPr lang="en-US" dirty="0"/>
              <a:t>Chapter Title</a:t>
            </a:r>
            <a:endParaRPr dirty="0"/>
          </a:p>
        </p:txBody>
      </p:sp>
      <p:sp>
        <p:nvSpPr>
          <p:cNvPr id="10" name="Rectangle 9"/>
          <p:cNvSpPr/>
          <p:nvPr userDrawn="1"/>
        </p:nvSpPr>
        <p:spPr>
          <a:xfrm>
            <a:off x="6172200" y="6642556"/>
            <a:ext cx="2964543" cy="215444"/>
          </a:xfrm>
          <a:prstGeom prst="rect">
            <a:avLst/>
          </a:prstGeom>
        </p:spPr>
        <p:txBody>
          <a:bodyPr wrap="square">
            <a:spAutoFit/>
          </a:bodyPr>
          <a:lstStyle/>
          <a:p>
            <a:pPr algn="r"/>
            <a:r>
              <a:rPr lang="en-US" sz="800" dirty="0">
                <a:solidFill>
                  <a:srgbClr val="3455A6"/>
                </a:solidFill>
              </a:rPr>
              <a:t>© 2020 CFA Institute. All rights reserved. </a:t>
            </a:r>
          </a:p>
        </p:txBody>
      </p:sp>
    </p:spTree>
    <p:extLst>
      <p:ext uri="{BB962C8B-B14F-4D97-AF65-F5344CB8AC3E}">
        <p14:creationId xmlns:p14="http://schemas.microsoft.com/office/powerpoint/2010/main" val="324117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defRPr sz="3200" b="1" i="0" cap="all">
                <a:solidFill>
                  <a:schemeClr val="tx2"/>
                </a:solidFill>
                <a:latin typeface="Helvetica Light"/>
              </a:defRPr>
            </a:lvl1pPr>
          </a:lstStyle>
          <a:p>
            <a:r>
              <a:rPr dirty="0"/>
              <a:t>Click to add title: Contents, Agenda, etc</a:t>
            </a:r>
            <a:r>
              <a:rPr lang="en-US" dirty="0"/>
              <a:t>.</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sp>
        <p:nvSpPr>
          <p:cNvPr id="7" name="Text Placeholder 6"/>
          <p:cNvSpPr>
            <a:spLocks noGrp="1"/>
          </p:cNvSpPr>
          <p:nvPr>
            <p:ph type="body" sz="quarter" idx="13" hasCustomPrompt="1"/>
          </p:nvPr>
        </p:nvSpPr>
        <p:spPr bwMode="white">
          <a:xfrm>
            <a:off x="381000" y="1600200"/>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8" name="Text Placeholder 6"/>
          <p:cNvSpPr>
            <a:spLocks noGrp="1"/>
          </p:cNvSpPr>
          <p:nvPr>
            <p:ph type="body" sz="quarter" idx="14" hasCustomPrompt="1"/>
          </p:nvPr>
        </p:nvSpPr>
        <p:spPr bwMode="white">
          <a:xfrm>
            <a:off x="1143000" y="1619679"/>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
        <p:nvSpPr>
          <p:cNvPr id="37" name="Text Placeholder 6"/>
          <p:cNvSpPr>
            <a:spLocks noGrp="1"/>
          </p:cNvSpPr>
          <p:nvPr>
            <p:ph type="body" sz="quarter" idx="15" hasCustomPrompt="1"/>
          </p:nvPr>
        </p:nvSpPr>
        <p:spPr bwMode="white">
          <a:xfrm>
            <a:off x="381000" y="2037921"/>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48" name="Text Placeholder 6"/>
          <p:cNvSpPr>
            <a:spLocks noGrp="1"/>
          </p:cNvSpPr>
          <p:nvPr>
            <p:ph type="body" sz="quarter" idx="16" hasCustomPrompt="1"/>
          </p:nvPr>
        </p:nvSpPr>
        <p:spPr bwMode="white">
          <a:xfrm>
            <a:off x="1143000" y="2057400"/>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49" name="Text Placeholder 6"/>
          <p:cNvSpPr>
            <a:spLocks noGrp="1"/>
          </p:cNvSpPr>
          <p:nvPr>
            <p:ph type="body" sz="quarter" idx="17" hasCustomPrompt="1"/>
          </p:nvPr>
        </p:nvSpPr>
        <p:spPr bwMode="white">
          <a:xfrm>
            <a:off x="381000" y="2475642"/>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0" name="Text Placeholder 6"/>
          <p:cNvSpPr>
            <a:spLocks noGrp="1"/>
          </p:cNvSpPr>
          <p:nvPr>
            <p:ph type="body" sz="quarter" idx="18" hasCustomPrompt="1"/>
          </p:nvPr>
        </p:nvSpPr>
        <p:spPr bwMode="white">
          <a:xfrm>
            <a:off x="1143000" y="2495121"/>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1" name="Text Placeholder 6"/>
          <p:cNvSpPr>
            <a:spLocks noGrp="1"/>
          </p:cNvSpPr>
          <p:nvPr>
            <p:ph type="body" sz="quarter" idx="19" hasCustomPrompt="1"/>
          </p:nvPr>
        </p:nvSpPr>
        <p:spPr bwMode="white">
          <a:xfrm>
            <a:off x="381000" y="2913363"/>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2" name="Text Placeholder 6"/>
          <p:cNvSpPr>
            <a:spLocks noGrp="1"/>
          </p:cNvSpPr>
          <p:nvPr>
            <p:ph type="body" sz="quarter" idx="20" hasCustomPrompt="1"/>
          </p:nvPr>
        </p:nvSpPr>
        <p:spPr bwMode="white">
          <a:xfrm>
            <a:off x="1143000" y="2932842"/>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3" name="Text Placeholder 6"/>
          <p:cNvSpPr>
            <a:spLocks noGrp="1"/>
          </p:cNvSpPr>
          <p:nvPr>
            <p:ph type="body" sz="quarter" idx="21" hasCustomPrompt="1"/>
          </p:nvPr>
        </p:nvSpPr>
        <p:spPr bwMode="white">
          <a:xfrm>
            <a:off x="381000" y="3351084"/>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4" name="Text Placeholder 6"/>
          <p:cNvSpPr>
            <a:spLocks noGrp="1"/>
          </p:cNvSpPr>
          <p:nvPr>
            <p:ph type="body" sz="quarter" idx="22" hasCustomPrompt="1"/>
          </p:nvPr>
        </p:nvSpPr>
        <p:spPr bwMode="white">
          <a:xfrm>
            <a:off x="1143000" y="3370563"/>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5" name="Text Placeholder 6"/>
          <p:cNvSpPr>
            <a:spLocks noGrp="1"/>
          </p:cNvSpPr>
          <p:nvPr>
            <p:ph type="body" sz="quarter" idx="23" hasCustomPrompt="1"/>
          </p:nvPr>
        </p:nvSpPr>
        <p:spPr bwMode="white">
          <a:xfrm>
            <a:off x="381000" y="3788805"/>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6" name="Text Placeholder 6"/>
          <p:cNvSpPr>
            <a:spLocks noGrp="1"/>
          </p:cNvSpPr>
          <p:nvPr>
            <p:ph type="body" sz="quarter" idx="24" hasCustomPrompt="1"/>
          </p:nvPr>
        </p:nvSpPr>
        <p:spPr bwMode="white">
          <a:xfrm>
            <a:off x="1143000" y="3808284"/>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7" name="Text Placeholder 6"/>
          <p:cNvSpPr>
            <a:spLocks noGrp="1"/>
          </p:cNvSpPr>
          <p:nvPr>
            <p:ph type="body" sz="quarter" idx="25" hasCustomPrompt="1"/>
          </p:nvPr>
        </p:nvSpPr>
        <p:spPr bwMode="white">
          <a:xfrm>
            <a:off x="381000" y="4226526"/>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8" name="Text Placeholder 6"/>
          <p:cNvSpPr>
            <a:spLocks noGrp="1"/>
          </p:cNvSpPr>
          <p:nvPr>
            <p:ph type="body" sz="quarter" idx="26" hasCustomPrompt="1"/>
          </p:nvPr>
        </p:nvSpPr>
        <p:spPr bwMode="white">
          <a:xfrm>
            <a:off x="1143000" y="4246005"/>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9" name="Text Placeholder 6"/>
          <p:cNvSpPr>
            <a:spLocks noGrp="1"/>
          </p:cNvSpPr>
          <p:nvPr>
            <p:ph type="body" sz="quarter" idx="27" hasCustomPrompt="1"/>
          </p:nvPr>
        </p:nvSpPr>
        <p:spPr bwMode="white">
          <a:xfrm>
            <a:off x="381000" y="4664247"/>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0" name="Text Placeholder 6"/>
          <p:cNvSpPr>
            <a:spLocks noGrp="1"/>
          </p:cNvSpPr>
          <p:nvPr>
            <p:ph type="body" sz="quarter" idx="28" hasCustomPrompt="1"/>
          </p:nvPr>
        </p:nvSpPr>
        <p:spPr bwMode="white">
          <a:xfrm>
            <a:off x="1143000" y="4683726"/>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1" name="Text Placeholder 6"/>
          <p:cNvSpPr>
            <a:spLocks noGrp="1"/>
          </p:cNvSpPr>
          <p:nvPr>
            <p:ph type="body" sz="quarter" idx="29" hasCustomPrompt="1"/>
          </p:nvPr>
        </p:nvSpPr>
        <p:spPr bwMode="white">
          <a:xfrm>
            <a:off x="381000" y="5101968"/>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2" name="Text Placeholder 6"/>
          <p:cNvSpPr>
            <a:spLocks noGrp="1"/>
          </p:cNvSpPr>
          <p:nvPr>
            <p:ph type="body" sz="quarter" idx="30" hasCustomPrompt="1"/>
          </p:nvPr>
        </p:nvSpPr>
        <p:spPr bwMode="white">
          <a:xfrm>
            <a:off x="1143000" y="5121447"/>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3" name="Text Placeholder 6"/>
          <p:cNvSpPr>
            <a:spLocks noGrp="1"/>
          </p:cNvSpPr>
          <p:nvPr>
            <p:ph type="body" sz="quarter" idx="31" hasCustomPrompt="1"/>
          </p:nvPr>
        </p:nvSpPr>
        <p:spPr bwMode="white">
          <a:xfrm>
            <a:off x="381000" y="5539689"/>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4" name="Text Placeholder 6"/>
          <p:cNvSpPr>
            <a:spLocks noGrp="1"/>
          </p:cNvSpPr>
          <p:nvPr>
            <p:ph type="body" sz="quarter" idx="32" hasCustomPrompt="1"/>
          </p:nvPr>
        </p:nvSpPr>
        <p:spPr bwMode="white">
          <a:xfrm>
            <a:off x="1143000" y="5559168"/>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Tree>
    <p:extLst>
      <p:ext uri="{BB962C8B-B14F-4D97-AF65-F5344CB8AC3E}">
        <p14:creationId xmlns:p14="http://schemas.microsoft.com/office/powerpoint/2010/main" val="13755992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lgn="l">
              <a:defRPr sz="3200" b="1" i="0" cap="all">
                <a:solidFill>
                  <a:schemeClr val="tx2"/>
                </a:solidFill>
                <a:latin typeface="Helvetica Light"/>
              </a:defRPr>
            </a:lvl1pPr>
          </a:lstStyle>
          <a:p>
            <a:r>
              <a:rPr lang="en-US" dirty="0"/>
              <a:t>Summary</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Tree>
    <p:extLst>
      <p:ext uri="{BB962C8B-B14F-4D97-AF65-F5344CB8AC3E}">
        <p14:creationId xmlns:p14="http://schemas.microsoft.com/office/powerpoint/2010/main" val="160862640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accent3">
                    <a:lumMod val="75000"/>
                  </a:schemeClr>
                </a:solidFill>
              </a:defRPr>
            </a:lvl1pPr>
          </a:lstStyle>
          <a:p>
            <a:r>
              <a:rPr lang="en-US" dirty="0"/>
              <a:t>Click to edit Master title style</a:t>
            </a:r>
            <a:endParaRPr dirty="0"/>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3982220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380899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29884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060373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r>
              <a:rPr lang="en-US" dirty="0"/>
              <a:t>Copyright © 2020 CFA Institute</a:t>
            </a:r>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618651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r>
              <a:rPr lang="en-US" dirty="0"/>
              <a:t>Copyright © 2020 CFA Institute</a:t>
            </a:r>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2973670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2020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360538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575495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737641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26323025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solidFill>
                  <a:schemeClr val="bg2"/>
                </a:solidFill>
              </a:defRPr>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2020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1461510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915342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1546763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p>
            <a:r>
              <a:rPr lang="en-US"/>
              <a:t>Click to edit Master title style</a:t>
            </a:r>
            <a:endParaRPr/>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109684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3159272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5525290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2593206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r>
              <a:rPr lang="en-US" dirty="0"/>
              <a:t>Copyright © 2020 CFA Institute</a:t>
            </a:r>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1262610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r>
              <a:rPr lang="en-US" dirty="0"/>
              <a:t>Copyright © 2020 CFA Institute</a:t>
            </a:r>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776520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2020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532382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2020 CFA Institute</a:t>
            </a:r>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139720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r>
              <a:rPr lang="en-US" dirty="0"/>
              <a:t>Copyright © 2020 CFA Institute</a:t>
            </a:r>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845067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2020 CFA Institute</a:t>
            </a:r>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619402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2020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142404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89291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C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2"/>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9252815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423792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06375" y="68263"/>
            <a:ext cx="7756525" cy="1144587"/>
          </a:xfrm>
        </p:spPr>
        <p:txBody>
          <a:bodyPr/>
          <a:lstStyle/>
          <a:p>
            <a:r>
              <a:rPr lang="en-US"/>
              <a:t>Click to edit Master title style</a:t>
            </a:r>
          </a:p>
        </p:txBody>
      </p:sp>
      <p:sp>
        <p:nvSpPr>
          <p:cNvPr id="3" name="Content Placeholder 2"/>
          <p:cNvSpPr>
            <a:spLocks noGrp="1"/>
          </p:cNvSpPr>
          <p:nvPr>
            <p:ph sz="quarter" idx="1"/>
          </p:nvPr>
        </p:nvSpPr>
        <p:spPr>
          <a:xfrm>
            <a:off x="206375" y="1376363"/>
            <a:ext cx="4316413" cy="249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5188" y="1376363"/>
            <a:ext cx="4318000" cy="249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06375" y="4021138"/>
            <a:ext cx="4316413" cy="249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75188" y="4021138"/>
            <a:ext cx="4318000" cy="249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pPr>
              <a:defRPr/>
            </a:pPr>
            <a:fld id="{490163FF-20E5-403E-8876-BF26D263ACAA}" type="slidenum">
              <a:rPr lang="en-US"/>
              <a:pPr>
                <a:defRPr/>
              </a:pPr>
              <a:t>‹#›</a:t>
            </a:fld>
            <a:endParaRPr lang="en-US" dirty="0"/>
          </a:p>
        </p:txBody>
      </p:sp>
    </p:spTree>
    <p:extLst>
      <p:ext uri="{BB962C8B-B14F-4D97-AF65-F5344CB8AC3E}">
        <p14:creationId xmlns:p14="http://schemas.microsoft.com/office/powerpoint/2010/main" val="41654248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4207798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r>
              <a:t>Title Text</a:t>
            </a:r>
          </a:p>
        </p:txBody>
      </p:sp>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53257170"/>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Shape 116"/>
          <p:cNvSpPr>
            <a:spLocks noGrp="1"/>
          </p:cNvSpPr>
          <p:nvPr>
            <p:ph type="pic" idx="13"/>
          </p:nvPr>
        </p:nvSpPr>
        <p:spPr>
          <a:xfrm>
            <a:off x="0" y="0"/>
            <a:ext cx="9144000" cy="6858000"/>
          </a:xfrm>
          <a:prstGeom prst="rect">
            <a:avLst/>
          </a:prstGeom>
        </p:spPr>
        <p:txBody>
          <a:bodyPr lIns="91439" tIns="45719" rIns="91439" bIns="45719" anchor="t">
            <a:noAutofit/>
          </a:bodyPr>
          <a:lstStyle/>
          <a:p>
            <a:endParaRP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8799761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tx1"/>
                </a:solidFill>
              </a:defRPr>
            </a:lvl1pPr>
          </a:lstStyle>
          <a:p>
            <a:r>
              <a:t>Click to edit Master title style</a:t>
            </a:r>
          </a:p>
        </p:txBody>
      </p:sp>
      <p:sp>
        <p:nvSpPr>
          <p:cNvPr id="3" name="Subtitle 2"/>
          <p:cNvSpPr>
            <a:spLocks noGrp="1"/>
          </p:cNvSpPr>
          <p:nvPr>
            <p:ph type="subTitle" idx="1" hasCustomPrompt="1"/>
          </p:nvPr>
        </p:nvSpPr>
        <p:spPr>
          <a:xfrm>
            <a:off x="381000" y="1784196"/>
            <a:ext cx="6705600" cy="1492404"/>
          </a:xfrm>
        </p:spPr>
        <p:txBody>
          <a:bodyPr/>
          <a:lstStyle>
            <a:lvl1pPr marL="0" indent="0" algn="l">
              <a:spcBef>
                <a:spcPts val="0"/>
              </a:spcBef>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5"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58028" y="3512462"/>
            <a:ext cx="3090672" cy="666211"/>
          </a:xfrm>
          <a:prstGeom prst="rect">
            <a:avLst/>
          </a:prstGeom>
        </p:spPr>
      </p:pic>
    </p:spTree>
    <p:extLst>
      <p:ext uri="{BB962C8B-B14F-4D97-AF65-F5344CB8AC3E}">
        <p14:creationId xmlns:p14="http://schemas.microsoft.com/office/powerpoint/2010/main" val="849294114"/>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ix1">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spTree>
    <p:extLst>
      <p:ext uri="{BB962C8B-B14F-4D97-AF65-F5344CB8AC3E}">
        <p14:creationId xmlns:p14="http://schemas.microsoft.com/office/powerpoint/2010/main" val="6456599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ix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17969082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ix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7052356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1)">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200" y="4572000"/>
            <a:ext cx="6765129" cy="1143000"/>
          </a:xfrm>
          <a:prstGeom prst="rect">
            <a:avLst/>
          </a:prstGeom>
        </p:spPr>
      </p:pic>
    </p:spTree>
    <p:extLst>
      <p:ext uri="{BB962C8B-B14F-4D97-AF65-F5344CB8AC3E}">
        <p14:creationId xmlns:p14="http://schemas.microsoft.com/office/powerpoint/2010/main" val="421872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accent3">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accent3">
                    <a:lumMod val="75000"/>
                  </a:schemeClr>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3362113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31783966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23524931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secHead" preserve="1">
  <p:cSld name="Divider Green">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88801044"/>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Divider Gray">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66173264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Divider Stripes">
    <p:spTree>
      <p:nvGrpSpPr>
        <p:cNvPr id="1" name=""/>
        <p:cNvGrpSpPr/>
        <p:nvPr/>
      </p:nvGrpSpPr>
      <p:grpSpPr>
        <a:xfrm>
          <a:off x="0" y="0"/>
          <a:ext cx="0" cy="0"/>
          <a:chOff x="0" y="0"/>
          <a:chExt cx="0" cy="0"/>
        </a:xfrm>
      </p:grpSpPr>
      <p:sp>
        <p:nvSpPr>
          <p:cNvPr id="9" name="Rectangle 8"/>
          <p:cNvSpPr/>
          <p:nvPr/>
        </p:nvSpPr>
        <p:spPr>
          <a:xfrm>
            <a:off x="0" y="848985"/>
            <a:ext cx="9144000" cy="170992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2558913"/>
            <a:ext cx="9144000" cy="1709928"/>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 y="4268841"/>
            <a:ext cx="7350369" cy="170992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978770"/>
            <a:ext cx="9144000" cy="87923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5181600" y="0"/>
            <a:ext cx="3962400" cy="84898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bwMode="white"/>
        <p:txBody>
          <a:bodyPr/>
          <a:lstStyle/>
          <a:p>
            <a:endParaRPr dirty="0"/>
          </a:p>
        </p:txBody>
      </p:sp>
      <p:sp>
        <p:nvSpPr>
          <p:cNvPr id="5" name="Footer Placeholder 4"/>
          <p:cNvSpPr>
            <a:spLocks noGrp="1"/>
          </p:cNvSpPr>
          <p:nvPr>
            <p:ph type="ftr" sz="quarter" idx="11"/>
          </p:nvPr>
        </p:nvSpPr>
        <p:spPr bwMode="white"/>
        <p:txBody>
          <a:bodyPr/>
          <a:lstStyle/>
          <a:p>
            <a:r>
              <a:rPr lang="en-US" dirty="0"/>
              <a:t>Copyright © 2020 CFA Institute</a:t>
            </a:r>
            <a:endParaRPr dirty="0"/>
          </a:p>
        </p:txBody>
      </p:sp>
      <p:sp>
        <p:nvSpPr>
          <p:cNvPr id="6" name="Slide Number Placeholder 5"/>
          <p:cNvSpPr>
            <a:spLocks noGrp="1"/>
          </p:cNvSpPr>
          <p:nvPr>
            <p:ph type="sldNum" sz="quarter" idx="12"/>
          </p:nvPr>
        </p:nvSpPr>
        <p:spPr bwMode="white"/>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t>Click to edit Master title style</a:t>
            </a:r>
          </a:p>
        </p:txBody>
      </p:sp>
      <p:pic>
        <p:nvPicPr>
          <p:cNvPr id="1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804079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Copyright © 2020 CFA Institute</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17410866"/>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Copyright © 2020 CFA Institute</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961086053"/>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OC with Picture">
    <p:bg bwMode="auto">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r>
              <a:rPr lang="en-US" dirty="0"/>
              <a:t>Copyright © 2020 CFA Institute</a:t>
            </a:r>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bwMode="white">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bwMode="white">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bwMode="white">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bwMode="white">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bwMode="white">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bwMode="white">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bwMode="white">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bwMode="white">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bwMode="white">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5"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978245118"/>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2-Column TOC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120018826"/>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2-Column 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5303800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4939432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2-Column 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Copyright © 2020 CFA Institute</a:t>
            </a:r>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058651205"/>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2-Column TOC Pix1">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16000" contrast="22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r>
              <a:rPr lang="en-US" dirty="0"/>
              <a:t>Copyright © 2020 CFA Institute</a:t>
            </a:r>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29"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39080431"/>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2-Column TOC Pix2">
    <p:bg>
      <p:bgRef idx="1001">
        <a:schemeClr val="bg1"/>
      </p:bgRef>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BEBA8EAE-BF5A-486C-A8C5-ECC9F3942E4B}">
                <a14:imgProps xmlns:a14="http://schemas.microsoft.com/office/drawing/2010/main">
                  <a14:imgLayer r:embed="rId3">
                    <a14:imgEffect>
                      <a14:brightnessContrast bright="-24000" contrast="38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bg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bg1"/>
                </a:solidFill>
              </a:defRPr>
            </a:lvl1pPr>
          </a:lstStyle>
          <a:p>
            <a:r>
              <a:rPr lang="en-US" dirty="0"/>
              <a:t>Copyright © 2020 CFA Institute</a:t>
            </a:r>
            <a:endParaRPr dirty="0"/>
          </a:p>
        </p:txBody>
      </p:sp>
      <p:sp>
        <p:nvSpPr>
          <p:cNvPr id="5" name="Slide Number Placeholder 4"/>
          <p:cNvSpPr>
            <a:spLocks noGrp="1"/>
          </p:cNvSpPr>
          <p:nvPr>
            <p:ph type="sldNum" sz="quarter" idx="12"/>
          </p:nvPr>
        </p:nvSpPr>
        <p:spPr bwMode="white"/>
        <p:txBody>
          <a:bodyPr/>
          <a:lstStyle>
            <a:lvl1pPr>
              <a:defRPr>
                <a:solidFill>
                  <a:schemeClr val="bg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0"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4047174768"/>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2-Column TOC Pix3">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r>
              <a:rPr lang="en-US" dirty="0"/>
              <a:t>Copyright © 2020 CFA Institute</a:t>
            </a:r>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9" name="Text Placeholder 6"/>
          <p:cNvSpPr>
            <a:spLocks noGrp="1"/>
          </p:cNvSpPr>
          <p:nvPr>
            <p:ph type="body" sz="quarter" idx="3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0" name="Text Placeholder 6"/>
          <p:cNvSpPr>
            <a:spLocks noGrp="1"/>
          </p:cNvSpPr>
          <p:nvPr>
            <p:ph type="body" sz="quarter" idx="34" hasCustomPrompt="1"/>
          </p:nvPr>
        </p:nvSpPr>
        <p:spPr bwMode="white">
          <a:xfrm>
            <a:off x="8137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1" name="Text Placeholder 6"/>
          <p:cNvSpPr>
            <a:spLocks noGrp="1"/>
          </p:cNvSpPr>
          <p:nvPr>
            <p:ph type="body" sz="quarter" idx="35" hasCustomPrompt="1"/>
          </p:nvPr>
        </p:nvSpPr>
        <p:spPr bwMode="white">
          <a:xfrm>
            <a:off x="46482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2" name="Text Placeholder 6"/>
          <p:cNvSpPr>
            <a:spLocks noGrp="1"/>
          </p:cNvSpPr>
          <p:nvPr>
            <p:ph type="body" sz="quarter" idx="36" hasCustomPrompt="1"/>
          </p:nvPr>
        </p:nvSpPr>
        <p:spPr bwMode="white">
          <a:xfrm>
            <a:off x="50809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271635717"/>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two li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26A0F882-29AC-4E84-B92B-1DCCED8F7913}"/>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pic>
        <p:nvPicPr>
          <p:cNvPr id="5" name="Picture 10" descr="MasterLogoCMYKKey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5700" y="373063"/>
            <a:ext cx="42560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0334278-809C-448D-A1EB-063D371E46EA}"/>
              </a:ext>
            </a:extLst>
          </p:cNvPr>
          <p:cNvSpPr txBox="1">
            <a:spLocks noChangeArrowheads="1"/>
          </p:cNvSpPr>
          <p:nvPr/>
        </p:nvSpPr>
        <p:spPr bwMode="auto">
          <a:xfrm>
            <a:off x="5037138" y="6478588"/>
            <a:ext cx="4127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defRPr/>
            </a:pPr>
            <a:r>
              <a:rPr lang="en-GB" altLang="en-US" sz="750" baseline="30000" dirty="0"/>
              <a:t>CRICOS Provider code 00301J</a:t>
            </a:r>
          </a:p>
          <a:p>
            <a:pPr algn="r" eaLnBrk="1" hangingPunct="1">
              <a:defRPr/>
            </a:pPr>
            <a:r>
              <a:rPr lang="en-GB" altLang="en-US" sz="750" baseline="30000" dirty="0"/>
              <a:t>Curtin University is a trademark of Curtin University of Technology.</a:t>
            </a:r>
            <a:endParaRPr lang="en-US" altLang="en-US" sz="750" baseline="30000" dirty="0"/>
          </a:p>
        </p:txBody>
      </p:sp>
      <p:sp>
        <p:nvSpPr>
          <p:cNvPr id="6" name="Title 1"/>
          <p:cNvSpPr>
            <a:spLocks noGrp="1"/>
          </p:cNvSpPr>
          <p:nvPr>
            <p:ph type="ctrTitle"/>
          </p:nvPr>
        </p:nvSpPr>
        <p:spPr>
          <a:xfrm>
            <a:off x="0" y="3433535"/>
            <a:ext cx="7625860" cy="476660"/>
          </a:xfrm>
          <a:solidFill>
            <a:srgbClr val="A47C18">
              <a:alpha val="75000"/>
            </a:srgbClr>
          </a:solidFill>
        </p:spPr>
        <p:txBody>
          <a:bodyPr lIns="216000" tIns="36000" rIns="216000" bIns="36000">
            <a:spAutoFit/>
          </a:bodyPr>
          <a:lstStyle>
            <a:lvl1pPr algn="l">
              <a:defRPr sz="2625" cap="all">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0" y="3966735"/>
            <a:ext cx="2603064" cy="265457"/>
          </a:xfrm>
          <a:solidFill>
            <a:schemeClr val="tx1"/>
          </a:solidFill>
        </p:spPr>
        <p:txBody>
          <a:bodyPr lIns="216000" rIns="216000">
            <a:spAutoFit/>
          </a:bodyPr>
          <a:lstStyle>
            <a:lvl1pPr marL="0" indent="0" algn="l">
              <a:buNone/>
              <a:defRPr sz="1125">
                <a:solidFill>
                  <a:schemeClr val="bg1"/>
                </a:solidFill>
              </a:defRPr>
            </a:lvl1pPr>
            <a:lvl2pPr marL="342883" indent="0" algn="ctr">
              <a:buNone/>
              <a:defRPr>
                <a:solidFill>
                  <a:schemeClr val="tx1">
                    <a:tint val="75000"/>
                  </a:schemeClr>
                </a:solidFill>
              </a:defRPr>
            </a:lvl2pPr>
            <a:lvl3pPr marL="685765" indent="0" algn="ctr">
              <a:buNone/>
              <a:defRPr>
                <a:solidFill>
                  <a:schemeClr val="tx1">
                    <a:tint val="75000"/>
                  </a:schemeClr>
                </a:solidFill>
              </a:defRPr>
            </a:lvl3pPr>
            <a:lvl4pPr marL="1028648" indent="0" algn="ctr">
              <a:buNone/>
              <a:defRPr>
                <a:solidFill>
                  <a:schemeClr val="tx1">
                    <a:tint val="75000"/>
                  </a:schemeClr>
                </a:solidFill>
              </a:defRPr>
            </a:lvl4pPr>
            <a:lvl5pPr marL="1371530" indent="0" algn="ctr">
              <a:buNone/>
              <a:defRPr>
                <a:solidFill>
                  <a:schemeClr val="tx1">
                    <a:tint val="75000"/>
                  </a:schemeClr>
                </a:solidFill>
              </a:defRPr>
            </a:lvl5pPr>
            <a:lvl6pPr marL="1714412" indent="0" algn="ctr">
              <a:buNone/>
              <a:defRPr>
                <a:solidFill>
                  <a:schemeClr val="tx1">
                    <a:tint val="75000"/>
                  </a:schemeClr>
                </a:solidFill>
              </a:defRPr>
            </a:lvl6pPr>
            <a:lvl7pPr marL="2057295" indent="0" algn="ctr">
              <a:buNone/>
              <a:defRPr>
                <a:solidFill>
                  <a:schemeClr val="tx1">
                    <a:tint val="75000"/>
                  </a:schemeClr>
                </a:solidFill>
              </a:defRPr>
            </a:lvl7pPr>
            <a:lvl8pPr marL="2400177" indent="0" algn="ctr">
              <a:buNone/>
              <a:defRPr>
                <a:solidFill>
                  <a:schemeClr val="tx1">
                    <a:tint val="75000"/>
                  </a:schemeClr>
                </a:solidFill>
              </a:defRPr>
            </a:lvl8pPr>
            <a:lvl9pPr marL="2743060" indent="0" algn="ctr">
              <a:buNone/>
              <a:defRPr>
                <a:solidFill>
                  <a:schemeClr val="tx1">
                    <a:tint val="75000"/>
                  </a:schemeClr>
                </a:solidFill>
              </a:defRPr>
            </a:lvl9pPr>
          </a:lstStyle>
          <a:p>
            <a:r>
              <a:rPr lang="en-US"/>
              <a:t>Click to edit Master subtitle style</a:t>
            </a:r>
            <a:endParaRPr lang="en-US" dirty="0"/>
          </a:p>
        </p:txBody>
      </p:sp>
      <p:sp>
        <p:nvSpPr>
          <p:cNvPr id="9" name="Date Placeholder 3">
            <a:extLst>
              <a:ext uri="{FF2B5EF4-FFF2-40B4-BE49-F238E27FC236}">
                <a16:creationId xmlns:a16="http://schemas.microsoft.com/office/drawing/2014/main" id="{0EB716A7-5CFA-4E3C-A86F-354BC9E123B1}"/>
              </a:ext>
            </a:extLst>
          </p:cNvPr>
          <p:cNvSpPr>
            <a:spLocks noGrp="1"/>
          </p:cNvSpPr>
          <p:nvPr>
            <p:ph type="dt" sz="half" idx="10"/>
          </p:nvPr>
        </p:nvSpPr>
        <p:spPr>
          <a:xfrm>
            <a:off x="6927850" y="5967413"/>
            <a:ext cx="2133600" cy="363537"/>
          </a:xfrm>
        </p:spPr>
        <p:txBody>
          <a:bodyPr/>
          <a:lstStyle>
            <a:lvl1pPr algn="r">
              <a:defRPr/>
            </a:lvl1pPr>
          </a:lstStyle>
          <a:p>
            <a:pPr>
              <a:defRPr/>
            </a:pPr>
            <a:endParaRPr lang="en-US"/>
          </a:p>
        </p:txBody>
      </p:sp>
      <p:sp>
        <p:nvSpPr>
          <p:cNvPr id="10" name="Slide Number Placeholder 5">
            <a:extLst>
              <a:ext uri="{FF2B5EF4-FFF2-40B4-BE49-F238E27FC236}">
                <a16:creationId xmlns:a16="http://schemas.microsoft.com/office/drawing/2014/main" id="{24E7BBF8-B493-46E7-8072-01C732089DC2}"/>
              </a:ext>
            </a:extLst>
          </p:cNvPr>
          <p:cNvSpPr>
            <a:spLocks noGrp="1"/>
          </p:cNvSpPr>
          <p:nvPr>
            <p:ph type="sldNum" sz="quarter" idx="11"/>
          </p:nvPr>
        </p:nvSpPr>
        <p:spPr>
          <a:xfrm>
            <a:off x="7300913" y="5410200"/>
            <a:ext cx="1760537" cy="323850"/>
          </a:xfrm>
        </p:spPr>
        <p:txBody>
          <a:bodyPr anchorCtr="0"/>
          <a:lstStyle>
            <a:lvl1pPr algn="r">
              <a:defRPr/>
            </a:lvl1pPr>
          </a:lstStyle>
          <a:p>
            <a:pPr>
              <a:defRPr/>
            </a:pPr>
            <a:fld id="{43DE03F9-4CD2-4CFC-83AB-A9F715CF84CA}" type="slidenum">
              <a:rPr lang="en-US"/>
              <a:pPr>
                <a:defRPr/>
              </a:pPr>
              <a:t>‹#›</a:t>
            </a:fld>
            <a:endParaRPr lang="en-US"/>
          </a:p>
        </p:txBody>
      </p:sp>
    </p:spTree>
    <p:extLst>
      <p:ext uri="{BB962C8B-B14F-4D97-AF65-F5344CB8AC3E}">
        <p14:creationId xmlns:p14="http://schemas.microsoft.com/office/powerpoint/2010/main" val="19892716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Copyright">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D532C32-C3C3-42D5-AB86-BDC97A453C9C}"/>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graphicFrame>
        <p:nvGraphicFramePr>
          <p:cNvPr id="3" name="Table 2">
            <a:extLst>
              <a:ext uri="{FF2B5EF4-FFF2-40B4-BE49-F238E27FC236}">
                <a16:creationId xmlns:a16="http://schemas.microsoft.com/office/drawing/2014/main" id="{BD051A9A-A16E-4D97-A2B4-C4ABB130E62F}"/>
              </a:ext>
            </a:extLst>
          </p:cNvPr>
          <p:cNvGraphicFramePr>
            <a:graphicFrameLocks noGrp="1"/>
          </p:cNvGraphicFramePr>
          <p:nvPr/>
        </p:nvGraphicFramePr>
        <p:xfrm>
          <a:off x="1866900" y="566738"/>
          <a:ext cx="5410200" cy="4252912"/>
        </p:xfrm>
        <a:graphic>
          <a:graphicData uri="http://schemas.openxmlformats.org/drawingml/2006/table">
            <a:tbl>
              <a:tblPr>
                <a:tableStyleId>{5C22544A-7EE6-4342-B048-85BDC9FD1C3A}</a:tableStyleId>
              </a:tblPr>
              <a:tblGrid>
                <a:gridCol w="5410200">
                  <a:extLst>
                    <a:ext uri="{9D8B030D-6E8A-4147-A177-3AD203B41FA5}">
                      <a16:colId xmlns:a16="http://schemas.microsoft.com/office/drawing/2014/main" val="3184881611"/>
                    </a:ext>
                  </a:extLst>
                </a:gridCol>
              </a:tblGrid>
              <a:tr h="4252912">
                <a:tc>
                  <a:txBody>
                    <a:bodyPr/>
                    <a:lstStyle/>
                    <a:p>
                      <a:pPr marL="0" marR="0" algn="l">
                        <a:spcBef>
                          <a:spcPts val="0"/>
                        </a:spcBef>
                        <a:spcAft>
                          <a:spcPts val="0"/>
                        </a:spcAft>
                      </a:pPr>
                      <a:r>
                        <a:rPr lang="en-AU" sz="1600" dirty="0">
                          <a:effectLst/>
                        </a:rPr>
                        <a:t> </a:t>
                      </a:r>
                      <a:endParaRPr lang="en-US" sz="1600" dirty="0">
                        <a:effectLst/>
                      </a:endParaRPr>
                    </a:p>
                    <a:p>
                      <a:pPr marL="0" marR="0" algn="ctr">
                        <a:spcBef>
                          <a:spcPts val="0"/>
                        </a:spcBef>
                        <a:spcAft>
                          <a:spcPts val="0"/>
                        </a:spcAft>
                      </a:pPr>
                      <a:r>
                        <a:rPr lang="en-AU" sz="1900" dirty="0">
                          <a:effectLst/>
                        </a:rPr>
                        <a:t>WARNING</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This material has been reproduced and communicated to you by or on behalf of Curtin University in accordance with section 113P of the Copyright Act 1968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The material in this communication may be subject to copyright under the Act. Any further reproduction or communication of this material by you may be the subject of copyright protection under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Do not remove this notice.</a:t>
                      </a:r>
                      <a:endParaRPr lang="en-US" sz="1600" dirty="0">
                        <a:effectLst/>
                      </a:endParaRPr>
                    </a:p>
                    <a:p>
                      <a:pPr marL="0" marR="0" algn="l">
                        <a:spcBef>
                          <a:spcPts val="0"/>
                        </a:spcBef>
                        <a:spcAft>
                          <a:spcPts val="0"/>
                        </a:spcAft>
                      </a:pPr>
                      <a:r>
                        <a:rPr lang="en-AU"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64" marR="68564" marT="0" marB="0"/>
                </a:tc>
                <a:extLst>
                  <a:ext uri="{0D108BD9-81ED-4DB2-BD59-A6C34878D82A}">
                    <a16:rowId xmlns:a16="http://schemas.microsoft.com/office/drawing/2014/main" val="122881073"/>
                  </a:ext>
                </a:extLst>
              </a:tr>
            </a:tbl>
          </a:graphicData>
        </a:graphic>
      </p:graphicFrame>
      <p:sp>
        <p:nvSpPr>
          <p:cNvPr id="4" name="Date Placeholder 8">
            <a:extLst>
              <a:ext uri="{FF2B5EF4-FFF2-40B4-BE49-F238E27FC236}">
                <a16:creationId xmlns:a16="http://schemas.microsoft.com/office/drawing/2014/main" id="{836DEA5E-D881-4280-9829-D29D3B170DE9}"/>
              </a:ext>
            </a:extLst>
          </p:cNvPr>
          <p:cNvSpPr>
            <a:spLocks noGrp="1"/>
          </p:cNvSpPr>
          <p:nvPr>
            <p:ph type="dt" sz="half" idx="10"/>
          </p:nvPr>
        </p:nvSpPr>
        <p:spPr/>
        <p:txBody>
          <a:bodyPr/>
          <a:lstStyle>
            <a:lvl1pPr>
              <a:defRPr/>
            </a:lvl1pPr>
          </a:lstStyle>
          <a:p>
            <a:pPr>
              <a:defRPr/>
            </a:pPr>
            <a:endParaRPr lang="en-US"/>
          </a:p>
        </p:txBody>
      </p:sp>
      <p:sp>
        <p:nvSpPr>
          <p:cNvPr id="5" name="Footer Placeholder 9">
            <a:extLst>
              <a:ext uri="{FF2B5EF4-FFF2-40B4-BE49-F238E27FC236}">
                <a16:creationId xmlns:a16="http://schemas.microsoft.com/office/drawing/2014/main" id="{52E423DB-4032-40DC-AF8F-07EEB7137F61}"/>
              </a:ext>
            </a:extLst>
          </p:cNvPr>
          <p:cNvSpPr>
            <a:spLocks noGrp="1"/>
          </p:cNvSpPr>
          <p:nvPr>
            <p:ph type="ftr" sz="quarter" idx="11"/>
          </p:nvPr>
        </p:nvSpPr>
        <p:spPr>
          <a:xfrm>
            <a:off x="3124200" y="6435725"/>
            <a:ext cx="2895600" cy="366713"/>
          </a:xfrm>
        </p:spPr>
        <p:txBody>
          <a:bodyPr/>
          <a:lstStyle>
            <a:lvl1pPr algn="ctr">
              <a:defRPr sz="738"/>
            </a:lvl1pPr>
          </a:lstStyle>
          <a:p>
            <a:pPr>
              <a:defRPr/>
            </a:pPr>
            <a:r>
              <a:rPr lang="en-AU"/>
              <a:t>Obligatory cover your ... Material in this presentation is based on anecdotal evidence to be backed up by stats and is very much open to discussion and debate</a:t>
            </a:r>
            <a:endParaRPr lang="en-US"/>
          </a:p>
        </p:txBody>
      </p:sp>
      <p:sp>
        <p:nvSpPr>
          <p:cNvPr id="6" name="Slide Number Placeholder 10">
            <a:extLst>
              <a:ext uri="{FF2B5EF4-FFF2-40B4-BE49-F238E27FC236}">
                <a16:creationId xmlns:a16="http://schemas.microsoft.com/office/drawing/2014/main" id="{6172BC22-0642-4266-A8C6-F8327B2513FE}"/>
              </a:ext>
            </a:extLst>
          </p:cNvPr>
          <p:cNvSpPr>
            <a:spLocks noGrp="1"/>
          </p:cNvSpPr>
          <p:nvPr>
            <p:ph type="sldNum" sz="quarter" idx="12"/>
          </p:nvPr>
        </p:nvSpPr>
        <p:spPr/>
        <p:txBody>
          <a:bodyPr/>
          <a:lstStyle>
            <a:lvl1pPr>
              <a:defRPr/>
            </a:lvl1pPr>
          </a:lstStyle>
          <a:p>
            <a:pPr>
              <a:defRPr/>
            </a:pPr>
            <a:fld id="{6A6B11E1-6D45-4033-8463-D0A5063B51E5}" type="slidenum">
              <a:rPr lang="en-US"/>
              <a:pPr>
                <a:defRPr/>
              </a:pPr>
              <a:t>‹#›</a:t>
            </a:fld>
            <a:endParaRPr lang="en-US"/>
          </a:p>
        </p:txBody>
      </p:sp>
    </p:spTree>
    <p:extLst>
      <p:ext uri="{BB962C8B-B14F-4D97-AF65-F5344CB8AC3E}">
        <p14:creationId xmlns:p14="http://schemas.microsoft.com/office/powerpoint/2010/main" val="40571039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1721AA6-0155-455C-A294-78CF4F359F9A}"/>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5" name="Rectangle 4">
            <a:extLst>
              <a:ext uri="{FF2B5EF4-FFF2-40B4-BE49-F238E27FC236}">
                <a16:creationId xmlns:a16="http://schemas.microsoft.com/office/drawing/2014/main" id="{4514F823-4D89-4DD0-B2FE-12CE6569B924}"/>
              </a:ext>
            </a:extLst>
          </p:cNvPr>
          <p:cNvSpPr/>
          <p:nvPr/>
        </p:nvSpPr>
        <p:spPr>
          <a:xfrm>
            <a:off x="727075" y="2655888"/>
            <a:ext cx="7772400" cy="1500187"/>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722314" y="4155547"/>
            <a:ext cx="7772400" cy="1362075"/>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4" y="2655359"/>
            <a:ext cx="7772400" cy="1488017"/>
          </a:xfrm>
        </p:spPr>
        <p:txBody>
          <a:bodyPr anchor="b"/>
          <a:lstStyle>
            <a:lvl1pPr marL="0" indent="0">
              <a:buNone/>
              <a:defRPr sz="1500">
                <a:solidFill>
                  <a:schemeClr val="bg1"/>
                </a:solidFill>
              </a:defRPr>
            </a:lvl1pPr>
            <a:lvl2pPr marL="342883" indent="0">
              <a:buNone/>
              <a:defRPr sz="1350">
                <a:solidFill>
                  <a:schemeClr val="tx1">
                    <a:tint val="75000"/>
                  </a:schemeClr>
                </a:solidFill>
              </a:defRPr>
            </a:lvl2pPr>
            <a:lvl3pPr marL="685765" indent="0">
              <a:buNone/>
              <a:defRPr sz="1200">
                <a:solidFill>
                  <a:schemeClr val="tx1">
                    <a:tint val="75000"/>
                  </a:schemeClr>
                </a:solidFill>
              </a:defRPr>
            </a:lvl3pPr>
            <a:lvl4pPr marL="1028648" indent="0">
              <a:buNone/>
              <a:defRPr sz="1050">
                <a:solidFill>
                  <a:schemeClr val="tx1">
                    <a:tint val="75000"/>
                  </a:schemeClr>
                </a:solidFill>
              </a:defRPr>
            </a:lvl4pPr>
            <a:lvl5pPr marL="1371530" indent="0">
              <a:buNone/>
              <a:defRPr sz="1050">
                <a:solidFill>
                  <a:schemeClr val="tx1">
                    <a:tint val="75000"/>
                  </a:schemeClr>
                </a:solidFill>
              </a:defRPr>
            </a:lvl5pPr>
            <a:lvl6pPr marL="1714412" indent="0">
              <a:buNone/>
              <a:defRPr sz="1050">
                <a:solidFill>
                  <a:schemeClr val="tx1">
                    <a:tint val="75000"/>
                  </a:schemeClr>
                </a:solidFill>
              </a:defRPr>
            </a:lvl6pPr>
            <a:lvl7pPr marL="2057295" indent="0">
              <a:buNone/>
              <a:defRPr sz="1050">
                <a:solidFill>
                  <a:schemeClr val="tx1">
                    <a:tint val="75000"/>
                  </a:schemeClr>
                </a:solidFill>
              </a:defRPr>
            </a:lvl7pPr>
            <a:lvl8pPr marL="2400177" indent="0">
              <a:buNone/>
              <a:defRPr sz="1050">
                <a:solidFill>
                  <a:schemeClr val="tx1">
                    <a:tint val="75000"/>
                  </a:schemeClr>
                </a:solidFill>
              </a:defRPr>
            </a:lvl8pPr>
            <a:lvl9pPr marL="2743060" indent="0">
              <a:buNone/>
              <a:defRPr sz="1050">
                <a:solidFill>
                  <a:schemeClr val="tx1">
                    <a:tint val="75000"/>
                  </a:schemeClr>
                </a:solidFill>
              </a:defRPr>
            </a:lvl9pPr>
          </a:lstStyle>
          <a:p>
            <a:pPr lvl="0"/>
            <a:r>
              <a:rPr lang="en-US"/>
              <a:t>Edit Master text styles</a:t>
            </a:r>
          </a:p>
        </p:txBody>
      </p:sp>
      <p:sp>
        <p:nvSpPr>
          <p:cNvPr id="6" name="Footer Placeholder 4">
            <a:extLst>
              <a:ext uri="{FF2B5EF4-FFF2-40B4-BE49-F238E27FC236}">
                <a16:creationId xmlns:a16="http://schemas.microsoft.com/office/drawing/2014/main" id="{7D5EB6E4-B079-4D15-9F2A-908C8760BC8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B00C153E-2989-4BC4-9DBA-121F46B5EC04}"/>
              </a:ext>
            </a:extLst>
          </p:cNvPr>
          <p:cNvSpPr>
            <a:spLocks noGrp="1"/>
          </p:cNvSpPr>
          <p:nvPr>
            <p:ph type="sldNum" sz="quarter" idx="11"/>
          </p:nvPr>
        </p:nvSpPr>
        <p:spPr/>
        <p:txBody>
          <a:bodyPr/>
          <a:lstStyle>
            <a:lvl1pPr>
              <a:defRPr/>
            </a:lvl1pPr>
          </a:lstStyle>
          <a:p>
            <a:pPr>
              <a:defRPr/>
            </a:pPr>
            <a:fld id="{73E464BD-039E-4E63-84F0-36AFA27C48C7}" type="slidenum">
              <a:rPr lang="en-US"/>
              <a:pPr>
                <a:defRPr/>
              </a:pPr>
              <a:t>‹#›</a:t>
            </a:fld>
            <a:endParaRPr lang="en-US"/>
          </a:p>
        </p:txBody>
      </p:sp>
    </p:spTree>
    <p:extLst>
      <p:ext uri="{BB962C8B-B14F-4D97-AF65-F5344CB8AC3E}">
        <p14:creationId xmlns:p14="http://schemas.microsoft.com/office/powerpoint/2010/main" val="34528486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7BCCB54B-CB9D-4F0E-83BB-DCEF2BF2CE41}"/>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3"/>
            <a:ext cx="8229600" cy="4379671"/>
          </a:xfrm>
        </p:spPr>
        <p:txBody>
          <a:bodyPr/>
          <a:lstStyle>
            <a:lvl1pPr>
              <a:defRPr sz="1265"/>
            </a:lvl1pPr>
            <a:lvl2pPr>
              <a:defRPr sz="1265"/>
            </a:lvl2pPr>
            <a:lvl3pPr>
              <a:defRPr sz="1265"/>
            </a:lvl3pPr>
            <a:lvl4pPr>
              <a:defRPr sz="1055"/>
            </a:lvl4pPr>
            <a:lvl5pPr>
              <a:defRPr sz="105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75573FE-9840-40EA-A7F9-5C321487CD5A}"/>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6" name="Slide Number Placeholder 5">
            <a:extLst>
              <a:ext uri="{FF2B5EF4-FFF2-40B4-BE49-F238E27FC236}">
                <a16:creationId xmlns:a16="http://schemas.microsoft.com/office/drawing/2014/main" id="{0695E6EF-ADF7-4C8B-84B7-30522BBBFA83}"/>
              </a:ext>
            </a:extLst>
          </p:cNvPr>
          <p:cNvSpPr>
            <a:spLocks noGrp="1"/>
          </p:cNvSpPr>
          <p:nvPr>
            <p:ph type="sldNum" sz="quarter" idx="11"/>
          </p:nvPr>
        </p:nvSpPr>
        <p:spPr/>
        <p:txBody>
          <a:bodyPr/>
          <a:lstStyle>
            <a:lvl1pPr>
              <a:defRPr/>
            </a:lvl1pPr>
          </a:lstStyle>
          <a:p>
            <a:pPr>
              <a:defRPr/>
            </a:pPr>
            <a:fld id="{5A3BEFE5-A5B1-4B19-89D3-E7DF72A98DD5}" type="slidenum">
              <a:rPr lang="en-US"/>
              <a:pPr>
                <a:defRPr/>
              </a:pPr>
              <a:t>‹#›</a:t>
            </a:fld>
            <a:endParaRPr lang="en-US"/>
          </a:p>
        </p:txBody>
      </p:sp>
    </p:spTree>
    <p:extLst>
      <p:ext uri="{BB962C8B-B14F-4D97-AF65-F5344CB8AC3E}">
        <p14:creationId xmlns:p14="http://schemas.microsoft.com/office/powerpoint/2010/main" val="12555584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0F626767-9EB1-414A-8EE4-A093ECF22F25}"/>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a:extLst>
              <a:ext uri="{FF2B5EF4-FFF2-40B4-BE49-F238E27FC236}">
                <a16:creationId xmlns:a16="http://schemas.microsoft.com/office/drawing/2014/main" id="{1EACED16-4581-4613-AB79-6E516A97243E}"/>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57F7E9E7-5D1F-4DAE-BDD1-31553938A4D8}"/>
              </a:ext>
            </a:extLst>
          </p:cNvPr>
          <p:cNvSpPr>
            <a:spLocks noGrp="1"/>
          </p:cNvSpPr>
          <p:nvPr>
            <p:ph type="sldNum" sz="quarter" idx="11"/>
          </p:nvPr>
        </p:nvSpPr>
        <p:spPr/>
        <p:txBody>
          <a:bodyPr/>
          <a:lstStyle>
            <a:lvl1pPr>
              <a:defRPr/>
            </a:lvl1pPr>
          </a:lstStyle>
          <a:p>
            <a:pPr>
              <a:defRPr/>
            </a:pPr>
            <a:fld id="{DAEFE19B-A2B1-4BCD-9066-6BA8CA4CCABF}" type="slidenum">
              <a:rPr lang="en-US"/>
              <a:pPr>
                <a:defRPr/>
              </a:pPr>
              <a:t>‹#›</a:t>
            </a:fld>
            <a:endParaRPr lang="en-US"/>
          </a:p>
        </p:txBody>
      </p:sp>
    </p:spTree>
    <p:extLst>
      <p:ext uri="{BB962C8B-B14F-4D97-AF65-F5344CB8AC3E}">
        <p14:creationId xmlns:p14="http://schemas.microsoft.com/office/powerpoint/2010/main" val="18526862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0D36D77D-4CF4-46DE-B426-EF7B52763801}"/>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865848"/>
            <a:ext cx="4040188"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4" name="Content Placeholder 3"/>
          <p:cNvSpPr>
            <a:spLocks noGrp="1"/>
          </p:cNvSpPr>
          <p:nvPr>
            <p:ph sz="half" idx="2"/>
          </p:nvPr>
        </p:nvSpPr>
        <p:spPr>
          <a:xfrm>
            <a:off x="457201" y="2606274"/>
            <a:ext cx="4040188"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9" y="1865848"/>
            <a:ext cx="4041775"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6" name="Content Placeholder 5"/>
          <p:cNvSpPr>
            <a:spLocks noGrp="1"/>
          </p:cNvSpPr>
          <p:nvPr>
            <p:ph sz="quarter" idx="4"/>
          </p:nvPr>
        </p:nvSpPr>
        <p:spPr>
          <a:xfrm>
            <a:off x="4645029" y="2606274"/>
            <a:ext cx="4041775"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2973676D-A13D-4D51-83F0-BA5DAA0FAA9C}"/>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9" name="Slide Number Placeholder 5">
            <a:extLst>
              <a:ext uri="{FF2B5EF4-FFF2-40B4-BE49-F238E27FC236}">
                <a16:creationId xmlns:a16="http://schemas.microsoft.com/office/drawing/2014/main" id="{8C3B193C-B73A-41EE-9953-4510ABD787A3}"/>
              </a:ext>
            </a:extLst>
          </p:cNvPr>
          <p:cNvSpPr>
            <a:spLocks noGrp="1"/>
          </p:cNvSpPr>
          <p:nvPr>
            <p:ph type="sldNum" sz="quarter" idx="11"/>
          </p:nvPr>
        </p:nvSpPr>
        <p:spPr/>
        <p:txBody>
          <a:bodyPr/>
          <a:lstStyle>
            <a:lvl1pPr>
              <a:defRPr/>
            </a:lvl1pPr>
          </a:lstStyle>
          <a:p>
            <a:pPr>
              <a:defRPr/>
            </a:pPr>
            <a:fld id="{06BE2E02-ADB8-4598-9E47-5BCEC3FB7F69}" type="slidenum">
              <a:rPr lang="en-US"/>
              <a:pPr>
                <a:defRPr/>
              </a:pPr>
              <a:t>‹#›</a:t>
            </a:fld>
            <a:endParaRPr lang="en-US"/>
          </a:p>
        </p:txBody>
      </p:sp>
    </p:spTree>
    <p:extLst>
      <p:ext uri="{BB962C8B-B14F-4D97-AF65-F5344CB8AC3E}">
        <p14:creationId xmlns:p14="http://schemas.microsoft.com/office/powerpoint/2010/main" val="353596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82036795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060754A6-3079-47A0-811C-0C3976615EA6}"/>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D6BF849-FCF8-4726-97E4-48172FCA601E}"/>
              </a:ext>
            </a:extLst>
          </p:cNvPr>
          <p:cNvSpPr>
            <a:spLocks noGrp="1"/>
          </p:cNvSpPr>
          <p:nvPr>
            <p:ph type="ftr" sz="quarter" idx="10"/>
          </p:nvPr>
        </p:nvSpPr>
        <p:spPr>
          <a:xfrm>
            <a:off x="3124200" y="649763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199DD91F-D264-44D6-895B-5878EB100BFD}"/>
              </a:ext>
            </a:extLst>
          </p:cNvPr>
          <p:cNvSpPr>
            <a:spLocks noGrp="1"/>
          </p:cNvSpPr>
          <p:nvPr>
            <p:ph type="sldNum" sz="quarter" idx="11"/>
          </p:nvPr>
        </p:nvSpPr>
        <p:spPr/>
        <p:txBody>
          <a:bodyPr/>
          <a:lstStyle>
            <a:lvl1pPr>
              <a:defRPr/>
            </a:lvl1pPr>
          </a:lstStyle>
          <a:p>
            <a:pPr>
              <a:defRPr/>
            </a:pPr>
            <a:fld id="{034B4D39-F825-4464-8524-B7BD1683912E}" type="slidenum">
              <a:rPr lang="en-US"/>
              <a:pPr>
                <a:defRPr/>
              </a:pPr>
              <a:t>‹#›</a:t>
            </a:fld>
            <a:endParaRPr lang="en-US"/>
          </a:p>
        </p:txBody>
      </p:sp>
    </p:spTree>
    <p:extLst>
      <p:ext uri="{BB962C8B-B14F-4D97-AF65-F5344CB8AC3E}">
        <p14:creationId xmlns:p14="http://schemas.microsoft.com/office/powerpoint/2010/main" val="8338036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B0D8E89-493F-4E44-B59D-026A93BB27C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3" name="Slide Number Placeholder 5">
            <a:extLst>
              <a:ext uri="{FF2B5EF4-FFF2-40B4-BE49-F238E27FC236}">
                <a16:creationId xmlns:a16="http://schemas.microsoft.com/office/drawing/2014/main" id="{2D6EF958-4A71-40B9-AF10-45334E09F783}"/>
              </a:ext>
            </a:extLst>
          </p:cNvPr>
          <p:cNvSpPr>
            <a:spLocks noGrp="1"/>
          </p:cNvSpPr>
          <p:nvPr>
            <p:ph type="sldNum" sz="quarter" idx="11"/>
          </p:nvPr>
        </p:nvSpPr>
        <p:spPr/>
        <p:txBody>
          <a:bodyPr/>
          <a:lstStyle>
            <a:lvl1pPr>
              <a:defRPr/>
            </a:lvl1pPr>
          </a:lstStyle>
          <a:p>
            <a:pPr>
              <a:defRPr/>
            </a:pPr>
            <a:fld id="{B15CE74E-7628-46A3-959E-CCE7BD8D36A3}" type="slidenum">
              <a:rPr lang="en-US"/>
              <a:pPr>
                <a:defRPr/>
              </a:pPr>
              <a:t>‹#›</a:t>
            </a:fld>
            <a:endParaRPr lang="en-US"/>
          </a:p>
        </p:txBody>
      </p:sp>
    </p:spTree>
    <p:extLst>
      <p:ext uri="{BB962C8B-B14F-4D97-AF65-F5344CB8AC3E}">
        <p14:creationId xmlns:p14="http://schemas.microsoft.com/office/powerpoint/2010/main" val="39088398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5"/>
            <a:ext cx="5111750" cy="568708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5"/>
            <a:ext cx="3008314" cy="455799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28330B4F-5DA2-4B29-B638-9E4EC3AD0B28}"/>
              </a:ext>
            </a:extLst>
          </p:cNvPr>
          <p:cNvSpPr>
            <a:spLocks noGrp="1"/>
          </p:cNvSpPr>
          <p:nvPr>
            <p:ph type="ftr" sz="quarter" idx="10"/>
          </p:nvPr>
        </p:nvSpPr>
        <p:spPr>
          <a:xfrm>
            <a:off x="0" y="605631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90F31C62-8152-4391-B3F6-F9406712698E}"/>
              </a:ext>
            </a:extLst>
          </p:cNvPr>
          <p:cNvSpPr>
            <a:spLocks noGrp="1"/>
          </p:cNvSpPr>
          <p:nvPr>
            <p:ph type="sldNum" sz="quarter" idx="11"/>
          </p:nvPr>
        </p:nvSpPr>
        <p:spPr/>
        <p:txBody>
          <a:bodyPr/>
          <a:lstStyle>
            <a:lvl1pPr>
              <a:defRPr/>
            </a:lvl1pPr>
          </a:lstStyle>
          <a:p>
            <a:pPr>
              <a:defRPr/>
            </a:pPr>
            <a:fld id="{561BE104-12E6-40CE-8CE5-DA0B98DA212F}" type="slidenum">
              <a:rPr lang="en-US"/>
              <a:pPr>
                <a:defRPr/>
              </a:pPr>
              <a:t>‹#›</a:t>
            </a:fld>
            <a:endParaRPr lang="en-US"/>
          </a:p>
        </p:txBody>
      </p:sp>
    </p:spTree>
    <p:extLst>
      <p:ext uri="{BB962C8B-B14F-4D97-AF65-F5344CB8AC3E}">
        <p14:creationId xmlns:p14="http://schemas.microsoft.com/office/powerpoint/2010/main" val="25374621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8"/>
          </a:xfrm>
        </p:spPr>
        <p:txBody>
          <a:bodyPr anchor="b"/>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883" indent="0">
              <a:buNone/>
              <a:defRPr sz="2100"/>
            </a:lvl2pPr>
            <a:lvl3pPr marL="685765" indent="0">
              <a:buNone/>
              <a:defRPr sz="1800"/>
            </a:lvl3pPr>
            <a:lvl4pPr marL="1028648" indent="0">
              <a:buNone/>
              <a:defRPr sz="1500"/>
            </a:lvl4pPr>
            <a:lvl5pPr marL="1371530" indent="0">
              <a:buNone/>
              <a:defRPr sz="1500"/>
            </a:lvl5pPr>
            <a:lvl6pPr marL="1714412" indent="0">
              <a:buNone/>
              <a:defRPr sz="1500"/>
            </a:lvl6pPr>
            <a:lvl7pPr marL="2057295" indent="0">
              <a:buNone/>
              <a:defRPr sz="1500"/>
            </a:lvl7pPr>
            <a:lvl8pPr marL="2400177" indent="0">
              <a:buNone/>
              <a:defRPr sz="1500"/>
            </a:lvl8pPr>
            <a:lvl9pPr marL="274306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41"/>
            <a:ext cx="5486400" cy="60591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66F5D2D-4ADD-47EC-B783-E6D7BF542308}"/>
              </a:ext>
            </a:extLst>
          </p:cNvPr>
          <p:cNvSpPr>
            <a:spLocks noGrp="1"/>
          </p:cNvSpPr>
          <p:nvPr>
            <p:ph type="ftr" sz="quarter" idx="10"/>
          </p:nvPr>
        </p:nvSpPr>
        <p:spPr>
          <a:xfrm>
            <a:off x="0" y="606266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013D7C78-D81E-4037-9A91-6E5A5369C959}"/>
              </a:ext>
            </a:extLst>
          </p:cNvPr>
          <p:cNvSpPr>
            <a:spLocks noGrp="1"/>
          </p:cNvSpPr>
          <p:nvPr>
            <p:ph type="sldNum" sz="quarter" idx="11"/>
          </p:nvPr>
        </p:nvSpPr>
        <p:spPr/>
        <p:txBody>
          <a:bodyPr/>
          <a:lstStyle>
            <a:lvl1pPr>
              <a:defRPr/>
            </a:lvl1pPr>
          </a:lstStyle>
          <a:p>
            <a:pPr>
              <a:defRPr/>
            </a:pPr>
            <a:fld id="{C79B700E-76B2-4A4E-A9D5-9F55830E1A97}" type="slidenum">
              <a:rPr lang="en-US"/>
              <a:pPr>
                <a:defRPr/>
              </a:pPr>
              <a:t>‹#›</a:t>
            </a:fld>
            <a:endParaRPr lang="en-US"/>
          </a:p>
        </p:txBody>
      </p:sp>
    </p:spTree>
    <p:extLst>
      <p:ext uri="{BB962C8B-B14F-4D97-AF65-F5344CB8AC3E}">
        <p14:creationId xmlns:p14="http://schemas.microsoft.com/office/powerpoint/2010/main" val="391918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C08E239-2268-4E69-BB12-B0110112E9C4}"/>
              </a:ext>
            </a:extLst>
          </p:cNvPr>
          <p:cNvSpPr>
            <a:spLocks noGrp="1"/>
          </p:cNvSpPr>
          <p:nvPr>
            <p:ph type="ftr" sz="quarter" idx="10"/>
          </p:nvPr>
        </p:nvSpPr>
        <p:spPr>
          <a:xfrm>
            <a:off x="0" y="6054725"/>
            <a:ext cx="2895600" cy="365125"/>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550C8817-3D81-4278-9D8B-F41FCFF21EC8}"/>
              </a:ext>
            </a:extLst>
          </p:cNvPr>
          <p:cNvSpPr>
            <a:spLocks noGrp="1"/>
          </p:cNvSpPr>
          <p:nvPr>
            <p:ph type="sldNum" sz="quarter" idx="11"/>
          </p:nvPr>
        </p:nvSpPr>
        <p:spPr/>
        <p:txBody>
          <a:bodyPr/>
          <a:lstStyle>
            <a:lvl1pPr>
              <a:defRPr/>
            </a:lvl1pPr>
          </a:lstStyle>
          <a:p>
            <a:pPr>
              <a:defRPr/>
            </a:pPr>
            <a:fld id="{CC45369A-F967-44A5-BEE0-A87259726CEA}" type="slidenum">
              <a:rPr lang="en-US"/>
              <a:pPr>
                <a:defRPr/>
              </a:pPr>
              <a:t>‹#›</a:t>
            </a:fld>
            <a:endParaRPr lang="en-US"/>
          </a:p>
        </p:txBody>
      </p:sp>
    </p:spTree>
    <p:extLst>
      <p:ext uri="{BB962C8B-B14F-4D97-AF65-F5344CB8AC3E}">
        <p14:creationId xmlns:p14="http://schemas.microsoft.com/office/powerpoint/2010/main" val="29643586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6378"/>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06378"/>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8BDF6B3A-5B75-4E9A-B737-836FD551EB1E}"/>
              </a:ext>
            </a:extLst>
          </p:cNvPr>
          <p:cNvSpPr>
            <a:spLocks noGrp="1"/>
          </p:cNvSpPr>
          <p:nvPr>
            <p:ph type="ftr" sz="quarter" idx="10"/>
          </p:nvPr>
        </p:nvSpPr>
        <p:spPr>
          <a:xfrm>
            <a:off x="0" y="6062663"/>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AD400E01-B934-4972-9F87-B65DCA3BFB04}"/>
              </a:ext>
            </a:extLst>
          </p:cNvPr>
          <p:cNvSpPr>
            <a:spLocks noGrp="1"/>
          </p:cNvSpPr>
          <p:nvPr>
            <p:ph type="sldNum" sz="quarter" idx="11"/>
          </p:nvPr>
        </p:nvSpPr>
        <p:spPr/>
        <p:txBody>
          <a:bodyPr/>
          <a:lstStyle>
            <a:lvl1pPr>
              <a:defRPr/>
            </a:lvl1pPr>
          </a:lstStyle>
          <a:p>
            <a:pPr>
              <a:defRPr/>
            </a:pPr>
            <a:fld id="{A085CA6F-33E1-4CFA-BB84-0D96F1B75165}" type="slidenum">
              <a:rPr lang="en-US"/>
              <a:pPr>
                <a:defRPr/>
              </a:pPr>
              <a:t>‹#›</a:t>
            </a:fld>
            <a:endParaRPr lang="en-US"/>
          </a:p>
        </p:txBody>
      </p:sp>
    </p:spTree>
    <p:extLst>
      <p:ext uri="{BB962C8B-B14F-4D97-AF65-F5344CB8AC3E}">
        <p14:creationId xmlns:p14="http://schemas.microsoft.com/office/powerpoint/2010/main" val="193609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8729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54503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image" Target="../media/image1.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theme" Target="../theme/theme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5.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367191"/>
            <a:ext cx="9153144" cy="502920"/>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Placeholder 1"/>
          <p:cNvSpPr>
            <a:spLocks noGrp="1"/>
          </p:cNvSpPr>
          <p:nvPr>
            <p:ph type="title"/>
          </p:nvPr>
        </p:nvSpPr>
        <p:spPr>
          <a:xfrm>
            <a:off x="381000" y="152400"/>
            <a:ext cx="8375904" cy="1143000"/>
          </a:xfrm>
          <a:prstGeom prst="rect">
            <a:avLst/>
          </a:prstGeom>
          <a:noFill/>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a:no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lumMod val="85000"/>
                  </a:schemeClr>
                </a:solidFill>
              </a:defRPr>
            </a:lvl1pPr>
          </a:lstStyle>
          <a:p>
            <a:fld id="{4E4A4924-7CC3-4BF6-9C5C-A8E770D15754}" type="slidenum">
              <a:rPr lang="en-US" smtClean="0"/>
              <a:pPr/>
              <a:t>‹#›</a:t>
            </a:fld>
            <a:endParaRPr lang="en-US" dirty="0"/>
          </a:p>
        </p:txBody>
      </p:sp>
      <p:pic>
        <p:nvPicPr>
          <p:cNvPr id="10" name="slu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08957454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33" r:id="rId13"/>
  </p:sldLayoutIdLst>
  <p:hf hdr="0" ftr="0" dt="0"/>
  <p:txStyles>
    <p:titleStyle>
      <a:lvl1pPr algn="ctr" defTabSz="914400" rtl="0" eaLnBrk="1" latinLnBrk="0" hangingPunct="1">
        <a:spcBef>
          <a:spcPct val="0"/>
        </a:spcBef>
        <a:buNone/>
        <a:defRPr sz="2800" kern="1200" cap="all" baseline="0">
          <a:solidFill>
            <a:schemeClr val="accent3">
              <a:lumMod val="75000"/>
            </a:schemeClr>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r>
              <a:rPr lang="en-US" dirty="0"/>
              <a:t>Copyright © 2020 CFA Institute</a:t>
            </a:r>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spTree>
    <p:extLst>
      <p:ext uri="{BB962C8B-B14F-4D97-AF65-F5344CB8AC3E}">
        <p14:creationId xmlns:p14="http://schemas.microsoft.com/office/powerpoint/2010/main" val="88835305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Lst>
  <p:hf hdr="0" dt="0"/>
  <p:txStyles>
    <p:titleStyle>
      <a:lvl1pPr algn="l" defTabSz="914400" rtl="0" eaLnBrk="1" latinLnBrk="0" hangingPunct="1">
        <a:spcBef>
          <a:spcPct val="0"/>
        </a:spcBef>
        <a:buNone/>
        <a:defRPr sz="2800" kern="1200" cap="all" baseline="0">
          <a:solidFill>
            <a:schemeClr val="bg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r>
              <a:rPr lang="en-US" dirty="0"/>
              <a:t>Copyright © 2020 CFA Institute</a:t>
            </a:r>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spTree>
    <p:extLst>
      <p:ext uri="{BB962C8B-B14F-4D97-AF65-F5344CB8AC3E}">
        <p14:creationId xmlns:p14="http://schemas.microsoft.com/office/powerpoint/2010/main" val="2083280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89" r:id="rId4"/>
    <p:sldLayoutId id="2147483651" r:id="rId5"/>
    <p:sldLayoutId id="2147483652" r:id="rId6"/>
    <p:sldLayoutId id="2147483654" r:id="rId7"/>
    <p:sldLayoutId id="2147483655" r:id="rId8"/>
    <p:sldLayoutId id="2147483693" r:id="rId9"/>
    <p:sldLayoutId id="2147483657" r:id="rId10"/>
    <p:sldLayoutId id="2147483658" r:id="rId11"/>
    <p:sldLayoutId id="2147483659" r:id="rId12"/>
    <p:sldLayoutId id="2147483703" r:id="rId13"/>
    <p:sldLayoutId id="2147483734" r:id="rId14"/>
    <p:sldLayoutId id="2147483735" r:id="rId15"/>
    <p:sldLayoutId id="2147483736" r:id="rId16"/>
  </p:sldLayoutIdLst>
  <p:hf hd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r>
              <a:rPr lang="en-US" dirty="0"/>
              <a:t>Copyright © 2020 CFA Institute</a:t>
            </a:r>
            <a:endParaRPr dirty="0"/>
          </a:p>
        </p:txBody>
      </p:sp>
      <p:sp>
        <p:nvSpPr>
          <p:cNvPr id="6" name="Slide Number Placeholder 5"/>
          <p:cNvSpPr>
            <a:spLocks noGrp="1"/>
          </p:cNvSpPr>
          <p:nvPr>
            <p:ph type="sldNum" sz="quarter" idx="4"/>
          </p:nvPr>
        </p:nvSpPr>
        <p:spPr>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9" name="slu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992954990"/>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94" r:id="rId3"/>
    <p:sldLayoutId id="2147483695" r:id="rId4"/>
    <p:sldLayoutId id="2147483675" r:id="rId5"/>
    <p:sldLayoutId id="2147483700" r:id="rId6"/>
    <p:sldLayoutId id="2147483701" r:id="rId7"/>
    <p:sldLayoutId id="2147483676" r:id="rId8"/>
    <p:sldLayoutId id="2147483678" r:id="rId9"/>
    <p:sldLayoutId id="2147483681" r:id="rId10"/>
    <p:sldLayoutId id="2147483690" r:id="rId11"/>
    <p:sldLayoutId id="2147483696" r:id="rId12"/>
    <p:sldLayoutId id="2147483699" r:id="rId13"/>
    <p:sldLayoutId id="2147483685" r:id="rId14"/>
    <p:sldLayoutId id="2147483684" r:id="rId15"/>
    <p:sldLayoutId id="2147483686" r:id="rId16"/>
    <p:sldLayoutId id="2147483692" r:id="rId17"/>
    <p:sldLayoutId id="2147483698" r:id="rId18"/>
    <p:sldLayoutId id="2147483697" r:id="rId19"/>
  </p:sldLayoutIdLst>
  <p:hf hd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457200" y="1600200"/>
            <a:ext cx="822960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3">
            <a:extLst>
              <a:ext uri="{FF2B5EF4-FFF2-40B4-BE49-F238E27FC236}">
                <a16:creationId xmlns:a16="http://schemas.microsoft.com/office/drawing/2014/main" id="{970E00A1-8A7D-47DD-92B6-4AD6D47C4FBA}"/>
              </a:ext>
            </a:extLst>
          </p:cNvPr>
          <p:cNvSpPr>
            <a:spLocks noGrp="1"/>
          </p:cNvSpPr>
          <p:nvPr>
            <p:ph type="dt" sz="half" idx="2"/>
          </p:nvPr>
        </p:nvSpPr>
        <p:spPr>
          <a:xfrm>
            <a:off x="457200" y="6051550"/>
            <a:ext cx="21336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900"/>
            </a:lvl1pPr>
          </a:lstStyle>
          <a:p>
            <a:pPr>
              <a:defRPr/>
            </a:pPr>
            <a:endParaRPr lang="en-US"/>
          </a:p>
        </p:txBody>
      </p:sp>
      <p:sp>
        <p:nvSpPr>
          <p:cNvPr id="9" name="Footer Placeholder 4">
            <a:extLst>
              <a:ext uri="{FF2B5EF4-FFF2-40B4-BE49-F238E27FC236}">
                <a16:creationId xmlns:a16="http://schemas.microsoft.com/office/drawing/2014/main" id="{4B596286-FFE0-42C3-9C19-95051488620E}"/>
              </a:ext>
            </a:extLst>
          </p:cNvPr>
          <p:cNvSpPr>
            <a:spLocks noGrp="1"/>
          </p:cNvSpPr>
          <p:nvPr>
            <p:ph type="ftr" sz="quarter" idx="3"/>
          </p:nvPr>
        </p:nvSpPr>
        <p:spPr>
          <a:xfrm>
            <a:off x="3124200" y="6459538"/>
            <a:ext cx="2895600" cy="366712"/>
          </a:xfrm>
          <a:prstGeom prst="rect">
            <a:avLst/>
          </a:prstGeom>
        </p:spPr>
        <p:txBody>
          <a:bodyPr anchor="ctr" anchorCtr="1"/>
          <a:lstStyle>
            <a:lvl1pPr eaLnBrk="1" fontAlgn="auto" hangingPunct="1">
              <a:spcBef>
                <a:spcPts val="0"/>
              </a:spcBef>
              <a:spcAft>
                <a:spcPts val="0"/>
              </a:spcAft>
              <a:defRPr sz="900">
                <a:latin typeface="+mn-lt"/>
                <a:ea typeface="+mn-ea"/>
              </a:defRPr>
            </a:lvl1pPr>
          </a:lstStyle>
          <a:p>
            <a:pPr>
              <a:defRPr/>
            </a:pPr>
            <a:r>
              <a:rPr lang="en-AU"/>
              <a:t>Obligatory cover your ... Material in this presentation is based on anecdotal evidence to be backed up by stats and is very much open to discussion..</a:t>
            </a:r>
            <a:endParaRPr lang="en-US"/>
          </a:p>
        </p:txBody>
      </p:sp>
      <p:sp>
        <p:nvSpPr>
          <p:cNvPr id="10" name="Slide Number Placeholder 5">
            <a:extLst>
              <a:ext uri="{FF2B5EF4-FFF2-40B4-BE49-F238E27FC236}">
                <a16:creationId xmlns:a16="http://schemas.microsoft.com/office/drawing/2014/main" id="{6FF8999A-4BB1-44E1-B121-FFC2512F0FED}"/>
              </a:ext>
            </a:extLst>
          </p:cNvPr>
          <p:cNvSpPr>
            <a:spLocks noGrp="1"/>
          </p:cNvSpPr>
          <p:nvPr>
            <p:ph type="sldNum" sz="quarter" idx="4"/>
          </p:nvPr>
        </p:nvSpPr>
        <p:spPr>
          <a:xfrm>
            <a:off x="8809038" y="6534150"/>
            <a:ext cx="334962" cy="323850"/>
          </a:xfrm>
          <a:prstGeom prst="rect">
            <a:avLst/>
          </a:prstGeom>
        </p:spPr>
        <p:txBody>
          <a:bodyPr vert="horz" wrap="square" lIns="91440" tIns="45720" rIns="91440" bIns="45720" numCol="1" anchor="ctr" anchorCtr="1" compatLnSpc="1">
            <a:prstTxWarp prst="textNoShape">
              <a:avLst/>
            </a:prstTxWarp>
          </a:bodyPr>
          <a:lstStyle>
            <a:lvl1pPr eaLnBrk="1" hangingPunct="1">
              <a:defRPr sz="900"/>
            </a:lvl1pPr>
          </a:lstStyle>
          <a:p>
            <a:pPr>
              <a:defRPr/>
            </a:pPr>
            <a:fld id="{27A54A03-6475-4B60-866F-7AAA7DDA1D1E}" type="slidenum">
              <a:rPr lang="en-US"/>
              <a:pPr>
                <a:defRPr/>
              </a:pPr>
              <a:t>‹#›</a:t>
            </a:fld>
            <a:endParaRPr lang="en-US"/>
          </a:p>
        </p:txBody>
      </p:sp>
    </p:spTree>
    <p:extLst>
      <p:ext uri="{BB962C8B-B14F-4D97-AF65-F5344CB8AC3E}">
        <p14:creationId xmlns:p14="http://schemas.microsoft.com/office/powerpoint/2010/main" val="95619229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hf hdr="0" dt="0"/>
  <p:txStyles>
    <p:titleStyle>
      <a:lvl1pPr algn="ctr" defTabSz="341313" rtl="0" eaLnBrk="0" fontAlgn="base" hangingPunct="0">
        <a:spcBef>
          <a:spcPct val="0"/>
        </a:spcBef>
        <a:spcAft>
          <a:spcPct val="0"/>
        </a:spcAft>
        <a:defRPr sz="2600" kern="1200">
          <a:solidFill>
            <a:schemeClr val="tx1"/>
          </a:solidFill>
          <a:latin typeface="+mj-lt"/>
          <a:ea typeface="MS PGothic" panose="020B0600070205080204" pitchFamily="34" charset="-128"/>
          <a:cs typeface="+mj-cs"/>
        </a:defRPr>
      </a:lvl1pPr>
      <a:lvl2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2pPr>
      <a:lvl3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3pPr>
      <a:lvl4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4pPr>
      <a:lvl5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5pPr>
      <a:lvl6pPr marL="342883"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6pPr>
      <a:lvl7pPr marL="685765"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7pPr>
      <a:lvl8pPr marL="1028648"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8pPr>
      <a:lvl9pPr marL="1371530"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9pPr>
    </p:titleStyle>
    <p:bodyStyle>
      <a:lvl1pPr marL="255588" indent="-255588" algn="l" defTabSz="341313" rtl="0" eaLnBrk="0" fontAlgn="base" hangingPunct="0">
        <a:spcBef>
          <a:spcPct val="20000"/>
        </a:spcBef>
        <a:spcAft>
          <a:spcPct val="0"/>
        </a:spcAft>
        <a:buClr>
          <a:srgbClr val="A47C18"/>
        </a:buClr>
        <a:buFont typeface="Arial" panose="020B0604020202020204" pitchFamily="34" charset="0"/>
        <a:buChar char="•"/>
        <a:defRPr sz="1600" kern="1200">
          <a:solidFill>
            <a:schemeClr val="tx1"/>
          </a:solidFill>
          <a:latin typeface="+mn-lt"/>
          <a:ea typeface="MS PGothic" panose="020B0600070205080204" pitchFamily="34" charset="-128"/>
          <a:cs typeface="+mn-cs"/>
        </a:defRPr>
      </a:lvl1pPr>
      <a:lvl2pPr marL="555625" indent="-212725"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2pPr>
      <a:lvl3pPr marL="855663" indent="-169863"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3pPr>
      <a:lvl4pPr marL="11985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15414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885853" indent="-171441" algn="l" defTabSz="342883" rtl="0" eaLnBrk="1" latinLnBrk="0" hangingPunct="1">
        <a:spcBef>
          <a:spcPct val="20000"/>
        </a:spcBef>
        <a:buFont typeface="Arial"/>
        <a:buChar char="•"/>
        <a:defRPr sz="1500" kern="1200">
          <a:solidFill>
            <a:schemeClr val="tx1"/>
          </a:solidFill>
          <a:latin typeface="+mn-lt"/>
          <a:ea typeface="+mn-ea"/>
          <a:cs typeface="+mn-cs"/>
        </a:defRPr>
      </a:lvl6pPr>
      <a:lvl7pPr marL="2228736" indent="-171441" algn="l" defTabSz="342883" rtl="0" eaLnBrk="1" latinLnBrk="0" hangingPunct="1">
        <a:spcBef>
          <a:spcPct val="20000"/>
        </a:spcBef>
        <a:buFont typeface="Arial"/>
        <a:buChar char="•"/>
        <a:defRPr sz="1500" kern="1200">
          <a:solidFill>
            <a:schemeClr val="tx1"/>
          </a:solidFill>
          <a:latin typeface="+mn-lt"/>
          <a:ea typeface="+mn-ea"/>
          <a:cs typeface="+mn-cs"/>
        </a:defRPr>
      </a:lvl7pPr>
      <a:lvl8pPr marL="2571619" indent="-171441" algn="l" defTabSz="342883" rtl="0" eaLnBrk="1" latinLnBrk="0" hangingPunct="1">
        <a:spcBef>
          <a:spcPct val="20000"/>
        </a:spcBef>
        <a:buFont typeface="Arial"/>
        <a:buChar char="•"/>
        <a:defRPr sz="1500" kern="1200">
          <a:solidFill>
            <a:schemeClr val="tx1"/>
          </a:solidFill>
          <a:latin typeface="+mn-lt"/>
          <a:ea typeface="+mn-ea"/>
          <a:cs typeface="+mn-cs"/>
        </a:defRPr>
      </a:lvl8pPr>
      <a:lvl9pPr marL="2914501" indent="-171441" algn="l" defTabSz="342883"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3" rtl="0" eaLnBrk="1" latinLnBrk="0" hangingPunct="1">
        <a:defRPr sz="1350" kern="1200">
          <a:solidFill>
            <a:schemeClr val="tx1"/>
          </a:solidFill>
          <a:latin typeface="+mn-lt"/>
          <a:ea typeface="+mn-ea"/>
          <a:cs typeface="+mn-cs"/>
        </a:defRPr>
      </a:lvl1pPr>
      <a:lvl2pPr marL="342883" algn="l" defTabSz="342883" rtl="0" eaLnBrk="1" latinLnBrk="0" hangingPunct="1">
        <a:defRPr sz="1350" kern="1200">
          <a:solidFill>
            <a:schemeClr val="tx1"/>
          </a:solidFill>
          <a:latin typeface="+mn-lt"/>
          <a:ea typeface="+mn-ea"/>
          <a:cs typeface="+mn-cs"/>
        </a:defRPr>
      </a:lvl2pPr>
      <a:lvl3pPr marL="685765" algn="l" defTabSz="342883" rtl="0" eaLnBrk="1" latinLnBrk="0" hangingPunct="1">
        <a:defRPr sz="1350" kern="1200">
          <a:solidFill>
            <a:schemeClr val="tx1"/>
          </a:solidFill>
          <a:latin typeface="+mn-lt"/>
          <a:ea typeface="+mn-ea"/>
          <a:cs typeface="+mn-cs"/>
        </a:defRPr>
      </a:lvl3pPr>
      <a:lvl4pPr marL="1028648" algn="l" defTabSz="342883" rtl="0" eaLnBrk="1" latinLnBrk="0" hangingPunct="1">
        <a:defRPr sz="1350" kern="1200">
          <a:solidFill>
            <a:schemeClr val="tx1"/>
          </a:solidFill>
          <a:latin typeface="+mn-lt"/>
          <a:ea typeface="+mn-ea"/>
          <a:cs typeface="+mn-cs"/>
        </a:defRPr>
      </a:lvl4pPr>
      <a:lvl5pPr marL="1371530" algn="l" defTabSz="342883" rtl="0" eaLnBrk="1" latinLnBrk="0" hangingPunct="1">
        <a:defRPr sz="1350" kern="1200">
          <a:solidFill>
            <a:schemeClr val="tx1"/>
          </a:solidFill>
          <a:latin typeface="+mn-lt"/>
          <a:ea typeface="+mn-ea"/>
          <a:cs typeface="+mn-cs"/>
        </a:defRPr>
      </a:lvl5pPr>
      <a:lvl6pPr marL="1714412" algn="l" defTabSz="342883" rtl="0" eaLnBrk="1" latinLnBrk="0" hangingPunct="1">
        <a:defRPr sz="1350" kern="1200">
          <a:solidFill>
            <a:schemeClr val="tx1"/>
          </a:solidFill>
          <a:latin typeface="+mn-lt"/>
          <a:ea typeface="+mn-ea"/>
          <a:cs typeface="+mn-cs"/>
        </a:defRPr>
      </a:lvl6pPr>
      <a:lvl7pPr marL="2057295" algn="l" defTabSz="342883" rtl="0" eaLnBrk="1" latinLnBrk="0" hangingPunct="1">
        <a:defRPr sz="1350" kern="1200">
          <a:solidFill>
            <a:schemeClr val="tx1"/>
          </a:solidFill>
          <a:latin typeface="+mn-lt"/>
          <a:ea typeface="+mn-ea"/>
          <a:cs typeface="+mn-cs"/>
        </a:defRPr>
      </a:lvl7pPr>
      <a:lvl8pPr marL="2400177" algn="l" defTabSz="342883" rtl="0" eaLnBrk="1" latinLnBrk="0" hangingPunct="1">
        <a:defRPr sz="1350" kern="1200">
          <a:solidFill>
            <a:schemeClr val="tx1"/>
          </a:solidFill>
          <a:latin typeface="+mn-lt"/>
          <a:ea typeface="+mn-ea"/>
          <a:cs typeface="+mn-cs"/>
        </a:defRPr>
      </a:lvl8pPr>
      <a:lvl9pPr marL="2743060" algn="l" defTabSz="3428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o/operatingleverage.asp#:~:text=Operating%20leverage%20is%20a%20cost,costs%20has%20high%20operating%20leverage." TargetMode="External"/><Relationship Id="rId2" Type="http://schemas.openxmlformats.org/officeDocument/2006/relationships/notesSlide" Target="../notesSlides/notesSlide10.xml"/><Relationship Id="rId1" Type="http://schemas.openxmlformats.org/officeDocument/2006/relationships/slideLayout" Target="../slideLayouts/slideLayout42.xml"/><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35.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4.xml"/><Relationship Id="rId1" Type="http://schemas.openxmlformats.org/officeDocument/2006/relationships/slideLayout" Target="../slideLayouts/slideLayout35.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3.xml"/><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4.xml"/><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61A885-C240-41E5-B486-F9E2148498AF}"/>
              </a:ext>
            </a:extLst>
          </p:cNvPr>
          <p:cNvSpPr>
            <a:spLocks noGrp="1"/>
          </p:cNvSpPr>
          <p:nvPr>
            <p:ph type="sldNum" sz="quarter" idx="12"/>
          </p:nvPr>
        </p:nvSpPr>
        <p:spPr>
          <a:xfrm>
            <a:off x="8801100" y="5789613"/>
            <a:ext cx="322263" cy="242887"/>
          </a:xfrm>
        </p:spPr>
        <p:txBody>
          <a:bodyPr/>
          <a:lstStyle/>
          <a:p>
            <a:pPr marL="0" marR="0" lvl="0" indent="0" algn="l" defTabSz="241093" rtl="0" eaLnBrk="1" fontAlgn="base" latinLnBrk="0" hangingPunct="1">
              <a:lnSpc>
                <a:spcPct val="100000"/>
              </a:lnSpc>
              <a:spcBef>
                <a:spcPct val="0"/>
              </a:spcBef>
              <a:spcAft>
                <a:spcPct val="0"/>
              </a:spcAft>
              <a:buClrTx/>
              <a:buSzTx/>
              <a:buFontTx/>
              <a:buNone/>
              <a:tabLst/>
              <a:defRPr/>
            </a:pPr>
            <a:fld id="{64D3CE6A-E1A5-4339-A438-00C1E419BE63}" type="slidenum">
              <a:rPr kumimoji="0" lang="en-US" sz="9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l" defTabSz="241093" rtl="0" eaLnBrk="1" fontAlgn="base" latinLnBrk="0" hangingPunct="1">
                <a:lnSpc>
                  <a:spcPct val="100000"/>
                </a:lnSpc>
                <a:spcBef>
                  <a:spcPct val="0"/>
                </a:spcBef>
                <a:spcAft>
                  <a:spcPct val="0"/>
                </a:spcAft>
                <a:buClrTx/>
                <a:buSzTx/>
                <a:buFontTx/>
                <a:buNone/>
                <a:tabLst/>
                <a:defRPr/>
              </a:pPr>
              <a:t>1</a:t>
            </a:fld>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2032793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normAutofit/>
          </a:bodyPr>
          <a:lstStyle/>
          <a:p>
            <a:r>
              <a:rPr dirty="0">
                <a:solidFill>
                  <a:srgbClr val="0070C0"/>
                </a:solidFill>
              </a:rPr>
              <a:t>Ratio Analysis - Liquidity Ratios</a:t>
            </a:r>
          </a:p>
        </p:txBody>
      </p:sp>
      <p:sp>
        <p:nvSpPr>
          <p:cNvPr id="181" name="Shape 181"/>
          <p:cNvSpPr>
            <a:spLocks noGrp="1"/>
          </p:cNvSpPr>
          <p:nvPr>
            <p:ph type="body" sz="quarter" idx="1"/>
          </p:nvPr>
        </p:nvSpPr>
        <p:spPr>
          <a:xfrm>
            <a:off x="437168" y="1524000"/>
            <a:ext cx="8429625" cy="1089269"/>
          </a:xfrm>
          <a:prstGeom prst="rect">
            <a:avLst/>
          </a:prstGeom>
        </p:spPr>
        <p:txBody>
          <a:bodyPr>
            <a:normAutofit fontScale="92500" lnSpcReduction="20000"/>
          </a:bodyPr>
          <a:lstStyle/>
          <a:p>
            <a:pPr marL="194927" indent="-194927" defTabSz="242342">
              <a:spcBef>
                <a:spcPts val="984"/>
              </a:spcBef>
              <a:defRPr sz="2124"/>
            </a:pPr>
            <a:r>
              <a:rPr dirty="0"/>
              <a:t>Liquidity analysis</a:t>
            </a:r>
          </a:p>
          <a:p>
            <a:pPr marL="389856" lvl="1" indent="-194927" defTabSz="242342">
              <a:spcBef>
                <a:spcPts val="984"/>
              </a:spcBef>
              <a:defRPr sz="2124"/>
            </a:pPr>
            <a:r>
              <a:rPr dirty="0"/>
              <a:t>Cash-flows</a:t>
            </a:r>
          </a:p>
          <a:p>
            <a:pPr marL="389856" lvl="1" indent="-194927" defTabSz="242342">
              <a:spcBef>
                <a:spcPts val="984"/>
              </a:spcBef>
              <a:defRPr sz="2124"/>
            </a:pPr>
            <a:r>
              <a:rPr dirty="0"/>
              <a:t>Ability to meet short-term obligations</a:t>
            </a:r>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523" y="2841869"/>
            <a:ext cx="7952858" cy="337052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38430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228600" y="-57097"/>
            <a:ext cx="8375904" cy="1143000"/>
          </a:xfrm>
          <a:prstGeom prst="rect">
            <a:avLst/>
          </a:prstGeom>
        </p:spPr>
        <p:txBody>
          <a:bodyPr>
            <a:normAutofit/>
          </a:bodyPr>
          <a:lstStyle/>
          <a:p>
            <a:r>
              <a:rPr dirty="0">
                <a:solidFill>
                  <a:srgbClr val="0070C0"/>
                </a:solidFill>
              </a:rPr>
              <a:t>Ratio Analysis - Solvency Ratios</a:t>
            </a:r>
          </a:p>
        </p:txBody>
      </p:sp>
      <p:sp>
        <p:nvSpPr>
          <p:cNvPr id="187" name="Shape 187"/>
          <p:cNvSpPr>
            <a:spLocks noGrp="1"/>
          </p:cNvSpPr>
          <p:nvPr>
            <p:ph type="body" sz="half" idx="1"/>
          </p:nvPr>
        </p:nvSpPr>
        <p:spPr>
          <a:xfrm>
            <a:off x="228600" y="1384002"/>
            <a:ext cx="8429625" cy="1734971"/>
          </a:xfrm>
          <a:prstGeom prst="rect">
            <a:avLst/>
          </a:prstGeom>
        </p:spPr>
        <p:txBody>
          <a:bodyPr anchor="t">
            <a:normAutofit fontScale="70000" lnSpcReduction="20000"/>
          </a:bodyPr>
          <a:lstStyle/>
          <a:p>
            <a:pPr marL="307259" indent="-307259" defTabSz="381998">
              <a:spcBef>
                <a:spcPts val="1547"/>
              </a:spcBef>
              <a:defRPr sz="3348"/>
            </a:pPr>
            <a:r>
              <a:rPr dirty="0"/>
              <a:t>Solvency: ability to fulfil long-term debt obligations.</a:t>
            </a:r>
          </a:p>
          <a:p>
            <a:pPr marL="307259" indent="-307259" defTabSz="381998">
              <a:spcBef>
                <a:spcPts val="1547"/>
              </a:spcBef>
              <a:defRPr sz="3348"/>
            </a:pPr>
            <a:r>
              <a:rPr dirty="0">
                <a:hlinkClick r:id="rId3"/>
              </a:rPr>
              <a:t>Operating leverage</a:t>
            </a:r>
            <a:r>
              <a:rPr dirty="0"/>
              <a:t>: use of fixed costs in conducting business</a:t>
            </a:r>
          </a:p>
          <a:p>
            <a:pPr marL="307259" indent="-307259" defTabSz="381998">
              <a:spcBef>
                <a:spcPts val="1547"/>
              </a:spcBef>
              <a:defRPr sz="3348"/>
            </a:pPr>
            <a:r>
              <a:rPr dirty="0"/>
              <a:t>Financial leverage: use of debt financing in capital structure</a:t>
            </a:r>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971800"/>
            <a:ext cx="8112378" cy="33854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16127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normAutofit/>
          </a:bodyPr>
          <a:lstStyle/>
          <a:p>
            <a:r>
              <a:rPr dirty="0">
                <a:solidFill>
                  <a:srgbClr val="0070C0"/>
                </a:solidFill>
              </a:rPr>
              <a:t>Ratio Analysis - Profitability Ratios</a:t>
            </a:r>
          </a:p>
        </p:txBody>
      </p:sp>
      <p:sp>
        <p:nvSpPr>
          <p:cNvPr id="193" name="Shape 193"/>
          <p:cNvSpPr>
            <a:spLocks noGrp="1"/>
          </p:cNvSpPr>
          <p:nvPr>
            <p:ph type="body" sz="quarter" idx="1"/>
          </p:nvPr>
        </p:nvSpPr>
        <p:spPr>
          <a:xfrm>
            <a:off x="533400" y="1447800"/>
            <a:ext cx="8429625" cy="1300422"/>
          </a:xfrm>
          <a:prstGeom prst="rect">
            <a:avLst/>
          </a:prstGeom>
        </p:spPr>
        <p:txBody>
          <a:bodyPr anchor="t">
            <a:normAutofit fontScale="77500" lnSpcReduction="20000"/>
          </a:bodyPr>
          <a:lstStyle/>
          <a:p>
            <a:pPr marL="237878" indent="-237878" defTabSz="295741">
              <a:spcBef>
                <a:spcPts val="1195"/>
              </a:spcBef>
              <a:defRPr sz="2592"/>
            </a:pPr>
            <a:r>
              <a:rPr dirty="0"/>
              <a:t>Profitability: </a:t>
            </a:r>
          </a:p>
          <a:p>
            <a:pPr marL="475757" lvl="1" indent="-237878" defTabSz="295741">
              <a:spcBef>
                <a:spcPts val="1195"/>
              </a:spcBef>
              <a:defRPr sz="2592"/>
            </a:pPr>
            <a:r>
              <a:rPr dirty="0"/>
              <a:t>Ability to generate profit on capital invested</a:t>
            </a:r>
          </a:p>
          <a:p>
            <a:pPr marL="475757" lvl="1" indent="-237878" defTabSz="295741">
              <a:spcBef>
                <a:spcPts val="1195"/>
              </a:spcBef>
              <a:defRPr sz="2592"/>
            </a:pPr>
            <a:r>
              <a:rPr dirty="0"/>
              <a:t>Reflects company’s competitive position and quality of management</a:t>
            </a:r>
          </a:p>
        </p:txBody>
      </p:sp>
      <p:pic>
        <p:nvPicPr>
          <p:cNvPr id="194" name="pasted-image.pdf"/>
          <p:cNvPicPr>
            <a:picLocks noChangeAspect="1"/>
          </p:cNvPicPr>
          <p:nvPr/>
        </p:nvPicPr>
        <p:blipFill>
          <a:blip r:embed="rId3"/>
          <a:stretch>
            <a:fillRect/>
          </a:stretch>
        </p:blipFill>
        <p:spPr>
          <a:xfrm>
            <a:off x="839060" y="2878851"/>
            <a:ext cx="7459783" cy="3429001"/>
          </a:xfrm>
          <a:prstGeom prst="rect">
            <a:avLst/>
          </a:prstGeom>
          <a:ln w="12700">
            <a:miter lim="400000"/>
          </a:ln>
        </p:spPr>
      </p:pic>
    </p:spTree>
    <p:extLst>
      <p:ext uri="{BB962C8B-B14F-4D97-AF65-F5344CB8AC3E}">
        <p14:creationId xmlns:p14="http://schemas.microsoft.com/office/powerpoint/2010/main" val="168340672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chor="ctr"/>
          <a:lstStyle/>
          <a:p>
            <a:pPr algn="ctr" eaLnBrk="1" hangingPunct="1"/>
            <a:r>
              <a:rPr lang="en-US" dirty="0">
                <a:solidFill>
                  <a:schemeClr val="bg2"/>
                </a:solidFill>
              </a:rPr>
              <a:t>DuPont Analysis: Decompose ROE</a:t>
            </a:r>
          </a:p>
        </p:txBody>
      </p:sp>
      <p:sp>
        <p:nvSpPr>
          <p:cNvPr id="38916" name="Line 4"/>
          <p:cNvSpPr>
            <a:spLocks noChangeShapeType="1"/>
          </p:cNvSpPr>
          <p:nvPr/>
        </p:nvSpPr>
        <p:spPr bwMode="auto">
          <a:xfrm>
            <a:off x="4114800" y="3505200"/>
            <a:ext cx="0" cy="762000"/>
          </a:xfrm>
          <a:prstGeom prst="line">
            <a:avLst/>
          </a:prstGeom>
          <a:noFill/>
          <a:ln w="57150">
            <a:solidFill>
              <a:schemeClr val="accent2"/>
            </a:solidFill>
            <a:round/>
            <a:headEnd/>
            <a:tailEnd type="triangle" w="med" len="med"/>
          </a:ln>
        </p:spPr>
        <p:txBody>
          <a:bodyPr wrap="none" anchor="ctr"/>
          <a:lstStyle/>
          <a:p>
            <a:endParaRPr lang="en-US" sz="2800" dirty="0"/>
          </a:p>
        </p:txBody>
      </p:sp>
      <p:sp>
        <p:nvSpPr>
          <p:cNvPr id="38917" name="Line 5"/>
          <p:cNvSpPr>
            <a:spLocks noChangeShapeType="1"/>
          </p:cNvSpPr>
          <p:nvPr/>
        </p:nvSpPr>
        <p:spPr bwMode="auto">
          <a:xfrm>
            <a:off x="7315200" y="3505200"/>
            <a:ext cx="0" cy="685800"/>
          </a:xfrm>
          <a:prstGeom prst="line">
            <a:avLst/>
          </a:prstGeom>
          <a:noFill/>
          <a:ln w="57150">
            <a:solidFill>
              <a:schemeClr val="accent2"/>
            </a:solidFill>
            <a:round/>
            <a:headEnd/>
            <a:tailEnd type="triangle" w="med" len="med"/>
          </a:ln>
        </p:spPr>
        <p:txBody>
          <a:bodyPr wrap="none" anchor="ctr"/>
          <a:lstStyle/>
          <a:p>
            <a:endParaRPr lang="en-US" sz="2800" dirty="0"/>
          </a:p>
        </p:txBody>
      </p:sp>
      <p:sp>
        <p:nvSpPr>
          <p:cNvPr id="59394" name="Rectangle 2"/>
          <p:cNvSpPr>
            <a:spLocks noChangeArrowheads="1"/>
          </p:cNvSpPr>
          <p:nvPr/>
        </p:nvSpPr>
        <p:spPr bwMode="auto">
          <a:xfrm>
            <a:off x="0"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800" dirty="0"/>
          </a:p>
        </p:txBody>
      </p:sp>
      <p:sp>
        <p:nvSpPr>
          <p:cNvPr id="59396" name="Rectangle 4"/>
          <p:cNvSpPr>
            <a:spLocks noChangeArrowheads="1"/>
          </p:cNvSpPr>
          <p:nvPr/>
        </p:nvSpPr>
        <p:spPr bwMode="auto">
          <a:xfrm>
            <a:off x="0"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800" dirty="0"/>
          </a:p>
        </p:txBody>
      </p:sp>
      <p:sp>
        <p:nvSpPr>
          <p:cNvPr id="59398" name="Rectangle 6"/>
          <p:cNvSpPr>
            <a:spLocks noChangeArrowheads="1"/>
          </p:cNvSpPr>
          <p:nvPr/>
        </p:nvSpPr>
        <p:spPr bwMode="auto">
          <a:xfrm>
            <a:off x="0"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800" dirty="0"/>
          </a:p>
        </p:txBody>
      </p:sp>
      <p:sp>
        <p:nvSpPr>
          <p:cNvPr id="59400" name="Rectangle 8"/>
          <p:cNvSpPr>
            <a:spLocks noChangeArrowheads="1"/>
          </p:cNvSpPr>
          <p:nvPr/>
        </p:nvSpPr>
        <p:spPr bwMode="auto">
          <a:xfrm>
            <a:off x="0"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800" dirty="0"/>
          </a:p>
        </p:txBody>
      </p:sp>
      <p:sp>
        <p:nvSpPr>
          <p:cNvPr id="59402" name="Rectangle 10"/>
          <p:cNvSpPr>
            <a:spLocks noChangeArrowheads="1"/>
          </p:cNvSpPr>
          <p:nvPr/>
        </p:nvSpPr>
        <p:spPr bwMode="auto">
          <a:xfrm>
            <a:off x="0"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800" dirty="0"/>
          </a:p>
        </p:txBody>
      </p:sp>
      <p:sp>
        <p:nvSpPr>
          <p:cNvPr id="59404" name="Rectangle 12"/>
          <p:cNvSpPr>
            <a:spLocks noChangeArrowheads="1"/>
          </p:cNvSpPr>
          <p:nvPr/>
        </p:nvSpPr>
        <p:spPr bwMode="auto">
          <a:xfrm>
            <a:off x="0"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800" dirty="0"/>
          </a:p>
        </p:txBody>
      </p:sp>
      <p:sp>
        <p:nvSpPr>
          <p:cNvPr id="59406" name="Rectangle 14"/>
          <p:cNvSpPr>
            <a:spLocks noChangeArrowheads="1"/>
          </p:cNvSpPr>
          <p:nvPr/>
        </p:nvSpPr>
        <p:spPr bwMode="auto">
          <a:xfrm>
            <a:off x="0"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800" dirty="0"/>
          </a:p>
        </p:txBody>
      </p:sp>
      <p:sp>
        <p:nvSpPr>
          <p:cNvPr id="59408" name="Rectangle 16"/>
          <p:cNvSpPr>
            <a:spLocks noChangeArrowheads="1"/>
          </p:cNvSpPr>
          <p:nvPr/>
        </p:nvSpPr>
        <p:spPr bwMode="auto">
          <a:xfrm>
            <a:off x="0"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800" dirty="0"/>
          </a:p>
        </p:txBody>
      </p:sp>
      <p:graphicFrame>
        <p:nvGraphicFramePr>
          <p:cNvPr id="2" name="Table 1"/>
          <p:cNvGraphicFramePr>
            <a:graphicFrameLocks noGrp="1"/>
          </p:cNvGraphicFramePr>
          <p:nvPr/>
        </p:nvGraphicFramePr>
        <p:xfrm>
          <a:off x="914400" y="2590800"/>
          <a:ext cx="7543800" cy="746760"/>
        </p:xfrm>
        <a:graphic>
          <a:graphicData uri="http://schemas.openxmlformats.org/drawingml/2006/table">
            <a:tbl>
              <a:tblPr>
                <a:tableStyleId>{5C22544A-7EE6-4342-B048-85BDC9FD1C3A}</a:tableStyleId>
              </a:tblPr>
              <a:tblGrid>
                <a:gridCol w="1929284">
                  <a:extLst>
                    <a:ext uri="{9D8B030D-6E8A-4147-A177-3AD203B41FA5}">
                      <a16:colId xmlns:a16="http://schemas.microsoft.com/office/drawing/2014/main" val="20000"/>
                    </a:ext>
                  </a:extLst>
                </a:gridCol>
                <a:gridCol w="2490316">
                  <a:extLst>
                    <a:ext uri="{9D8B030D-6E8A-4147-A177-3AD203B41FA5}">
                      <a16:colId xmlns:a16="http://schemas.microsoft.com/office/drawing/2014/main" val="20001"/>
                    </a:ext>
                  </a:extLst>
                </a:gridCol>
                <a:gridCol w="577781">
                  <a:extLst>
                    <a:ext uri="{9D8B030D-6E8A-4147-A177-3AD203B41FA5}">
                      <a16:colId xmlns:a16="http://schemas.microsoft.com/office/drawing/2014/main" val="20002"/>
                    </a:ext>
                  </a:extLst>
                </a:gridCol>
                <a:gridCol w="2546419">
                  <a:extLst>
                    <a:ext uri="{9D8B030D-6E8A-4147-A177-3AD203B41FA5}">
                      <a16:colId xmlns:a16="http://schemas.microsoft.com/office/drawing/2014/main" val="20003"/>
                    </a:ext>
                  </a:extLst>
                </a:gridCol>
              </a:tblGrid>
              <a:tr h="327660">
                <a:tc rowSpan="2">
                  <a:txBody>
                    <a:bodyPr/>
                    <a:lstStyle/>
                    <a:p>
                      <a:pPr algn="ctr" rtl="0" fontAlgn="ctr"/>
                      <a:r>
                        <a:rPr lang="en-US" sz="2400" u="none" strike="noStrike" dirty="0">
                          <a:effectLst/>
                        </a:rPr>
                        <a:t>=</a:t>
                      </a:r>
                      <a:endParaRPr lang="en-US" sz="2400" b="0" i="0" u="none" strike="noStrike" dirty="0">
                        <a:solidFill>
                          <a:srgbClr val="000000"/>
                        </a:solidFill>
                        <a:effectLst/>
                        <a:latin typeface="Arial"/>
                      </a:endParaRPr>
                    </a:p>
                  </a:txBody>
                  <a:tcPr marL="7620" marR="7620" marT="7620" marB="0" anchor="ctr"/>
                </a:tc>
                <a:tc>
                  <a:txBody>
                    <a:bodyPr/>
                    <a:lstStyle/>
                    <a:p>
                      <a:pPr algn="ctr" fontAlgn="b"/>
                      <a:r>
                        <a:rPr lang="en-US" sz="2400" u="none" strike="noStrike" dirty="0">
                          <a:effectLst/>
                        </a:rPr>
                        <a:t>Net income</a:t>
                      </a:r>
                      <a:endParaRPr lang="en-US" sz="2400" b="0" i="0" u="none" strike="noStrike" dirty="0">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tc rowSpan="2">
                  <a:txBody>
                    <a:bodyPr/>
                    <a:lstStyle/>
                    <a:p>
                      <a:pPr algn="ctr" fontAlgn="ctr"/>
                      <a:r>
                        <a:rPr lang="en-US" sz="2400" u="none" strike="noStrike" dirty="0">
                          <a:effectLst/>
                        </a:rPr>
                        <a:t>×</a:t>
                      </a:r>
                      <a:endParaRPr lang="en-US" sz="2400" b="0" i="0" u="none" strike="noStrike" dirty="0">
                        <a:solidFill>
                          <a:srgbClr val="000000"/>
                        </a:solidFill>
                        <a:effectLst/>
                        <a:latin typeface="Calibri"/>
                      </a:endParaRPr>
                    </a:p>
                  </a:txBody>
                  <a:tcPr marL="7620" marR="7620" marT="7620" marB="0" anchor="ctr"/>
                </a:tc>
                <a:tc>
                  <a:txBody>
                    <a:bodyPr/>
                    <a:lstStyle/>
                    <a:p>
                      <a:pPr algn="ctr" fontAlgn="b"/>
                      <a:r>
                        <a:rPr lang="en-US" sz="2400" u="none" strike="noStrike" dirty="0">
                          <a:effectLst/>
                        </a:rPr>
                        <a:t>Average assets</a:t>
                      </a:r>
                      <a:endParaRPr lang="en-US" sz="2400" b="0" i="0" u="none" strike="noStrike" dirty="0">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7660">
                <a:tc vMerge="1">
                  <a:txBody>
                    <a:bodyPr/>
                    <a:lstStyle/>
                    <a:p>
                      <a:endParaRPr lang="en-US"/>
                    </a:p>
                  </a:txBody>
                  <a:tcPr/>
                </a:tc>
                <a:tc>
                  <a:txBody>
                    <a:bodyPr/>
                    <a:lstStyle/>
                    <a:p>
                      <a:pPr algn="ctr" fontAlgn="b"/>
                      <a:r>
                        <a:rPr lang="en-US" sz="2400" u="none" strike="noStrike" dirty="0">
                          <a:effectLst/>
                        </a:rPr>
                        <a:t>Average assets</a:t>
                      </a:r>
                      <a:endParaRPr lang="en-US" sz="24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tc vMerge="1">
                  <a:txBody>
                    <a:bodyPr/>
                    <a:lstStyle/>
                    <a:p>
                      <a:endParaRPr lang="en-US"/>
                    </a:p>
                  </a:txBody>
                  <a:tcPr/>
                </a:tc>
                <a:tc>
                  <a:txBody>
                    <a:bodyPr/>
                    <a:lstStyle/>
                    <a:p>
                      <a:pPr algn="ctr" fontAlgn="b"/>
                      <a:r>
                        <a:rPr lang="en-US" sz="2400" u="none" strike="noStrike" dirty="0">
                          <a:effectLst/>
                        </a:rPr>
                        <a:t>Average equity</a:t>
                      </a:r>
                      <a:endParaRPr lang="en-US" sz="24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914400" y="1524000"/>
          <a:ext cx="4572000" cy="746760"/>
        </p:xfrm>
        <a:graphic>
          <a:graphicData uri="http://schemas.openxmlformats.org/drawingml/2006/table">
            <a:tbl>
              <a:tblPr>
                <a:tableStyleId>{5C22544A-7EE6-4342-B048-85BDC9FD1C3A}</a:tableStyleId>
              </a:tblPr>
              <a:tblGrid>
                <a:gridCol w="18288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327660">
                <a:tc rowSpan="2">
                  <a:txBody>
                    <a:bodyPr/>
                    <a:lstStyle/>
                    <a:p>
                      <a:pPr algn="l" rtl="0" fontAlgn="ctr"/>
                      <a:r>
                        <a:rPr lang="en-US" sz="2400" u="none" strike="noStrike" dirty="0">
                          <a:effectLst/>
                        </a:rPr>
                        <a:t> ROE =</a:t>
                      </a:r>
                      <a:endParaRPr lang="en-US" sz="2400" b="0" i="0" u="none" strike="noStrike" dirty="0">
                        <a:solidFill>
                          <a:srgbClr val="000000"/>
                        </a:solidFill>
                        <a:effectLst/>
                        <a:latin typeface="Arial"/>
                      </a:endParaRPr>
                    </a:p>
                  </a:txBody>
                  <a:tcPr marL="7620" marR="7620" marT="7620" marB="0" anchor="ctr"/>
                </a:tc>
                <a:tc>
                  <a:txBody>
                    <a:bodyPr/>
                    <a:lstStyle/>
                    <a:p>
                      <a:pPr algn="ctr" fontAlgn="b"/>
                      <a:r>
                        <a:rPr lang="en-US" sz="2400" u="none" strike="noStrike" dirty="0">
                          <a:effectLst/>
                        </a:rPr>
                        <a:t>Net income</a:t>
                      </a:r>
                      <a:endParaRPr lang="en-US" sz="2400" b="0" i="0" u="none" strike="noStrike" dirty="0">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7660">
                <a:tc vMerge="1">
                  <a:txBody>
                    <a:bodyPr/>
                    <a:lstStyle/>
                    <a:p>
                      <a:endParaRPr lang="en-US"/>
                    </a:p>
                  </a:txBody>
                  <a:tcPr/>
                </a:tc>
                <a:tc>
                  <a:txBody>
                    <a:bodyPr/>
                    <a:lstStyle/>
                    <a:p>
                      <a:pPr algn="ctr" fontAlgn="b"/>
                      <a:r>
                        <a:rPr lang="en-US" sz="2400" u="none" strike="noStrike" dirty="0">
                          <a:effectLst/>
                        </a:rPr>
                        <a:t>Average equity</a:t>
                      </a:r>
                      <a:endParaRPr lang="en-US" sz="24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914400" y="4290848"/>
          <a:ext cx="7543800" cy="838200"/>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838200">
                <a:tc>
                  <a:txBody>
                    <a:bodyPr/>
                    <a:lstStyle/>
                    <a:p>
                      <a:pPr algn="ctr" fontAlgn="b"/>
                      <a:r>
                        <a:rPr lang="en-US" sz="2800" u="none" strike="noStrike" dirty="0">
                          <a:effectLst/>
                        </a:rPr>
                        <a:t>=</a:t>
                      </a:r>
                      <a:endParaRPr lang="en-US" sz="2800" b="0" i="0" u="none" strike="noStrike" dirty="0">
                        <a:solidFill>
                          <a:srgbClr val="000000"/>
                        </a:solidFill>
                        <a:effectLst/>
                        <a:latin typeface="Arial"/>
                      </a:endParaRPr>
                    </a:p>
                  </a:txBody>
                  <a:tcPr marL="7620" marR="7620" marT="7620" marB="0" anchor="ctr"/>
                </a:tc>
                <a:tc>
                  <a:txBody>
                    <a:bodyPr/>
                    <a:lstStyle/>
                    <a:p>
                      <a:pPr algn="ctr" fontAlgn="b"/>
                      <a:r>
                        <a:rPr lang="en-US" sz="2800" u="none" strike="noStrike" dirty="0">
                          <a:effectLst/>
                        </a:rPr>
                        <a:t>ROA </a:t>
                      </a:r>
                      <a:endParaRPr lang="en-US" sz="2800" b="0" i="0" u="none" strike="noStrike" dirty="0">
                        <a:solidFill>
                          <a:srgbClr val="000000"/>
                        </a:solidFill>
                        <a:effectLst/>
                        <a:latin typeface="Arial"/>
                      </a:endParaRPr>
                    </a:p>
                  </a:txBody>
                  <a:tcPr marL="7620" marR="7620" marT="7620" marB="0" anchor="ctr"/>
                </a:tc>
                <a:tc>
                  <a:txBody>
                    <a:bodyPr/>
                    <a:lstStyle/>
                    <a:p>
                      <a:pPr algn="ctr" fontAlgn="b"/>
                      <a:r>
                        <a:rPr lang="en-US" sz="2800" u="none" strike="noStrike" dirty="0">
                          <a:effectLst/>
                        </a:rPr>
                        <a:t>×</a:t>
                      </a:r>
                      <a:endParaRPr lang="en-US" sz="2800" b="0" i="0" u="none" strike="noStrike" dirty="0">
                        <a:solidFill>
                          <a:srgbClr val="000000"/>
                        </a:solidFill>
                        <a:effectLst/>
                        <a:latin typeface="Arial"/>
                      </a:endParaRPr>
                    </a:p>
                  </a:txBody>
                  <a:tcPr marL="7620" marR="7620" marT="7620" marB="0" anchor="ctr"/>
                </a:tc>
                <a:tc>
                  <a:txBody>
                    <a:bodyPr/>
                    <a:lstStyle/>
                    <a:p>
                      <a:pPr algn="ctr" fontAlgn="b"/>
                      <a:r>
                        <a:rPr lang="en-US" sz="2800" u="none" strike="noStrike" dirty="0">
                          <a:effectLst/>
                        </a:rPr>
                        <a:t>Leverage</a:t>
                      </a:r>
                      <a:endParaRPr lang="en-US" sz="2800" b="0" i="0" u="none" strike="noStrike" dirty="0">
                        <a:solidFill>
                          <a:srgbClr val="000000"/>
                        </a:solidFill>
                        <a:effectLst/>
                        <a:latin typeface="Arial"/>
                      </a:endParaRPr>
                    </a:p>
                  </a:txBody>
                  <a:tcPr marL="7620" marR="7620" marT="7620" marB="0" anchor="ctr"/>
                </a:tc>
                <a:extLst>
                  <a:ext uri="{0D108BD9-81ED-4DB2-BD59-A6C34878D82A}">
                    <a16:rowId xmlns:a16="http://schemas.microsoft.com/office/drawing/2014/main" val="10000"/>
                  </a:ext>
                </a:extLst>
              </a:tr>
            </a:tbl>
          </a:graphicData>
        </a:graphic>
      </p:graphicFrame>
      <p:sp>
        <p:nvSpPr>
          <p:cNvPr id="16"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18"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13</a:t>
            </a:fld>
            <a:endParaRPr lang="en-US" dirty="0"/>
          </a:p>
        </p:txBody>
      </p:sp>
    </p:spTree>
    <p:extLst>
      <p:ext uri="{BB962C8B-B14F-4D97-AF65-F5344CB8AC3E}">
        <p14:creationId xmlns:p14="http://schemas.microsoft.com/office/powerpoint/2010/main" val="39052752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chor="ctr"/>
          <a:lstStyle/>
          <a:p>
            <a:pPr algn="ctr"/>
            <a:r>
              <a:rPr lang="en-US" dirty="0">
                <a:solidFill>
                  <a:schemeClr val="bg2"/>
                </a:solidFill>
              </a:rPr>
              <a:t>DuPont Analysis: Decompose ROE (</a:t>
            </a:r>
            <a:r>
              <a:rPr lang="en-US" dirty="0" err="1">
                <a:solidFill>
                  <a:schemeClr val="bg2"/>
                </a:solidFill>
              </a:rPr>
              <a:t>con’t</a:t>
            </a:r>
            <a:r>
              <a:rPr lang="en-US" dirty="0">
                <a:solidFill>
                  <a:schemeClr val="bg2"/>
                </a:solidFill>
              </a:rPr>
              <a:t>)</a:t>
            </a:r>
          </a:p>
        </p:txBody>
      </p:sp>
      <p:sp>
        <p:nvSpPr>
          <p:cNvPr id="38915" name="Rectangle 3"/>
          <p:cNvSpPr>
            <a:spLocks noGrp="1" noChangeArrowheads="1"/>
          </p:cNvSpPr>
          <p:nvPr>
            <p:ph idx="1"/>
          </p:nvPr>
        </p:nvSpPr>
        <p:spPr/>
        <p:txBody>
          <a:bodyPr>
            <a:normAutofit lnSpcReduction="10000"/>
          </a:bodyPr>
          <a:lstStyle/>
          <a:p>
            <a:pPr eaLnBrk="1" hangingPunct="1">
              <a:spcBef>
                <a:spcPts val="0"/>
              </a:spcBef>
              <a:buNone/>
            </a:pPr>
            <a:endParaRPr lang="en-US" sz="2000" dirty="0"/>
          </a:p>
          <a:p>
            <a:pPr eaLnBrk="1" hangingPunct="1">
              <a:spcBef>
                <a:spcPts val="0"/>
              </a:spcBef>
              <a:buFontTx/>
              <a:buNone/>
            </a:pPr>
            <a:endParaRPr lang="en-US" sz="2000" b="1" dirty="0"/>
          </a:p>
          <a:p>
            <a:pPr eaLnBrk="1" hangingPunct="1">
              <a:spcBef>
                <a:spcPts val="0"/>
              </a:spcBef>
              <a:buFontTx/>
              <a:buNone/>
            </a:pPr>
            <a:endParaRPr lang="en-US" sz="2000" b="1" dirty="0"/>
          </a:p>
          <a:p>
            <a:pPr eaLnBrk="1" hangingPunct="1">
              <a:spcBef>
                <a:spcPts val="0"/>
              </a:spcBef>
              <a:buFontTx/>
              <a:buNone/>
            </a:pPr>
            <a:r>
              <a:rPr lang="en-US" sz="2400" dirty="0"/>
              <a:t>A company can increase its ROE</a:t>
            </a:r>
          </a:p>
          <a:p>
            <a:pPr eaLnBrk="1" hangingPunct="1">
              <a:spcBef>
                <a:spcPts val="0"/>
              </a:spcBef>
              <a:buFontTx/>
              <a:buNone/>
            </a:pPr>
            <a:endParaRPr lang="en-US" sz="2400" b="1" dirty="0"/>
          </a:p>
          <a:p>
            <a:pPr marL="457200" indent="-457200" eaLnBrk="1" hangingPunct="1">
              <a:spcBef>
                <a:spcPts val="0"/>
              </a:spcBef>
              <a:buFont typeface="+mj-lt"/>
              <a:buAutoNum type="arabicPeriod"/>
            </a:pPr>
            <a:r>
              <a:rPr lang="en-US" sz="2400" dirty="0"/>
              <a:t>With a business strategy, by increasing its ROA</a:t>
            </a:r>
            <a:br>
              <a:rPr lang="en-US" sz="2400" dirty="0"/>
            </a:br>
            <a:br>
              <a:rPr lang="en-US" sz="2400" dirty="0"/>
            </a:br>
            <a:r>
              <a:rPr lang="en-US" sz="2400" dirty="0"/>
              <a:t>and/or</a:t>
            </a:r>
            <a:br>
              <a:rPr lang="en-US" sz="2400" dirty="0"/>
            </a:br>
            <a:br>
              <a:rPr lang="en-US" sz="2000" dirty="0"/>
            </a:br>
            <a:endParaRPr lang="en-US" sz="2000" dirty="0"/>
          </a:p>
          <a:p>
            <a:pPr marL="457200" indent="-457200" eaLnBrk="1" hangingPunct="1">
              <a:spcBef>
                <a:spcPts val="0"/>
              </a:spcBef>
              <a:buFont typeface="+mj-lt"/>
              <a:buAutoNum type="arabicPeriod"/>
            </a:pPr>
            <a:r>
              <a:rPr lang="en-US" sz="2400" dirty="0"/>
              <a:t>With a financial strategy, by increasing its use of leverage </a:t>
            </a:r>
            <a:r>
              <a:rPr lang="en-US" sz="2400" i="1" dirty="0"/>
              <a:t>as long as returns on the incremental investment exceed the cost of borrowing.</a:t>
            </a:r>
            <a:br>
              <a:rPr lang="en-US" sz="2400" dirty="0"/>
            </a:br>
            <a:endParaRPr lang="en-US" sz="2400" dirty="0"/>
          </a:p>
          <a:p>
            <a:pPr eaLnBrk="1" hangingPunct="1">
              <a:spcBef>
                <a:spcPts val="0"/>
              </a:spcBef>
            </a:pPr>
            <a:endParaRPr lang="en-US" sz="2000" b="1" dirty="0"/>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nvGraphicFramePr>
        <p:xfrm>
          <a:off x="457200" y="1524000"/>
          <a:ext cx="7543800" cy="434340"/>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280327">
                  <a:extLst>
                    <a:ext uri="{9D8B030D-6E8A-4147-A177-3AD203B41FA5}">
                      <a16:colId xmlns:a16="http://schemas.microsoft.com/office/drawing/2014/main" val="20002"/>
                    </a:ext>
                  </a:extLst>
                </a:gridCol>
                <a:gridCol w="2072473">
                  <a:extLst>
                    <a:ext uri="{9D8B030D-6E8A-4147-A177-3AD203B41FA5}">
                      <a16:colId xmlns:a16="http://schemas.microsoft.com/office/drawing/2014/main" val="20003"/>
                    </a:ext>
                  </a:extLst>
                </a:gridCol>
              </a:tblGrid>
              <a:tr h="0">
                <a:tc>
                  <a:txBody>
                    <a:bodyPr/>
                    <a:lstStyle/>
                    <a:p>
                      <a:pPr algn="ctr" fontAlgn="b"/>
                      <a:r>
                        <a:rPr lang="en-US" sz="2800" u="none" strike="noStrike" dirty="0">
                          <a:effectLst/>
                        </a:rPr>
                        <a:t>ROE   =</a:t>
                      </a:r>
                      <a:endParaRPr lang="en-US" sz="2800" b="0" i="0" u="none" strike="noStrike" dirty="0">
                        <a:solidFill>
                          <a:srgbClr val="000000"/>
                        </a:solidFill>
                        <a:effectLst/>
                        <a:latin typeface="Arial"/>
                      </a:endParaRPr>
                    </a:p>
                  </a:txBody>
                  <a:tcPr marL="7620" marR="7620" marT="7620" marB="0" anchor="b"/>
                </a:tc>
                <a:tc>
                  <a:txBody>
                    <a:bodyPr/>
                    <a:lstStyle/>
                    <a:p>
                      <a:pPr algn="ctr" fontAlgn="b"/>
                      <a:r>
                        <a:rPr lang="en-US" sz="2800" u="none" strike="noStrike" dirty="0">
                          <a:effectLst/>
                        </a:rPr>
                        <a:t>ROA </a:t>
                      </a:r>
                      <a:endParaRPr lang="en-US" sz="2800" b="0" i="0" u="none" strike="noStrike" dirty="0">
                        <a:solidFill>
                          <a:srgbClr val="000000"/>
                        </a:solidFill>
                        <a:effectLst/>
                        <a:latin typeface="Arial"/>
                      </a:endParaRPr>
                    </a:p>
                  </a:txBody>
                  <a:tcPr marL="7620" marR="7620" marT="7620" marB="0" anchor="b"/>
                </a:tc>
                <a:tc>
                  <a:txBody>
                    <a:bodyPr/>
                    <a:lstStyle/>
                    <a:p>
                      <a:pPr algn="ctr" fontAlgn="b"/>
                      <a:r>
                        <a:rPr lang="en-US" sz="2800" u="none" strike="noStrike" dirty="0">
                          <a:effectLst/>
                        </a:rPr>
                        <a:t>×</a:t>
                      </a:r>
                      <a:endParaRPr lang="en-US" sz="2800" b="0" i="0" u="none" strike="noStrike" dirty="0">
                        <a:solidFill>
                          <a:srgbClr val="000000"/>
                        </a:solidFill>
                        <a:effectLst/>
                        <a:latin typeface="Arial"/>
                      </a:endParaRPr>
                    </a:p>
                  </a:txBody>
                  <a:tcPr marL="7620" marR="7620" marT="7620" marB="0" anchor="b"/>
                </a:tc>
                <a:tc>
                  <a:txBody>
                    <a:bodyPr/>
                    <a:lstStyle/>
                    <a:p>
                      <a:pPr algn="ctr" fontAlgn="b"/>
                      <a:r>
                        <a:rPr lang="en-US" sz="2800" u="none" strike="noStrike" dirty="0">
                          <a:effectLst/>
                        </a:rPr>
                        <a:t>Leverage</a:t>
                      </a:r>
                      <a:endParaRPr lang="en-US" sz="2800" b="0" i="0" u="none" strike="noStrike" dirty="0">
                        <a:solidFill>
                          <a:srgbClr val="000000"/>
                        </a:solidFill>
                        <a:effectLst/>
                        <a:latin typeface="Arial"/>
                      </a:endParaRPr>
                    </a:p>
                  </a:txBody>
                  <a:tcPr marL="7620" marR="7620" marT="7620" marB="0" anchor="b"/>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8"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14</a:t>
            </a:fld>
            <a:endParaRPr lang="en-US" dirty="0"/>
          </a:p>
        </p:txBody>
      </p:sp>
    </p:spTree>
    <p:extLst>
      <p:ext uri="{BB962C8B-B14F-4D97-AF65-F5344CB8AC3E}">
        <p14:creationId xmlns:p14="http://schemas.microsoft.com/office/powerpoint/2010/main" val="33107684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06375" y="228600"/>
            <a:ext cx="8251825" cy="762000"/>
          </a:xfrm>
        </p:spPr>
        <p:txBody>
          <a:bodyPr anchor="ctr">
            <a:normAutofit fontScale="90000"/>
          </a:bodyPr>
          <a:lstStyle/>
          <a:p>
            <a:pPr algn="ctr"/>
            <a:r>
              <a:rPr lang="en-US" dirty="0">
                <a:solidFill>
                  <a:schemeClr val="bg2"/>
                </a:solidFill>
              </a:rPr>
              <a:t>DuPont Analysis: Decompose ROE (</a:t>
            </a:r>
            <a:r>
              <a:rPr lang="en-US" dirty="0" err="1">
                <a:solidFill>
                  <a:schemeClr val="bg2"/>
                </a:solidFill>
              </a:rPr>
              <a:t>con’t</a:t>
            </a:r>
            <a:r>
              <a:rPr lang="en-US" dirty="0">
                <a:solidFill>
                  <a:schemeClr val="bg2"/>
                </a:solidFill>
              </a:rPr>
              <a:t>)</a:t>
            </a:r>
          </a:p>
        </p:txBody>
      </p:sp>
      <p:sp>
        <p:nvSpPr>
          <p:cNvPr id="32771" name="Rectangle 3"/>
          <p:cNvSpPr>
            <a:spLocks noGrp="1" noChangeArrowheads="1"/>
          </p:cNvSpPr>
          <p:nvPr>
            <p:ph type="body" idx="1"/>
          </p:nvPr>
        </p:nvSpPr>
        <p:spPr>
          <a:xfrm>
            <a:off x="457200" y="4114800"/>
            <a:ext cx="2971800" cy="1066800"/>
          </a:xfrm>
        </p:spPr>
        <p:txBody>
          <a:bodyPr>
            <a:normAutofit fontScale="25000" lnSpcReduction="20000"/>
          </a:bodyPr>
          <a:lstStyle/>
          <a:p>
            <a:pPr eaLnBrk="1" hangingPunct="1">
              <a:buNone/>
            </a:pPr>
            <a:r>
              <a:rPr lang="en-US" sz="9600" dirty="0"/>
              <a:t>In other words, </a:t>
            </a:r>
          </a:p>
          <a:p>
            <a:pPr eaLnBrk="1" hangingPunct="1">
              <a:buNone/>
            </a:pPr>
            <a:r>
              <a:rPr lang="en-US" sz="9600" dirty="0"/>
              <a:t>ROA can </a:t>
            </a:r>
          </a:p>
          <a:p>
            <a:pPr eaLnBrk="1" hangingPunct="1">
              <a:buNone/>
            </a:pPr>
            <a:r>
              <a:rPr lang="en-US" sz="9600" dirty="0"/>
              <a:t>be thought </a:t>
            </a:r>
          </a:p>
          <a:p>
            <a:pPr eaLnBrk="1" hangingPunct="1">
              <a:buNone/>
            </a:pPr>
            <a:r>
              <a:rPr lang="en-US" sz="9600" dirty="0"/>
              <a:t>of as:</a:t>
            </a:r>
            <a:br>
              <a:rPr lang="en-US" sz="2400" dirty="0"/>
            </a:br>
            <a:endParaRPr lang="en-US" sz="2400" dirty="0"/>
          </a:p>
          <a:p>
            <a:pPr eaLnBrk="1" hangingPunct="1">
              <a:buNone/>
            </a:pPr>
            <a:br>
              <a:rPr lang="en-US" sz="2400" dirty="0"/>
            </a:br>
            <a:br>
              <a:rPr lang="en-US" sz="2400" dirty="0"/>
            </a:br>
            <a:endParaRPr lang="en-US" sz="2400" dirty="0"/>
          </a:p>
          <a:p>
            <a:pPr eaLnBrk="1" hangingPunct="1"/>
            <a:endParaRPr lang="en-US" sz="2400" b="1" dirty="0"/>
          </a:p>
        </p:txBody>
      </p:sp>
      <p:sp>
        <p:nvSpPr>
          <p:cNvPr id="32772" name="Line 4"/>
          <p:cNvSpPr>
            <a:spLocks noChangeShapeType="1"/>
          </p:cNvSpPr>
          <p:nvPr/>
        </p:nvSpPr>
        <p:spPr bwMode="auto">
          <a:xfrm flipH="1">
            <a:off x="3657600" y="3401410"/>
            <a:ext cx="0" cy="1703990"/>
          </a:xfrm>
          <a:prstGeom prst="line">
            <a:avLst/>
          </a:prstGeom>
          <a:noFill/>
          <a:ln w="57150">
            <a:solidFill>
              <a:schemeClr val="accent2"/>
            </a:solidFill>
            <a:round/>
            <a:headEnd/>
            <a:tailEnd type="triangle" w="med" len="med"/>
          </a:ln>
        </p:spPr>
        <p:txBody>
          <a:bodyPr wrap="none" anchor="ctr"/>
          <a:lstStyle/>
          <a:p>
            <a:endParaRPr lang="en-US" dirty="0"/>
          </a:p>
        </p:txBody>
      </p:sp>
      <p:sp>
        <p:nvSpPr>
          <p:cNvPr id="32773" name="Line 5"/>
          <p:cNvSpPr>
            <a:spLocks noChangeShapeType="1"/>
          </p:cNvSpPr>
          <p:nvPr/>
        </p:nvSpPr>
        <p:spPr bwMode="auto">
          <a:xfrm flipH="1">
            <a:off x="6019800" y="3352800"/>
            <a:ext cx="685800" cy="1752600"/>
          </a:xfrm>
          <a:prstGeom prst="line">
            <a:avLst/>
          </a:prstGeom>
          <a:noFill/>
          <a:ln w="57150">
            <a:solidFill>
              <a:schemeClr val="accent2"/>
            </a:solidFill>
            <a:round/>
            <a:headEnd/>
            <a:tailEnd type="triangle" w="med" len="med"/>
          </a:ln>
        </p:spPr>
        <p:txBody>
          <a:bodyPr wrap="none" anchor="ctr"/>
          <a:lstStyle/>
          <a:p>
            <a:endParaRPr lang="en-US" dirty="0"/>
          </a:p>
        </p:txBody>
      </p:sp>
      <p:graphicFrame>
        <p:nvGraphicFramePr>
          <p:cNvPr id="6" name="Table 5"/>
          <p:cNvGraphicFramePr>
            <a:graphicFrameLocks noGrp="1"/>
          </p:cNvGraphicFramePr>
          <p:nvPr/>
        </p:nvGraphicFramePr>
        <p:xfrm>
          <a:off x="533400" y="1524000"/>
          <a:ext cx="4419600" cy="746760"/>
        </p:xfrm>
        <a:graphic>
          <a:graphicData uri="http://schemas.openxmlformats.org/drawingml/2006/table">
            <a:tbl>
              <a:tblPr>
                <a:tableStyleId>{5C22544A-7EE6-4342-B048-85BDC9FD1C3A}</a:tableStyleId>
              </a:tblPr>
              <a:tblGrid>
                <a:gridCol w="1929284">
                  <a:extLst>
                    <a:ext uri="{9D8B030D-6E8A-4147-A177-3AD203B41FA5}">
                      <a16:colId xmlns:a16="http://schemas.microsoft.com/office/drawing/2014/main" val="20000"/>
                    </a:ext>
                  </a:extLst>
                </a:gridCol>
                <a:gridCol w="2490316">
                  <a:extLst>
                    <a:ext uri="{9D8B030D-6E8A-4147-A177-3AD203B41FA5}">
                      <a16:colId xmlns:a16="http://schemas.microsoft.com/office/drawing/2014/main" val="20001"/>
                    </a:ext>
                  </a:extLst>
                </a:gridCol>
              </a:tblGrid>
              <a:tr h="327660">
                <a:tc rowSpan="2">
                  <a:txBody>
                    <a:bodyPr/>
                    <a:lstStyle/>
                    <a:p>
                      <a:pPr algn="ctr" rtl="0" fontAlgn="ctr"/>
                      <a:r>
                        <a:rPr lang="en-US" sz="2400" u="none" strike="noStrike" dirty="0">
                          <a:effectLst/>
                        </a:rPr>
                        <a:t>ROA</a:t>
                      </a:r>
                      <a:r>
                        <a:rPr lang="en-US" sz="2400" u="none" strike="noStrike" baseline="0" dirty="0">
                          <a:effectLst/>
                        </a:rPr>
                        <a:t> </a:t>
                      </a:r>
                      <a:r>
                        <a:rPr lang="en-US" sz="2400" u="none" strike="noStrike" dirty="0">
                          <a:effectLst/>
                        </a:rPr>
                        <a:t>=</a:t>
                      </a:r>
                      <a:endParaRPr lang="en-US" sz="2400" b="0" i="0" u="none" strike="noStrike" dirty="0">
                        <a:solidFill>
                          <a:srgbClr val="000000"/>
                        </a:solidFill>
                        <a:effectLst/>
                        <a:latin typeface="Arial"/>
                      </a:endParaRPr>
                    </a:p>
                  </a:txBody>
                  <a:tcPr marL="7620" marR="7620" marT="7620" marB="0" anchor="ctr"/>
                </a:tc>
                <a:tc>
                  <a:txBody>
                    <a:bodyPr/>
                    <a:lstStyle/>
                    <a:p>
                      <a:pPr algn="ctr" fontAlgn="b"/>
                      <a:r>
                        <a:rPr lang="en-US" sz="2400" u="none" strike="noStrike" dirty="0">
                          <a:effectLst/>
                        </a:rPr>
                        <a:t>Net income</a:t>
                      </a:r>
                      <a:endParaRPr lang="en-US" sz="2400" b="0" i="0" u="none" strike="noStrike" dirty="0">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7660">
                <a:tc vMerge="1">
                  <a:txBody>
                    <a:bodyPr/>
                    <a:lstStyle/>
                    <a:p>
                      <a:endParaRPr lang="en-US"/>
                    </a:p>
                  </a:txBody>
                  <a:tcPr/>
                </a:tc>
                <a:tc>
                  <a:txBody>
                    <a:bodyPr/>
                    <a:lstStyle/>
                    <a:p>
                      <a:pPr algn="ctr" fontAlgn="b"/>
                      <a:r>
                        <a:rPr lang="en-US" sz="2400" u="none" strike="noStrike" dirty="0">
                          <a:effectLst/>
                        </a:rPr>
                        <a:t>Average assets</a:t>
                      </a:r>
                      <a:endParaRPr lang="en-US" sz="24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533400" y="2514600"/>
          <a:ext cx="7467600" cy="746760"/>
        </p:xfrm>
        <a:graphic>
          <a:graphicData uri="http://schemas.openxmlformats.org/drawingml/2006/table">
            <a:tbl>
              <a:tblPr>
                <a:tableStyleId>{5C22544A-7EE6-4342-B048-85BDC9FD1C3A}</a:tableStyleId>
              </a:tblPr>
              <a:tblGrid>
                <a:gridCol w="1909796">
                  <a:extLst>
                    <a:ext uri="{9D8B030D-6E8A-4147-A177-3AD203B41FA5}">
                      <a16:colId xmlns:a16="http://schemas.microsoft.com/office/drawing/2014/main" val="20000"/>
                    </a:ext>
                  </a:extLst>
                </a:gridCol>
                <a:gridCol w="2465161">
                  <a:extLst>
                    <a:ext uri="{9D8B030D-6E8A-4147-A177-3AD203B41FA5}">
                      <a16:colId xmlns:a16="http://schemas.microsoft.com/office/drawing/2014/main" val="20001"/>
                    </a:ext>
                  </a:extLst>
                </a:gridCol>
                <a:gridCol w="571945">
                  <a:extLst>
                    <a:ext uri="{9D8B030D-6E8A-4147-A177-3AD203B41FA5}">
                      <a16:colId xmlns:a16="http://schemas.microsoft.com/office/drawing/2014/main" val="20002"/>
                    </a:ext>
                  </a:extLst>
                </a:gridCol>
                <a:gridCol w="2520698">
                  <a:extLst>
                    <a:ext uri="{9D8B030D-6E8A-4147-A177-3AD203B41FA5}">
                      <a16:colId xmlns:a16="http://schemas.microsoft.com/office/drawing/2014/main" val="20003"/>
                    </a:ext>
                  </a:extLst>
                </a:gridCol>
              </a:tblGrid>
              <a:tr h="327660">
                <a:tc rowSpan="2">
                  <a:txBody>
                    <a:bodyPr/>
                    <a:lstStyle/>
                    <a:p>
                      <a:pPr algn="ctr" rtl="0" fontAlgn="ctr"/>
                      <a:r>
                        <a:rPr lang="en-US" sz="2400" u="none" strike="noStrike" dirty="0">
                          <a:effectLst/>
                        </a:rPr>
                        <a:t>ROA</a:t>
                      </a:r>
                      <a:r>
                        <a:rPr lang="en-US" sz="2400" u="none" strike="noStrike" baseline="0" dirty="0">
                          <a:effectLst/>
                        </a:rPr>
                        <a:t> </a:t>
                      </a:r>
                      <a:r>
                        <a:rPr lang="en-US" sz="2400" u="none" strike="noStrike" dirty="0">
                          <a:effectLst/>
                        </a:rPr>
                        <a:t>=</a:t>
                      </a:r>
                      <a:endParaRPr lang="en-US" sz="2400" b="0" i="0" u="none" strike="noStrike" dirty="0">
                        <a:solidFill>
                          <a:srgbClr val="000000"/>
                        </a:solidFill>
                        <a:effectLst/>
                        <a:latin typeface="Arial"/>
                      </a:endParaRPr>
                    </a:p>
                  </a:txBody>
                  <a:tcPr marL="7620" marR="7620" marT="7620" marB="0" anchor="ctr"/>
                </a:tc>
                <a:tc>
                  <a:txBody>
                    <a:bodyPr/>
                    <a:lstStyle/>
                    <a:p>
                      <a:pPr algn="ctr" fontAlgn="b"/>
                      <a:r>
                        <a:rPr lang="en-US" sz="2400" u="none" strike="noStrike" dirty="0">
                          <a:effectLst/>
                        </a:rPr>
                        <a:t>Net income</a:t>
                      </a:r>
                      <a:endParaRPr lang="en-US" sz="2400" b="0" i="0" u="none" strike="noStrike" dirty="0">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tc rowSpan="2">
                  <a:txBody>
                    <a:bodyPr/>
                    <a:lstStyle/>
                    <a:p>
                      <a:pPr algn="ctr" fontAlgn="ctr"/>
                      <a:r>
                        <a:rPr lang="en-US" sz="2400" u="none" strike="noStrike" dirty="0">
                          <a:effectLst/>
                        </a:rPr>
                        <a:t>×</a:t>
                      </a:r>
                      <a:endParaRPr lang="en-US" sz="2400" b="0" i="0" u="none" strike="noStrike" dirty="0">
                        <a:solidFill>
                          <a:srgbClr val="000000"/>
                        </a:solidFill>
                        <a:effectLst/>
                        <a:latin typeface="Calibri"/>
                      </a:endParaRPr>
                    </a:p>
                  </a:txBody>
                  <a:tcPr marL="7620" marR="7620" marT="7620" marB="0" anchor="ctr"/>
                </a:tc>
                <a:tc>
                  <a:txBody>
                    <a:bodyPr/>
                    <a:lstStyle/>
                    <a:p>
                      <a:pPr algn="ctr" fontAlgn="b"/>
                      <a:r>
                        <a:rPr lang="en-US" sz="2400" b="0" i="0" u="none" strike="noStrike" dirty="0">
                          <a:solidFill>
                            <a:schemeClr val="dk1"/>
                          </a:solidFill>
                          <a:effectLst/>
                          <a:latin typeface="+mn-lt"/>
                        </a:rPr>
                        <a:t>Revenue</a:t>
                      </a:r>
                      <a:endParaRPr lang="en-US" sz="2400" b="0" i="0" u="none" strike="noStrike" dirty="0">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7660">
                <a:tc vMerge="1">
                  <a:txBody>
                    <a:bodyPr/>
                    <a:lstStyle/>
                    <a:p>
                      <a:endParaRPr lang="en-US"/>
                    </a:p>
                  </a:txBody>
                  <a:tcPr/>
                </a:tc>
                <a:tc>
                  <a:txBody>
                    <a:bodyPr/>
                    <a:lstStyle/>
                    <a:p>
                      <a:pPr algn="ctr" fontAlgn="b"/>
                      <a:r>
                        <a:rPr lang="en-US" sz="2400" b="0" i="0" u="none" strike="noStrike" dirty="0">
                          <a:solidFill>
                            <a:schemeClr val="dk1"/>
                          </a:solidFill>
                          <a:effectLst/>
                          <a:latin typeface="+mn-lt"/>
                        </a:rPr>
                        <a:t>Revenue</a:t>
                      </a:r>
                      <a:endParaRPr lang="en-US" sz="24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tc vMerge="1">
                  <a:txBody>
                    <a:bodyPr/>
                    <a:lstStyle/>
                    <a:p>
                      <a:endParaRPr lang="en-US"/>
                    </a:p>
                  </a:txBody>
                  <a:tcPr/>
                </a:tc>
                <a:tc>
                  <a:txBody>
                    <a:bodyPr/>
                    <a:lstStyle/>
                    <a:p>
                      <a:pPr algn="ctr" fontAlgn="b"/>
                      <a:r>
                        <a:rPr lang="en-US" sz="2400" u="none" strike="noStrike" dirty="0">
                          <a:effectLst/>
                        </a:rPr>
                        <a:t>Average assets</a:t>
                      </a:r>
                      <a:endParaRPr lang="en-US" sz="24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8"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9"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15</a:t>
            </a:fld>
            <a:endParaRPr lang="en-US" dirty="0"/>
          </a:p>
        </p:txBody>
      </p:sp>
      <p:sp>
        <p:nvSpPr>
          <p:cNvPr id="2" name="TextBox 1"/>
          <p:cNvSpPr txBox="1"/>
          <p:nvPr/>
        </p:nvSpPr>
        <p:spPr>
          <a:xfrm>
            <a:off x="2514600" y="5181600"/>
            <a:ext cx="5678214" cy="609600"/>
          </a:xfrm>
          <a:prstGeom prst="rect">
            <a:avLst/>
          </a:prstGeom>
          <a:noFill/>
        </p:spPr>
        <p:txBody>
          <a:bodyPr wrap="none" rtlCol="0">
            <a:noAutofit/>
          </a:bodyPr>
          <a:lstStyle/>
          <a:p>
            <a:r>
              <a:rPr lang="en-US" sz="2400" dirty="0"/>
              <a:t>Profit margin 	</a:t>
            </a:r>
            <a:r>
              <a:rPr lang="en-US" sz="2400" dirty="0">
                <a:sym typeface="Symbol" pitchFamily="18" charset="2"/>
              </a:rPr>
              <a:t>×</a:t>
            </a:r>
            <a:r>
              <a:rPr lang="en-US" sz="2400" dirty="0"/>
              <a:t> Turnover (efficiency)</a:t>
            </a:r>
          </a:p>
        </p:txBody>
      </p:sp>
    </p:spTree>
    <p:extLst>
      <p:ext uri="{BB962C8B-B14F-4D97-AF65-F5344CB8AC3E}">
        <p14:creationId xmlns:p14="http://schemas.microsoft.com/office/powerpoint/2010/main" val="256463553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chor="ctr"/>
          <a:lstStyle/>
          <a:p>
            <a:pPr algn="ctr"/>
            <a:r>
              <a:rPr lang="en-US" dirty="0">
                <a:solidFill>
                  <a:schemeClr val="bg2"/>
                </a:solidFill>
              </a:rPr>
              <a:t>DuPont Analysis: Decompose ROE (</a:t>
            </a:r>
            <a:r>
              <a:rPr lang="en-US" dirty="0" err="1">
                <a:solidFill>
                  <a:schemeClr val="bg2"/>
                </a:solidFill>
              </a:rPr>
              <a:t>con’t</a:t>
            </a:r>
            <a:r>
              <a:rPr lang="en-US" dirty="0">
                <a:solidFill>
                  <a:schemeClr val="bg2"/>
                </a:solidFill>
              </a:rPr>
              <a:t>)</a:t>
            </a:r>
          </a:p>
        </p:txBody>
      </p:sp>
      <p:graphicFrame>
        <p:nvGraphicFramePr>
          <p:cNvPr id="4" name="Table 3"/>
          <p:cNvGraphicFramePr>
            <a:graphicFrameLocks noGrp="1"/>
          </p:cNvGraphicFramePr>
          <p:nvPr/>
        </p:nvGraphicFramePr>
        <p:xfrm>
          <a:off x="457200" y="3200400"/>
          <a:ext cx="8077200" cy="73914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gridCol w="1905777">
                  <a:extLst>
                    <a:ext uri="{9D8B030D-6E8A-4147-A177-3AD203B41FA5}">
                      <a16:colId xmlns:a16="http://schemas.microsoft.com/office/drawing/2014/main" val="20001"/>
                    </a:ext>
                  </a:extLst>
                </a:gridCol>
                <a:gridCol w="456423">
                  <a:extLst>
                    <a:ext uri="{9D8B030D-6E8A-4147-A177-3AD203B41FA5}">
                      <a16:colId xmlns:a16="http://schemas.microsoft.com/office/drawing/2014/main" val="20002"/>
                    </a:ext>
                  </a:extLst>
                </a:gridCol>
                <a:gridCol w="2051433">
                  <a:extLst>
                    <a:ext uri="{9D8B030D-6E8A-4147-A177-3AD203B41FA5}">
                      <a16:colId xmlns:a16="http://schemas.microsoft.com/office/drawing/2014/main" val="20003"/>
                    </a:ext>
                  </a:extLst>
                </a:gridCol>
                <a:gridCol w="583894">
                  <a:extLst>
                    <a:ext uri="{9D8B030D-6E8A-4147-A177-3AD203B41FA5}">
                      <a16:colId xmlns:a16="http://schemas.microsoft.com/office/drawing/2014/main" val="20004"/>
                    </a:ext>
                  </a:extLst>
                </a:gridCol>
                <a:gridCol w="2165273">
                  <a:extLst>
                    <a:ext uri="{9D8B030D-6E8A-4147-A177-3AD203B41FA5}">
                      <a16:colId xmlns:a16="http://schemas.microsoft.com/office/drawing/2014/main" val="20005"/>
                    </a:ext>
                  </a:extLst>
                </a:gridCol>
              </a:tblGrid>
              <a:tr h="320040">
                <a:tc rowSpan="2">
                  <a:txBody>
                    <a:bodyPr/>
                    <a:lstStyle/>
                    <a:p>
                      <a:pPr algn="ctr" rtl="0" fontAlgn="ctr"/>
                      <a:r>
                        <a:rPr lang="en-US" sz="2000" u="none" strike="noStrike" dirty="0">
                          <a:effectLst/>
                        </a:rPr>
                        <a:t>ROE =</a:t>
                      </a:r>
                      <a:endParaRPr lang="en-US" sz="2000" b="0" i="0" u="none" strike="noStrike" dirty="0">
                        <a:solidFill>
                          <a:srgbClr val="000000"/>
                        </a:solidFill>
                        <a:effectLst/>
                        <a:latin typeface="Arial"/>
                      </a:endParaRPr>
                    </a:p>
                  </a:txBody>
                  <a:tcPr marL="7620" marR="7620" marT="7620" marB="0" anchor="ctr"/>
                </a:tc>
                <a:tc>
                  <a:txBody>
                    <a:bodyPr/>
                    <a:lstStyle/>
                    <a:p>
                      <a:pPr algn="ctr" rtl="0" fontAlgn="b"/>
                      <a:r>
                        <a:rPr lang="en-US" sz="2000" u="none" strike="noStrike" dirty="0">
                          <a:effectLst/>
                        </a:rPr>
                        <a:t>Net income</a:t>
                      </a:r>
                      <a:endParaRPr lang="en-US" sz="2000" b="0" i="0" u="none" strike="noStrike" dirty="0">
                        <a:solidFill>
                          <a:srgbClr val="000000"/>
                        </a:solidFill>
                        <a:effectLst/>
                        <a:latin typeface="Arial"/>
                      </a:endParaRPr>
                    </a:p>
                  </a:txBody>
                  <a:tcPr marL="7620" marR="7620" marT="7620" marB="0" anchor="b">
                    <a:lnB w="12700" cap="flat" cmpd="sng" algn="ctr">
                      <a:solidFill>
                        <a:schemeClr val="tx1"/>
                      </a:solidFill>
                      <a:prstDash val="solid"/>
                      <a:round/>
                      <a:headEnd type="none" w="med" len="med"/>
                      <a:tailEnd type="none" w="med" len="med"/>
                    </a:lnB>
                  </a:tcPr>
                </a:tc>
                <a:tc rowSpan="2">
                  <a:txBody>
                    <a:bodyPr/>
                    <a:lstStyle/>
                    <a:p>
                      <a:pPr algn="ctr" rtl="0" fontAlgn="ctr"/>
                      <a:r>
                        <a:rPr lang="en-US" sz="2000" u="none" strike="noStrike" dirty="0">
                          <a:effectLst/>
                        </a:rPr>
                        <a:t>×</a:t>
                      </a:r>
                      <a:endParaRPr lang="en-US" sz="2000" b="0" i="0" u="none" strike="noStrike" dirty="0">
                        <a:solidFill>
                          <a:srgbClr val="000000"/>
                        </a:solidFill>
                        <a:effectLst/>
                        <a:latin typeface="+mn-lt"/>
                      </a:endParaRPr>
                    </a:p>
                  </a:txBody>
                  <a:tcPr marL="7620" marR="7620" marT="7620" marB="0" anchor="ctr"/>
                </a:tc>
                <a:tc>
                  <a:txBody>
                    <a:bodyPr/>
                    <a:lstStyle/>
                    <a:p>
                      <a:pPr algn="ctr" rtl="0" fontAlgn="b"/>
                      <a:r>
                        <a:rPr lang="en-US" sz="2000" u="none" strike="noStrike" dirty="0">
                          <a:effectLst/>
                        </a:rPr>
                        <a:t>Revenue</a:t>
                      </a:r>
                      <a:endParaRPr lang="en-US" sz="2000" b="0" i="0" u="none" strike="noStrike" dirty="0">
                        <a:solidFill>
                          <a:srgbClr val="000000"/>
                        </a:solidFill>
                        <a:effectLst/>
                        <a:latin typeface="Arial"/>
                      </a:endParaRPr>
                    </a:p>
                  </a:txBody>
                  <a:tcPr marL="7620" marR="7620" marT="7620" marB="0" anchor="b">
                    <a:lnB w="12700" cap="flat" cmpd="sng" algn="ctr">
                      <a:solidFill>
                        <a:schemeClr val="tx1"/>
                      </a:solidFill>
                      <a:prstDash val="solid"/>
                      <a:round/>
                      <a:headEnd type="none" w="med" len="med"/>
                      <a:tailEnd type="none" w="med" len="med"/>
                    </a:lnB>
                  </a:tcPr>
                </a:tc>
                <a:tc rowSpan="2">
                  <a:txBody>
                    <a:bodyPr/>
                    <a:lstStyle/>
                    <a:p>
                      <a:pPr algn="ctr" rtl="0" fontAlgn="ctr"/>
                      <a:r>
                        <a:rPr lang="en-US" sz="2000" u="none" strike="noStrike" dirty="0">
                          <a:effectLst/>
                        </a:rPr>
                        <a:t>×</a:t>
                      </a:r>
                      <a:endParaRPr lang="en-US" sz="2000" b="0" i="0" u="none" strike="noStrike" dirty="0">
                        <a:solidFill>
                          <a:srgbClr val="000000"/>
                        </a:solidFill>
                        <a:effectLst/>
                        <a:latin typeface="+mn-lt"/>
                      </a:endParaRPr>
                    </a:p>
                  </a:txBody>
                  <a:tcPr marL="7620" marR="7620" marT="7620" marB="0" anchor="ctr"/>
                </a:tc>
                <a:tc>
                  <a:txBody>
                    <a:bodyPr/>
                    <a:lstStyle/>
                    <a:p>
                      <a:pPr algn="ctr" fontAlgn="b"/>
                      <a:r>
                        <a:rPr lang="en-US" sz="2000" u="none" strike="noStrike" dirty="0">
                          <a:effectLst/>
                        </a:rPr>
                        <a:t>Average assets</a:t>
                      </a:r>
                      <a:endParaRPr lang="en-US" sz="2000" b="0" i="0" u="none" strike="noStrike" dirty="0">
                        <a:solidFill>
                          <a:srgbClr val="000000"/>
                        </a:solidFill>
                        <a:effectLst/>
                        <a:latin typeface="Arial"/>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9100">
                <a:tc vMerge="1">
                  <a:txBody>
                    <a:bodyPr/>
                    <a:lstStyle/>
                    <a:p>
                      <a:endParaRPr lang="en-US"/>
                    </a:p>
                  </a:txBody>
                  <a:tcPr/>
                </a:tc>
                <a:tc>
                  <a:txBody>
                    <a:bodyPr/>
                    <a:lstStyle/>
                    <a:p>
                      <a:pPr algn="ctr" rtl="0" fontAlgn="b"/>
                      <a:r>
                        <a:rPr lang="en-US" sz="2000" u="none" strike="noStrike" dirty="0">
                          <a:effectLst/>
                        </a:rPr>
                        <a:t>Revenue</a:t>
                      </a:r>
                      <a:endParaRPr lang="en-US" sz="2000" b="0" i="0" u="none" strike="noStrike" dirty="0">
                        <a:solidFill>
                          <a:srgbClr val="000000"/>
                        </a:solidFill>
                        <a:effectLst/>
                        <a:latin typeface="Arial"/>
                      </a:endParaRPr>
                    </a:p>
                  </a:txBody>
                  <a:tcPr marL="7620" marR="7620" marT="7620" marB="0" anchor="b">
                    <a:lnT w="12700" cap="flat" cmpd="sng" algn="ctr">
                      <a:solidFill>
                        <a:schemeClr val="tx1"/>
                      </a:solidFill>
                      <a:prstDash val="solid"/>
                      <a:round/>
                      <a:headEnd type="none" w="med" len="med"/>
                      <a:tailEnd type="none" w="med" len="med"/>
                    </a:lnT>
                  </a:tcPr>
                </a:tc>
                <a:tc vMerge="1">
                  <a:txBody>
                    <a:bodyPr/>
                    <a:lstStyle/>
                    <a:p>
                      <a:endParaRPr lang="en-US"/>
                    </a:p>
                  </a:txBody>
                  <a:tcPr/>
                </a:tc>
                <a:tc>
                  <a:txBody>
                    <a:bodyPr/>
                    <a:lstStyle/>
                    <a:p>
                      <a:pPr algn="ctr" rtl="0" fontAlgn="b"/>
                      <a:r>
                        <a:rPr lang="en-US" sz="2000" u="none" strike="noStrike" dirty="0">
                          <a:effectLst/>
                        </a:rPr>
                        <a:t>Average assets</a:t>
                      </a:r>
                      <a:endParaRPr lang="en-US" sz="2000" b="0" i="0" u="none" strike="noStrike" dirty="0">
                        <a:solidFill>
                          <a:srgbClr val="000000"/>
                        </a:solidFill>
                        <a:effectLst/>
                        <a:latin typeface="Arial"/>
                      </a:endParaRPr>
                    </a:p>
                  </a:txBody>
                  <a:tcPr marL="7620" marR="7620" marT="7620" marB="0" anchor="b">
                    <a:lnT w="12700" cap="flat" cmpd="sng" algn="ctr">
                      <a:solidFill>
                        <a:schemeClr val="tx1"/>
                      </a:solidFill>
                      <a:prstDash val="solid"/>
                      <a:round/>
                      <a:headEnd type="none" w="med" len="med"/>
                      <a:tailEnd type="none" w="med" len="med"/>
                    </a:lnT>
                  </a:tcPr>
                </a:tc>
                <a:tc vMerge="1">
                  <a:txBody>
                    <a:bodyPr/>
                    <a:lstStyle/>
                    <a:p>
                      <a:endParaRPr lang="en-US"/>
                    </a:p>
                  </a:txBody>
                  <a:tcPr/>
                </a:tc>
                <a:tc>
                  <a:txBody>
                    <a:bodyPr/>
                    <a:lstStyle/>
                    <a:p>
                      <a:pPr algn="ctr" fontAlgn="b"/>
                      <a:r>
                        <a:rPr lang="en-US" sz="2000" u="none" strike="noStrike" dirty="0">
                          <a:effectLst/>
                        </a:rPr>
                        <a:t>Average equity</a:t>
                      </a:r>
                      <a:endParaRPr lang="en-US" sz="2000" b="0" i="0" u="none" strike="noStrike" dirty="0">
                        <a:solidFill>
                          <a:srgbClr val="000000"/>
                        </a:solidFill>
                        <a:effectLst/>
                        <a:latin typeface="Arial"/>
                      </a:endParaRP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57201" y="2057400"/>
          <a:ext cx="8000999" cy="457200"/>
        </p:xfrm>
        <a:graphic>
          <a:graphicData uri="http://schemas.openxmlformats.org/drawingml/2006/table">
            <a:tbl>
              <a:tblPr>
                <a:tableStyleId>{5C22544A-7EE6-4342-B048-85BDC9FD1C3A}</a:tableStyleId>
              </a:tblPr>
              <a:tblGrid>
                <a:gridCol w="922149">
                  <a:extLst>
                    <a:ext uri="{9D8B030D-6E8A-4147-A177-3AD203B41FA5}">
                      <a16:colId xmlns:a16="http://schemas.microsoft.com/office/drawing/2014/main" val="20000"/>
                    </a:ext>
                  </a:extLst>
                </a:gridCol>
                <a:gridCol w="189725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tblGrid>
              <a:tr h="457200">
                <a:tc>
                  <a:txBody>
                    <a:bodyPr/>
                    <a:lstStyle/>
                    <a:p>
                      <a:pPr algn="ctr" rtl="0" fontAlgn="ctr"/>
                      <a:r>
                        <a:rPr lang="en-US" sz="2000" u="none" strike="noStrike" dirty="0">
                          <a:effectLst/>
                        </a:rPr>
                        <a:t>ROE =</a:t>
                      </a:r>
                      <a:endParaRPr lang="en-US" sz="2000" b="0" i="0" u="none" strike="noStrike" dirty="0">
                        <a:solidFill>
                          <a:srgbClr val="000000"/>
                        </a:solidFill>
                        <a:effectLst/>
                        <a:latin typeface="Arial"/>
                      </a:endParaRPr>
                    </a:p>
                  </a:txBody>
                  <a:tcPr marL="7620" marR="7620" marT="7620" marB="0" anchor="ctr"/>
                </a:tc>
                <a:tc>
                  <a:txBody>
                    <a:bodyPr/>
                    <a:lstStyle/>
                    <a:p>
                      <a:pPr algn="ctr" fontAlgn="b"/>
                      <a:r>
                        <a:rPr lang="en-US" sz="2000" u="none" strike="noStrike" dirty="0">
                          <a:effectLst/>
                        </a:rPr>
                        <a:t>Profit margin</a:t>
                      </a:r>
                      <a:endParaRPr lang="en-US" sz="2000" b="0" i="0" u="none" strike="noStrike" dirty="0">
                        <a:solidFill>
                          <a:srgbClr val="000000"/>
                        </a:solidFill>
                        <a:effectLst/>
                        <a:latin typeface="Arial"/>
                      </a:endParaRPr>
                    </a:p>
                  </a:txBody>
                  <a:tcPr marL="7620" marR="7620" marT="7620" marB="0" anchor="ctr"/>
                </a:tc>
                <a:tc>
                  <a:txBody>
                    <a:bodyPr/>
                    <a:lstStyle/>
                    <a:p>
                      <a:pPr algn="ctr" rtl="0" fontAlgn="ctr"/>
                      <a:r>
                        <a:rPr lang="en-US" sz="2000" u="none" strike="noStrike" dirty="0">
                          <a:effectLst/>
                        </a:rPr>
                        <a:t>×</a:t>
                      </a:r>
                      <a:endParaRPr lang="en-US" sz="2000" b="0" i="0" u="none" strike="noStrike" dirty="0">
                        <a:solidFill>
                          <a:srgbClr val="000000"/>
                        </a:solidFill>
                        <a:effectLst/>
                        <a:latin typeface="Arial"/>
                      </a:endParaRPr>
                    </a:p>
                  </a:txBody>
                  <a:tcPr marL="7620" marR="7620" marT="7620" marB="0" anchor="ctr"/>
                </a:tc>
                <a:tc>
                  <a:txBody>
                    <a:bodyPr/>
                    <a:lstStyle/>
                    <a:p>
                      <a:pPr algn="ctr" fontAlgn="b"/>
                      <a:r>
                        <a:rPr lang="en-US" sz="2000" u="none" strike="noStrike" dirty="0">
                          <a:effectLst/>
                        </a:rPr>
                        <a:t>Turnover</a:t>
                      </a:r>
                      <a:endParaRPr lang="en-US" sz="2000" b="0" i="0" u="none" strike="noStrike" dirty="0">
                        <a:solidFill>
                          <a:srgbClr val="000000"/>
                        </a:solidFill>
                        <a:effectLst/>
                        <a:latin typeface="Arial"/>
                      </a:endParaRPr>
                    </a:p>
                  </a:txBody>
                  <a:tcPr marL="7620" marR="7620" marT="7620" marB="0" anchor="ctr"/>
                </a:tc>
                <a:tc>
                  <a:txBody>
                    <a:bodyPr/>
                    <a:lstStyle/>
                    <a:p>
                      <a:pPr algn="ctr" rtl="0" fontAlgn="ctr"/>
                      <a:r>
                        <a:rPr lang="en-US" sz="2000" u="none" strike="noStrike" dirty="0">
                          <a:effectLst/>
                        </a:rPr>
                        <a:t>×</a:t>
                      </a:r>
                      <a:endParaRPr lang="en-US" sz="2000" b="0" i="0" u="none" strike="noStrike" dirty="0">
                        <a:solidFill>
                          <a:srgbClr val="000000"/>
                        </a:solidFill>
                        <a:effectLst/>
                        <a:latin typeface="+mn-lt"/>
                      </a:endParaRPr>
                    </a:p>
                  </a:txBody>
                  <a:tcPr marL="7620" marR="7620" marT="7620" marB="0" anchor="ctr"/>
                </a:tc>
                <a:tc>
                  <a:txBody>
                    <a:bodyPr/>
                    <a:lstStyle/>
                    <a:p>
                      <a:pPr algn="ctr" fontAlgn="b"/>
                      <a:r>
                        <a:rPr lang="en-US" sz="2000" u="none" strike="noStrike" dirty="0">
                          <a:effectLst/>
                        </a:rPr>
                        <a:t>Leverage</a:t>
                      </a:r>
                      <a:endParaRPr lang="en-US" sz="2000" b="0" i="0" u="none" strike="noStrike" dirty="0">
                        <a:solidFill>
                          <a:srgbClr val="000000"/>
                        </a:solidFill>
                        <a:effectLst/>
                        <a:latin typeface="Arial"/>
                      </a:endParaRPr>
                    </a:p>
                  </a:txBody>
                  <a:tcPr marL="7620" marR="7620" marT="7620" marB="0" anchor="ctr"/>
                </a:tc>
                <a:extLst>
                  <a:ext uri="{0D108BD9-81ED-4DB2-BD59-A6C34878D82A}">
                    <a16:rowId xmlns:a16="http://schemas.microsoft.com/office/drawing/2014/main" val="10000"/>
                  </a:ext>
                </a:extLst>
              </a:tr>
            </a:tbl>
          </a:graphicData>
        </a:graphic>
      </p:graphicFrame>
      <p:sp>
        <p:nvSpPr>
          <p:cNvPr id="22"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6"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16</a:t>
            </a:fld>
            <a:endParaRPr lang="en-US" dirty="0"/>
          </a:p>
        </p:txBody>
      </p:sp>
    </p:spTree>
    <p:extLst>
      <p:ext uri="{BB962C8B-B14F-4D97-AF65-F5344CB8AC3E}">
        <p14:creationId xmlns:p14="http://schemas.microsoft.com/office/powerpoint/2010/main" val="24255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chor="ctr"/>
          <a:lstStyle/>
          <a:p>
            <a:pPr algn="ctr"/>
            <a:r>
              <a:rPr lang="en-US" dirty="0">
                <a:solidFill>
                  <a:schemeClr val="bg2"/>
                </a:solidFill>
              </a:rPr>
              <a:t>DuPont Analysis: Decompose ROE (</a:t>
            </a:r>
            <a:r>
              <a:rPr lang="en-US" dirty="0" err="1">
                <a:solidFill>
                  <a:schemeClr val="bg2"/>
                </a:solidFill>
              </a:rPr>
              <a:t>con’t</a:t>
            </a:r>
            <a:r>
              <a:rPr lang="en-US" dirty="0">
                <a:solidFill>
                  <a:schemeClr val="bg2"/>
                </a:solidFill>
              </a:rPr>
              <a:t>)</a:t>
            </a:r>
          </a:p>
        </p:txBody>
      </p:sp>
      <p:sp>
        <p:nvSpPr>
          <p:cNvPr id="41987" name="Rectangle 3"/>
          <p:cNvSpPr>
            <a:spLocks noGrp="1" noChangeArrowheads="1"/>
          </p:cNvSpPr>
          <p:nvPr>
            <p:ph idx="1"/>
          </p:nvPr>
        </p:nvSpPr>
        <p:spPr/>
        <p:txBody>
          <a:bodyPr>
            <a:normAutofit/>
          </a:bodyPr>
          <a:lstStyle/>
          <a:p>
            <a:pPr marL="533400" indent="-533400" eaLnBrk="1" hangingPunct="1">
              <a:lnSpc>
                <a:spcPct val="90000"/>
              </a:lnSpc>
              <a:buFontTx/>
              <a:buNone/>
            </a:pPr>
            <a:r>
              <a:rPr lang="en-US" sz="2000" b="1" dirty="0">
                <a:cs typeface="Arial" charset="0"/>
              </a:rPr>
              <a:t>What was the </a:t>
            </a:r>
            <a:r>
              <a:rPr lang="en-US" sz="2000" b="1" i="1" dirty="0">
                <a:cs typeface="Arial" charset="0"/>
              </a:rPr>
              <a:t>source</a:t>
            </a:r>
            <a:r>
              <a:rPr lang="en-US" sz="2000" b="1" dirty="0">
                <a:cs typeface="Arial" charset="0"/>
              </a:rPr>
              <a:t> of the firm’s return on equity? </a:t>
            </a:r>
          </a:p>
          <a:p>
            <a:pPr marL="533400" indent="-533400" eaLnBrk="1" hangingPunct="1">
              <a:lnSpc>
                <a:spcPct val="90000"/>
              </a:lnSpc>
              <a:buFontTx/>
              <a:buNone/>
            </a:pPr>
            <a:endParaRPr lang="en-US" sz="2000" b="1" dirty="0">
              <a:cs typeface="Arial" charset="0"/>
            </a:endParaRPr>
          </a:p>
          <a:p>
            <a:pPr marL="533400" indent="-533400" eaLnBrk="1" hangingPunct="1">
              <a:lnSpc>
                <a:spcPct val="90000"/>
              </a:lnSpc>
              <a:buFontTx/>
              <a:buNone/>
            </a:pPr>
            <a:r>
              <a:rPr lang="en-US" sz="2000" b="1" dirty="0">
                <a:cs typeface="Arial" charset="0"/>
              </a:rPr>
              <a:t>To what extent</a:t>
            </a:r>
          </a:p>
          <a:p>
            <a:pPr marL="533400" indent="-533400" eaLnBrk="1" hangingPunct="1">
              <a:lnSpc>
                <a:spcPct val="90000"/>
              </a:lnSpc>
            </a:pPr>
            <a:r>
              <a:rPr lang="en-US" sz="2000" dirty="0">
                <a:cs typeface="Arial" charset="0"/>
              </a:rPr>
              <a:t>. . . was it derived from selling a high margin product or keeping expenses low—deriving more profits from each $1 of sales? </a:t>
            </a:r>
            <a:r>
              <a:rPr lang="en-US" sz="2000" i="1" dirty="0">
                <a:solidFill>
                  <a:schemeClr val="accent2"/>
                </a:solidFill>
                <a:cs typeface="Arial" charset="0"/>
              </a:rPr>
              <a:t>(return on sales, </a:t>
            </a:r>
            <a:r>
              <a:rPr lang="en-US" sz="2000" i="1" u="sng" dirty="0">
                <a:solidFill>
                  <a:schemeClr val="accent2"/>
                </a:solidFill>
                <a:cs typeface="Arial" charset="0"/>
              </a:rPr>
              <a:t>net profit margin</a:t>
            </a:r>
            <a:r>
              <a:rPr lang="en-US" sz="2000" i="1" dirty="0">
                <a:solidFill>
                  <a:schemeClr val="accent2"/>
                </a:solidFill>
                <a:cs typeface="Arial" charset="0"/>
              </a:rPr>
              <a:t>)</a:t>
            </a:r>
          </a:p>
          <a:p>
            <a:pPr marL="533400" indent="-533400" eaLnBrk="1" hangingPunct="1">
              <a:lnSpc>
                <a:spcPct val="90000"/>
              </a:lnSpc>
            </a:pPr>
            <a:r>
              <a:rPr lang="en-US" sz="2000" dirty="0">
                <a:cs typeface="Arial" charset="0"/>
              </a:rPr>
              <a:t>. . . was it derived from generating higher sales from a lower investment in assets? </a:t>
            </a:r>
            <a:r>
              <a:rPr lang="en-US" sz="2000" i="1" dirty="0">
                <a:solidFill>
                  <a:schemeClr val="accent2"/>
                </a:solidFill>
                <a:cs typeface="Arial" charset="0"/>
              </a:rPr>
              <a:t>(efficient use of assets, also known as </a:t>
            </a:r>
            <a:r>
              <a:rPr lang="en-US" sz="2000" i="1" u="sng" dirty="0">
                <a:solidFill>
                  <a:schemeClr val="accent2"/>
                </a:solidFill>
                <a:cs typeface="Arial" charset="0"/>
              </a:rPr>
              <a:t>turnover or </a:t>
            </a:r>
            <a:r>
              <a:rPr lang="en-US" sz="2000" i="1" dirty="0">
                <a:solidFill>
                  <a:schemeClr val="accent2"/>
                </a:solidFill>
                <a:cs typeface="Arial" charset="0"/>
              </a:rPr>
              <a:t>efficiency)</a:t>
            </a:r>
          </a:p>
          <a:p>
            <a:pPr marL="533400" indent="-533400" eaLnBrk="1" hangingPunct="1">
              <a:lnSpc>
                <a:spcPct val="90000"/>
              </a:lnSpc>
            </a:pPr>
            <a:r>
              <a:rPr lang="en-US" sz="2000" dirty="0">
                <a:cs typeface="Arial" charset="0"/>
              </a:rPr>
              <a:t>. . . was it derived from investing a lower amount of equity—by using more debt in its capital structure? </a:t>
            </a:r>
            <a:r>
              <a:rPr lang="en-US" sz="2000" i="1" dirty="0">
                <a:solidFill>
                  <a:schemeClr val="accent2"/>
                </a:solidFill>
                <a:cs typeface="Arial" charset="0"/>
              </a:rPr>
              <a:t>(financial </a:t>
            </a:r>
            <a:r>
              <a:rPr lang="en-US" sz="2000" i="1" u="sng" dirty="0">
                <a:solidFill>
                  <a:schemeClr val="accent2"/>
                </a:solidFill>
                <a:cs typeface="Arial" charset="0"/>
              </a:rPr>
              <a:t>leverage</a:t>
            </a:r>
            <a:r>
              <a:rPr lang="en-US" sz="2000" i="1" dirty="0">
                <a:solidFill>
                  <a:schemeClr val="accent2"/>
                </a:solidFill>
                <a:cs typeface="Arial" charset="0"/>
              </a:rPr>
              <a:t>)</a:t>
            </a:r>
          </a:p>
        </p:txBody>
      </p:sp>
      <p:sp>
        <p:nvSpPr>
          <p:cNvPr id="5"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6"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17</a:t>
            </a:fld>
            <a:endParaRPr lang="en-US" dirty="0"/>
          </a:p>
        </p:txBody>
      </p:sp>
    </p:spTree>
    <p:extLst>
      <p:ext uri="{BB962C8B-B14F-4D97-AF65-F5344CB8AC3E}">
        <p14:creationId xmlns:p14="http://schemas.microsoft.com/office/powerpoint/2010/main" val="3107065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228600" y="0"/>
            <a:ext cx="8375904" cy="1143000"/>
          </a:xfrm>
          <a:prstGeom prst="rect">
            <a:avLst/>
          </a:prstGeom>
        </p:spPr>
        <p:txBody>
          <a:bodyPr/>
          <a:lstStyle/>
          <a:p>
            <a:r>
              <a:rPr lang="en-US" dirty="0">
                <a:solidFill>
                  <a:schemeClr val="bg2"/>
                </a:solidFill>
              </a:rPr>
              <a:t>DuPont Analysis: Decompose ROE (</a:t>
            </a:r>
            <a:r>
              <a:rPr lang="en-US" dirty="0" err="1">
                <a:solidFill>
                  <a:schemeClr val="bg2"/>
                </a:solidFill>
              </a:rPr>
              <a:t>con’t</a:t>
            </a:r>
            <a:r>
              <a:rPr lang="en-US" dirty="0">
                <a:solidFill>
                  <a:schemeClr val="bg2"/>
                </a:solidFill>
              </a:rPr>
              <a:t>)</a:t>
            </a:r>
            <a:endParaRPr dirty="0">
              <a:solidFill>
                <a:srgbClr val="0070C0"/>
              </a:solidFill>
            </a:endParaRPr>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6009646" cy="463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62611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p:cNvSpPr>
          <p:nvPr>
            <p:ph type="title"/>
          </p:nvPr>
        </p:nvSpPr>
        <p:spPr>
          <a:xfrm>
            <a:off x="228600" y="-152400"/>
            <a:ext cx="8375904" cy="1143000"/>
          </a:xfrm>
          <a:prstGeom prst="rect">
            <a:avLst/>
          </a:prstGeom>
        </p:spPr>
        <p:txBody>
          <a:bodyPr/>
          <a:lstStyle/>
          <a:p>
            <a:r>
              <a:rPr lang="en-US" dirty="0">
                <a:solidFill>
                  <a:srgbClr val="0070C0"/>
                </a:solidFill>
              </a:rPr>
              <a:t>  </a:t>
            </a:r>
            <a:r>
              <a:rPr dirty="0">
                <a:solidFill>
                  <a:srgbClr val="0070C0"/>
                </a:solidFill>
              </a:rPr>
              <a:t>Valuation Ratios</a:t>
            </a:r>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466647" cy="513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51072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fontScale="90000"/>
          </a:bodyPr>
          <a:lstStyle/>
          <a:p>
            <a:pPr algn="l">
              <a:lnSpc>
                <a:spcPct val="150000"/>
              </a:lnSpc>
            </a:pPr>
            <a:r>
              <a:rPr lang="en-US" sz="3400" b="1" cap="none" dirty="0">
                <a:solidFill>
                  <a:schemeClr val="bg2">
                    <a:lumMod val="75000"/>
                  </a:schemeClr>
                </a:solidFill>
              </a:rPr>
              <a:t>Module</a:t>
            </a:r>
            <a:r>
              <a:rPr lang="en-US" sz="3400" b="1" dirty="0">
                <a:solidFill>
                  <a:schemeClr val="bg2">
                    <a:lumMod val="75000"/>
                  </a:schemeClr>
                </a:solidFill>
              </a:rPr>
              <a:t> 5</a:t>
            </a:r>
            <a:br>
              <a:rPr lang="en-US" sz="3400" b="1" dirty="0">
                <a:solidFill>
                  <a:schemeClr val="bg2">
                    <a:lumMod val="75000"/>
                  </a:schemeClr>
                </a:solidFill>
              </a:rPr>
            </a:br>
            <a:r>
              <a:rPr lang="en-US" sz="3400" b="1" dirty="0">
                <a:solidFill>
                  <a:schemeClr val="bg2">
                    <a:lumMod val="75000"/>
                  </a:schemeClr>
                </a:solidFill>
              </a:rPr>
              <a:t>Financial Analysis Techniques &amp; Application</a:t>
            </a:r>
          </a:p>
        </p:txBody>
      </p:sp>
    </p:spTree>
    <p:extLst>
      <p:ext uri="{BB962C8B-B14F-4D97-AF65-F5344CB8AC3E}">
        <p14:creationId xmlns:p14="http://schemas.microsoft.com/office/powerpoint/2010/main" val="89674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solidFill>
                  <a:schemeClr val="bg2"/>
                </a:solidFill>
              </a:rPr>
              <a:t>Common-size Analysis</a:t>
            </a:r>
          </a:p>
        </p:txBody>
      </p:sp>
      <p:sp>
        <p:nvSpPr>
          <p:cNvPr id="3" name="Content Placeholder 2"/>
          <p:cNvSpPr>
            <a:spLocks noGrp="1"/>
          </p:cNvSpPr>
          <p:nvPr>
            <p:ph idx="1"/>
          </p:nvPr>
        </p:nvSpPr>
        <p:spPr>
          <a:xfrm>
            <a:off x="381000" y="1219200"/>
            <a:ext cx="8375904" cy="4724399"/>
          </a:xfrm>
        </p:spPr>
        <p:txBody>
          <a:bodyPr>
            <a:normAutofit/>
          </a:bodyPr>
          <a:lstStyle/>
          <a:p>
            <a:pPr>
              <a:spcBef>
                <a:spcPts val="0"/>
              </a:spcBef>
            </a:pPr>
            <a:r>
              <a:rPr lang="en-US" sz="2000" dirty="0"/>
              <a:t>Common-size analysis: Express financial data, including entire financial statements, in relation to a single financial statement item or base.</a:t>
            </a:r>
          </a:p>
          <a:p>
            <a:pPr>
              <a:spcBef>
                <a:spcPts val="0"/>
              </a:spcBef>
            </a:pPr>
            <a:endParaRPr lang="en-US" sz="2000" dirty="0"/>
          </a:p>
          <a:p>
            <a:pPr>
              <a:spcBef>
                <a:spcPts val="0"/>
              </a:spcBef>
            </a:pPr>
            <a:r>
              <a:rPr lang="en-US" sz="2000" dirty="0"/>
              <a:t>Vertical common-size </a:t>
            </a:r>
          </a:p>
          <a:p>
            <a:pPr lvl="1">
              <a:spcBef>
                <a:spcPts val="0"/>
              </a:spcBef>
            </a:pPr>
            <a:r>
              <a:rPr lang="en-US" sz="2000" dirty="0"/>
              <a:t>Balance sheet: Each item as a percent of total assets. </a:t>
            </a:r>
          </a:p>
          <a:p>
            <a:pPr lvl="1">
              <a:spcBef>
                <a:spcPts val="0"/>
              </a:spcBef>
            </a:pPr>
            <a:r>
              <a:rPr lang="en-US" sz="2000" dirty="0"/>
              <a:t>Income statement: Each item as a percent of total net revenues.</a:t>
            </a:r>
          </a:p>
          <a:p>
            <a:pPr lvl="1">
              <a:spcBef>
                <a:spcPts val="0"/>
              </a:spcBef>
            </a:pPr>
            <a:r>
              <a:rPr lang="en-US" sz="2000" dirty="0"/>
              <a:t>Cash flow: Each line as a percent of sales, assets, or total in and out.</a:t>
            </a:r>
          </a:p>
          <a:p>
            <a:pPr lvl="1">
              <a:spcBef>
                <a:spcPts val="0"/>
              </a:spcBef>
            </a:pPr>
            <a:r>
              <a:rPr lang="en-US" sz="2000" dirty="0"/>
              <a:t>Highlights the </a:t>
            </a:r>
            <a:r>
              <a:rPr lang="en-US" sz="2000" b="1" dirty="0"/>
              <a:t>composition</a:t>
            </a:r>
            <a:r>
              <a:rPr lang="en-US" sz="2000" dirty="0"/>
              <a:t>.</a:t>
            </a:r>
          </a:p>
          <a:p>
            <a:pPr marL="210312" lvl="1" indent="0">
              <a:spcBef>
                <a:spcPts val="0"/>
              </a:spcBef>
              <a:buNone/>
            </a:pPr>
            <a:endParaRPr lang="en-US" sz="2000" dirty="0"/>
          </a:p>
          <a:p>
            <a:pPr>
              <a:spcBef>
                <a:spcPts val="0"/>
              </a:spcBef>
            </a:pPr>
            <a:r>
              <a:rPr lang="en-US" sz="2000" dirty="0"/>
              <a:t>Horizontal common-size</a:t>
            </a:r>
          </a:p>
          <a:p>
            <a:pPr lvl="1">
              <a:spcBef>
                <a:spcPts val="0"/>
              </a:spcBef>
            </a:pPr>
            <a:r>
              <a:rPr lang="en-US" sz="2000" dirty="0"/>
              <a:t>Percentage increase or decrease of each item from the prior year or showing each year relative to a base year.</a:t>
            </a:r>
          </a:p>
          <a:p>
            <a:pPr lvl="1">
              <a:spcBef>
                <a:spcPts val="0"/>
              </a:spcBef>
            </a:pPr>
            <a:r>
              <a:rPr lang="en-US" sz="2000" dirty="0"/>
              <a:t>Highlights </a:t>
            </a:r>
            <a:r>
              <a:rPr lang="en-US" sz="2000" b="1" dirty="0"/>
              <a:t>changes</a:t>
            </a:r>
            <a:r>
              <a:rPr lang="en-US" sz="2000" dirty="0"/>
              <a:t> in items.</a:t>
            </a:r>
          </a:p>
          <a:p>
            <a:pPr>
              <a:spcBef>
                <a:spcPts val="0"/>
              </a:spcBef>
              <a:buNone/>
            </a:pPr>
            <a:endParaRPr lang="en-US" sz="2000" dirty="0"/>
          </a:p>
          <a:p>
            <a:pPr lvl="1">
              <a:spcBef>
                <a:spcPts val="0"/>
              </a:spcBef>
            </a:pPr>
            <a:endParaRPr lang="en-US" sz="2000" dirty="0"/>
          </a:p>
        </p:txBody>
      </p:sp>
      <p:sp>
        <p:nvSpPr>
          <p:cNvPr id="4"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5"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20</a:t>
            </a:fld>
            <a:endParaRPr lang="en-US" dirty="0"/>
          </a:p>
        </p:txBody>
      </p:sp>
    </p:spTree>
    <p:extLst>
      <p:ext uri="{BB962C8B-B14F-4D97-AF65-F5344CB8AC3E}">
        <p14:creationId xmlns:p14="http://schemas.microsoft.com/office/powerpoint/2010/main" val="1684439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75" y="68263"/>
            <a:ext cx="8480425" cy="1144587"/>
          </a:xfrm>
        </p:spPr>
        <p:txBody>
          <a:bodyPr anchor="ctr">
            <a:normAutofit/>
          </a:bodyPr>
          <a:lstStyle/>
          <a:p>
            <a:pPr algn="ctr"/>
            <a:r>
              <a:rPr lang="en-US" sz="2400" dirty="0">
                <a:solidFill>
                  <a:schemeClr val="bg2"/>
                </a:solidFill>
              </a:rPr>
              <a:t>Common-size Balance Sheet Example</a:t>
            </a:r>
            <a:br>
              <a:rPr lang="en-US" sz="2400" dirty="0">
                <a:solidFill>
                  <a:schemeClr val="bg2"/>
                </a:solidFill>
              </a:rPr>
            </a:br>
            <a:endParaRPr lang="en-US" sz="2400" dirty="0">
              <a:solidFill>
                <a:schemeClr val="bg2"/>
              </a:solidFill>
            </a:endParaRPr>
          </a:p>
        </p:txBody>
      </p:sp>
      <p:graphicFrame>
        <p:nvGraphicFramePr>
          <p:cNvPr id="6" name="Table 5"/>
          <p:cNvGraphicFramePr>
            <a:graphicFrameLocks noGrp="1"/>
          </p:cNvGraphicFramePr>
          <p:nvPr/>
        </p:nvGraphicFramePr>
        <p:xfrm>
          <a:off x="812800" y="1905000"/>
          <a:ext cx="7543800" cy="3291840"/>
        </p:xfrm>
        <a:graphic>
          <a:graphicData uri="http://schemas.openxmlformats.org/drawingml/2006/table">
            <a:tbl>
              <a:tblPr/>
              <a:tblGrid>
                <a:gridCol w="4208647">
                  <a:extLst>
                    <a:ext uri="{9D8B030D-6E8A-4147-A177-3AD203B41FA5}">
                      <a16:colId xmlns:a16="http://schemas.microsoft.com/office/drawing/2014/main" val="20000"/>
                    </a:ext>
                  </a:extLst>
                </a:gridCol>
                <a:gridCol w="1616491">
                  <a:extLst>
                    <a:ext uri="{9D8B030D-6E8A-4147-A177-3AD203B41FA5}">
                      <a16:colId xmlns:a16="http://schemas.microsoft.com/office/drawing/2014/main" val="20001"/>
                    </a:ext>
                  </a:extLst>
                </a:gridCol>
                <a:gridCol w="1718662">
                  <a:extLst>
                    <a:ext uri="{9D8B030D-6E8A-4147-A177-3AD203B41FA5}">
                      <a16:colId xmlns:a16="http://schemas.microsoft.com/office/drawing/2014/main" val="20002"/>
                    </a:ext>
                  </a:extLst>
                </a:gridCol>
              </a:tblGrid>
              <a:tr h="1021080">
                <a:tc>
                  <a:txBody>
                    <a:bodyPr/>
                    <a:lstStyle/>
                    <a:p>
                      <a:pPr marL="0" marR="0">
                        <a:spcBef>
                          <a:spcPts val="0"/>
                        </a:spcBef>
                        <a:spcAft>
                          <a:spcPts val="0"/>
                        </a:spcAft>
                      </a:pPr>
                      <a:r>
                        <a:rPr lang="en-US" sz="2400" dirty="0">
                          <a:latin typeface="Times New Roman"/>
                          <a:ea typeface="Times"/>
                        </a:rPr>
                        <a:t>Assets</a:t>
                      </a:r>
                    </a:p>
                  </a:txBody>
                  <a:tcPr marL="68580" marR="68580" marT="0" marB="0">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a:rPr>
                        <a:t>Company 1</a:t>
                      </a:r>
                    </a:p>
                    <a:p>
                      <a:pPr marL="0" marR="0" algn="ctr">
                        <a:spcBef>
                          <a:spcPts val="0"/>
                        </a:spcBef>
                        <a:spcAft>
                          <a:spcPts val="0"/>
                        </a:spcAft>
                      </a:pPr>
                      <a:r>
                        <a:rPr lang="en-US" sz="2400" dirty="0">
                          <a:latin typeface="Times New Roman"/>
                          <a:ea typeface="Times"/>
                        </a:rPr>
                        <a:t>% of Total Assets</a:t>
                      </a:r>
                    </a:p>
                  </a:txBody>
                  <a:tcPr marL="68580" marR="68580" marT="0" marB="0">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a:rPr>
                        <a:t>Company 2</a:t>
                      </a:r>
                    </a:p>
                    <a:p>
                      <a:pPr marL="0" marR="0" algn="ctr">
                        <a:spcBef>
                          <a:spcPts val="0"/>
                        </a:spcBef>
                        <a:spcAft>
                          <a:spcPts val="0"/>
                        </a:spcAft>
                      </a:pPr>
                      <a:r>
                        <a:rPr lang="en-US" sz="2400" dirty="0">
                          <a:latin typeface="Times New Roman"/>
                          <a:ea typeface="Times"/>
                        </a:rPr>
                        <a:t>% of Total Assets</a:t>
                      </a:r>
                    </a:p>
                  </a:txBody>
                  <a:tcPr marL="68580" marR="68580" marT="0" marB="0">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0360">
                <a:tc>
                  <a:txBody>
                    <a:bodyPr/>
                    <a:lstStyle/>
                    <a:p>
                      <a:pPr marL="0" marR="0">
                        <a:spcBef>
                          <a:spcPts val="0"/>
                        </a:spcBef>
                        <a:spcAft>
                          <a:spcPts val="0"/>
                        </a:spcAft>
                      </a:pPr>
                      <a:r>
                        <a:rPr lang="en-US" sz="2400" dirty="0">
                          <a:latin typeface="Times New Roman"/>
                          <a:ea typeface="Times"/>
                        </a:rPr>
                        <a:t>Cash</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259080" algn="r">
                        <a:spcBef>
                          <a:spcPts val="0"/>
                        </a:spcBef>
                        <a:spcAft>
                          <a:spcPts val="0"/>
                        </a:spcAft>
                      </a:pPr>
                      <a:r>
                        <a:rPr lang="en-US" sz="2400" dirty="0">
                          <a:latin typeface="Times New Roman"/>
                          <a:ea typeface="Times"/>
                        </a:rPr>
                        <a:t>38</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259080" algn="r">
                        <a:spcBef>
                          <a:spcPts val="0"/>
                        </a:spcBef>
                        <a:spcAft>
                          <a:spcPts val="0"/>
                        </a:spcAft>
                      </a:pPr>
                      <a:r>
                        <a:rPr lang="en-US" sz="2400" dirty="0">
                          <a:latin typeface="Times New Roman"/>
                          <a:ea typeface="Times"/>
                        </a:rPr>
                        <a:t>12</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40360">
                <a:tc>
                  <a:txBody>
                    <a:bodyPr/>
                    <a:lstStyle/>
                    <a:p>
                      <a:pPr marL="0" marR="0">
                        <a:spcBef>
                          <a:spcPts val="0"/>
                        </a:spcBef>
                        <a:spcAft>
                          <a:spcPts val="0"/>
                        </a:spcAft>
                      </a:pPr>
                      <a:r>
                        <a:rPr lang="en-US" sz="2400" dirty="0">
                          <a:latin typeface="Times New Roman"/>
                          <a:ea typeface="Times"/>
                        </a:rPr>
                        <a:t>Receivables</a:t>
                      </a:r>
                    </a:p>
                  </a:txBody>
                  <a:tcPr marL="68580" marR="68580" marT="0" marB="0">
                    <a:lnL>
                      <a:noFill/>
                    </a:lnL>
                    <a:lnR>
                      <a:noFill/>
                    </a:lnR>
                    <a:lnT>
                      <a:noFill/>
                    </a:lnT>
                    <a:lnB>
                      <a:noFill/>
                    </a:lnB>
                  </a:tcPr>
                </a:tc>
                <a:tc>
                  <a:txBody>
                    <a:bodyPr/>
                    <a:lstStyle/>
                    <a:p>
                      <a:pPr marL="0" marR="259080" algn="r">
                        <a:spcBef>
                          <a:spcPts val="0"/>
                        </a:spcBef>
                        <a:spcAft>
                          <a:spcPts val="0"/>
                        </a:spcAft>
                      </a:pPr>
                      <a:r>
                        <a:rPr lang="en-US" sz="2400" dirty="0">
                          <a:latin typeface="Times New Roman"/>
                          <a:ea typeface="Times"/>
                        </a:rPr>
                        <a:t>33</a:t>
                      </a:r>
                    </a:p>
                  </a:txBody>
                  <a:tcPr marL="68580" marR="68580" marT="0" marB="0">
                    <a:lnL>
                      <a:noFill/>
                    </a:lnL>
                    <a:lnR>
                      <a:noFill/>
                    </a:lnR>
                    <a:lnT>
                      <a:noFill/>
                    </a:lnT>
                    <a:lnB>
                      <a:noFill/>
                    </a:lnB>
                  </a:tcPr>
                </a:tc>
                <a:tc>
                  <a:txBody>
                    <a:bodyPr/>
                    <a:lstStyle/>
                    <a:p>
                      <a:pPr marL="0" marR="259080" algn="r">
                        <a:spcBef>
                          <a:spcPts val="0"/>
                        </a:spcBef>
                        <a:spcAft>
                          <a:spcPts val="0"/>
                        </a:spcAft>
                      </a:pPr>
                      <a:r>
                        <a:rPr lang="en-US" sz="2400" dirty="0">
                          <a:latin typeface="Times New Roman"/>
                          <a:ea typeface="Times"/>
                        </a:rPr>
                        <a:t>55</a:t>
                      </a:r>
                    </a:p>
                  </a:txBody>
                  <a:tcPr marL="68580" marR="68580" marT="0" marB="0">
                    <a:lnL>
                      <a:noFill/>
                    </a:lnL>
                    <a:lnR>
                      <a:noFill/>
                    </a:lnR>
                    <a:lnT>
                      <a:noFill/>
                    </a:lnT>
                    <a:lnB>
                      <a:noFill/>
                    </a:lnB>
                  </a:tcPr>
                </a:tc>
                <a:extLst>
                  <a:ext uri="{0D108BD9-81ED-4DB2-BD59-A6C34878D82A}">
                    <a16:rowId xmlns:a16="http://schemas.microsoft.com/office/drawing/2014/main" val="10002"/>
                  </a:ext>
                </a:extLst>
              </a:tr>
              <a:tr h="340360">
                <a:tc>
                  <a:txBody>
                    <a:bodyPr/>
                    <a:lstStyle/>
                    <a:p>
                      <a:pPr marL="0" marR="0">
                        <a:spcBef>
                          <a:spcPts val="0"/>
                        </a:spcBef>
                        <a:spcAft>
                          <a:spcPts val="0"/>
                        </a:spcAft>
                      </a:pPr>
                      <a:r>
                        <a:rPr lang="en-US" sz="2400" dirty="0">
                          <a:latin typeface="Times New Roman"/>
                          <a:ea typeface="Times"/>
                        </a:rPr>
                        <a:t>Inventory</a:t>
                      </a:r>
                    </a:p>
                  </a:txBody>
                  <a:tcPr marL="68580" marR="68580" marT="0" marB="0">
                    <a:lnL>
                      <a:noFill/>
                    </a:lnL>
                    <a:lnR>
                      <a:noFill/>
                    </a:lnR>
                    <a:lnT>
                      <a:noFill/>
                    </a:lnT>
                    <a:lnB>
                      <a:noFill/>
                    </a:lnB>
                  </a:tcPr>
                </a:tc>
                <a:tc>
                  <a:txBody>
                    <a:bodyPr/>
                    <a:lstStyle/>
                    <a:p>
                      <a:pPr marL="0" marR="259080" algn="r">
                        <a:spcBef>
                          <a:spcPts val="0"/>
                        </a:spcBef>
                        <a:spcAft>
                          <a:spcPts val="0"/>
                        </a:spcAft>
                      </a:pPr>
                      <a:r>
                        <a:rPr lang="en-US" sz="2400" dirty="0">
                          <a:latin typeface="Times New Roman"/>
                          <a:ea typeface="Times"/>
                        </a:rPr>
                        <a:t>27</a:t>
                      </a:r>
                    </a:p>
                  </a:txBody>
                  <a:tcPr marL="68580" marR="68580" marT="0" marB="0">
                    <a:lnL>
                      <a:noFill/>
                    </a:lnL>
                    <a:lnR>
                      <a:noFill/>
                    </a:lnR>
                    <a:lnT>
                      <a:noFill/>
                    </a:lnT>
                    <a:lnB>
                      <a:noFill/>
                    </a:lnB>
                  </a:tcPr>
                </a:tc>
                <a:tc>
                  <a:txBody>
                    <a:bodyPr/>
                    <a:lstStyle/>
                    <a:p>
                      <a:pPr marL="0" marR="259080" algn="r">
                        <a:spcBef>
                          <a:spcPts val="0"/>
                        </a:spcBef>
                        <a:spcAft>
                          <a:spcPts val="0"/>
                        </a:spcAft>
                      </a:pPr>
                      <a:r>
                        <a:rPr lang="en-US" sz="2400" dirty="0">
                          <a:latin typeface="Times New Roman"/>
                          <a:ea typeface="Times"/>
                        </a:rPr>
                        <a:t>24</a:t>
                      </a:r>
                    </a:p>
                  </a:txBody>
                  <a:tcPr marL="68580" marR="68580" marT="0" marB="0">
                    <a:lnL>
                      <a:noFill/>
                    </a:lnL>
                    <a:lnR>
                      <a:noFill/>
                    </a:lnR>
                    <a:lnT>
                      <a:noFill/>
                    </a:lnT>
                    <a:lnB>
                      <a:noFill/>
                    </a:lnB>
                  </a:tcPr>
                </a:tc>
                <a:extLst>
                  <a:ext uri="{0D108BD9-81ED-4DB2-BD59-A6C34878D82A}">
                    <a16:rowId xmlns:a16="http://schemas.microsoft.com/office/drawing/2014/main" val="10003"/>
                  </a:ext>
                </a:extLst>
              </a:tr>
              <a:tr h="340360">
                <a:tc>
                  <a:txBody>
                    <a:bodyPr/>
                    <a:lstStyle/>
                    <a:p>
                      <a:pPr marL="0" marR="0">
                        <a:spcBef>
                          <a:spcPts val="0"/>
                        </a:spcBef>
                        <a:spcAft>
                          <a:spcPts val="0"/>
                        </a:spcAft>
                      </a:pPr>
                      <a:r>
                        <a:rPr lang="en-US" sz="2400" dirty="0">
                          <a:latin typeface="Times New Roman"/>
                          <a:ea typeface="Times"/>
                        </a:rPr>
                        <a:t>Fixed assets net of depreciation</a:t>
                      </a:r>
                    </a:p>
                  </a:txBody>
                  <a:tcPr marL="68580" marR="68580" marT="0" marB="0">
                    <a:lnL>
                      <a:noFill/>
                    </a:lnL>
                    <a:lnR>
                      <a:noFill/>
                    </a:lnR>
                    <a:lnT>
                      <a:noFill/>
                    </a:lnT>
                    <a:lnB>
                      <a:noFill/>
                    </a:lnB>
                  </a:tcPr>
                </a:tc>
                <a:tc>
                  <a:txBody>
                    <a:bodyPr/>
                    <a:lstStyle/>
                    <a:p>
                      <a:pPr marL="0" marR="259080" algn="r">
                        <a:spcBef>
                          <a:spcPts val="0"/>
                        </a:spcBef>
                        <a:spcAft>
                          <a:spcPts val="0"/>
                        </a:spcAft>
                      </a:pPr>
                      <a:r>
                        <a:rPr lang="en-US" sz="2400" dirty="0">
                          <a:latin typeface="Times New Roman"/>
                          <a:ea typeface="Times"/>
                        </a:rPr>
                        <a:t>1</a:t>
                      </a:r>
                    </a:p>
                  </a:txBody>
                  <a:tcPr marL="68580" marR="68580" marT="0" marB="0">
                    <a:lnL>
                      <a:noFill/>
                    </a:lnL>
                    <a:lnR>
                      <a:noFill/>
                    </a:lnR>
                    <a:lnT>
                      <a:noFill/>
                    </a:lnT>
                    <a:lnB>
                      <a:noFill/>
                    </a:lnB>
                  </a:tcPr>
                </a:tc>
                <a:tc>
                  <a:txBody>
                    <a:bodyPr/>
                    <a:lstStyle/>
                    <a:p>
                      <a:pPr marL="0" marR="259080" algn="r">
                        <a:spcBef>
                          <a:spcPts val="0"/>
                        </a:spcBef>
                        <a:spcAft>
                          <a:spcPts val="0"/>
                        </a:spcAft>
                      </a:pPr>
                      <a:r>
                        <a:rPr lang="en-US" sz="2400" dirty="0">
                          <a:latin typeface="Times New Roman"/>
                          <a:ea typeface="Times"/>
                        </a:rPr>
                        <a:t>2</a:t>
                      </a:r>
                    </a:p>
                  </a:txBody>
                  <a:tcPr marL="68580" marR="68580" marT="0" marB="0">
                    <a:lnL>
                      <a:noFill/>
                    </a:lnL>
                    <a:lnR>
                      <a:noFill/>
                    </a:lnR>
                    <a:lnT>
                      <a:noFill/>
                    </a:lnT>
                    <a:lnB>
                      <a:noFill/>
                    </a:lnB>
                  </a:tcPr>
                </a:tc>
                <a:extLst>
                  <a:ext uri="{0D108BD9-81ED-4DB2-BD59-A6C34878D82A}">
                    <a16:rowId xmlns:a16="http://schemas.microsoft.com/office/drawing/2014/main" val="10004"/>
                  </a:ext>
                </a:extLst>
              </a:tr>
              <a:tr h="340360">
                <a:tc>
                  <a:txBody>
                    <a:bodyPr/>
                    <a:lstStyle/>
                    <a:p>
                      <a:pPr marL="0" marR="0">
                        <a:spcBef>
                          <a:spcPts val="0"/>
                        </a:spcBef>
                        <a:spcAft>
                          <a:spcPts val="0"/>
                        </a:spcAft>
                      </a:pPr>
                      <a:r>
                        <a:rPr lang="en-US" sz="2400" dirty="0">
                          <a:latin typeface="Times New Roman"/>
                          <a:ea typeface="Times"/>
                        </a:rPr>
                        <a:t>Investments</a:t>
                      </a:r>
                    </a:p>
                  </a:txBody>
                  <a:tcPr marL="68580" marR="68580" marT="0" marB="0">
                    <a:lnL>
                      <a:noFill/>
                    </a:lnL>
                    <a:lnR>
                      <a:noFill/>
                    </a:lnR>
                    <a:lnT>
                      <a:noFill/>
                    </a:lnT>
                    <a:lnB>
                      <a:noFill/>
                    </a:lnB>
                  </a:tcPr>
                </a:tc>
                <a:tc>
                  <a:txBody>
                    <a:bodyPr/>
                    <a:lstStyle/>
                    <a:p>
                      <a:pPr marL="0" marR="259080" algn="r">
                        <a:spcBef>
                          <a:spcPts val="0"/>
                        </a:spcBef>
                        <a:spcAft>
                          <a:spcPts val="0"/>
                        </a:spcAft>
                      </a:pPr>
                      <a:r>
                        <a:rPr lang="en-US" sz="2400" dirty="0">
                          <a:latin typeface="Times New Roman"/>
                          <a:ea typeface="Times"/>
                        </a:rPr>
                        <a:t>1</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259080" algn="r">
                        <a:spcBef>
                          <a:spcPts val="0"/>
                        </a:spcBef>
                        <a:spcAft>
                          <a:spcPts val="0"/>
                        </a:spcAft>
                      </a:pPr>
                      <a:r>
                        <a:rPr lang="en-US" sz="2400" dirty="0">
                          <a:latin typeface="Times New Roman"/>
                          <a:ea typeface="Times"/>
                        </a:rPr>
                        <a:t>7</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360">
                <a:tc>
                  <a:txBody>
                    <a:bodyPr/>
                    <a:lstStyle/>
                    <a:p>
                      <a:pPr marL="0" marR="0">
                        <a:spcBef>
                          <a:spcPts val="0"/>
                        </a:spcBef>
                        <a:spcAft>
                          <a:spcPts val="0"/>
                        </a:spcAft>
                      </a:pPr>
                      <a:r>
                        <a:rPr lang="en-US" sz="2400" b="1" dirty="0">
                          <a:latin typeface="Times New Roman"/>
                          <a:ea typeface="Times"/>
                        </a:rPr>
                        <a:t>Total Assets</a:t>
                      </a:r>
                      <a:endParaRPr lang="en-US" sz="2400" dirty="0">
                        <a:latin typeface="Times New Roman"/>
                        <a:ea typeface="Times"/>
                      </a:endParaRPr>
                    </a:p>
                  </a:txBody>
                  <a:tcPr marL="68580" marR="68580" marT="0" marB="0">
                    <a:lnL>
                      <a:noFill/>
                    </a:lnL>
                    <a:lnR>
                      <a:noFill/>
                    </a:lnR>
                    <a:lnT>
                      <a:noFill/>
                    </a:lnT>
                    <a:lnB w="19050" cap="flat" cmpd="dbl" algn="ctr">
                      <a:solidFill>
                        <a:srgbClr val="000000"/>
                      </a:solidFill>
                      <a:prstDash val="solid"/>
                      <a:round/>
                      <a:headEnd type="none" w="med" len="med"/>
                      <a:tailEnd type="none" w="med" len="med"/>
                    </a:lnB>
                  </a:tcPr>
                </a:tc>
                <a:tc>
                  <a:txBody>
                    <a:bodyPr/>
                    <a:lstStyle/>
                    <a:p>
                      <a:pPr marL="0" marR="259080" algn="r">
                        <a:spcBef>
                          <a:spcPts val="0"/>
                        </a:spcBef>
                        <a:spcAft>
                          <a:spcPts val="0"/>
                        </a:spcAft>
                      </a:pPr>
                      <a:r>
                        <a:rPr lang="en-US" sz="2400" b="1" dirty="0">
                          <a:latin typeface="Times New Roman"/>
                          <a:ea typeface="Times"/>
                        </a:rPr>
                        <a:t>100</a:t>
                      </a:r>
                      <a:endParaRPr lang="en-US" sz="2400" dirty="0">
                        <a:latin typeface="Times New Roman"/>
                        <a:ea typeface="Times"/>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259080" algn="r">
                        <a:spcBef>
                          <a:spcPts val="0"/>
                        </a:spcBef>
                        <a:spcAft>
                          <a:spcPts val="0"/>
                        </a:spcAft>
                      </a:pPr>
                      <a:r>
                        <a:rPr lang="en-US" sz="2400" b="1" dirty="0">
                          <a:latin typeface="Times New Roman"/>
                          <a:ea typeface="Times"/>
                        </a:rPr>
                        <a:t>100</a:t>
                      </a:r>
                      <a:endParaRPr lang="en-US" sz="2400" dirty="0">
                        <a:latin typeface="Times New Roman"/>
                        <a:ea typeface="Times"/>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8" name="TextBox 7"/>
          <p:cNvSpPr txBox="1"/>
          <p:nvPr/>
        </p:nvSpPr>
        <p:spPr>
          <a:xfrm>
            <a:off x="877614" y="1447800"/>
            <a:ext cx="6285186" cy="381000"/>
          </a:xfrm>
          <a:prstGeom prst="rect">
            <a:avLst/>
          </a:prstGeom>
          <a:noFill/>
        </p:spPr>
        <p:txBody>
          <a:bodyPr wrap="square" rtlCol="0">
            <a:noAutofit/>
          </a:bodyPr>
          <a:lstStyle/>
          <a:p>
            <a:r>
              <a:rPr lang="en-US" dirty="0"/>
              <a:t>Vertical common-size balance sheet</a:t>
            </a:r>
          </a:p>
        </p:txBody>
      </p:sp>
      <p:sp>
        <p:nvSpPr>
          <p:cNvPr id="9"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21</a:t>
            </a:fld>
            <a:endParaRPr lang="en-US" dirty="0"/>
          </a:p>
        </p:txBody>
      </p:sp>
    </p:spTree>
    <p:extLst>
      <p:ext uri="{BB962C8B-B14F-4D97-AF65-F5344CB8AC3E}">
        <p14:creationId xmlns:p14="http://schemas.microsoft.com/office/powerpoint/2010/main" val="97745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75" y="68263"/>
            <a:ext cx="8480425" cy="1144587"/>
          </a:xfrm>
        </p:spPr>
        <p:txBody>
          <a:bodyPr anchor="ctr">
            <a:normAutofit/>
          </a:bodyPr>
          <a:lstStyle/>
          <a:p>
            <a:pPr algn="ctr"/>
            <a:r>
              <a:rPr lang="en-US" sz="2400" dirty="0">
                <a:solidFill>
                  <a:schemeClr val="bg2"/>
                </a:solidFill>
              </a:rPr>
              <a:t>Common-size Balance Sheet Example</a:t>
            </a:r>
            <a:br>
              <a:rPr lang="en-US" sz="2400" dirty="0">
                <a:solidFill>
                  <a:schemeClr val="bg2"/>
                </a:solidFill>
              </a:rPr>
            </a:br>
            <a:endParaRPr lang="en-US" sz="2400" dirty="0">
              <a:solidFill>
                <a:schemeClr val="bg2"/>
              </a:solidFill>
            </a:endParaRPr>
          </a:p>
        </p:txBody>
      </p:sp>
      <p:sp>
        <p:nvSpPr>
          <p:cNvPr id="7"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8" name="TextBox 7"/>
          <p:cNvSpPr txBox="1"/>
          <p:nvPr/>
        </p:nvSpPr>
        <p:spPr>
          <a:xfrm>
            <a:off x="877614" y="1447800"/>
            <a:ext cx="6285186" cy="381000"/>
          </a:xfrm>
          <a:prstGeom prst="rect">
            <a:avLst/>
          </a:prstGeom>
          <a:noFill/>
        </p:spPr>
        <p:txBody>
          <a:bodyPr wrap="square" rtlCol="0">
            <a:noAutofit/>
          </a:bodyPr>
          <a:lstStyle/>
          <a:p>
            <a:r>
              <a:rPr lang="en-US" dirty="0"/>
              <a:t>Horizontal common-size balance sheet</a:t>
            </a:r>
          </a:p>
        </p:txBody>
      </p:sp>
      <p:sp>
        <p:nvSpPr>
          <p:cNvPr id="9"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22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063750"/>
            <a:ext cx="8676139" cy="3704992"/>
          </a:xfrm>
          <a:prstGeom prst="rect">
            <a:avLst/>
          </a:prstGeom>
        </p:spPr>
      </p:pic>
    </p:spTree>
    <p:extLst>
      <p:ext uri="{BB962C8B-B14F-4D97-AF65-F5344CB8AC3E}">
        <p14:creationId xmlns:p14="http://schemas.microsoft.com/office/powerpoint/2010/main" val="1125407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use of graphs as an analytical tool</a:t>
            </a:r>
            <a:endParaRPr lang="en-AU"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sz="2000" dirty="0"/>
              <a:t>Graphs facilitate comparison of performance and financial structure over time.</a:t>
            </a:r>
          </a:p>
          <a:p>
            <a:r>
              <a:rPr lang="en-US" sz="2000" dirty="0"/>
              <a:t>Graphs provide the analyst with a visual overview of the trends in a business.</a:t>
            </a:r>
          </a:p>
          <a:p>
            <a:r>
              <a:rPr lang="en-US" sz="2000" dirty="0"/>
              <a:t>Graphs may also be used effectively to communicate the analyst’s conclusions regarding financial condition and risk management aspects.</a:t>
            </a:r>
          </a:p>
          <a:p>
            <a:r>
              <a:rPr lang="en-US" sz="2000" dirty="0"/>
              <a:t>In general, </a:t>
            </a:r>
          </a:p>
          <a:p>
            <a:pPr lvl="1"/>
            <a:r>
              <a:rPr lang="en-US" sz="2000" dirty="0"/>
              <a:t>pie graphs are most useful to communicate the composition of a total value; </a:t>
            </a:r>
          </a:p>
          <a:p>
            <a:pPr lvl="1"/>
            <a:r>
              <a:rPr lang="en-US" sz="2000" dirty="0"/>
              <a:t>Line graphs are useful when the focus in on the change in amount for a limited number of items over a relatively longer time period; </a:t>
            </a:r>
          </a:p>
          <a:p>
            <a:pPr lvl="1"/>
            <a:r>
              <a:rPr lang="en-US" sz="2000" dirty="0"/>
              <a:t>When the composition and the amounts, as well as their change over time, are all important, a stacked column graph can be used.</a:t>
            </a:r>
            <a:endParaRPr lang="en-AU" sz="2000" dirty="0"/>
          </a:p>
        </p:txBody>
      </p:sp>
      <p:sp>
        <p:nvSpPr>
          <p:cNvPr id="4" name="Footer Placeholder 3"/>
          <p:cNvSpPr>
            <a:spLocks noGrp="1"/>
          </p:cNvSpPr>
          <p:nvPr>
            <p:ph type="ftr" sz="quarter" idx="11"/>
          </p:nvPr>
        </p:nvSpPr>
        <p:spPr/>
        <p:txBody>
          <a:bodyPr/>
          <a:lstStyle/>
          <a:p>
            <a:r>
              <a:rPr lang="en-US"/>
              <a:t>Copyright © 2020 CFA Institute</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AU" smtClean="0"/>
              <a:t>23</a:t>
            </a:fld>
            <a:endParaRPr lang="en-AU" dirty="0"/>
          </a:p>
        </p:txBody>
      </p:sp>
    </p:spTree>
    <p:extLst>
      <p:ext uri="{BB962C8B-B14F-4D97-AF65-F5344CB8AC3E}">
        <p14:creationId xmlns:p14="http://schemas.microsoft.com/office/powerpoint/2010/main" val="670291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solidFill>
                  <a:schemeClr val="bg2"/>
                </a:solidFill>
              </a:rPr>
              <a:t>Example 1: PIE CHART</a:t>
            </a:r>
          </a:p>
        </p:txBody>
      </p:sp>
      <p:sp>
        <p:nvSpPr>
          <p:cNvPr id="3" name="Footer Placeholder 2"/>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24</a:t>
            </a:fld>
            <a:endParaRPr lang="en-US" dirty="0"/>
          </a:p>
        </p:txBody>
      </p:sp>
      <p:graphicFrame>
        <p:nvGraphicFramePr>
          <p:cNvPr id="5" name="Chart 4">
            <a:extLst>
              <a:ext uri="{FF2B5EF4-FFF2-40B4-BE49-F238E27FC236}">
                <a16:creationId xmlns:a16="http://schemas.microsoft.com/office/drawing/2014/main" id="{59730F51-2007-AB49-B150-7660B002FE07}"/>
              </a:ext>
            </a:extLst>
          </p:cNvPr>
          <p:cNvGraphicFramePr/>
          <p:nvPr/>
        </p:nvGraphicFramePr>
        <p:xfrm>
          <a:off x="914400" y="1295400"/>
          <a:ext cx="7391400" cy="4927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023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solidFill>
                  <a:schemeClr val="bg2"/>
                </a:solidFill>
              </a:rPr>
              <a:t>Example 2: Line graph</a:t>
            </a:r>
          </a:p>
        </p:txBody>
      </p:sp>
      <p:sp>
        <p:nvSpPr>
          <p:cNvPr id="3" name="Footer Placeholder 2"/>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25</a:t>
            </a:fld>
            <a:endParaRPr lang="en-US" dirty="0"/>
          </a:p>
        </p:txBody>
      </p:sp>
      <p:graphicFrame>
        <p:nvGraphicFramePr>
          <p:cNvPr id="5" name="Chart 4">
            <a:extLst>
              <a:ext uri="{FF2B5EF4-FFF2-40B4-BE49-F238E27FC236}">
                <a16:creationId xmlns:a16="http://schemas.microsoft.com/office/drawing/2014/main" id="{59730F51-2007-AB49-B150-7660B002FE07}"/>
              </a:ext>
            </a:extLst>
          </p:cNvPr>
          <p:cNvGraphicFramePr/>
          <p:nvPr/>
        </p:nvGraphicFramePr>
        <p:xfrm>
          <a:off x="914400" y="1295400"/>
          <a:ext cx="7391400" cy="4927600"/>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840" y="1054100"/>
            <a:ext cx="7033960" cy="5410200"/>
          </a:xfrm>
          <a:prstGeom prst="rect">
            <a:avLst/>
          </a:prstGeom>
        </p:spPr>
      </p:pic>
    </p:spTree>
    <p:extLst>
      <p:ext uri="{BB962C8B-B14F-4D97-AF65-F5344CB8AC3E}">
        <p14:creationId xmlns:p14="http://schemas.microsoft.com/office/powerpoint/2010/main" val="3724362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solidFill>
                  <a:schemeClr val="bg2"/>
                </a:solidFill>
              </a:rPr>
              <a:t>Example 3: stacked column graph</a:t>
            </a:r>
          </a:p>
        </p:txBody>
      </p:sp>
      <p:sp>
        <p:nvSpPr>
          <p:cNvPr id="3" name="Footer Placeholder 2"/>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26</a:t>
            </a:fld>
            <a:endParaRPr lang="en-US" dirty="0"/>
          </a:p>
        </p:txBody>
      </p:sp>
      <p:graphicFrame>
        <p:nvGraphicFramePr>
          <p:cNvPr id="5" name="Chart 4">
            <a:extLst>
              <a:ext uri="{FF2B5EF4-FFF2-40B4-BE49-F238E27FC236}">
                <a16:creationId xmlns:a16="http://schemas.microsoft.com/office/drawing/2014/main" id="{59730F51-2007-AB49-B150-7660B002FE07}"/>
              </a:ext>
            </a:extLst>
          </p:cNvPr>
          <p:cNvGraphicFramePr/>
          <p:nvPr/>
        </p:nvGraphicFramePr>
        <p:xfrm>
          <a:off x="914400" y="1295400"/>
          <a:ext cx="7391400" cy="492760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1143000"/>
            <a:ext cx="6863403" cy="5080000"/>
          </a:xfrm>
          <a:prstGeom prst="rect">
            <a:avLst/>
          </a:prstGeom>
        </p:spPr>
      </p:pic>
    </p:spTree>
    <p:extLst>
      <p:ext uri="{BB962C8B-B14F-4D97-AF65-F5344CB8AC3E}">
        <p14:creationId xmlns:p14="http://schemas.microsoft.com/office/powerpoint/2010/main" val="1198140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Application of financial analysis</a:t>
            </a:r>
            <a:endParaRPr lang="en-AU" dirty="0">
              <a:solidFill>
                <a:srgbClr val="0070C0"/>
              </a:solidFill>
            </a:endParaRPr>
          </a:p>
        </p:txBody>
      </p:sp>
      <p:sp>
        <p:nvSpPr>
          <p:cNvPr id="3" name="Footer Placeholder 2"/>
          <p:cNvSpPr>
            <a:spLocks noGrp="1"/>
          </p:cNvSpPr>
          <p:nvPr>
            <p:ph type="ftr" sz="quarter" idx="11"/>
          </p:nvPr>
        </p:nvSpPr>
        <p:spPr/>
        <p:txBody>
          <a:bodyPr/>
          <a:lstStyle/>
          <a:p>
            <a:r>
              <a:rPr lang="en-US"/>
              <a:t>Copyright © 2020 CFA Institute</a:t>
            </a:r>
            <a:endParaRPr lang="en-US" dirty="0"/>
          </a:p>
        </p:txBody>
      </p:sp>
      <p:sp>
        <p:nvSpPr>
          <p:cNvPr id="4" name="Slide Number Placeholder 3"/>
          <p:cNvSpPr>
            <a:spLocks noGrp="1"/>
          </p:cNvSpPr>
          <p:nvPr>
            <p:ph type="sldNum" sz="quarter" idx="12"/>
          </p:nvPr>
        </p:nvSpPr>
        <p:spPr/>
        <p:txBody>
          <a:bodyPr/>
          <a:lstStyle/>
          <a:p>
            <a:fld id="{4E4A4924-7CC3-4BF6-9C5C-A8E770D15754}" type="slidenum">
              <a:rPr lang="en-AU" smtClean="0"/>
              <a:t>27</a:t>
            </a:fld>
            <a:endParaRPr lang="en-AU" dirty="0"/>
          </a:p>
        </p:txBody>
      </p:sp>
      <p:sp>
        <p:nvSpPr>
          <p:cNvPr id="5" name="TextBox 4"/>
          <p:cNvSpPr txBox="1"/>
          <p:nvPr/>
        </p:nvSpPr>
        <p:spPr>
          <a:xfrm>
            <a:off x="838200" y="1905000"/>
            <a:ext cx="6705600" cy="3200400"/>
          </a:xfrm>
          <a:prstGeom prst="rect">
            <a:avLst/>
          </a:prstGeom>
          <a:noFill/>
        </p:spPr>
        <p:txBody>
          <a:bodyPr wrap="none" rtlCol="0">
            <a:noAutofit/>
          </a:bodyPr>
          <a:lstStyle/>
          <a:p>
            <a:pPr marL="342900" indent="-342900">
              <a:buFont typeface="Wingdings" panose="05000000000000000000" pitchFamily="2" charset="2"/>
              <a:buChar char="q"/>
            </a:pPr>
            <a:r>
              <a:rPr lang="en-US" sz="3600" dirty="0"/>
              <a:t>Equity analysis</a:t>
            </a:r>
          </a:p>
          <a:p>
            <a:pPr marL="342900" indent="-342900">
              <a:buFont typeface="Wingdings" panose="05000000000000000000" pitchFamily="2" charset="2"/>
              <a:buChar char="q"/>
            </a:pPr>
            <a:r>
              <a:rPr lang="en-US" sz="3600" dirty="0"/>
              <a:t>Credit analysis</a:t>
            </a:r>
          </a:p>
          <a:p>
            <a:pPr marL="342900" indent="-342900">
              <a:buFont typeface="Wingdings" panose="05000000000000000000" pitchFamily="2" charset="2"/>
              <a:buChar char="q"/>
            </a:pPr>
            <a:r>
              <a:rPr lang="en-US" sz="3600" dirty="0"/>
              <a:t>Business and geographic segments</a:t>
            </a:r>
          </a:p>
          <a:p>
            <a:pPr marL="342900" indent="-342900">
              <a:buFont typeface="Wingdings" panose="05000000000000000000" pitchFamily="2" charset="2"/>
              <a:buChar char="q"/>
            </a:pPr>
            <a:r>
              <a:rPr lang="en-US" sz="3600" dirty="0"/>
              <a:t>Evaluating past financial performance</a:t>
            </a:r>
          </a:p>
          <a:p>
            <a:pPr marL="342900" indent="-342900">
              <a:buFont typeface="Wingdings" panose="05000000000000000000" pitchFamily="2" charset="2"/>
              <a:buChar char="q"/>
            </a:pPr>
            <a:r>
              <a:rPr lang="en-US" sz="3600" dirty="0"/>
              <a:t>Model building and forecasting</a:t>
            </a:r>
            <a:endParaRPr lang="en-AU" sz="3600" dirty="0"/>
          </a:p>
        </p:txBody>
      </p:sp>
    </p:spTree>
    <p:extLst>
      <p:ext uri="{BB962C8B-B14F-4D97-AF65-F5344CB8AC3E}">
        <p14:creationId xmlns:p14="http://schemas.microsoft.com/office/powerpoint/2010/main" val="4091593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p:cNvSpPr>
          <p:nvPr>
            <p:ph type="title"/>
          </p:nvPr>
        </p:nvSpPr>
        <p:spPr>
          <a:prstGeom prst="rect">
            <a:avLst/>
          </a:prstGeom>
        </p:spPr>
        <p:txBody>
          <a:bodyPr/>
          <a:lstStyle/>
          <a:p>
            <a:r>
              <a:rPr dirty="0">
                <a:solidFill>
                  <a:srgbClr val="0070C0"/>
                </a:solidFill>
              </a:rPr>
              <a:t>Equity Analysis</a:t>
            </a:r>
          </a:p>
        </p:txBody>
      </p:sp>
      <p:sp>
        <p:nvSpPr>
          <p:cNvPr id="231" name="Shape 231"/>
          <p:cNvSpPr>
            <a:spLocks noGrp="1"/>
          </p:cNvSpPr>
          <p:nvPr>
            <p:ph type="body" idx="1"/>
          </p:nvPr>
        </p:nvSpPr>
        <p:spPr>
          <a:prstGeom prst="rect">
            <a:avLst/>
          </a:prstGeom>
        </p:spPr>
        <p:txBody>
          <a:bodyPr/>
          <a:lstStyle/>
          <a:p>
            <a:r>
              <a:rPr dirty="0"/>
              <a:t>The steps of the </a:t>
            </a:r>
            <a:r>
              <a:rPr i="1" dirty="0"/>
              <a:t>valuation</a:t>
            </a:r>
            <a:r>
              <a:rPr dirty="0"/>
              <a:t> process:</a:t>
            </a:r>
          </a:p>
          <a:p>
            <a:pPr marL="491115" lvl="1" indent="-160729">
              <a:buSzPct val="100000"/>
              <a:buAutoNum type="arabicPeriod"/>
            </a:pPr>
            <a:r>
              <a:rPr dirty="0"/>
              <a:t> Understanding the business and the existing financial profile.</a:t>
            </a:r>
          </a:p>
          <a:p>
            <a:pPr marL="491115" lvl="1" indent="-160729">
              <a:buSzPct val="100000"/>
              <a:buAutoNum type="arabicPeriod"/>
            </a:pPr>
            <a:r>
              <a:rPr dirty="0"/>
              <a:t> Forecasting company performance.</a:t>
            </a:r>
          </a:p>
          <a:p>
            <a:pPr marL="491115" lvl="1" indent="-160729">
              <a:buSzPct val="100000"/>
              <a:buAutoNum type="arabicPeriod"/>
            </a:pPr>
            <a:r>
              <a:rPr dirty="0"/>
              <a:t> Selecting the appropriate valuation model.</a:t>
            </a:r>
            <a:endParaRPr lang="en-US" dirty="0"/>
          </a:p>
          <a:p>
            <a:pPr marL="817304" lvl="2" indent="-285750">
              <a:buSzPct val="100000"/>
              <a:buFont typeface="Wingdings" panose="05000000000000000000" pitchFamily="2" charset="2"/>
              <a:buChar char="Ø"/>
            </a:pPr>
            <a:r>
              <a:rPr lang="en-US" dirty="0"/>
              <a:t>Valuation ratios</a:t>
            </a:r>
          </a:p>
          <a:p>
            <a:pPr marL="817304" lvl="2" indent="-285750">
              <a:buSzPct val="100000"/>
              <a:buFont typeface="Wingdings" panose="05000000000000000000" pitchFamily="2" charset="2"/>
              <a:buChar char="Ø"/>
            </a:pPr>
            <a:r>
              <a:rPr lang="en-US" dirty="0"/>
              <a:t>DCF</a:t>
            </a:r>
          </a:p>
          <a:p>
            <a:pPr marL="817304" lvl="2" indent="-285750">
              <a:buSzPct val="100000"/>
              <a:buFont typeface="Wingdings" panose="05000000000000000000" pitchFamily="2" charset="2"/>
              <a:buChar char="Ø"/>
            </a:pPr>
            <a:r>
              <a:rPr lang="en-US" dirty="0"/>
              <a:t>RE</a:t>
            </a:r>
          </a:p>
          <a:p>
            <a:pPr marL="817304" lvl="2" indent="-285750">
              <a:buSzPct val="100000"/>
              <a:buFont typeface="Wingdings" panose="05000000000000000000" pitchFamily="2" charset="2"/>
              <a:buChar char="Ø"/>
            </a:pPr>
            <a:r>
              <a:rPr lang="en-US" dirty="0"/>
              <a:t>AEG</a:t>
            </a:r>
            <a:endParaRPr dirty="0"/>
          </a:p>
          <a:p>
            <a:pPr marL="491115" lvl="1" indent="-160729">
              <a:buSzPct val="100000"/>
              <a:buAutoNum type="arabicPeriod"/>
            </a:pPr>
            <a:r>
              <a:rPr dirty="0"/>
              <a:t> Converting forecasts to a valuation.</a:t>
            </a:r>
          </a:p>
          <a:p>
            <a:pPr marL="491115" lvl="1" indent="-160729">
              <a:buSzPct val="100000"/>
              <a:buAutoNum type="arabicPeriod"/>
            </a:pPr>
            <a:r>
              <a:rPr dirty="0"/>
              <a:t> Making the investment decision.</a:t>
            </a:r>
          </a:p>
        </p:txBody>
      </p:sp>
    </p:spTree>
    <p:extLst>
      <p:ext uri="{BB962C8B-B14F-4D97-AF65-F5344CB8AC3E}">
        <p14:creationId xmlns:p14="http://schemas.microsoft.com/office/powerpoint/2010/main" val="51997241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prstGeom prst="rect">
            <a:avLst/>
          </a:prstGeom>
        </p:spPr>
        <p:txBody>
          <a:bodyPr/>
          <a:lstStyle/>
          <a:p>
            <a:r>
              <a:rPr dirty="0">
                <a:solidFill>
                  <a:srgbClr val="0070C0"/>
                </a:solidFill>
              </a:rPr>
              <a:t>Credit Analysis</a:t>
            </a:r>
          </a:p>
        </p:txBody>
      </p:sp>
      <p:sp>
        <p:nvSpPr>
          <p:cNvPr id="241" name="Shape 241"/>
          <p:cNvSpPr>
            <a:spLocks noGrp="1"/>
          </p:cNvSpPr>
          <p:nvPr>
            <p:ph type="body" sz="half" idx="1"/>
          </p:nvPr>
        </p:nvSpPr>
        <p:spPr>
          <a:xfrm>
            <a:off x="76200" y="1650877"/>
            <a:ext cx="4191000" cy="4876049"/>
          </a:xfrm>
          <a:prstGeom prst="rect">
            <a:avLst/>
          </a:prstGeom>
        </p:spPr>
        <p:txBody>
          <a:bodyPr anchor="t">
            <a:normAutofit fontScale="62500" lnSpcReduction="20000"/>
          </a:bodyPr>
          <a:lstStyle/>
          <a:p>
            <a:pPr marL="247790" indent="-247790" defTabSz="308063">
              <a:spcBef>
                <a:spcPts val="1266"/>
              </a:spcBef>
              <a:defRPr sz="2700"/>
            </a:pPr>
            <a:r>
              <a:rPr dirty="0"/>
              <a:t>Credit risk: Risk of loss caused by failure to make a promised payment.</a:t>
            </a:r>
          </a:p>
          <a:p>
            <a:pPr marL="247790" indent="-247790" defTabSz="308063">
              <a:spcBef>
                <a:spcPts val="1266"/>
              </a:spcBef>
              <a:defRPr sz="2700"/>
            </a:pPr>
            <a:r>
              <a:rPr dirty="0"/>
              <a:t>Credit analysis may relate to credit risk in a </a:t>
            </a:r>
            <a:r>
              <a:rPr b="1" dirty="0"/>
              <a:t>particular transaction </a:t>
            </a:r>
            <a:r>
              <a:rPr dirty="0"/>
              <a:t>or to </a:t>
            </a:r>
            <a:r>
              <a:rPr b="1" dirty="0"/>
              <a:t>overall creditworthiness</a:t>
            </a:r>
            <a:r>
              <a:rPr dirty="0"/>
              <a:t>.</a:t>
            </a:r>
          </a:p>
          <a:p>
            <a:pPr marL="247790" indent="-247790" defTabSz="308063">
              <a:spcBef>
                <a:spcPts val="1266"/>
              </a:spcBef>
              <a:defRPr sz="2700"/>
            </a:pPr>
            <a:r>
              <a:rPr dirty="0"/>
              <a:t>Credit ratings agencies assess and communicate the probability of default by an issuer on obligations.</a:t>
            </a:r>
          </a:p>
          <a:p>
            <a:pPr marL="247790" indent="-247790" defTabSz="308063">
              <a:spcBef>
                <a:spcPts val="1266"/>
              </a:spcBef>
              <a:defRPr sz="2700"/>
            </a:pPr>
            <a:r>
              <a:rPr b="1" dirty="0"/>
              <a:t>Business risk </a:t>
            </a:r>
            <a:r>
              <a:rPr dirty="0"/>
              <a:t>and </a:t>
            </a:r>
            <a:r>
              <a:rPr b="1" dirty="0"/>
              <a:t>financial risk</a:t>
            </a:r>
            <a:r>
              <a:rPr dirty="0"/>
              <a:t>.</a:t>
            </a:r>
            <a:endParaRPr lang="en-AU" dirty="0"/>
          </a:p>
          <a:p>
            <a:pPr marL="247790" indent="-247790" defTabSz="308063">
              <a:spcBef>
                <a:spcPts val="1266"/>
              </a:spcBef>
              <a:defRPr sz="2700"/>
            </a:pPr>
            <a:r>
              <a:rPr lang="en-AU" b="1" dirty="0"/>
              <a:t>Qualitative</a:t>
            </a:r>
            <a:r>
              <a:rPr lang="en-AU" dirty="0"/>
              <a:t>: industry’s growth prospects, technological change, and competitive environment; operational effectiveness, strategy governance, risk management practice etc;</a:t>
            </a:r>
          </a:p>
          <a:p>
            <a:pPr marL="247790" indent="-247790" defTabSz="308063">
              <a:spcBef>
                <a:spcPts val="1266"/>
              </a:spcBef>
              <a:defRPr sz="2700"/>
            </a:pPr>
            <a:r>
              <a:rPr lang="en-AU" b="1" dirty="0"/>
              <a:t>Quantitative</a:t>
            </a:r>
            <a:r>
              <a:rPr lang="en-AU" dirty="0"/>
              <a:t>: Profitability, leverage, cash flow adequacy and liquidity.</a:t>
            </a:r>
            <a:endParaRPr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88376" y="1650876"/>
            <a:ext cx="4687734" cy="45820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28089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4" y="76200"/>
            <a:ext cx="8375904" cy="1143000"/>
          </a:xfrm>
        </p:spPr>
        <p:txBody>
          <a:bodyPr anchor="ctr"/>
          <a:lstStyle/>
          <a:p>
            <a:pPr algn="ctr"/>
            <a:r>
              <a:rPr lang="en-US" dirty="0">
                <a:solidFill>
                  <a:srgbClr val="0070C0"/>
                </a:solidFill>
              </a:rPr>
              <a:t>steps in financial statement analysis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19601356"/>
              </p:ext>
            </p:extLst>
          </p:nvPr>
        </p:nvGraphicFramePr>
        <p:xfrm>
          <a:off x="381000" y="1447800"/>
          <a:ext cx="8375650" cy="3782772"/>
        </p:xfrm>
        <a:graphic>
          <a:graphicData uri="http://schemas.openxmlformats.org/drawingml/2006/table">
            <a:tbl>
              <a:tblPr firstRow="1" firstCol="1" lastRow="1" lastCol="1" bandRow="1" bandCol="1">
                <a:tableStyleId>{B301B821-A1FF-4177-AEE7-76D212191A09}</a:tableStyleId>
              </a:tblPr>
              <a:tblGrid>
                <a:gridCol w="8375650">
                  <a:extLst>
                    <a:ext uri="{9D8B030D-6E8A-4147-A177-3AD203B41FA5}">
                      <a16:colId xmlns:a16="http://schemas.microsoft.com/office/drawing/2014/main" val="20000"/>
                    </a:ext>
                  </a:extLst>
                </a:gridCol>
              </a:tblGrid>
              <a:tr h="436920">
                <a:tc>
                  <a:txBody>
                    <a:bodyPr/>
                    <a:lstStyle/>
                    <a:p>
                      <a:pPr marL="0" marR="0" algn="ctr">
                        <a:lnSpc>
                          <a:spcPct val="150000"/>
                        </a:lnSpc>
                        <a:spcBef>
                          <a:spcPts val="0"/>
                        </a:spcBef>
                        <a:spcAft>
                          <a:spcPts val="0"/>
                        </a:spcAft>
                      </a:pPr>
                      <a:r>
                        <a:rPr lang="en-US" sz="1800" dirty="0">
                          <a:effectLst/>
                        </a:rPr>
                        <a:t>Phase</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0"/>
                  </a:ext>
                </a:extLst>
              </a:tr>
              <a:tr h="557642">
                <a:tc>
                  <a:txBody>
                    <a:bodyPr/>
                    <a:lstStyle/>
                    <a:p>
                      <a:pPr marL="0" marR="0">
                        <a:lnSpc>
                          <a:spcPct val="150000"/>
                        </a:lnSpc>
                        <a:spcBef>
                          <a:spcPts val="0"/>
                        </a:spcBef>
                        <a:spcAft>
                          <a:spcPts val="0"/>
                        </a:spcAft>
                      </a:pPr>
                      <a:r>
                        <a:rPr lang="en-US" sz="1800" dirty="0">
                          <a:effectLst/>
                        </a:rPr>
                        <a:t>1. Articulate the Purpose and Context of the Analysis</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1"/>
                  </a:ext>
                </a:extLst>
              </a:tr>
              <a:tr h="557642">
                <a:tc>
                  <a:txBody>
                    <a:bodyPr/>
                    <a:lstStyle/>
                    <a:p>
                      <a:pPr marL="0" marR="0">
                        <a:lnSpc>
                          <a:spcPct val="150000"/>
                        </a:lnSpc>
                        <a:spcBef>
                          <a:spcPts val="0"/>
                        </a:spcBef>
                        <a:spcAft>
                          <a:spcPts val="0"/>
                        </a:spcAft>
                      </a:pPr>
                      <a:r>
                        <a:rPr lang="en-US" sz="1800" dirty="0">
                          <a:effectLst/>
                        </a:rPr>
                        <a:t>2. Collect Data</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2"/>
                  </a:ext>
                </a:extLst>
              </a:tr>
              <a:tr h="557642">
                <a:tc>
                  <a:txBody>
                    <a:bodyPr/>
                    <a:lstStyle/>
                    <a:p>
                      <a:pPr marL="0" marR="0">
                        <a:lnSpc>
                          <a:spcPct val="150000"/>
                        </a:lnSpc>
                        <a:spcBef>
                          <a:spcPts val="0"/>
                        </a:spcBef>
                        <a:spcAft>
                          <a:spcPts val="0"/>
                        </a:spcAft>
                      </a:pPr>
                      <a:r>
                        <a:rPr lang="en-US" sz="1800" dirty="0">
                          <a:solidFill>
                            <a:srgbClr val="FF0000"/>
                          </a:solidFill>
                          <a:effectLst/>
                        </a:rPr>
                        <a:t>3. Process Data</a:t>
                      </a:r>
                      <a:endParaRPr lang="en-US" sz="1800" dirty="0">
                        <a:solidFill>
                          <a:srgbClr val="FF0000"/>
                        </a:solidFill>
                        <a:effectLst/>
                        <a:latin typeface="Times New Roman"/>
                        <a:ea typeface="Times"/>
                      </a:endParaRPr>
                    </a:p>
                  </a:txBody>
                  <a:tcPr marL="77712" marR="77712" marT="0" marB="0" anchor="b"/>
                </a:tc>
                <a:extLst>
                  <a:ext uri="{0D108BD9-81ED-4DB2-BD59-A6C34878D82A}">
                    <a16:rowId xmlns:a16="http://schemas.microsoft.com/office/drawing/2014/main" val="10003"/>
                  </a:ext>
                </a:extLst>
              </a:tr>
              <a:tr h="557642">
                <a:tc>
                  <a:txBody>
                    <a:bodyPr/>
                    <a:lstStyle/>
                    <a:p>
                      <a:pPr marL="0" marR="0">
                        <a:lnSpc>
                          <a:spcPct val="150000"/>
                        </a:lnSpc>
                        <a:spcBef>
                          <a:spcPts val="0"/>
                        </a:spcBef>
                        <a:spcAft>
                          <a:spcPts val="0"/>
                        </a:spcAft>
                      </a:pPr>
                      <a:r>
                        <a:rPr lang="en-US" sz="1800" dirty="0">
                          <a:solidFill>
                            <a:srgbClr val="FF0000"/>
                          </a:solidFill>
                          <a:effectLst/>
                        </a:rPr>
                        <a:t>4. Analyze/Interpret the Processed Data</a:t>
                      </a:r>
                      <a:endParaRPr lang="en-US" sz="1800" dirty="0">
                        <a:solidFill>
                          <a:srgbClr val="FF0000"/>
                        </a:solidFill>
                        <a:effectLst/>
                        <a:latin typeface="Times New Roman"/>
                        <a:ea typeface="Times"/>
                      </a:endParaRPr>
                    </a:p>
                  </a:txBody>
                  <a:tcPr marL="77712" marR="77712" marT="0" marB="0" anchor="b"/>
                </a:tc>
                <a:extLst>
                  <a:ext uri="{0D108BD9-81ED-4DB2-BD59-A6C34878D82A}">
                    <a16:rowId xmlns:a16="http://schemas.microsoft.com/office/drawing/2014/main" val="10004"/>
                  </a:ext>
                </a:extLst>
              </a:tr>
              <a:tr h="557642">
                <a:tc>
                  <a:txBody>
                    <a:bodyPr/>
                    <a:lstStyle/>
                    <a:p>
                      <a:pPr marL="0" marR="0">
                        <a:lnSpc>
                          <a:spcPct val="150000"/>
                        </a:lnSpc>
                        <a:spcBef>
                          <a:spcPts val="0"/>
                        </a:spcBef>
                        <a:spcAft>
                          <a:spcPts val="0"/>
                        </a:spcAft>
                      </a:pPr>
                      <a:r>
                        <a:rPr lang="en-US" sz="1800" dirty="0">
                          <a:effectLst/>
                        </a:rPr>
                        <a:t>5. Develop and Communicate Conclusions and Recommendations</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5"/>
                  </a:ext>
                </a:extLst>
              </a:tr>
              <a:tr h="557642">
                <a:tc>
                  <a:txBody>
                    <a:bodyPr/>
                    <a:lstStyle/>
                    <a:p>
                      <a:pPr marL="0" marR="0">
                        <a:lnSpc>
                          <a:spcPct val="150000"/>
                        </a:lnSpc>
                        <a:spcBef>
                          <a:spcPts val="0"/>
                        </a:spcBef>
                        <a:spcAft>
                          <a:spcPts val="0"/>
                        </a:spcAft>
                      </a:pPr>
                      <a:r>
                        <a:rPr lang="en-US" sz="1800" dirty="0">
                          <a:effectLst/>
                        </a:rPr>
                        <a:t>6. Follow-Up</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4E4A4924-7CC3-4BF6-9C5C-A8E770D15754}" type="slidenum">
              <a:rPr lang="en-US" smtClean="0"/>
              <a:t>3</a:t>
            </a:fld>
            <a:endParaRPr lang="en-US" dirty="0"/>
          </a:p>
        </p:txBody>
      </p:sp>
      <p:sp>
        <p:nvSpPr>
          <p:cNvPr id="4" name="Footer Placeholder 3"/>
          <p:cNvSpPr>
            <a:spLocks noGrp="1"/>
          </p:cNvSpPr>
          <p:nvPr>
            <p:ph type="ftr" sz="quarter" idx="4294967295"/>
          </p:nvPr>
        </p:nvSpPr>
        <p:spPr/>
        <p:txBody>
          <a:bodyPr/>
          <a:lstStyle/>
          <a:p>
            <a:endParaRPr lang="en-US" dirty="0"/>
          </a:p>
        </p:txBody>
      </p:sp>
    </p:spTree>
    <p:extLst>
      <p:ext uri="{BB962C8B-B14F-4D97-AF65-F5344CB8AC3E}">
        <p14:creationId xmlns:p14="http://schemas.microsoft.com/office/powerpoint/2010/main" val="2982539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D5BA-53E4-7459-F169-CA5EB25F6C8D}"/>
              </a:ext>
            </a:extLst>
          </p:cNvPr>
          <p:cNvSpPr>
            <a:spLocks noGrp="1"/>
          </p:cNvSpPr>
          <p:nvPr>
            <p:ph type="title"/>
          </p:nvPr>
        </p:nvSpPr>
        <p:spPr>
          <a:xfrm>
            <a:off x="381000" y="152400"/>
            <a:ext cx="8375904" cy="533401"/>
          </a:xfrm>
        </p:spPr>
        <p:txBody>
          <a:bodyPr anchor="b">
            <a:normAutofit/>
          </a:bodyPr>
          <a:lstStyle/>
          <a:p>
            <a:r>
              <a:rPr lang="en-AU" dirty="0"/>
              <a:t>Credit ratings scale: highest to lowest</a:t>
            </a:r>
          </a:p>
        </p:txBody>
      </p:sp>
      <p:pic>
        <p:nvPicPr>
          <p:cNvPr id="6" name="Picture 5" descr="Table&#10;&#10;Description automatically generated">
            <a:extLst>
              <a:ext uri="{FF2B5EF4-FFF2-40B4-BE49-F238E27FC236}">
                <a16:creationId xmlns:a16="http://schemas.microsoft.com/office/drawing/2014/main" id="{40495B65-AC39-01F2-A596-BC095A805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685801"/>
            <a:ext cx="5410200" cy="5961653"/>
          </a:xfrm>
          <a:prstGeom prst="rect">
            <a:avLst/>
          </a:prstGeom>
          <a:noFill/>
        </p:spPr>
      </p:pic>
      <p:sp>
        <p:nvSpPr>
          <p:cNvPr id="11" name="Footer Placeholder 3">
            <a:extLst>
              <a:ext uri="{FF2B5EF4-FFF2-40B4-BE49-F238E27FC236}">
                <a16:creationId xmlns:a16="http://schemas.microsoft.com/office/drawing/2014/main" id="{E43E06B8-70B7-7CA8-2771-EF0587E3A9A9}"/>
              </a:ext>
            </a:extLst>
          </p:cNvPr>
          <p:cNvSpPr>
            <a:spLocks noGrp="1"/>
          </p:cNvSpPr>
          <p:nvPr>
            <p:ph type="ftr" sz="quarter" idx="11"/>
          </p:nvPr>
        </p:nvSpPr>
        <p:spPr>
          <a:xfrm>
            <a:off x="381000" y="6429716"/>
            <a:ext cx="2895600" cy="399367"/>
          </a:xfrm>
        </p:spPr>
        <p:txBody>
          <a:bodyPr/>
          <a:lstStyle/>
          <a:p>
            <a:pPr>
              <a:spcAft>
                <a:spcPts val="600"/>
              </a:spcAft>
            </a:pPr>
            <a:r>
              <a:rPr lang="en-US"/>
              <a:t>Copyright © 2020 CFA Institute</a:t>
            </a:r>
          </a:p>
        </p:txBody>
      </p:sp>
      <p:sp>
        <p:nvSpPr>
          <p:cNvPr id="4" name="Slide Number Placeholder 3">
            <a:extLst>
              <a:ext uri="{FF2B5EF4-FFF2-40B4-BE49-F238E27FC236}">
                <a16:creationId xmlns:a16="http://schemas.microsoft.com/office/drawing/2014/main" id="{F0ED46A7-50F6-663F-8F52-DC0AA4D09448}"/>
              </a:ext>
            </a:extLst>
          </p:cNvPr>
          <p:cNvSpPr>
            <a:spLocks noGrp="1"/>
          </p:cNvSpPr>
          <p:nvPr>
            <p:ph type="sldNum" sz="quarter" idx="12"/>
          </p:nvPr>
        </p:nvSpPr>
        <p:spPr>
          <a:xfrm>
            <a:off x="8001000" y="6434407"/>
            <a:ext cx="783936" cy="365125"/>
          </a:xfrm>
        </p:spPr>
        <p:txBody>
          <a:bodyPr anchor="ctr">
            <a:normAutofit/>
          </a:bodyPr>
          <a:lstStyle/>
          <a:p>
            <a:pPr>
              <a:spcAft>
                <a:spcPts val="600"/>
              </a:spcAft>
            </a:pPr>
            <a:fld id="{86CB4B4D-7CA3-9044-876B-883B54F8677D}" type="slidenum">
              <a:rPr lang="en-AU" smtClean="0"/>
              <a:pPr>
                <a:spcAft>
                  <a:spcPts val="600"/>
                </a:spcAft>
              </a:pPr>
              <a:t>30</a:t>
            </a:fld>
            <a:endParaRPr lang="en-AU"/>
          </a:p>
        </p:txBody>
      </p:sp>
      <p:sp>
        <p:nvSpPr>
          <p:cNvPr id="7" name="TextBox 6">
            <a:extLst>
              <a:ext uri="{FF2B5EF4-FFF2-40B4-BE49-F238E27FC236}">
                <a16:creationId xmlns:a16="http://schemas.microsoft.com/office/drawing/2014/main" id="{DBD228CF-902E-53BC-3255-3587D8419027}"/>
              </a:ext>
            </a:extLst>
          </p:cNvPr>
          <p:cNvSpPr txBox="1"/>
          <p:nvPr/>
        </p:nvSpPr>
        <p:spPr>
          <a:xfrm>
            <a:off x="6172200" y="5867400"/>
            <a:ext cx="2895600" cy="365125"/>
          </a:xfrm>
          <a:prstGeom prst="rect">
            <a:avLst/>
          </a:prstGeom>
          <a:noFill/>
        </p:spPr>
        <p:txBody>
          <a:bodyPr wrap="square" rtlCol="0">
            <a:noAutofit/>
          </a:bodyPr>
          <a:lstStyle/>
          <a:p>
            <a:r>
              <a:rPr lang="en-AU" sz="1600" dirty="0"/>
              <a:t>Summary from Investopedia</a:t>
            </a:r>
          </a:p>
        </p:txBody>
      </p:sp>
    </p:spTree>
    <p:extLst>
      <p:ext uri="{BB962C8B-B14F-4D97-AF65-F5344CB8AC3E}">
        <p14:creationId xmlns:p14="http://schemas.microsoft.com/office/powerpoint/2010/main" val="461908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prstGeom prst="rect">
            <a:avLst/>
          </a:prstGeom>
        </p:spPr>
        <p:txBody>
          <a:bodyPr/>
          <a:lstStyle/>
          <a:p>
            <a:r>
              <a:rPr dirty="0">
                <a:solidFill>
                  <a:srgbClr val="0070C0"/>
                </a:solidFill>
              </a:rPr>
              <a:t>Ratio Analysis - Segments</a:t>
            </a:r>
          </a:p>
        </p:txBody>
      </p:sp>
      <p:sp>
        <p:nvSpPr>
          <p:cNvPr id="212" name="Shape 212"/>
          <p:cNvSpPr>
            <a:spLocks noGrp="1"/>
          </p:cNvSpPr>
          <p:nvPr>
            <p:ph type="body" idx="1"/>
          </p:nvPr>
        </p:nvSpPr>
        <p:spPr>
          <a:prstGeom prst="rect">
            <a:avLst/>
          </a:prstGeom>
        </p:spPr>
        <p:txBody>
          <a:bodyPr>
            <a:normAutofit fontScale="92500" lnSpcReduction="20000"/>
          </a:bodyPr>
          <a:lstStyle/>
          <a:p>
            <a:pPr marL="247790" indent="-247790" defTabSz="308063">
              <a:spcBef>
                <a:spcPts val="1266"/>
              </a:spcBef>
              <a:defRPr sz="2700"/>
            </a:pPr>
            <a:r>
              <a:rPr lang="en-US" dirty="0"/>
              <a:t>To understand in detail the company as a whole, analyst often need to evaluate the performance underlying business segments (subsidiary companies, operating units, or simply operations in different geographic areas).</a:t>
            </a:r>
          </a:p>
          <a:p>
            <a:pPr marL="247790" indent="-247790" defTabSz="308063">
              <a:spcBef>
                <a:spcPts val="1266"/>
              </a:spcBef>
              <a:defRPr sz="2700"/>
            </a:pPr>
            <a:r>
              <a:rPr lang="en-US" dirty="0"/>
              <a:t>Although companies are not required to provide full financial statements for segments, they are required to provide segment information under both IFRS and US GAAP.</a:t>
            </a:r>
          </a:p>
          <a:p>
            <a:pPr marL="247790" indent="-247790" defTabSz="308063">
              <a:spcBef>
                <a:spcPts val="1266"/>
              </a:spcBef>
              <a:defRPr sz="2700"/>
            </a:pPr>
            <a:r>
              <a:rPr dirty="0"/>
              <a:t>A company must report separate information for an operating segment </a:t>
            </a:r>
            <a:r>
              <a:rPr lang="en-US" dirty="0"/>
              <a:t>when </a:t>
            </a:r>
            <a:r>
              <a:rPr dirty="0"/>
              <a:t>segment constitutes </a:t>
            </a:r>
            <a:r>
              <a:rPr b="1" dirty="0"/>
              <a:t>10% or more</a:t>
            </a:r>
            <a:r>
              <a:rPr dirty="0"/>
              <a:t> of total segment operating revenue, costs, or profits</a:t>
            </a:r>
          </a:p>
        </p:txBody>
      </p:sp>
    </p:spTree>
    <p:extLst>
      <p:ext uri="{BB962C8B-B14F-4D97-AF65-F5344CB8AC3E}">
        <p14:creationId xmlns:p14="http://schemas.microsoft.com/office/powerpoint/2010/main" val="271422318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solidFill>
                  <a:schemeClr val="bg2"/>
                </a:solidFill>
              </a:rPr>
              <a:t>Segment ratios</a:t>
            </a:r>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32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6826"/>
            <a:ext cx="9144000" cy="2444347"/>
          </a:xfrm>
          <a:prstGeom prst="rect">
            <a:avLst/>
          </a:prstGeom>
        </p:spPr>
      </p:pic>
    </p:spTree>
    <p:extLst>
      <p:ext uri="{BB962C8B-B14F-4D97-AF65-F5344CB8AC3E}">
        <p14:creationId xmlns:p14="http://schemas.microsoft.com/office/powerpoint/2010/main" val="956264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DAF-3272-4081-8C1D-37C90A25D32D}"/>
              </a:ext>
            </a:extLst>
          </p:cNvPr>
          <p:cNvSpPr>
            <a:spLocks noGrp="1"/>
          </p:cNvSpPr>
          <p:nvPr>
            <p:ph type="title"/>
          </p:nvPr>
        </p:nvSpPr>
        <p:spPr/>
        <p:txBody>
          <a:bodyPr>
            <a:normAutofit/>
          </a:bodyPr>
          <a:lstStyle/>
          <a:p>
            <a:r>
              <a:rPr lang="en-AU" dirty="0">
                <a:solidFill>
                  <a:srgbClr val="0070C0"/>
                </a:solidFill>
              </a:rPr>
              <a:t>Evaluating past financial performance</a:t>
            </a:r>
          </a:p>
        </p:txBody>
      </p:sp>
      <p:sp>
        <p:nvSpPr>
          <p:cNvPr id="3" name="Text Placeholder 2">
            <a:extLst>
              <a:ext uri="{FF2B5EF4-FFF2-40B4-BE49-F238E27FC236}">
                <a16:creationId xmlns:a16="http://schemas.microsoft.com/office/drawing/2014/main" id="{FC97518A-069B-457A-B2E9-ECC6AF553556}"/>
              </a:ext>
            </a:extLst>
          </p:cNvPr>
          <p:cNvSpPr>
            <a:spLocks noGrp="1"/>
          </p:cNvSpPr>
          <p:nvPr>
            <p:ph type="body" idx="1"/>
          </p:nvPr>
        </p:nvSpPr>
        <p:spPr/>
        <p:txBody>
          <a:bodyPr/>
          <a:lstStyle/>
          <a:p>
            <a:r>
              <a:rPr lang="en-AU" dirty="0"/>
              <a:t>Cross-sectional analysis: to understand the comparability of companies for a market-based valuation.</a:t>
            </a:r>
          </a:p>
          <a:p>
            <a:r>
              <a:rPr lang="en-AU" dirty="0"/>
              <a:t>Time-series analysis: provide a basis for a forward-looking analysis of the company.</a:t>
            </a:r>
          </a:p>
          <a:p>
            <a:r>
              <a:rPr lang="en-AU" dirty="0"/>
              <a:t>Both can provide information for evaluating the quality and performance of a company’s management.</a:t>
            </a:r>
          </a:p>
          <a:p>
            <a:r>
              <a:rPr lang="en-AU" dirty="0"/>
              <a:t>Address not only </a:t>
            </a:r>
            <a:r>
              <a:rPr lang="en-AU" i="1" dirty="0"/>
              <a:t>what</a:t>
            </a:r>
            <a:r>
              <a:rPr lang="en-AU" dirty="0"/>
              <a:t> happened, but also </a:t>
            </a:r>
            <a:r>
              <a:rPr lang="en-AU" i="1" dirty="0"/>
              <a:t>why</a:t>
            </a:r>
            <a:r>
              <a:rPr lang="en-AU" dirty="0"/>
              <a:t> it happened. </a:t>
            </a:r>
          </a:p>
        </p:txBody>
      </p:sp>
    </p:spTree>
    <p:extLst>
      <p:ext uri="{BB962C8B-B14F-4D97-AF65-F5344CB8AC3E}">
        <p14:creationId xmlns:p14="http://schemas.microsoft.com/office/powerpoint/2010/main" val="402706008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357188" y="502563"/>
            <a:ext cx="8429625" cy="857250"/>
          </a:xfrm>
          <a:prstGeom prst="rect">
            <a:avLst/>
          </a:prstGeom>
        </p:spPr>
        <p:txBody>
          <a:bodyPr>
            <a:normAutofit fontScale="90000"/>
          </a:bodyPr>
          <a:lstStyle/>
          <a:p>
            <a:r>
              <a:rPr lang="en-AU" dirty="0">
                <a:solidFill>
                  <a:srgbClr val="0070C0"/>
                </a:solidFill>
              </a:rPr>
              <a:t>Evaluation of a company’s past performance: Apple</a:t>
            </a:r>
            <a:endParaRPr dirty="0">
              <a:solidFill>
                <a:srgbClr val="0070C0"/>
              </a:solidFill>
            </a:endParaRPr>
          </a:p>
        </p:txBody>
      </p:sp>
      <p:pic>
        <p:nvPicPr>
          <p:cNvPr id="2" name="Picture 1"/>
          <p:cNvPicPr>
            <a:picLocks noChangeAspect="1"/>
          </p:cNvPicPr>
          <p:nvPr/>
        </p:nvPicPr>
        <p:blipFill>
          <a:blip r:embed="rId3"/>
          <a:stretch>
            <a:fillRect/>
          </a:stretch>
        </p:blipFill>
        <p:spPr>
          <a:xfrm>
            <a:off x="674192" y="1778124"/>
            <a:ext cx="7795617" cy="4470425"/>
          </a:xfrm>
          <a:prstGeom prst="rect">
            <a:avLst/>
          </a:prstGeom>
        </p:spPr>
      </p:pic>
    </p:spTree>
    <p:extLst>
      <p:ext uri="{BB962C8B-B14F-4D97-AF65-F5344CB8AC3E}">
        <p14:creationId xmlns:p14="http://schemas.microsoft.com/office/powerpoint/2010/main" val="18013381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357188" y="502563"/>
            <a:ext cx="8429625" cy="857250"/>
          </a:xfrm>
          <a:prstGeom prst="rect">
            <a:avLst/>
          </a:prstGeom>
        </p:spPr>
        <p:txBody>
          <a:bodyPr>
            <a:normAutofit fontScale="90000"/>
          </a:bodyPr>
          <a:lstStyle/>
          <a:p>
            <a:r>
              <a:rPr lang="en-AU" dirty="0">
                <a:solidFill>
                  <a:srgbClr val="0070C0"/>
                </a:solidFill>
              </a:rPr>
              <a:t>Evaluation of a company’s past performance: Apple</a:t>
            </a:r>
            <a:endParaRPr dirty="0">
              <a:solidFill>
                <a:srgbClr val="0070C0"/>
              </a:solidFill>
            </a:endParaRPr>
          </a:p>
        </p:txBody>
      </p:sp>
      <p:sp>
        <p:nvSpPr>
          <p:cNvPr id="5" name="TextBox 4">
            <a:extLst>
              <a:ext uri="{FF2B5EF4-FFF2-40B4-BE49-F238E27FC236}">
                <a16:creationId xmlns:a16="http://schemas.microsoft.com/office/drawing/2014/main" id="{E6CDA79B-7FC1-440B-A12C-B7BCD5C3F2D7}"/>
              </a:ext>
            </a:extLst>
          </p:cNvPr>
          <p:cNvSpPr txBox="1"/>
          <p:nvPr/>
        </p:nvSpPr>
        <p:spPr>
          <a:xfrm>
            <a:off x="799866" y="4624564"/>
            <a:ext cx="6765855" cy="3751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AU" sz="1969" dirty="0">
                <a:solidFill>
                  <a:srgbClr val="414141"/>
                </a:solidFill>
                <a:latin typeface="Palatino"/>
                <a:ea typeface="Palatino"/>
                <a:cs typeface="Palatino"/>
                <a:sym typeface="Palatino"/>
              </a:rPr>
              <a:t>How have sales and gross margin changed over time?</a:t>
            </a:r>
          </a:p>
        </p:txBody>
      </p:sp>
      <p:pic>
        <p:nvPicPr>
          <p:cNvPr id="6" name="Picture 5">
            <a:extLst>
              <a:ext uri="{FF2B5EF4-FFF2-40B4-BE49-F238E27FC236}">
                <a16:creationId xmlns:a16="http://schemas.microsoft.com/office/drawing/2014/main" id="{ABF651F2-4476-40B8-AD58-FF31E499DD64}"/>
              </a:ext>
            </a:extLst>
          </p:cNvPr>
          <p:cNvPicPr>
            <a:picLocks noChangeAspect="1"/>
          </p:cNvPicPr>
          <p:nvPr/>
        </p:nvPicPr>
        <p:blipFill>
          <a:blip r:embed="rId3"/>
          <a:stretch>
            <a:fillRect/>
          </a:stretch>
        </p:blipFill>
        <p:spPr>
          <a:xfrm>
            <a:off x="357187" y="1858300"/>
            <a:ext cx="8602857" cy="2030944"/>
          </a:xfrm>
          <a:prstGeom prst="rect">
            <a:avLst/>
          </a:prstGeom>
        </p:spPr>
      </p:pic>
    </p:spTree>
    <p:extLst>
      <p:ext uri="{BB962C8B-B14F-4D97-AF65-F5344CB8AC3E}">
        <p14:creationId xmlns:p14="http://schemas.microsoft.com/office/powerpoint/2010/main" val="177203047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357188" y="502563"/>
            <a:ext cx="8429625" cy="857250"/>
          </a:xfrm>
          <a:prstGeom prst="rect">
            <a:avLst/>
          </a:prstGeom>
        </p:spPr>
        <p:txBody>
          <a:bodyPr>
            <a:normAutofit fontScale="90000"/>
          </a:bodyPr>
          <a:lstStyle/>
          <a:p>
            <a:r>
              <a:rPr lang="en-AU" dirty="0">
                <a:solidFill>
                  <a:srgbClr val="0070C0"/>
                </a:solidFill>
              </a:rPr>
              <a:t>Evaluation of a company’s past performance: Apple</a:t>
            </a:r>
            <a:endParaRPr dirty="0">
              <a:solidFill>
                <a:srgbClr val="0070C0"/>
              </a:solidFill>
            </a:endParaRPr>
          </a:p>
        </p:txBody>
      </p:sp>
      <p:sp>
        <p:nvSpPr>
          <p:cNvPr id="3" name="TextBox 2">
            <a:extLst>
              <a:ext uri="{FF2B5EF4-FFF2-40B4-BE49-F238E27FC236}">
                <a16:creationId xmlns:a16="http://schemas.microsoft.com/office/drawing/2014/main" id="{076B0A36-ECE0-4618-83F9-ACFA4AC658C8}"/>
              </a:ext>
            </a:extLst>
          </p:cNvPr>
          <p:cNvSpPr txBox="1"/>
          <p:nvPr/>
        </p:nvSpPr>
        <p:spPr>
          <a:xfrm>
            <a:off x="505918" y="4716727"/>
            <a:ext cx="8354674" cy="8510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410751" hangingPunct="0"/>
            <a:r>
              <a:rPr lang="en-AU" sz="1687" dirty="0">
                <a:solidFill>
                  <a:srgbClr val="414141"/>
                </a:solidFill>
                <a:latin typeface="Palatino"/>
                <a:ea typeface="Palatino"/>
                <a:cs typeface="Palatino"/>
                <a:sym typeface="Palatino"/>
              </a:rPr>
              <a:t>How has the company’s product mix changed since the introduction of the iPad in 2010, and what might this change suggest for an analyst in evaluating Apple’s profitability over time and its ability to maintain that profitability?</a:t>
            </a:r>
          </a:p>
        </p:txBody>
      </p:sp>
      <p:pic>
        <p:nvPicPr>
          <p:cNvPr id="5" name="Picture 4">
            <a:extLst>
              <a:ext uri="{FF2B5EF4-FFF2-40B4-BE49-F238E27FC236}">
                <a16:creationId xmlns:a16="http://schemas.microsoft.com/office/drawing/2014/main" id="{CA61EE92-7B6B-46B8-9171-C5A050CF7BD1}"/>
              </a:ext>
            </a:extLst>
          </p:cNvPr>
          <p:cNvPicPr>
            <a:picLocks noChangeAspect="1"/>
          </p:cNvPicPr>
          <p:nvPr/>
        </p:nvPicPr>
        <p:blipFill>
          <a:blip r:embed="rId3"/>
          <a:stretch>
            <a:fillRect/>
          </a:stretch>
        </p:blipFill>
        <p:spPr>
          <a:xfrm>
            <a:off x="505918" y="1920030"/>
            <a:ext cx="9538855" cy="2559453"/>
          </a:xfrm>
          <a:prstGeom prst="rect">
            <a:avLst/>
          </a:prstGeom>
        </p:spPr>
      </p:pic>
    </p:spTree>
    <p:extLst>
      <p:ext uri="{BB962C8B-B14F-4D97-AF65-F5344CB8AC3E}">
        <p14:creationId xmlns:p14="http://schemas.microsoft.com/office/powerpoint/2010/main" val="408493324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DD22A1C7-2480-43E7-985E-17A0361CA7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7200"/>
            <a:ext cx="9144000" cy="5852160"/>
          </a:xfrm>
          <a:prstGeom prst="rect">
            <a:avLst/>
          </a:prstGeom>
          <a:noFill/>
        </p:spPr>
      </p:pic>
    </p:spTree>
    <p:extLst>
      <p:ext uri="{BB962C8B-B14F-4D97-AF65-F5344CB8AC3E}">
        <p14:creationId xmlns:p14="http://schemas.microsoft.com/office/powerpoint/2010/main" val="93263870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title"/>
          </p:nvPr>
        </p:nvSpPr>
        <p:spPr>
          <a:prstGeom prst="rect">
            <a:avLst/>
          </a:prstGeom>
        </p:spPr>
        <p:txBody>
          <a:bodyPr>
            <a:normAutofit/>
          </a:bodyPr>
          <a:lstStyle/>
          <a:p>
            <a:r>
              <a:rPr dirty="0">
                <a:solidFill>
                  <a:srgbClr val="0070C0"/>
                </a:solidFill>
              </a:rPr>
              <a:t>Model Building and Forecasting</a:t>
            </a:r>
          </a:p>
        </p:txBody>
      </p:sp>
      <p:sp>
        <p:nvSpPr>
          <p:cNvPr id="247" name="Shape 247"/>
          <p:cNvSpPr>
            <a:spLocks noGrp="1"/>
          </p:cNvSpPr>
          <p:nvPr>
            <p:ph type="body" idx="1"/>
          </p:nvPr>
        </p:nvSpPr>
        <p:spPr>
          <a:prstGeom prst="rect">
            <a:avLst/>
          </a:prstGeom>
        </p:spPr>
        <p:txBody>
          <a:bodyPr>
            <a:normAutofit/>
          </a:bodyPr>
          <a:lstStyle/>
          <a:p>
            <a:r>
              <a:rPr dirty="0"/>
              <a:t>Analyst’s can build an earnings model </a:t>
            </a:r>
            <a:r>
              <a:rPr lang="en-AU" dirty="0"/>
              <a:t>to forecast future performance</a:t>
            </a:r>
            <a:r>
              <a:rPr dirty="0"/>
              <a:t>.</a:t>
            </a:r>
          </a:p>
          <a:p>
            <a:r>
              <a:rPr dirty="0"/>
              <a:t>Forecasts should not be limited to a single point estimate. For example:</a:t>
            </a:r>
          </a:p>
          <a:p>
            <a:pPr lvl="1"/>
            <a:r>
              <a:rPr dirty="0"/>
              <a:t>Sensitivity Analysis</a:t>
            </a:r>
            <a:r>
              <a:rPr lang="en-AU" dirty="0"/>
              <a:t>: range of possible outcomes if one specific assumption is changed.</a:t>
            </a:r>
            <a:endParaRPr dirty="0"/>
          </a:p>
          <a:p>
            <a:pPr lvl="1"/>
            <a:r>
              <a:rPr dirty="0"/>
              <a:t>Scenario Analysis</a:t>
            </a:r>
            <a:r>
              <a:rPr lang="en-AU" dirty="0"/>
              <a:t>: changes in key financial quantities that result from given events that involves more dimensions.</a:t>
            </a:r>
            <a:endParaRPr dirty="0"/>
          </a:p>
          <a:p>
            <a:pPr lvl="1"/>
            <a:r>
              <a:rPr dirty="0"/>
              <a:t>Simulation</a:t>
            </a:r>
            <a:r>
              <a:rPr lang="en-AU" dirty="0"/>
              <a:t>: computer generated sensitivity/scenario analysis based on probability models for the factors that drive outcomes.</a:t>
            </a:r>
            <a:endParaRPr dirty="0"/>
          </a:p>
        </p:txBody>
      </p:sp>
    </p:spTree>
    <p:extLst>
      <p:ext uri="{BB962C8B-B14F-4D97-AF65-F5344CB8AC3E}">
        <p14:creationId xmlns:p14="http://schemas.microsoft.com/office/powerpoint/2010/main" val="1079888729"/>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solidFill>
                  <a:schemeClr val="bg2"/>
                </a:solidFill>
              </a:rPr>
              <a:t>model building:</a:t>
            </a:r>
            <a:br>
              <a:rPr lang="en-US" dirty="0">
                <a:solidFill>
                  <a:schemeClr val="bg2"/>
                </a:solidFill>
              </a:rPr>
            </a:br>
            <a:r>
              <a:rPr lang="en-US" dirty="0">
                <a:solidFill>
                  <a:schemeClr val="bg2"/>
                </a:solidFill>
              </a:rPr>
              <a:t>examples of possible uses of ratios</a:t>
            </a:r>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39</a:t>
            </a:fld>
            <a:endParaRPr lang="en-US" dirty="0"/>
          </a:p>
        </p:txBody>
      </p:sp>
      <p:graphicFrame>
        <p:nvGraphicFramePr>
          <p:cNvPr id="8" name="Content Placeholder 7"/>
          <p:cNvGraphicFramePr>
            <a:graphicFrameLocks noGrp="1"/>
          </p:cNvGraphicFramePr>
          <p:nvPr>
            <p:ph idx="1"/>
          </p:nvPr>
        </p:nvGraphicFramePr>
        <p:xfrm>
          <a:off x="381000" y="1447800"/>
          <a:ext cx="837565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093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prstGeom prst="rect">
            <a:avLst/>
          </a:prstGeom>
        </p:spPr>
        <p:txBody>
          <a:bodyPr/>
          <a:lstStyle/>
          <a:p>
            <a:r>
              <a:t>Analytical Tools</a:t>
            </a:r>
          </a:p>
        </p:txBody>
      </p:sp>
      <p:sp>
        <p:nvSpPr>
          <p:cNvPr id="149" name="Shape 149"/>
          <p:cNvSpPr>
            <a:spLocks noGrp="1"/>
          </p:cNvSpPr>
          <p:nvPr>
            <p:ph type="body" idx="1"/>
          </p:nvPr>
        </p:nvSpPr>
        <p:spPr>
          <a:prstGeom prst="rect">
            <a:avLst/>
          </a:prstGeom>
        </p:spPr>
        <p:txBody>
          <a:bodyPr anchor="t">
            <a:normAutofit fontScale="92500" lnSpcReduction="10000"/>
          </a:bodyPr>
          <a:lstStyle/>
          <a:p>
            <a:pPr marL="261005" indent="-261005" defTabSz="324493">
              <a:spcBef>
                <a:spcPts val="1266"/>
              </a:spcBef>
              <a:defRPr sz="2844"/>
            </a:pPr>
            <a:r>
              <a:rPr dirty="0"/>
              <a:t>The following tools allow for comparison of companies that differ in size / geographic location:</a:t>
            </a:r>
          </a:p>
          <a:p>
            <a:pPr marL="522011" lvl="1" indent="-261005" defTabSz="324493">
              <a:spcBef>
                <a:spcPts val="1266"/>
              </a:spcBef>
              <a:defRPr sz="2844"/>
            </a:pPr>
            <a:r>
              <a:rPr dirty="0"/>
              <a:t>Ratio Analysis</a:t>
            </a:r>
            <a:endParaRPr lang="en-AU" dirty="0"/>
          </a:p>
          <a:p>
            <a:pPr marL="522011" lvl="1" indent="-261005" defTabSz="324493">
              <a:spcBef>
                <a:spcPts val="1266"/>
              </a:spcBef>
              <a:defRPr sz="2844"/>
            </a:pPr>
            <a:r>
              <a:rPr dirty="0"/>
              <a:t>Common-Size Financial Statements</a:t>
            </a:r>
            <a:endParaRPr lang="en-US" dirty="0"/>
          </a:p>
          <a:p>
            <a:pPr marL="522011" lvl="1" indent="-261005" defTabSz="324493">
              <a:spcBef>
                <a:spcPts val="1266"/>
              </a:spcBef>
              <a:defRPr sz="2844"/>
            </a:pPr>
            <a:r>
              <a:rPr lang="en-US" dirty="0"/>
              <a:t>Graphs</a:t>
            </a:r>
            <a:endParaRPr dirty="0"/>
          </a:p>
          <a:p>
            <a:pPr marL="0" lvl="1" indent="261005" defTabSz="324493">
              <a:spcBef>
                <a:spcPts val="1266"/>
              </a:spcBef>
              <a:buNone/>
              <a:defRPr sz="2844"/>
            </a:pPr>
            <a:endParaRPr dirty="0"/>
          </a:p>
          <a:p>
            <a:pPr marL="261005" indent="-261005" defTabSz="324493">
              <a:spcBef>
                <a:spcPts val="1266"/>
              </a:spcBef>
              <a:defRPr sz="2844"/>
            </a:pPr>
            <a:r>
              <a:rPr dirty="0"/>
              <a:t>Evaluations require comparison:</a:t>
            </a:r>
          </a:p>
          <a:p>
            <a:pPr marL="522011" lvl="1" indent="-261005" defTabSz="324493">
              <a:spcBef>
                <a:spcPts val="1266"/>
              </a:spcBef>
              <a:defRPr sz="2844"/>
            </a:pPr>
            <a:r>
              <a:rPr dirty="0"/>
              <a:t>Cross-section</a:t>
            </a:r>
          </a:p>
          <a:p>
            <a:pPr marL="522011" lvl="1" indent="-261005" defTabSz="324493">
              <a:spcBef>
                <a:spcPts val="1266"/>
              </a:spcBef>
              <a:defRPr sz="2844"/>
            </a:pPr>
            <a:r>
              <a:rPr dirty="0"/>
              <a:t>Time-series</a:t>
            </a:r>
          </a:p>
        </p:txBody>
      </p:sp>
    </p:spTree>
    <p:extLst>
      <p:ext uri="{BB962C8B-B14F-4D97-AF65-F5344CB8AC3E}">
        <p14:creationId xmlns:p14="http://schemas.microsoft.com/office/powerpoint/2010/main" val="217413397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257175" y="228600"/>
            <a:ext cx="8429625" cy="857250"/>
          </a:xfrm>
          <a:prstGeom prst="rect">
            <a:avLst/>
          </a:prstGeom>
        </p:spPr>
        <p:txBody>
          <a:bodyPr>
            <a:normAutofit/>
          </a:bodyPr>
          <a:lstStyle/>
          <a:p>
            <a:r>
              <a:rPr lang="en-AU" dirty="0">
                <a:solidFill>
                  <a:srgbClr val="0070C0"/>
                </a:solidFill>
              </a:rPr>
              <a:t>SALES FORECASTING</a:t>
            </a:r>
            <a:endParaRPr dirty="0">
              <a:solidFill>
                <a:srgbClr val="0070C0"/>
              </a:solidFill>
            </a:endParaRPr>
          </a:p>
        </p:txBody>
      </p:sp>
      <p:sp>
        <p:nvSpPr>
          <p:cNvPr id="3" name="TextBox 2"/>
          <p:cNvSpPr txBox="1"/>
          <p:nvPr/>
        </p:nvSpPr>
        <p:spPr>
          <a:xfrm>
            <a:off x="160019" y="1371600"/>
            <a:ext cx="8623935" cy="49407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just"/>
            <a:r>
              <a:rPr lang="en-AU" sz="2109" dirty="0">
                <a:solidFill>
                  <a:srgbClr val="C00000"/>
                </a:solidFill>
              </a:rPr>
              <a:t>Top-down approach: </a:t>
            </a:r>
          </a:p>
          <a:p>
            <a:pPr marL="321457" indent="-321457" algn="just">
              <a:buFont typeface="Arial" panose="020B0604020202020204" pitchFamily="34" charset="0"/>
              <a:buChar char="•"/>
            </a:pPr>
            <a:r>
              <a:rPr lang="en-AU" sz="2109" dirty="0"/>
              <a:t>Industry sales projected on the basis of some macroeconomic indicator, such as growth in real gross domestic product (GDP). </a:t>
            </a:r>
          </a:p>
          <a:p>
            <a:pPr marL="321457" indent="-321457" algn="just">
              <a:buFont typeface="Arial" panose="020B0604020202020204" pitchFamily="34" charset="0"/>
              <a:buChar char="•"/>
            </a:pPr>
            <a:r>
              <a:rPr lang="en-AU" sz="2109" dirty="0"/>
              <a:t>Regression analysis can be used to establish the parameters of such relationships. </a:t>
            </a:r>
          </a:p>
          <a:p>
            <a:pPr marL="321457" indent="-321457" algn="just">
              <a:buFont typeface="Arial" panose="020B0604020202020204" pitchFamily="34" charset="0"/>
              <a:buChar char="•"/>
            </a:pPr>
            <a:r>
              <a:rPr lang="en-AU" sz="2109" dirty="0"/>
              <a:t>Company-level market share is projected based on historical market share and a forward-looking assessment of the company’s competitive position. </a:t>
            </a:r>
          </a:p>
          <a:p>
            <a:pPr marL="321457" indent="-321457" algn="just">
              <a:buFont typeface="Arial" panose="020B0604020202020204" pitchFamily="34" charset="0"/>
              <a:buChar char="•"/>
            </a:pPr>
            <a:r>
              <a:rPr lang="en-AU" sz="2109" dirty="0"/>
              <a:t>The company’s sales are then estimated as the projected market share multiplied by projected total industry sales.</a:t>
            </a:r>
          </a:p>
          <a:p>
            <a:pPr algn="just"/>
            <a:r>
              <a:rPr lang="en-AU" sz="2109" dirty="0">
                <a:solidFill>
                  <a:srgbClr val="C00000"/>
                </a:solidFill>
              </a:rPr>
              <a:t>Bottom-up approach:</a:t>
            </a:r>
          </a:p>
          <a:p>
            <a:pPr marL="321457" indent="-321457" algn="just">
              <a:buFont typeface="Arial" panose="020B0604020202020204" pitchFamily="34" charset="0"/>
              <a:buChar char="•"/>
            </a:pPr>
            <a:r>
              <a:rPr lang="en-AU" sz="2109" dirty="0"/>
              <a:t>For each of a company’s major products or segments, project changes in volume and changes in price.</a:t>
            </a:r>
          </a:p>
          <a:p>
            <a:pPr marL="321457" indent="-321457" algn="just">
              <a:buFont typeface="Arial" panose="020B0604020202020204" pitchFamily="34" charset="0"/>
              <a:buChar char="•"/>
            </a:pPr>
            <a:r>
              <a:rPr lang="en-AU" sz="2109" dirty="0"/>
              <a:t>Individual company’s projections can be aggregated to produce total industry projections, if needed. </a:t>
            </a:r>
            <a:endParaRPr lang="en-AU" sz="2109" dirty="0">
              <a:solidFill>
                <a:srgbClr val="414141"/>
              </a:solidFill>
              <a:sym typeface="Palatino"/>
            </a:endParaRPr>
          </a:p>
        </p:txBody>
      </p:sp>
    </p:spTree>
    <p:extLst>
      <p:ext uri="{BB962C8B-B14F-4D97-AF65-F5344CB8AC3E}">
        <p14:creationId xmlns:p14="http://schemas.microsoft.com/office/powerpoint/2010/main" val="166112100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Summary</a:t>
            </a:r>
          </a:p>
        </p:txBody>
      </p:sp>
      <p:sp>
        <p:nvSpPr>
          <p:cNvPr id="3" name="Content Placeholder 2"/>
          <p:cNvSpPr>
            <a:spLocks noGrp="1"/>
          </p:cNvSpPr>
          <p:nvPr>
            <p:ph idx="1"/>
          </p:nvPr>
        </p:nvSpPr>
        <p:spPr/>
        <p:txBody>
          <a:bodyPr>
            <a:normAutofit/>
          </a:bodyPr>
          <a:lstStyle/>
          <a:p>
            <a:pPr>
              <a:lnSpc>
                <a:spcPct val="110000"/>
              </a:lnSpc>
              <a:spcBef>
                <a:spcPts val="0"/>
              </a:spcBef>
            </a:pPr>
            <a:r>
              <a:rPr lang="en-US" sz="2000" dirty="0"/>
              <a:t>Graphics facilitate comparisons, and regressions quantify statistical relationships.</a:t>
            </a:r>
          </a:p>
          <a:p>
            <a:pPr>
              <a:lnSpc>
                <a:spcPct val="110000"/>
              </a:lnSpc>
              <a:spcBef>
                <a:spcPts val="0"/>
              </a:spcBef>
            </a:pPr>
            <a:r>
              <a:rPr lang="en-US" sz="2000" dirty="0"/>
              <a:t>Common-size analysis expresses financial data, including entire financial statements, in relation to a single financial statement item or base.</a:t>
            </a:r>
          </a:p>
          <a:p>
            <a:pPr>
              <a:lnSpc>
                <a:spcPct val="110000"/>
              </a:lnSpc>
              <a:spcBef>
                <a:spcPts val="0"/>
              </a:spcBef>
            </a:pPr>
            <a:r>
              <a:rPr lang="en-US" sz="2000" dirty="0"/>
              <a:t>Ratios, which express one number in relation to another, facilitate comparisons—trends and cross-sectional.</a:t>
            </a:r>
          </a:p>
          <a:p>
            <a:pPr marL="342900" indent="-342900">
              <a:lnSpc>
                <a:spcPct val="110000"/>
              </a:lnSpc>
              <a:spcBef>
                <a:spcPts val="0"/>
              </a:spcBef>
              <a:defRPr/>
            </a:pPr>
            <a:r>
              <a:rPr lang="en-US" sz="2000" dirty="0"/>
              <a:t>A ratio is an indicator of </a:t>
            </a:r>
          </a:p>
          <a:p>
            <a:pPr marL="544068" lvl="1" indent="-342900">
              <a:lnSpc>
                <a:spcPct val="110000"/>
              </a:lnSpc>
              <a:spcBef>
                <a:spcPts val="0"/>
              </a:spcBef>
              <a:defRPr/>
            </a:pPr>
            <a:r>
              <a:rPr lang="en-US" sz="2000" dirty="0"/>
              <a:t>Activity </a:t>
            </a:r>
          </a:p>
          <a:p>
            <a:pPr marL="544068" lvl="1" indent="-342900">
              <a:lnSpc>
                <a:spcPct val="110000"/>
              </a:lnSpc>
              <a:spcBef>
                <a:spcPts val="0"/>
              </a:spcBef>
              <a:defRPr/>
            </a:pPr>
            <a:r>
              <a:rPr lang="en-US" sz="2000" dirty="0"/>
              <a:t>Profitability</a:t>
            </a:r>
          </a:p>
          <a:p>
            <a:pPr marL="544068" lvl="1" indent="-342900">
              <a:lnSpc>
                <a:spcPct val="110000"/>
              </a:lnSpc>
              <a:spcBef>
                <a:spcPts val="0"/>
              </a:spcBef>
              <a:defRPr/>
            </a:pPr>
            <a:r>
              <a:rPr lang="en-US" sz="2000" dirty="0"/>
              <a:t>Liquidity</a:t>
            </a:r>
          </a:p>
          <a:p>
            <a:pPr marL="544068" lvl="1" indent="-342900">
              <a:lnSpc>
                <a:spcPct val="110000"/>
              </a:lnSpc>
              <a:spcBef>
                <a:spcPts val="0"/>
              </a:spcBef>
              <a:defRPr/>
            </a:pPr>
            <a:r>
              <a:rPr lang="en-US" sz="2000" dirty="0"/>
              <a:t>Solvency</a:t>
            </a:r>
          </a:p>
          <a:p>
            <a:pPr>
              <a:lnSpc>
                <a:spcPct val="110000"/>
              </a:lnSpc>
              <a:spcBef>
                <a:spcPts val="0"/>
              </a:spcBef>
            </a:pPr>
            <a:endParaRPr lang="en-US" sz="2000" dirty="0"/>
          </a:p>
          <a:p>
            <a:pPr>
              <a:lnSpc>
                <a:spcPct val="110000"/>
              </a:lnSpc>
              <a:spcBef>
                <a:spcPts val="0"/>
              </a:spcBef>
            </a:pPr>
            <a:endParaRPr lang="en-US"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41</a:t>
            </a:fld>
            <a:endParaRPr lang="en-US" dirty="0"/>
          </a:p>
        </p:txBody>
      </p:sp>
    </p:spTree>
    <p:extLst>
      <p:ext uri="{BB962C8B-B14F-4D97-AF65-F5344CB8AC3E}">
        <p14:creationId xmlns:p14="http://schemas.microsoft.com/office/powerpoint/2010/main" val="24572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chor="ctr"/>
          <a:lstStyle/>
          <a:p>
            <a:pPr algn="ctr" eaLnBrk="1" hangingPunct="1"/>
            <a:r>
              <a:rPr lang="en-US" dirty="0">
                <a:solidFill>
                  <a:schemeClr val="bg2"/>
                </a:solidFill>
              </a:rPr>
              <a:t>Financial ratios</a:t>
            </a:r>
          </a:p>
        </p:txBody>
      </p:sp>
      <p:sp>
        <p:nvSpPr>
          <p:cNvPr id="6147" name="Rectangle 3"/>
          <p:cNvSpPr>
            <a:spLocks noGrp="1" noChangeArrowheads="1"/>
          </p:cNvSpPr>
          <p:nvPr>
            <p:ph idx="1"/>
          </p:nvPr>
        </p:nvSpPr>
        <p:spPr/>
        <p:txBody>
          <a:bodyPr>
            <a:normAutofit/>
          </a:bodyPr>
          <a:lstStyle/>
          <a:p>
            <a:pPr eaLnBrk="1" hangingPunct="1">
              <a:spcBef>
                <a:spcPts val="0"/>
              </a:spcBef>
            </a:pPr>
            <a:r>
              <a:rPr lang="en-US" sz="2400" dirty="0"/>
              <a:t>Ratios </a:t>
            </a:r>
          </a:p>
          <a:p>
            <a:pPr lvl="1" eaLnBrk="1" hangingPunct="1">
              <a:spcBef>
                <a:spcPts val="0"/>
              </a:spcBef>
            </a:pPr>
            <a:r>
              <a:rPr lang="en-US" sz="2400" dirty="0"/>
              <a:t>Express one number in relation to another.</a:t>
            </a:r>
          </a:p>
          <a:p>
            <a:pPr lvl="1" eaLnBrk="1" hangingPunct="1">
              <a:spcBef>
                <a:spcPts val="0"/>
              </a:spcBef>
            </a:pPr>
            <a:r>
              <a:rPr lang="en-US" sz="2400" dirty="0"/>
              <a:t>Standardize financial data in terms of mathematical relationships expressed as percentages, times, or days.</a:t>
            </a:r>
          </a:p>
          <a:p>
            <a:pPr lvl="1" eaLnBrk="1" hangingPunct="1">
              <a:spcBef>
                <a:spcPts val="0"/>
              </a:spcBef>
            </a:pPr>
            <a:r>
              <a:rPr lang="en-US" sz="2400" dirty="0"/>
              <a:t>Facilitate comparisons—trends and across companies.</a:t>
            </a:r>
          </a:p>
          <a:p>
            <a:pPr marL="9144" indent="0" eaLnBrk="1" hangingPunct="1">
              <a:spcBef>
                <a:spcPts val="0"/>
              </a:spcBef>
              <a:buNone/>
            </a:pPr>
            <a:endParaRPr lang="en-US" sz="2400" dirty="0"/>
          </a:p>
          <a:p>
            <a:pPr eaLnBrk="1" hangingPunct="1">
              <a:spcBef>
                <a:spcPts val="0"/>
              </a:spcBef>
            </a:pPr>
            <a:r>
              <a:rPr lang="en-US" sz="2400" dirty="0"/>
              <a:t>Ratios are interrelated.</a:t>
            </a:r>
          </a:p>
          <a:p>
            <a:pPr eaLnBrk="1" hangingPunct="1">
              <a:spcBef>
                <a:spcPts val="0"/>
              </a:spcBef>
            </a:pPr>
            <a:endParaRPr lang="en-US" sz="2400" dirty="0"/>
          </a:p>
          <a:p>
            <a:pPr>
              <a:spcBef>
                <a:spcPts val="0"/>
              </a:spcBef>
            </a:pPr>
            <a:r>
              <a:rPr lang="en-AU" sz="2400" dirty="0"/>
              <a:t>No comprehensive list of ratios and computation often differs.</a:t>
            </a:r>
          </a:p>
          <a:p>
            <a:pPr eaLnBrk="1" hangingPunct="1">
              <a:spcBef>
                <a:spcPts val="0"/>
              </a:spcBef>
            </a:pPr>
            <a:endParaRPr lang="en-US" sz="2400" dirty="0"/>
          </a:p>
          <a:p>
            <a:pPr eaLnBrk="1" hangingPunct="1">
              <a:spcBef>
                <a:spcPts val="0"/>
              </a:spcBef>
            </a:pPr>
            <a:endParaRPr lang="en-US" sz="2000" dirty="0"/>
          </a:p>
          <a:p>
            <a:pPr marL="9144" indent="0" eaLnBrk="1" hangingPunct="1">
              <a:spcBef>
                <a:spcPts val="0"/>
              </a:spcBef>
              <a:buNone/>
            </a:pPr>
            <a:endParaRPr lang="en-US" sz="2000" dirty="0"/>
          </a:p>
        </p:txBody>
      </p:sp>
      <p:sp>
        <p:nvSpPr>
          <p:cNvPr id="4"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5"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5</a:t>
            </a:fld>
            <a:endParaRPr lang="en-US" dirty="0"/>
          </a:p>
        </p:txBody>
      </p:sp>
    </p:spTree>
    <p:extLst>
      <p:ext uri="{BB962C8B-B14F-4D97-AF65-F5344CB8AC3E}">
        <p14:creationId xmlns:p14="http://schemas.microsoft.com/office/powerpoint/2010/main" val="141700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solidFill>
                  <a:schemeClr val="bg2"/>
                </a:solidFill>
              </a:rPr>
              <a:t>ratio analysis</a:t>
            </a:r>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6</a:t>
            </a:fld>
            <a:endParaRPr lang="en-US" dirty="0"/>
          </a:p>
        </p:txBody>
      </p:sp>
      <p:sp>
        <p:nvSpPr>
          <p:cNvPr id="6" name="Rectangle 5"/>
          <p:cNvSpPr/>
          <p:nvPr/>
        </p:nvSpPr>
        <p:spPr>
          <a:xfrm>
            <a:off x="3276600" y="2475805"/>
            <a:ext cx="2531462" cy="923330"/>
          </a:xfrm>
          <a:prstGeom prst="rect">
            <a:avLst/>
          </a:prstGeom>
          <a:noFill/>
          <a:effectLst/>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15.26%</a:t>
            </a:r>
          </a:p>
        </p:txBody>
      </p:sp>
      <p:sp>
        <p:nvSpPr>
          <p:cNvPr id="7" name="Rectangle 6"/>
          <p:cNvSpPr/>
          <p:nvPr/>
        </p:nvSpPr>
        <p:spPr>
          <a:xfrm>
            <a:off x="800100" y="3810000"/>
            <a:ext cx="7956804" cy="1938992"/>
          </a:xfrm>
          <a:prstGeom prst="rect">
            <a:avLst/>
          </a:prstGeom>
        </p:spPr>
        <p:txBody>
          <a:bodyPr wrap="square">
            <a:spAutoFit/>
          </a:bodyPr>
          <a:lstStyle/>
          <a:p>
            <a:pPr>
              <a:defRPr/>
            </a:pPr>
            <a:r>
              <a:rPr lang="en-US" sz="2400" dirty="0"/>
              <a:t>A ratio is </a:t>
            </a:r>
            <a:r>
              <a:rPr lang="en-US" sz="2400" b="1" dirty="0"/>
              <a:t>NOT</a:t>
            </a:r>
            <a:r>
              <a:rPr lang="en-US" sz="2400" dirty="0"/>
              <a:t> the answer (</a:t>
            </a:r>
            <a:r>
              <a:rPr lang="en-US" sz="2400" i="1" dirty="0"/>
              <a:t>except sometimes on an exam</a:t>
            </a:r>
            <a:r>
              <a:rPr lang="en-US" sz="2400" dirty="0"/>
              <a:t>). </a:t>
            </a:r>
          </a:p>
          <a:p>
            <a:pPr>
              <a:defRPr/>
            </a:pPr>
            <a:endParaRPr lang="en-US" sz="2400" dirty="0"/>
          </a:p>
          <a:p>
            <a:pPr>
              <a:defRPr/>
            </a:pPr>
            <a:r>
              <a:rPr lang="en-US" sz="2400" dirty="0"/>
              <a:t>A ratio is an </a:t>
            </a:r>
            <a:r>
              <a:rPr lang="en-US" sz="2400" b="1" dirty="0"/>
              <a:t>indicator</a:t>
            </a:r>
            <a:r>
              <a:rPr lang="en-US" sz="2400" dirty="0"/>
              <a:t>—for example, an indicator of relative activity, profitability, liquidity, solvency.</a:t>
            </a:r>
          </a:p>
        </p:txBody>
      </p:sp>
      <p:sp>
        <p:nvSpPr>
          <p:cNvPr id="8" name="TextBox 7"/>
          <p:cNvSpPr txBox="1"/>
          <p:nvPr/>
        </p:nvSpPr>
        <p:spPr>
          <a:xfrm>
            <a:off x="914400" y="1676400"/>
            <a:ext cx="7086600" cy="457200"/>
          </a:xfrm>
          <a:prstGeom prst="rect">
            <a:avLst/>
          </a:prstGeom>
          <a:noFill/>
        </p:spPr>
        <p:txBody>
          <a:bodyPr wrap="square" rtlCol="0">
            <a:noAutofit/>
          </a:bodyPr>
          <a:lstStyle/>
          <a:p>
            <a:r>
              <a:rPr lang="en-US" sz="2400" dirty="0"/>
              <a:t>How profitable was Company X?</a:t>
            </a:r>
          </a:p>
        </p:txBody>
      </p:sp>
    </p:spTree>
    <p:extLst>
      <p:ext uri="{BB962C8B-B14F-4D97-AF65-F5344CB8AC3E}">
        <p14:creationId xmlns:p14="http://schemas.microsoft.com/office/powerpoint/2010/main" val="338403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noAutofit/>
          </a:bodyPr>
          <a:lstStyle>
            <a:lvl1pPr defTabSz="537463">
              <a:spcBef>
                <a:spcPts val="1400"/>
              </a:spcBef>
              <a:defRPr sz="6440"/>
            </a:lvl1pPr>
          </a:lstStyle>
          <a:p>
            <a:pPr algn="ctr" defTabSz="914400">
              <a:spcBef>
                <a:spcPct val="0"/>
              </a:spcBef>
            </a:pPr>
            <a:r>
              <a:rPr sz="2800" dirty="0">
                <a:solidFill>
                  <a:schemeClr val="bg2"/>
                </a:solidFill>
              </a:rPr>
              <a:t>Ratio Analysis - Insights &amp; Limitations</a:t>
            </a:r>
          </a:p>
        </p:txBody>
      </p:sp>
      <p:sp>
        <p:nvSpPr>
          <p:cNvPr id="159" name="Shape 159"/>
          <p:cNvSpPr>
            <a:spLocks noGrp="1"/>
          </p:cNvSpPr>
          <p:nvPr>
            <p:ph type="body" idx="1"/>
          </p:nvPr>
        </p:nvSpPr>
        <p:spPr>
          <a:prstGeom prst="rect">
            <a:avLst/>
          </a:prstGeom>
        </p:spPr>
        <p:txBody>
          <a:bodyPr>
            <a:noAutofit/>
          </a:bodyPr>
          <a:lstStyle/>
          <a:p>
            <a:pPr marL="185016" indent="-185016" defTabSz="230021">
              <a:spcBef>
                <a:spcPts val="914"/>
              </a:spcBef>
              <a:defRPr sz="2016"/>
            </a:pPr>
            <a:r>
              <a:rPr sz="1758" dirty="0"/>
              <a:t>Financial ratios provide insights into:</a:t>
            </a:r>
          </a:p>
          <a:p>
            <a:pPr marL="370032" lvl="1" indent="-185016" defTabSz="230021">
              <a:spcBef>
                <a:spcPts val="914"/>
              </a:spcBef>
              <a:defRPr sz="2016"/>
            </a:pPr>
            <a:r>
              <a:rPr sz="1758" dirty="0"/>
              <a:t>Microeconomic relationships within a company that help analysts project earnings and free cash flow.</a:t>
            </a:r>
          </a:p>
          <a:p>
            <a:pPr marL="370032" lvl="1" indent="-185016" defTabSz="230021">
              <a:spcBef>
                <a:spcPts val="914"/>
              </a:spcBef>
              <a:defRPr sz="2016"/>
            </a:pPr>
            <a:r>
              <a:rPr sz="1758" dirty="0"/>
              <a:t>Company’s financial flexibility.</a:t>
            </a:r>
          </a:p>
          <a:p>
            <a:pPr marL="370032" lvl="1" indent="-185016" defTabSz="230021">
              <a:spcBef>
                <a:spcPts val="914"/>
              </a:spcBef>
              <a:defRPr sz="2016"/>
            </a:pPr>
            <a:r>
              <a:rPr sz="1758" dirty="0"/>
              <a:t>Management’s ability.</a:t>
            </a:r>
          </a:p>
          <a:p>
            <a:pPr marL="370032" lvl="1" indent="-185016" defTabSz="230021">
              <a:spcBef>
                <a:spcPts val="914"/>
              </a:spcBef>
              <a:defRPr sz="2016"/>
            </a:pPr>
            <a:r>
              <a:rPr sz="1758" dirty="0"/>
              <a:t>Changes in the company and/or industry over time.</a:t>
            </a:r>
          </a:p>
          <a:p>
            <a:pPr marL="370032" lvl="1" indent="-185016" defTabSz="230021">
              <a:spcBef>
                <a:spcPts val="914"/>
              </a:spcBef>
              <a:defRPr sz="2016"/>
            </a:pPr>
            <a:r>
              <a:rPr sz="1758" dirty="0"/>
              <a:t>Comparability with peer companies or industry.</a:t>
            </a:r>
          </a:p>
          <a:p>
            <a:pPr marL="0" lvl="1" indent="185016" defTabSz="230021">
              <a:spcBef>
                <a:spcPts val="914"/>
              </a:spcBef>
              <a:buNone/>
              <a:defRPr sz="2016"/>
            </a:pPr>
            <a:endParaRPr sz="1758" dirty="0"/>
          </a:p>
          <a:p>
            <a:pPr marL="185016" indent="-185016" defTabSz="230021">
              <a:spcBef>
                <a:spcPts val="914"/>
              </a:spcBef>
              <a:defRPr sz="2016"/>
            </a:pPr>
            <a:r>
              <a:rPr sz="1758" dirty="0"/>
              <a:t>Limitations:</a:t>
            </a:r>
          </a:p>
          <a:p>
            <a:pPr marL="370032" lvl="1" indent="-185016" defTabSz="230021">
              <a:spcBef>
                <a:spcPts val="914"/>
              </a:spcBef>
              <a:defRPr sz="2016"/>
            </a:pPr>
            <a:r>
              <a:rPr sz="1758" dirty="0"/>
              <a:t>Heterogeneity or homogeneity of a company’s operating activities.</a:t>
            </a:r>
          </a:p>
          <a:p>
            <a:pPr marL="370032" lvl="1" indent="-185016" defTabSz="230021">
              <a:spcBef>
                <a:spcPts val="914"/>
              </a:spcBef>
              <a:defRPr sz="2016"/>
            </a:pPr>
            <a:r>
              <a:rPr sz="1758" dirty="0"/>
              <a:t>Judgement and consistency.</a:t>
            </a:r>
          </a:p>
          <a:p>
            <a:pPr marL="370032" lvl="1" indent="-185016" defTabSz="230021">
              <a:spcBef>
                <a:spcPts val="914"/>
              </a:spcBef>
              <a:defRPr sz="2016"/>
            </a:pPr>
            <a:r>
              <a:rPr sz="1758" dirty="0"/>
              <a:t>Use of alternative accounting methods.</a:t>
            </a:r>
          </a:p>
        </p:txBody>
      </p:sp>
    </p:spTree>
    <p:extLst>
      <p:ext uri="{BB962C8B-B14F-4D97-AF65-F5344CB8AC3E}">
        <p14:creationId xmlns:p14="http://schemas.microsoft.com/office/powerpoint/2010/main" val="381071737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solidFill>
                  <a:schemeClr val="bg2"/>
                </a:solidFill>
              </a:rPr>
              <a:t>Categories of Financial Ratios</a:t>
            </a:r>
          </a:p>
        </p:txBody>
      </p:sp>
      <p:graphicFrame>
        <p:nvGraphicFramePr>
          <p:cNvPr id="6" name="Content Placeholder 3"/>
          <p:cNvGraphicFramePr>
            <a:graphicFrameLocks/>
          </p:cNvGraphicFramePr>
          <p:nvPr>
            <p:extLst>
              <p:ext uri="{D42A27DB-BD31-4B8C-83A1-F6EECF244321}">
                <p14:modId xmlns:p14="http://schemas.microsoft.com/office/powerpoint/2010/main" val="1863214660"/>
              </p:ext>
            </p:extLst>
          </p:nvPr>
        </p:nvGraphicFramePr>
        <p:xfrm>
          <a:off x="533400" y="1447801"/>
          <a:ext cx="7924800" cy="4622798"/>
        </p:xfrm>
        <a:graphic>
          <a:graphicData uri="http://schemas.openxmlformats.org/drawingml/2006/table">
            <a:tbl>
              <a:tblPr/>
              <a:tblGrid>
                <a:gridCol w="1668379">
                  <a:extLst>
                    <a:ext uri="{9D8B030D-6E8A-4147-A177-3AD203B41FA5}">
                      <a16:colId xmlns:a16="http://schemas.microsoft.com/office/drawing/2014/main" val="20000"/>
                    </a:ext>
                  </a:extLst>
                </a:gridCol>
                <a:gridCol w="6256421">
                  <a:extLst>
                    <a:ext uri="{9D8B030D-6E8A-4147-A177-3AD203B41FA5}">
                      <a16:colId xmlns:a16="http://schemas.microsoft.com/office/drawing/2014/main" val="20001"/>
                    </a:ext>
                  </a:extLst>
                </a:gridCol>
              </a:tblGrid>
              <a:tr h="279400">
                <a:tc>
                  <a:txBody>
                    <a:bodyPr/>
                    <a:lstStyle/>
                    <a:p>
                      <a:pPr marL="0" marR="0">
                        <a:spcBef>
                          <a:spcPts val="0"/>
                        </a:spcBef>
                        <a:spcAft>
                          <a:spcPts val="0"/>
                        </a:spcAft>
                      </a:pPr>
                      <a:r>
                        <a:rPr lang="en-US" sz="2000" dirty="0">
                          <a:latin typeface="Arial" pitchFamily="34" charset="0"/>
                          <a:ea typeface="Times"/>
                          <a:cs typeface="Arial" pitchFamily="34" charset="0"/>
                        </a:rPr>
                        <a:t>Category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Arial" pitchFamily="34" charset="0"/>
                          <a:ea typeface="Times"/>
                          <a:cs typeface="Arial" pitchFamily="34"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pPr marL="0" marR="0">
                        <a:spcBef>
                          <a:spcPts val="0"/>
                        </a:spcBef>
                        <a:spcAft>
                          <a:spcPts val="0"/>
                        </a:spcAft>
                      </a:pPr>
                      <a:r>
                        <a:rPr lang="en-US" sz="2000" dirty="0">
                          <a:latin typeface="Arial" pitchFamily="34" charset="0"/>
                          <a:ea typeface="Times"/>
                          <a:cs typeface="Arial" pitchFamily="34" charset="0"/>
                        </a:rPr>
                        <a:t>Activity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000" b="1" dirty="0">
                          <a:latin typeface="Arial" pitchFamily="34" charset="0"/>
                          <a:ea typeface="Times"/>
                          <a:cs typeface="Arial" pitchFamily="34" charset="0"/>
                        </a:rPr>
                        <a:t>Activity ratios.</a:t>
                      </a:r>
                      <a:r>
                        <a:rPr lang="en-US" sz="2000" dirty="0">
                          <a:latin typeface="Arial" pitchFamily="34" charset="0"/>
                          <a:ea typeface="Times"/>
                          <a:cs typeface="Arial" pitchFamily="34" charset="0"/>
                        </a:rPr>
                        <a:t> </a:t>
                      </a:r>
                      <a:r>
                        <a:rPr lang="en-US" sz="2000" dirty="0">
                          <a:latin typeface="Arial" pitchFamily="34" charset="0"/>
                          <a:cs typeface="Arial" pitchFamily="34" charset="0"/>
                        </a:rPr>
                        <a:t>How efficient are the firm’s operations and the firm’s management of assets?</a:t>
                      </a:r>
                      <a:endParaRPr lang="en-US" sz="2000" dirty="0">
                        <a:latin typeface="Arial" pitchFamily="34" charset="0"/>
                        <a:ea typeface="Time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761999">
                <a:tc>
                  <a:txBody>
                    <a:bodyPr/>
                    <a:lstStyle/>
                    <a:p>
                      <a:pPr marL="0" marR="0">
                        <a:spcBef>
                          <a:spcPts val="0"/>
                        </a:spcBef>
                        <a:spcAft>
                          <a:spcPts val="0"/>
                        </a:spcAft>
                      </a:pPr>
                      <a:r>
                        <a:rPr lang="en-US" sz="2000" dirty="0">
                          <a:latin typeface="Arial" pitchFamily="34" charset="0"/>
                          <a:ea typeface="Times"/>
                          <a:cs typeface="Arial" pitchFamily="34" charset="0"/>
                        </a:rPr>
                        <a:t>Liquidity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pitchFamily="34" charset="0"/>
                          <a:ea typeface="Times"/>
                          <a:cs typeface="Arial" pitchFamily="34" charset="0"/>
                        </a:rPr>
                        <a:t>Liquidity ratios.</a:t>
                      </a:r>
                      <a:r>
                        <a:rPr lang="en-US" sz="2000" dirty="0">
                          <a:latin typeface="Arial" pitchFamily="34" charset="0"/>
                          <a:ea typeface="Times"/>
                          <a:cs typeface="Arial" pitchFamily="34" charset="0"/>
                        </a:rPr>
                        <a:t> </a:t>
                      </a:r>
                      <a:r>
                        <a:rPr lang="en-US" sz="2000" dirty="0">
                          <a:latin typeface="Arial" pitchFamily="34" charset="0"/>
                          <a:cs typeface="Arial" pitchFamily="34" charset="0"/>
                        </a:rPr>
                        <a:t>How well is the firm positioned to meet short-term obligations?</a:t>
                      </a:r>
                      <a:endParaRPr lang="en-US" sz="2000" dirty="0">
                        <a:latin typeface="Arial" pitchFamily="34" charset="0"/>
                        <a:ea typeface="Time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marL="0" marR="0">
                        <a:spcBef>
                          <a:spcPts val="0"/>
                        </a:spcBef>
                        <a:spcAft>
                          <a:spcPts val="0"/>
                        </a:spcAft>
                      </a:pPr>
                      <a:r>
                        <a:rPr lang="en-US" sz="2000" dirty="0">
                          <a:latin typeface="Arial" pitchFamily="34" charset="0"/>
                          <a:ea typeface="Times"/>
                          <a:cs typeface="Arial" pitchFamily="34" charset="0"/>
                        </a:rPr>
                        <a:t>Solvency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pitchFamily="34" charset="0"/>
                          <a:ea typeface="Times"/>
                          <a:cs typeface="Arial" pitchFamily="34" charset="0"/>
                        </a:rPr>
                        <a:t>Solvency ratios.</a:t>
                      </a:r>
                      <a:r>
                        <a:rPr lang="en-US" sz="2000" dirty="0">
                          <a:latin typeface="Arial" pitchFamily="34" charset="0"/>
                          <a:ea typeface="Times"/>
                          <a:cs typeface="Arial" pitchFamily="34" charset="0"/>
                        </a:rPr>
                        <a:t> </a:t>
                      </a:r>
                      <a:r>
                        <a:rPr lang="en-US" sz="2000" dirty="0">
                          <a:latin typeface="Arial" pitchFamily="34" charset="0"/>
                          <a:cs typeface="Arial" pitchFamily="34" charset="0"/>
                        </a:rPr>
                        <a:t>How well is the firm positioned to meet long-term obligations? </a:t>
                      </a:r>
                      <a:endParaRPr lang="en-US" sz="2000" dirty="0">
                        <a:latin typeface="Arial" pitchFamily="34" charset="0"/>
                        <a:ea typeface="Time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62000">
                <a:tc>
                  <a:txBody>
                    <a:bodyPr/>
                    <a:lstStyle/>
                    <a:p>
                      <a:pPr marL="0" marR="0">
                        <a:spcBef>
                          <a:spcPts val="0"/>
                        </a:spcBef>
                        <a:spcAft>
                          <a:spcPts val="0"/>
                        </a:spcAft>
                      </a:pPr>
                      <a:r>
                        <a:rPr lang="en-US" sz="2000" dirty="0">
                          <a:latin typeface="Arial" pitchFamily="34" charset="0"/>
                          <a:ea typeface="Times"/>
                          <a:cs typeface="Arial" pitchFamily="34" charset="0"/>
                        </a:rPr>
                        <a:t>Profitability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000" b="1" dirty="0">
                          <a:latin typeface="Arial" pitchFamily="34" charset="0"/>
                          <a:ea typeface="Times"/>
                          <a:cs typeface="Arial" pitchFamily="34" charset="0"/>
                        </a:rPr>
                        <a:t>Profitability ratios.</a:t>
                      </a:r>
                      <a:r>
                        <a:rPr lang="en-US" sz="2000" dirty="0">
                          <a:latin typeface="Arial" pitchFamily="34" charset="0"/>
                          <a:ea typeface="Times"/>
                          <a:cs typeface="Arial" pitchFamily="34" charset="0"/>
                        </a:rPr>
                        <a:t> </a:t>
                      </a:r>
                      <a:r>
                        <a:rPr lang="en-US" sz="2000" dirty="0">
                          <a:latin typeface="Arial" pitchFamily="34" charset="0"/>
                          <a:cs typeface="Arial" pitchFamily="34" charset="0"/>
                        </a:rPr>
                        <a:t>How and how much is the firm achieving returns on its investments?</a:t>
                      </a:r>
                      <a:r>
                        <a:rPr lang="en-US" sz="2000" u="sng" dirty="0">
                          <a:latin typeface="Arial" pitchFamily="34" charset="0"/>
                          <a:cs typeface="Arial" pitchFamily="34" charset="0"/>
                        </a:rPr>
                        <a:t> </a:t>
                      </a:r>
                      <a:endParaRPr lang="en-US" sz="2000" dirty="0">
                        <a:latin typeface="Arial" pitchFamily="34" charset="0"/>
                        <a:ea typeface="Time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1117599">
                <a:tc>
                  <a:txBody>
                    <a:bodyPr/>
                    <a:lstStyle/>
                    <a:p>
                      <a:pPr marL="0" marR="0">
                        <a:spcBef>
                          <a:spcPts val="0"/>
                        </a:spcBef>
                        <a:spcAft>
                          <a:spcPts val="0"/>
                        </a:spcAft>
                      </a:pPr>
                      <a:r>
                        <a:rPr lang="en-US" sz="2000" dirty="0">
                          <a:latin typeface="Arial" pitchFamily="34" charset="0"/>
                          <a:ea typeface="Times"/>
                          <a:cs typeface="Arial" pitchFamily="34" charset="0"/>
                        </a:rPr>
                        <a:t>Valuation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pitchFamily="34" charset="0"/>
                          <a:ea typeface="Times"/>
                          <a:cs typeface="Arial" pitchFamily="34" charset="0"/>
                        </a:rPr>
                        <a:t>Valuation ratios.</a:t>
                      </a:r>
                      <a:r>
                        <a:rPr lang="en-US" sz="2000" dirty="0">
                          <a:latin typeface="Arial" pitchFamily="34" charset="0"/>
                          <a:ea typeface="Times"/>
                          <a:cs typeface="Arial" pitchFamily="34" charset="0"/>
                        </a:rPr>
                        <a:t> </a:t>
                      </a:r>
                      <a:r>
                        <a:rPr lang="en-US" sz="2000" dirty="0">
                          <a:latin typeface="Arial" pitchFamily="34" charset="0"/>
                          <a:cs typeface="Arial" pitchFamily="34" charset="0"/>
                        </a:rPr>
                        <a:t>How does the firm’s performance or financial position relate to its market value?</a:t>
                      </a:r>
                      <a:endParaRPr lang="en-US" sz="2000" dirty="0">
                        <a:latin typeface="Arial" pitchFamily="34" charset="0"/>
                        <a:ea typeface="Time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Footer Placeholder 3"/>
          <p:cNvSpPr>
            <a:spLocks noGrp="1"/>
          </p:cNvSpPr>
          <p:nvPr>
            <p:ph type="ftr" sz="quarter" idx="11"/>
          </p:nvPr>
        </p:nvSpPr>
        <p:spPr>
          <a:xfrm>
            <a:off x="381000" y="6429716"/>
            <a:ext cx="2895600" cy="399367"/>
          </a:xfrm>
        </p:spPr>
        <p:txBody>
          <a:bodyPr/>
          <a:lstStyle/>
          <a:p>
            <a:r>
              <a:rPr lang="en-US" dirty="0"/>
              <a:t>Copyright © 2020 CFA Institute</a:t>
            </a:r>
          </a:p>
        </p:txBody>
      </p:sp>
      <p:sp>
        <p:nvSpPr>
          <p:cNvPr id="7" name="Slide Number Placeholder 4"/>
          <p:cNvSpPr>
            <a:spLocks noGrp="1"/>
          </p:cNvSpPr>
          <p:nvPr>
            <p:ph type="sldNum" sz="quarter" idx="12"/>
          </p:nvPr>
        </p:nvSpPr>
        <p:spPr>
          <a:xfrm>
            <a:off x="8001000" y="6434407"/>
            <a:ext cx="783936" cy="365125"/>
          </a:xfrm>
        </p:spPr>
        <p:txBody>
          <a:bodyPr/>
          <a:lstStyle/>
          <a:p>
            <a:fld id="{4E4A4924-7CC3-4BF6-9C5C-A8E770D15754}" type="slidenum">
              <a:rPr lang="en-US" smtClean="0"/>
              <a:t>8</a:t>
            </a:fld>
            <a:endParaRPr lang="en-US" dirty="0"/>
          </a:p>
        </p:txBody>
      </p:sp>
    </p:spTree>
    <p:extLst>
      <p:ext uri="{BB962C8B-B14F-4D97-AF65-F5344CB8AC3E}">
        <p14:creationId xmlns:p14="http://schemas.microsoft.com/office/powerpoint/2010/main" val="195081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normAutofit/>
          </a:bodyPr>
          <a:lstStyle/>
          <a:p>
            <a:r>
              <a:rPr dirty="0">
                <a:solidFill>
                  <a:srgbClr val="0070C0"/>
                </a:solidFill>
              </a:rPr>
              <a:t>Ratio Analysis - Activity Ratios</a:t>
            </a:r>
          </a:p>
        </p:txBody>
      </p:sp>
      <p:sp>
        <p:nvSpPr>
          <p:cNvPr id="175" name="Shape 175"/>
          <p:cNvSpPr>
            <a:spLocks noGrp="1"/>
          </p:cNvSpPr>
          <p:nvPr>
            <p:ph type="body" sz="half" idx="1"/>
          </p:nvPr>
        </p:nvSpPr>
        <p:spPr>
          <a:xfrm>
            <a:off x="357188" y="1848446"/>
            <a:ext cx="8429625" cy="1647626"/>
          </a:xfrm>
          <a:prstGeom prst="rect">
            <a:avLst/>
          </a:prstGeom>
        </p:spPr>
        <p:txBody>
          <a:bodyPr anchor="t"/>
          <a:lstStyle/>
          <a:p>
            <a:r>
              <a:rPr dirty="0"/>
              <a:t>Also known as </a:t>
            </a:r>
            <a:r>
              <a:rPr i="1" dirty="0"/>
              <a:t>asset </a:t>
            </a:r>
            <a:r>
              <a:rPr i="1" dirty="0" err="1"/>
              <a:t>utilisation</a:t>
            </a:r>
            <a:r>
              <a:rPr dirty="0"/>
              <a:t> or </a:t>
            </a:r>
            <a:r>
              <a:rPr i="1" dirty="0"/>
              <a:t>operating efficiency ratios</a:t>
            </a:r>
            <a:r>
              <a:rPr dirty="0"/>
              <a:t>.</a:t>
            </a:r>
          </a:p>
          <a:p>
            <a:r>
              <a:rPr dirty="0"/>
              <a:t>How efficiently does the company utilize assets?</a:t>
            </a:r>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4" y="2895600"/>
            <a:ext cx="8047589" cy="311966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63416"/>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2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1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4.xml><?xml version="1.0" encoding="utf-8"?>
<a:theme xmlns:a="http://schemas.openxmlformats.org/drawingml/2006/main" name="Alternate Title Slides, Dividers and TOC">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5.xml><?xml version="1.0" encoding="utf-8"?>
<a:theme xmlns:a="http://schemas.openxmlformats.org/drawingml/2006/main" name="FIM3001">
  <a:themeElements>
    <a:clrScheme name="Curtin Colours">
      <a:dk1>
        <a:sysClr val="windowText" lastClr="000000"/>
      </a:dk1>
      <a:lt1>
        <a:sysClr val="window" lastClr="FFFFFF"/>
      </a:lt1>
      <a:dk2>
        <a:srgbClr val="808080"/>
      </a:dk2>
      <a:lt2>
        <a:srgbClr val="EEECE1"/>
      </a:lt2>
      <a:accent1>
        <a:srgbClr val="A47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12065" rIns="0" bIns="0" rtlCol="0">
        <a:spAutoFit/>
      </a:bodyPr>
      <a:lstStyle>
        <a:defPPr marL="12700" algn="l">
          <a:spcBef>
            <a:spcPts val="95"/>
          </a:spcBef>
          <a:defRPr sz="2850" spc="25" dirty="0">
            <a:solidFill>
              <a:srgbClr val="737373"/>
            </a:solidFill>
            <a:latin typeface="Arial"/>
            <a:cs typeface="Arial"/>
          </a:defRPr>
        </a:defPPr>
      </a:lstStyle>
    </a:txDef>
  </a:objectDefaults>
  <a:extraClrSchemeLst/>
  <a:extLst>
    <a:ext uri="{05A4C25C-085E-4340-85A3-A5531E510DB2}">
      <thm15:themeFamily xmlns:thm15="http://schemas.microsoft.com/office/thememl/2012/main" name="FIM3001" id="{308CD536-5154-4267-A2C7-CE6FF4ACA987}" vid="{E80C85D6-5E9B-49A1-97DB-ED225ADFE50E}"/>
    </a:ext>
  </a:extLst>
</a:theme>
</file>

<file path=ppt/theme/theme6.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7.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2D0E45FCF0F4BBB371EEAB5AC4CC4" ma:contentTypeVersion="9" ma:contentTypeDescription="Create a new document." ma:contentTypeScope="" ma:versionID="e4c36c57349774d43637bc5b3b7c3949">
  <xsd:schema xmlns:xsd="http://www.w3.org/2001/XMLSchema" xmlns:xs="http://www.w3.org/2001/XMLSchema" xmlns:p="http://schemas.microsoft.com/office/2006/metadata/properties" xmlns:ns2="2978506b-1cdf-4a19-ba8b-b544eefc02fc" xmlns:ns3="1ee9e045-d919-49b4-b69f-f95a5763e2e7" targetNamespace="http://schemas.microsoft.com/office/2006/metadata/properties" ma:root="true" ma:fieldsID="96533e4611556eabe6ded4b535265e20" ns2:_="" ns3:_="">
    <xsd:import namespace="2978506b-1cdf-4a19-ba8b-b544eefc02fc"/>
    <xsd:import namespace="1ee9e045-d919-49b4-b69f-f95a5763e2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8506b-1cdf-4a19-ba8b-b544eefc02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e9e045-d919-49b4-b69f-f95a5763e2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5A5902-1D8A-4B1B-BEE8-478F8634C7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8506b-1cdf-4a19-ba8b-b544eefc02fc"/>
    <ds:schemaRef ds:uri="1ee9e045-d919-49b4-b69f-f95a5763e2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241A4E-2A7D-4494-8D6B-1EA1B47B0A73}">
  <ds:schemaRefs>
    <ds:schemaRef ds:uri="2978506b-1cdf-4a19-ba8b-b544eefc02fc"/>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1ee9e045-d919-49b4-b69f-f95a5763e2e7"/>
    <ds:schemaRef ds:uri="http://www.w3.org/XML/1998/namespace"/>
    <ds:schemaRef ds:uri="http://purl.org/dc/elements/1.1/"/>
  </ds:schemaRefs>
</ds:datastoreItem>
</file>

<file path=customXml/itemProps3.xml><?xml version="1.0" encoding="utf-8"?>
<ds:datastoreItem xmlns:ds="http://schemas.openxmlformats.org/officeDocument/2006/customXml" ds:itemID="{CED6B68E-A2C7-40D4-BF43-BCEE5E568C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CFA</Template>
  <TotalTime>8275</TotalTime>
  <Words>1885</Words>
  <Application>Microsoft Office PowerPoint</Application>
  <PresentationFormat>On-screen Show (4:3)</PresentationFormat>
  <Paragraphs>330</Paragraphs>
  <Slides>41</Slides>
  <Notes>39</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41</vt:i4>
      </vt:variant>
    </vt:vector>
  </HeadingPairs>
  <TitlesOfParts>
    <vt:vector size="55" baseType="lpstr">
      <vt:lpstr>Avenir Roman</vt:lpstr>
      <vt:lpstr>Helvetica Light</vt:lpstr>
      <vt:lpstr>Palatino</vt:lpstr>
      <vt:lpstr>Arial</vt:lpstr>
      <vt:lpstr>Calibri</vt:lpstr>
      <vt:lpstr>Cambria</vt:lpstr>
      <vt:lpstr>Helvetica</vt:lpstr>
      <vt:lpstr>Times New Roman</vt:lpstr>
      <vt:lpstr>Wingdings</vt:lpstr>
      <vt:lpstr>2_CFA</vt:lpstr>
      <vt:lpstr>1_CFA</vt:lpstr>
      <vt:lpstr>CFA</vt:lpstr>
      <vt:lpstr>Alternate Title Slides, Dividers and TOC</vt:lpstr>
      <vt:lpstr>FIM3001</vt:lpstr>
      <vt:lpstr>PowerPoint Presentation</vt:lpstr>
      <vt:lpstr>Module 5 Financial Analysis Techniques &amp; Application</vt:lpstr>
      <vt:lpstr>steps in financial statement analysis</vt:lpstr>
      <vt:lpstr>Analytical Tools</vt:lpstr>
      <vt:lpstr>Financial ratios</vt:lpstr>
      <vt:lpstr>ratio analysis</vt:lpstr>
      <vt:lpstr>Ratio Analysis - Insights &amp; Limitations</vt:lpstr>
      <vt:lpstr>Categories of Financial Ratios</vt:lpstr>
      <vt:lpstr>Ratio Analysis - Activity Ratios</vt:lpstr>
      <vt:lpstr>Ratio Analysis - Liquidity Ratios</vt:lpstr>
      <vt:lpstr>Ratio Analysis - Solvency Ratios</vt:lpstr>
      <vt:lpstr>Ratio Analysis - Profitability Ratios</vt:lpstr>
      <vt:lpstr>DuPont Analysis: Decompose ROE</vt:lpstr>
      <vt:lpstr>DuPont Analysis: Decompose ROE (con’t)</vt:lpstr>
      <vt:lpstr>DuPont Analysis: Decompose ROE (con’t)</vt:lpstr>
      <vt:lpstr>DuPont Analysis: Decompose ROE (con’t)</vt:lpstr>
      <vt:lpstr>DuPont Analysis: Decompose ROE (con’t)</vt:lpstr>
      <vt:lpstr>DuPont Analysis: Decompose ROE (con’t)</vt:lpstr>
      <vt:lpstr>  Valuation Ratios</vt:lpstr>
      <vt:lpstr>Common-size Analysis</vt:lpstr>
      <vt:lpstr>Common-size Balance Sheet Example </vt:lpstr>
      <vt:lpstr>Common-size Balance Sheet Example </vt:lpstr>
      <vt:lpstr>The use of graphs as an analytical tool</vt:lpstr>
      <vt:lpstr>Example 1: PIE CHART</vt:lpstr>
      <vt:lpstr>Example 2: Line graph</vt:lpstr>
      <vt:lpstr>Example 3: stacked column graph</vt:lpstr>
      <vt:lpstr>Application of financial analysis</vt:lpstr>
      <vt:lpstr>Equity Analysis</vt:lpstr>
      <vt:lpstr>Credit Analysis</vt:lpstr>
      <vt:lpstr>Credit ratings scale: highest to lowest</vt:lpstr>
      <vt:lpstr>Ratio Analysis - Segments</vt:lpstr>
      <vt:lpstr>Segment ratios</vt:lpstr>
      <vt:lpstr>Evaluating past financial performance</vt:lpstr>
      <vt:lpstr>Evaluation of a company’s past performance: Apple</vt:lpstr>
      <vt:lpstr>Evaluation of a company’s past performance: Apple</vt:lpstr>
      <vt:lpstr>Evaluation of a company’s past performance: Apple</vt:lpstr>
      <vt:lpstr>PowerPoint Presentation</vt:lpstr>
      <vt:lpstr>Model Building and Forecasting</vt:lpstr>
      <vt:lpstr>model building: examples of possible uses of ratios</vt:lpstr>
      <vt:lpstr>SALES FORECASTING</vt:lpstr>
      <vt:lpstr>Summary</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Techniques</dc:title>
  <dc:creator>Elaine Henry</dc:creator>
  <cp:lastModifiedBy>Siwen Song</cp:lastModifiedBy>
  <cp:revision>835</cp:revision>
  <cp:lastPrinted>2021-08-19T06:23:20Z</cp:lastPrinted>
  <dcterms:created xsi:type="dcterms:W3CDTF">2012-05-31T13:58:40Z</dcterms:created>
  <dcterms:modified xsi:type="dcterms:W3CDTF">2023-06-15T03:40:48Z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y fmtid="{D5CDD505-2E9C-101B-9397-08002B2CF9AE}" pid="5" name="ContentTypeId">
    <vt:lpwstr>0x010100E242D0E45FCF0F4BBB371EEAB5AC4CC4</vt:lpwstr>
  </property>
</Properties>
</file>