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1"/>
  </p:notesMasterIdLst>
  <p:sldIdLst>
    <p:sldId id="304" r:id="rId3"/>
    <p:sldId id="299" r:id="rId4"/>
    <p:sldId id="300" r:id="rId5"/>
    <p:sldId id="301" r:id="rId6"/>
    <p:sldId id="258" r:id="rId7"/>
    <p:sldId id="259" r:id="rId8"/>
    <p:sldId id="260" r:id="rId9"/>
    <p:sldId id="261" r:id="rId10"/>
    <p:sldId id="262" r:id="rId11"/>
    <p:sldId id="263" r:id="rId12"/>
    <p:sldId id="284" r:id="rId13"/>
    <p:sldId id="268" r:id="rId14"/>
    <p:sldId id="269" r:id="rId15"/>
    <p:sldId id="266" r:id="rId16"/>
    <p:sldId id="295" r:id="rId17"/>
    <p:sldId id="270" r:id="rId18"/>
    <p:sldId id="271" r:id="rId19"/>
    <p:sldId id="272" r:id="rId20"/>
    <p:sldId id="275" r:id="rId21"/>
    <p:sldId id="276" r:id="rId22"/>
    <p:sldId id="277" r:id="rId23"/>
    <p:sldId id="278" r:id="rId24"/>
    <p:sldId id="296" r:id="rId25"/>
    <p:sldId id="297" r:id="rId26"/>
    <p:sldId id="298" r:id="rId27"/>
    <p:sldId id="288" r:id="rId28"/>
    <p:sldId id="289" r:id="rId29"/>
    <p:sldId id="303" r:id="rId30"/>
    <p:sldId id="290" r:id="rId31"/>
    <p:sldId id="291" r:id="rId32"/>
    <p:sldId id="292" r:id="rId33"/>
    <p:sldId id="293" r:id="rId34"/>
    <p:sldId id="302" r:id="rId35"/>
    <p:sldId id="294" r:id="rId36"/>
    <p:sldId id="279" r:id="rId37"/>
    <p:sldId id="280" r:id="rId38"/>
    <p:sldId id="281" r:id="rId39"/>
    <p:sldId id="282" r:id="rId40"/>
  </p:sldIdLst>
  <p:sldSz cx="13004800" cy="97536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4"/>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5"/>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5"/>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3208" autoAdjust="0"/>
  </p:normalViewPr>
  <p:slideViewPr>
    <p:cSldViewPr snapToGrid="0">
      <p:cViewPr varScale="1">
        <p:scale>
          <a:sx n="59" d="100"/>
          <a:sy n="59" d="100"/>
        </p:scale>
        <p:origin x="24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86F71532-6D08-4E74-B376-7E969D752EA6}"/>
    <pc:docChg chg="undo custSel addSld delSld modSld">
      <pc:chgData name="Siwen Song" userId="9dc8af66-f080-4a12-9930-e64d42240ebc" providerId="ADAL" clId="{86F71532-6D08-4E74-B376-7E969D752EA6}" dt="2023-04-19T08:13:25.878" v="1617" actId="120"/>
      <pc:docMkLst>
        <pc:docMk/>
      </pc:docMkLst>
      <pc:sldChg chg="modSp mod">
        <pc:chgData name="Siwen Song" userId="9dc8af66-f080-4a12-9930-e64d42240ebc" providerId="ADAL" clId="{86F71532-6D08-4E74-B376-7E969D752EA6}" dt="2023-04-19T07:08:57.223" v="6" actId="27636"/>
        <pc:sldMkLst>
          <pc:docMk/>
          <pc:sldMk cId="0" sldId="263"/>
        </pc:sldMkLst>
        <pc:spChg chg="mod">
          <ac:chgData name="Siwen Song" userId="9dc8af66-f080-4a12-9930-e64d42240ebc" providerId="ADAL" clId="{86F71532-6D08-4E74-B376-7E969D752EA6}" dt="2023-04-19T07:08:57.223" v="6" actId="27636"/>
          <ac:spMkLst>
            <pc:docMk/>
            <pc:sldMk cId="0" sldId="263"/>
            <ac:spMk id="169" creationId="{00000000-0000-0000-0000-000000000000}"/>
          </ac:spMkLst>
        </pc:spChg>
      </pc:sldChg>
      <pc:sldChg chg="modSp mod">
        <pc:chgData name="Siwen Song" userId="9dc8af66-f080-4a12-9930-e64d42240ebc" providerId="ADAL" clId="{86F71532-6D08-4E74-B376-7E969D752EA6}" dt="2023-04-19T07:08:57.269" v="7" actId="27636"/>
        <pc:sldMkLst>
          <pc:docMk/>
          <pc:sldMk cId="0" sldId="277"/>
        </pc:sldMkLst>
        <pc:spChg chg="mod">
          <ac:chgData name="Siwen Song" userId="9dc8af66-f080-4a12-9930-e64d42240ebc" providerId="ADAL" clId="{86F71532-6D08-4E74-B376-7E969D752EA6}" dt="2023-04-19T07:08:57.269" v="7" actId="27636"/>
          <ac:spMkLst>
            <pc:docMk/>
            <pc:sldMk cId="0" sldId="277"/>
            <ac:spMk id="246" creationId="{00000000-0000-0000-0000-000000000000}"/>
          </ac:spMkLst>
        </pc:spChg>
      </pc:sldChg>
      <pc:sldChg chg="modSp mod">
        <pc:chgData name="Siwen Song" userId="9dc8af66-f080-4a12-9930-e64d42240ebc" providerId="ADAL" clId="{86F71532-6D08-4E74-B376-7E969D752EA6}" dt="2023-04-19T07:08:57.120" v="5" actId="27636"/>
        <pc:sldMkLst>
          <pc:docMk/>
          <pc:sldMk cId="0" sldId="280"/>
        </pc:sldMkLst>
        <pc:spChg chg="mod">
          <ac:chgData name="Siwen Song" userId="9dc8af66-f080-4a12-9930-e64d42240ebc" providerId="ADAL" clId="{86F71532-6D08-4E74-B376-7E969D752EA6}" dt="2023-04-19T07:08:57.120" v="5" actId="27636"/>
          <ac:spMkLst>
            <pc:docMk/>
            <pc:sldMk cId="0" sldId="280"/>
            <ac:spMk id="263" creationId="{00000000-0000-0000-0000-000000000000}"/>
          </ac:spMkLst>
        </pc:spChg>
      </pc:sldChg>
      <pc:sldChg chg="modSp mod">
        <pc:chgData name="Siwen Song" userId="9dc8af66-f080-4a12-9930-e64d42240ebc" providerId="ADAL" clId="{86F71532-6D08-4E74-B376-7E969D752EA6}" dt="2023-04-19T07:29:10.410" v="76" actId="20577"/>
        <pc:sldMkLst>
          <pc:docMk/>
          <pc:sldMk cId="20613643" sldId="302"/>
        </pc:sldMkLst>
        <pc:spChg chg="mod">
          <ac:chgData name="Siwen Song" userId="9dc8af66-f080-4a12-9930-e64d42240ebc" providerId="ADAL" clId="{86F71532-6D08-4E74-B376-7E969D752EA6}" dt="2023-04-19T07:29:10.410" v="76" actId="20577"/>
          <ac:spMkLst>
            <pc:docMk/>
            <pc:sldMk cId="20613643" sldId="302"/>
            <ac:spMk id="3" creationId="{00000000-0000-0000-0000-000000000000}"/>
          </ac:spMkLst>
        </pc:spChg>
      </pc:sldChg>
      <pc:sldChg chg="new del">
        <pc:chgData name="Siwen Song" userId="9dc8af66-f080-4a12-9930-e64d42240ebc" providerId="ADAL" clId="{86F71532-6D08-4E74-B376-7E969D752EA6}" dt="2023-04-19T07:33:24.900" v="80" actId="680"/>
        <pc:sldMkLst>
          <pc:docMk/>
          <pc:sldMk cId="823470684" sldId="305"/>
        </pc:sldMkLst>
      </pc:sldChg>
      <pc:sldChg chg="new del">
        <pc:chgData name="Siwen Song" userId="9dc8af66-f080-4a12-9930-e64d42240ebc" providerId="ADAL" clId="{86F71532-6D08-4E74-B376-7E969D752EA6}" dt="2023-04-19T07:33:17.380" v="78" actId="680"/>
        <pc:sldMkLst>
          <pc:docMk/>
          <pc:sldMk cId="1505773701" sldId="305"/>
        </pc:sldMkLst>
      </pc:sldChg>
      <pc:sldChg chg="del">
        <pc:chgData name="Siwen Song" userId="9dc8af66-f080-4a12-9930-e64d42240ebc" providerId="ADAL" clId="{86F71532-6D08-4E74-B376-7E969D752EA6}" dt="2023-04-19T07:33:29.012" v="81"/>
        <pc:sldMkLst>
          <pc:docMk/>
          <pc:sldMk cId="2145068581" sldId="305"/>
        </pc:sldMkLst>
      </pc:sldChg>
      <pc:sldChg chg="modSp mod">
        <pc:chgData name="Siwen Song" userId="9dc8af66-f080-4a12-9930-e64d42240ebc" providerId="ADAL" clId="{86F71532-6D08-4E74-B376-7E969D752EA6}" dt="2023-04-19T08:01:58.807" v="1502" actId="20577"/>
        <pc:sldMkLst>
          <pc:docMk/>
          <pc:sldMk cId="2943892301" sldId="305"/>
        </pc:sldMkLst>
        <pc:spChg chg="mod">
          <ac:chgData name="Siwen Song" userId="9dc8af66-f080-4a12-9930-e64d42240ebc" providerId="ADAL" clId="{86F71532-6D08-4E74-B376-7E969D752EA6}" dt="2023-04-19T07:33:46.700" v="119" actId="20577"/>
          <ac:spMkLst>
            <pc:docMk/>
            <pc:sldMk cId="2943892301" sldId="305"/>
            <ac:spMk id="138" creationId="{00000000-0000-0000-0000-000000000000}"/>
          </ac:spMkLst>
        </pc:spChg>
        <pc:spChg chg="mod">
          <ac:chgData name="Siwen Song" userId="9dc8af66-f080-4a12-9930-e64d42240ebc" providerId="ADAL" clId="{86F71532-6D08-4E74-B376-7E969D752EA6}" dt="2023-04-19T08:01:58.807" v="1502" actId="20577"/>
          <ac:spMkLst>
            <pc:docMk/>
            <pc:sldMk cId="2943892301" sldId="305"/>
            <ac:spMk id="139" creationId="{00000000-0000-0000-0000-000000000000}"/>
          </ac:spMkLst>
        </pc:spChg>
      </pc:sldChg>
      <pc:sldChg chg="new del">
        <pc:chgData name="Siwen Song" userId="9dc8af66-f080-4a12-9930-e64d42240ebc" providerId="ADAL" clId="{86F71532-6D08-4E74-B376-7E969D752EA6}" dt="2023-04-19T08:02:43.691" v="1504" actId="680"/>
        <pc:sldMkLst>
          <pc:docMk/>
          <pc:sldMk cId="1845246429" sldId="306"/>
        </pc:sldMkLst>
      </pc:sldChg>
      <pc:sldChg chg="addSp modSp mod modNotesTx">
        <pc:chgData name="Siwen Song" userId="9dc8af66-f080-4a12-9930-e64d42240ebc" providerId="ADAL" clId="{86F71532-6D08-4E74-B376-7E969D752EA6}" dt="2023-04-19T08:13:25.878" v="1617" actId="120"/>
        <pc:sldMkLst>
          <pc:docMk/>
          <pc:sldMk cId="3980721729" sldId="306"/>
        </pc:sldMkLst>
        <pc:spChg chg="mod">
          <ac:chgData name="Siwen Song" userId="9dc8af66-f080-4a12-9930-e64d42240ebc" providerId="ADAL" clId="{86F71532-6D08-4E74-B376-7E969D752EA6}" dt="2023-04-19T08:13:25.878" v="1617" actId="120"/>
          <ac:spMkLst>
            <pc:docMk/>
            <pc:sldMk cId="3980721729" sldId="306"/>
            <ac:spMk id="5" creationId="{00000000-0000-0000-0000-000000000000}"/>
          </ac:spMkLst>
        </pc:spChg>
        <pc:spChg chg="mod">
          <ac:chgData name="Siwen Song" userId="9dc8af66-f080-4a12-9930-e64d42240ebc" providerId="ADAL" clId="{86F71532-6D08-4E74-B376-7E969D752EA6}" dt="2023-04-19T08:03:00.781" v="1535" actId="20577"/>
          <ac:spMkLst>
            <pc:docMk/>
            <pc:sldMk cId="3980721729" sldId="306"/>
            <ac:spMk id="251" creationId="{00000000-0000-0000-0000-000000000000}"/>
          </ac:spMkLst>
        </pc:spChg>
        <pc:picChg chg="add mod">
          <ac:chgData name="Siwen Song" userId="9dc8af66-f080-4a12-9930-e64d42240ebc" providerId="ADAL" clId="{86F71532-6D08-4E74-B376-7E969D752EA6}" dt="2023-04-19T08:10:54.192" v="1542" actId="1076"/>
          <ac:picMkLst>
            <pc:docMk/>
            <pc:sldMk cId="3980721729" sldId="306"/>
            <ac:picMk id="3" creationId="{054B0F54-E9CC-74FB-9413-81F6EBE9073C}"/>
          </ac:picMkLst>
        </pc:picChg>
      </pc:sldChg>
    </pc:docChg>
  </pc:docChgLst>
  <pc:docChgLst>
    <pc:chgData name="Siwen Song" userId="9dc8af66-f080-4a12-9930-e64d42240ebc" providerId="ADAL" clId="{BAC4E1FA-8063-4331-89FC-9EA5A99156CC}"/>
    <pc:docChg chg="custSel delSld modSld">
      <pc:chgData name="Siwen Song" userId="9dc8af66-f080-4a12-9930-e64d42240ebc" providerId="ADAL" clId="{BAC4E1FA-8063-4331-89FC-9EA5A99156CC}" dt="2021-09-12T01:36:04.080" v="7" actId="47"/>
      <pc:docMkLst>
        <pc:docMk/>
      </pc:docMkLst>
      <pc:sldChg chg="modSp mod modNotesTx">
        <pc:chgData name="Siwen Song" userId="9dc8af66-f080-4a12-9930-e64d42240ebc" providerId="ADAL" clId="{BAC4E1FA-8063-4331-89FC-9EA5A99156CC}" dt="2021-09-12T01:15:39.240" v="2" actId="27636"/>
        <pc:sldMkLst>
          <pc:docMk/>
          <pc:sldMk cId="0" sldId="263"/>
        </pc:sldMkLst>
        <pc:spChg chg="mod">
          <ac:chgData name="Siwen Song" userId="9dc8af66-f080-4a12-9930-e64d42240ebc" providerId="ADAL" clId="{BAC4E1FA-8063-4331-89FC-9EA5A99156CC}" dt="2021-09-12T01:15:39.240" v="2" actId="27636"/>
          <ac:spMkLst>
            <pc:docMk/>
            <pc:sldMk cId="0" sldId="263"/>
            <ac:spMk id="169" creationId="{00000000-0000-0000-0000-000000000000}"/>
          </ac:spMkLst>
        </pc:spChg>
      </pc:sldChg>
      <pc:sldChg chg="modNotesTx">
        <pc:chgData name="Siwen Song" userId="9dc8af66-f080-4a12-9930-e64d42240ebc" providerId="ADAL" clId="{BAC4E1FA-8063-4331-89FC-9EA5A99156CC}" dt="2021-09-12T01:17:18.259" v="5" actId="313"/>
        <pc:sldMkLst>
          <pc:docMk/>
          <pc:sldMk cId="0" sldId="266"/>
        </pc:sldMkLst>
      </pc:sldChg>
      <pc:sldChg chg="modSp mod">
        <pc:chgData name="Siwen Song" userId="9dc8af66-f080-4a12-9930-e64d42240ebc" providerId="ADAL" clId="{BAC4E1FA-8063-4331-89FC-9EA5A99156CC}" dt="2021-09-12T01:15:39.302" v="3" actId="27636"/>
        <pc:sldMkLst>
          <pc:docMk/>
          <pc:sldMk cId="0" sldId="277"/>
        </pc:sldMkLst>
        <pc:spChg chg="mod">
          <ac:chgData name="Siwen Song" userId="9dc8af66-f080-4a12-9930-e64d42240ebc" providerId="ADAL" clId="{BAC4E1FA-8063-4331-89FC-9EA5A99156CC}" dt="2021-09-12T01:15:39.302" v="3" actId="27636"/>
          <ac:spMkLst>
            <pc:docMk/>
            <pc:sldMk cId="0" sldId="277"/>
            <ac:spMk id="246" creationId="{00000000-0000-0000-0000-000000000000}"/>
          </ac:spMkLst>
        </pc:spChg>
      </pc:sldChg>
      <pc:sldChg chg="modSp mod">
        <pc:chgData name="Siwen Song" userId="9dc8af66-f080-4a12-9930-e64d42240ebc" providerId="ADAL" clId="{BAC4E1FA-8063-4331-89FC-9EA5A99156CC}" dt="2021-09-12T01:15:39.392" v="4" actId="27636"/>
        <pc:sldMkLst>
          <pc:docMk/>
          <pc:sldMk cId="0" sldId="280"/>
        </pc:sldMkLst>
        <pc:spChg chg="mod">
          <ac:chgData name="Siwen Song" userId="9dc8af66-f080-4a12-9930-e64d42240ebc" providerId="ADAL" clId="{BAC4E1FA-8063-4331-89FC-9EA5A99156CC}" dt="2021-09-12T01:15:39.392" v="4" actId="27636"/>
          <ac:spMkLst>
            <pc:docMk/>
            <pc:sldMk cId="0" sldId="280"/>
            <ac:spMk id="263" creationId="{00000000-0000-0000-0000-000000000000}"/>
          </ac:spMkLst>
        </pc:spChg>
      </pc:sldChg>
      <pc:sldChg chg="del">
        <pc:chgData name="Siwen Song" userId="9dc8af66-f080-4a12-9930-e64d42240ebc" providerId="ADAL" clId="{BAC4E1FA-8063-4331-89FC-9EA5A99156CC}" dt="2021-09-12T01:36:04.080" v="7" actId="47"/>
        <pc:sldMkLst>
          <pc:docMk/>
          <pc:sldMk cId="2093716656" sldId="287"/>
        </pc:sldMkLst>
      </pc:sldChg>
      <pc:sldChg chg="modNotesTx">
        <pc:chgData name="Siwen Song" userId="9dc8af66-f080-4a12-9930-e64d42240ebc" providerId="ADAL" clId="{BAC4E1FA-8063-4331-89FC-9EA5A99156CC}" dt="2021-09-12T01:20:55.935" v="6" actId="20577"/>
        <pc:sldMkLst>
          <pc:docMk/>
          <pc:sldMk cId="2932767218" sldId="295"/>
        </pc:sldMkLst>
      </pc:sldChg>
    </pc:docChg>
  </pc:docChgLst>
  <pc:docChgLst>
    <pc:chgData name="Siwen Song" userId="9dc8af66-f080-4a12-9930-e64d42240ebc" providerId="ADAL" clId="{EF200C25-8A1A-4EF2-A788-F3EA95DF7B3C}"/>
    <pc:docChg chg="undo custSel addSld delSld modSld sldOrd">
      <pc:chgData name="Siwen Song" userId="9dc8af66-f080-4a12-9930-e64d42240ebc" providerId="ADAL" clId="{EF200C25-8A1A-4EF2-A788-F3EA95DF7B3C}" dt="2019-09-19T07:07:16.266" v="1370" actId="20577"/>
      <pc:docMkLst>
        <pc:docMk/>
      </pc:docMkLst>
      <pc:sldChg chg="modNotesTx">
        <pc:chgData name="Siwen Song" userId="9dc8af66-f080-4a12-9930-e64d42240ebc" providerId="ADAL" clId="{EF200C25-8A1A-4EF2-A788-F3EA95DF7B3C}" dt="2019-09-19T06:33:09.129" v="987" actId="5793"/>
        <pc:sldMkLst>
          <pc:docMk/>
          <pc:sldMk cId="0" sldId="259"/>
        </pc:sldMkLst>
      </pc:sldChg>
      <pc:sldChg chg="modNotesTx">
        <pc:chgData name="Siwen Song" userId="9dc8af66-f080-4a12-9930-e64d42240ebc" providerId="ADAL" clId="{EF200C25-8A1A-4EF2-A788-F3EA95DF7B3C}" dt="2019-09-18T03:05:40.017" v="286" actId="20577"/>
        <pc:sldMkLst>
          <pc:docMk/>
          <pc:sldMk cId="0" sldId="260"/>
        </pc:sldMkLst>
      </pc:sldChg>
      <pc:sldChg chg="modSp modAnim modNotesTx">
        <pc:chgData name="Siwen Song" userId="9dc8af66-f080-4a12-9930-e64d42240ebc" providerId="ADAL" clId="{EF200C25-8A1A-4EF2-A788-F3EA95DF7B3C}" dt="2019-09-18T03:14:33.860" v="319" actId="20577"/>
        <pc:sldMkLst>
          <pc:docMk/>
          <pc:sldMk cId="0" sldId="261"/>
        </pc:sldMkLst>
        <pc:spChg chg="mod">
          <ac:chgData name="Siwen Song" userId="9dc8af66-f080-4a12-9930-e64d42240ebc" providerId="ADAL" clId="{EF200C25-8A1A-4EF2-A788-F3EA95DF7B3C}" dt="2019-09-18T03:10:01.916" v="296" actId="12"/>
          <ac:spMkLst>
            <pc:docMk/>
            <pc:sldMk cId="0" sldId="261"/>
            <ac:spMk id="8" creationId="{00000000-0000-0000-0000-000000000000}"/>
          </ac:spMkLst>
        </pc:spChg>
      </pc:sldChg>
      <pc:sldChg chg="modSp">
        <pc:chgData name="Siwen Song" userId="9dc8af66-f080-4a12-9930-e64d42240ebc" providerId="ADAL" clId="{EF200C25-8A1A-4EF2-A788-F3EA95DF7B3C}" dt="2019-09-18T03:16:14.062" v="327" actId="20577"/>
        <pc:sldMkLst>
          <pc:docMk/>
          <pc:sldMk cId="0" sldId="262"/>
        </pc:sldMkLst>
        <pc:spChg chg="mod">
          <ac:chgData name="Siwen Song" userId="9dc8af66-f080-4a12-9930-e64d42240ebc" providerId="ADAL" clId="{EF200C25-8A1A-4EF2-A788-F3EA95DF7B3C}" dt="2019-09-18T03:16:14.062" v="327" actId="20577"/>
          <ac:spMkLst>
            <pc:docMk/>
            <pc:sldMk cId="0" sldId="262"/>
            <ac:spMk id="165" creationId="{00000000-0000-0000-0000-000000000000}"/>
          </ac:spMkLst>
        </pc:spChg>
      </pc:sldChg>
      <pc:sldChg chg="modSp modNotesTx">
        <pc:chgData name="Siwen Song" userId="9dc8af66-f080-4a12-9930-e64d42240ebc" providerId="ADAL" clId="{EF200C25-8A1A-4EF2-A788-F3EA95DF7B3C}" dt="2019-09-19T06:48:31.593" v="1002" actId="20577"/>
        <pc:sldMkLst>
          <pc:docMk/>
          <pc:sldMk cId="0" sldId="263"/>
        </pc:sldMkLst>
        <pc:spChg chg="mod">
          <ac:chgData name="Siwen Song" userId="9dc8af66-f080-4a12-9930-e64d42240ebc" providerId="ADAL" clId="{EF200C25-8A1A-4EF2-A788-F3EA95DF7B3C}" dt="2019-09-18T03:08:40.513" v="288" actId="27636"/>
          <ac:spMkLst>
            <pc:docMk/>
            <pc:sldMk cId="0" sldId="263"/>
            <ac:spMk id="169" creationId="{00000000-0000-0000-0000-000000000000}"/>
          </ac:spMkLst>
        </pc:spChg>
      </pc:sldChg>
      <pc:sldChg chg="del">
        <pc:chgData name="Siwen Song" userId="9dc8af66-f080-4a12-9930-e64d42240ebc" providerId="ADAL" clId="{EF200C25-8A1A-4EF2-A788-F3EA95DF7B3C}" dt="2019-09-18T03:31:58.088" v="328" actId="2696"/>
        <pc:sldMkLst>
          <pc:docMk/>
          <pc:sldMk cId="0" sldId="264"/>
        </pc:sldMkLst>
      </pc:sldChg>
      <pc:sldChg chg="addSp delSp modSp add del ord modNotesTx">
        <pc:chgData name="Siwen Song" userId="9dc8af66-f080-4a12-9930-e64d42240ebc" providerId="ADAL" clId="{EF200C25-8A1A-4EF2-A788-F3EA95DF7B3C}" dt="2019-09-18T03:46:47.449" v="489"/>
        <pc:sldMkLst>
          <pc:docMk/>
          <pc:sldMk cId="0" sldId="265"/>
        </pc:sldMkLst>
        <pc:spChg chg="add del mod">
          <ac:chgData name="Siwen Song" userId="9dc8af66-f080-4a12-9930-e64d42240ebc" providerId="ADAL" clId="{EF200C25-8A1A-4EF2-A788-F3EA95DF7B3C}" dt="2019-09-18T03:42:22.312" v="388" actId="478"/>
          <ac:spMkLst>
            <pc:docMk/>
            <pc:sldMk cId="0" sldId="265"/>
            <ac:spMk id="3" creationId="{955A3DE3-FD67-4EC6-9CB0-EDFF324DA6E5}"/>
          </ac:spMkLst>
        </pc:spChg>
        <pc:spChg chg="add mod">
          <ac:chgData name="Siwen Song" userId="9dc8af66-f080-4a12-9930-e64d42240ebc" providerId="ADAL" clId="{EF200C25-8A1A-4EF2-A788-F3EA95DF7B3C}" dt="2019-09-18T03:44:57.533" v="448" actId="15"/>
          <ac:spMkLst>
            <pc:docMk/>
            <pc:sldMk cId="0" sldId="265"/>
            <ac:spMk id="5" creationId="{DE24E805-43AB-4284-BE22-83FE8E361131}"/>
          </ac:spMkLst>
        </pc:spChg>
        <pc:spChg chg="add del mod">
          <ac:chgData name="Siwen Song" userId="9dc8af66-f080-4a12-9930-e64d42240ebc" providerId="ADAL" clId="{EF200C25-8A1A-4EF2-A788-F3EA95DF7B3C}" dt="2019-09-18T03:43:46.117" v="431" actId="478"/>
          <ac:spMkLst>
            <pc:docMk/>
            <pc:sldMk cId="0" sldId="265"/>
            <ac:spMk id="181" creationId="{00000000-0000-0000-0000-000000000000}"/>
          </ac:spMkLst>
        </pc:spChg>
      </pc:sldChg>
      <pc:sldChg chg="modSp modNotesTx">
        <pc:chgData name="Siwen Song" userId="9dc8af66-f080-4a12-9930-e64d42240ebc" providerId="ADAL" clId="{EF200C25-8A1A-4EF2-A788-F3EA95DF7B3C}" dt="2019-09-19T06:56:23.167" v="1343" actId="20577"/>
        <pc:sldMkLst>
          <pc:docMk/>
          <pc:sldMk cId="0" sldId="266"/>
        </pc:sldMkLst>
        <pc:spChg chg="mod">
          <ac:chgData name="Siwen Song" userId="9dc8af66-f080-4a12-9930-e64d42240ebc" providerId="ADAL" clId="{EF200C25-8A1A-4EF2-A788-F3EA95DF7B3C}" dt="2019-09-19T06:50:44.365" v="1003" actId="20577"/>
          <ac:spMkLst>
            <pc:docMk/>
            <pc:sldMk cId="0" sldId="266"/>
            <ac:spMk id="187" creationId="{00000000-0000-0000-0000-000000000000}"/>
          </ac:spMkLst>
        </pc:spChg>
      </pc:sldChg>
      <pc:sldChg chg="ord">
        <pc:chgData name="Siwen Song" userId="9dc8af66-f080-4a12-9930-e64d42240ebc" providerId="ADAL" clId="{EF200C25-8A1A-4EF2-A788-F3EA95DF7B3C}" dt="2019-09-18T03:32:12.077" v="330"/>
        <pc:sldMkLst>
          <pc:docMk/>
          <pc:sldMk cId="0" sldId="268"/>
        </pc:sldMkLst>
      </pc:sldChg>
      <pc:sldChg chg="modSp ord">
        <pc:chgData name="Siwen Song" userId="9dc8af66-f080-4a12-9930-e64d42240ebc" providerId="ADAL" clId="{EF200C25-8A1A-4EF2-A788-F3EA95DF7B3C}" dt="2019-09-18T03:34:33.090" v="370" actId="20577"/>
        <pc:sldMkLst>
          <pc:docMk/>
          <pc:sldMk cId="0" sldId="269"/>
        </pc:sldMkLst>
        <pc:spChg chg="mod">
          <ac:chgData name="Siwen Song" userId="9dc8af66-f080-4a12-9930-e64d42240ebc" providerId="ADAL" clId="{EF200C25-8A1A-4EF2-A788-F3EA95DF7B3C}" dt="2019-09-18T03:34:33.090" v="370" actId="20577"/>
          <ac:spMkLst>
            <pc:docMk/>
            <pc:sldMk cId="0" sldId="269"/>
            <ac:spMk id="5" creationId="{00000000-0000-0000-0000-000000000000}"/>
          </ac:spMkLst>
        </pc:spChg>
      </pc:sldChg>
      <pc:sldChg chg="modSp">
        <pc:chgData name="Siwen Song" userId="9dc8af66-f080-4a12-9930-e64d42240ebc" providerId="ADAL" clId="{EF200C25-8A1A-4EF2-A788-F3EA95DF7B3C}" dt="2019-09-19T07:03:11.155" v="1346" actId="207"/>
        <pc:sldMkLst>
          <pc:docMk/>
          <pc:sldMk cId="0" sldId="271"/>
        </pc:sldMkLst>
        <pc:spChg chg="mod">
          <ac:chgData name="Siwen Song" userId="9dc8af66-f080-4a12-9930-e64d42240ebc" providerId="ADAL" clId="{EF200C25-8A1A-4EF2-A788-F3EA95DF7B3C}" dt="2019-09-19T07:03:11.155" v="1346" actId="207"/>
          <ac:spMkLst>
            <pc:docMk/>
            <pc:sldMk cId="0" sldId="271"/>
            <ac:spMk id="30" creationId="{00000000-0000-0000-0000-000000000000}"/>
          </ac:spMkLst>
        </pc:spChg>
      </pc:sldChg>
      <pc:sldChg chg="modNotesTx">
        <pc:chgData name="Siwen Song" userId="9dc8af66-f080-4a12-9930-e64d42240ebc" providerId="ADAL" clId="{EF200C25-8A1A-4EF2-A788-F3EA95DF7B3C}" dt="2019-09-18T03:51:18.829" v="524" actId="20577"/>
        <pc:sldMkLst>
          <pc:docMk/>
          <pc:sldMk cId="0" sldId="275"/>
        </pc:sldMkLst>
      </pc:sldChg>
      <pc:sldChg chg="addSp modSp">
        <pc:chgData name="Siwen Song" userId="9dc8af66-f080-4a12-9930-e64d42240ebc" providerId="ADAL" clId="{EF200C25-8A1A-4EF2-A788-F3EA95DF7B3C}" dt="2019-09-18T06:04:56.524" v="635" actId="1076"/>
        <pc:sldMkLst>
          <pc:docMk/>
          <pc:sldMk cId="0" sldId="277"/>
        </pc:sldMkLst>
        <pc:spChg chg="add mod">
          <ac:chgData name="Siwen Song" userId="9dc8af66-f080-4a12-9930-e64d42240ebc" providerId="ADAL" clId="{EF200C25-8A1A-4EF2-A788-F3EA95DF7B3C}" dt="2019-09-18T06:04:56.524" v="635" actId="1076"/>
          <ac:spMkLst>
            <pc:docMk/>
            <pc:sldMk cId="0" sldId="277"/>
            <ac:spMk id="2" creationId="{72C15880-D115-4FA1-9170-368CA86AC448}"/>
          </ac:spMkLst>
        </pc:spChg>
        <pc:spChg chg="mod">
          <ac:chgData name="Siwen Song" userId="9dc8af66-f080-4a12-9930-e64d42240ebc" providerId="ADAL" clId="{EF200C25-8A1A-4EF2-A788-F3EA95DF7B3C}" dt="2019-09-18T03:08:40.533" v="289" actId="27636"/>
          <ac:spMkLst>
            <pc:docMk/>
            <pc:sldMk cId="0" sldId="277"/>
            <ac:spMk id="246" creationId="{00000000-0000-0000-0000-000000000000}"/>
          </ac:spMkLst>
        </pc:spChg>
      </pc:sldChg>
      <pc:sldChg chg="modSp">
        <pc:chgData name="Siwen Song" userId="9dc8af66-f080-4a12-9930-e64d42240ebc" providerId="ADAL" clId="{EF200C25-8A1A-4EF2-A788-F3EA95DF7B3C}" dt="2019-09-18T03:08:40.543" v="290" actId="27636"/>
        <pc:sldMkLst>
          <pc:docMk/>
          <pc:sldMk cId="0" sldId="280"/>
        </pc:sldMkLst>
        <pc:spChg chg="mod">
          <ac:chgData name="Siwen Song" userId="9dc8af66-f080-4a12-9930-e64d42240ebc" providerId="ADAL" clId="{EF200C25-8A1A-4EF2-A788-F3EA95DF7B3C}" dt="2019-09-18T03:08:40.543" v="290" actId="27636"/>
          <ac:spMkLst>
            <pc:docMk/>
            <pc:sldMk cId="0" sldId="280"/>
            <ac:spMk id="263" creationId="{00000000-0000-0000-0000-000000000000}"/>
          </ac:spMkLst>
        </pc:spChg>
      </pc:sldChg>
      <pc:sldChg chg="ord">
        <pc:chgData name="Siwen Song" userId="9dc8af66-f080-4a12-9930-e64d42240ebc" providerId="ADAL" clId="{EF200C25-8A1A-4EF2-A788-F3EA95DF7B3C}" dt="2019-09-18T03:32:05.605" v="329"/>
        <pc:sldMkLst>
          <pc:docMk/>
          <pc:sldMk cId="3958367977" sldId="284"/>
        </pc:sldMkLst>
      </pc:sldChg>
      <pc:sldChg chg="modSp modNotesTx">
        <pc:chgData name="Siwen Song" userId="9dc8af66-f080-4a12-9930-e64d42240ebc" providerId="ADAL" clId="{EF200C25-8A1A-4EF2-A788-F3EA95DF7B3C}" dt="2019-09-19T07:07:16.266" v="1370" actId="20577"/>
        <pc:sldMkLst>
          <pc:docMk/>
          <pc:sldMk cId="917463860" sldId="288"/>
        </pc:sldMkLst>
        <pc:spChg chg="mod">
          <ac:chgData name="Siwen Song" userId="9dc8af66-f080-4a12-9930-e64d42240ebc" providerId="ADAL" clId="{EF200C25-8A1A-4EF2-A788-F3EA95DF7B3C}" dt="2019-09-18T06:05:14.246" v="637" actId="207"/>
          <ac:spMkLst>
            <pc:docMk/>
            <pc:sldMk cId="917463860" sldId="288"/>
            <ac:spMk id="6" creationId="{00000000-0000-0000-0000-000000000000}"/>
          </ac:spMkLst>
        </pc:spChg>
      </pc:sldChg>
      <pc:sldChg chg="modSp">
        <pc:chgData name="Siwen Song" userId="9dc8af66-f080-4a12-9930-e64d42240ebc" providerId="ADAL" clId="{EF200C25-8A1A-4EF2-A788-F3EA95DF7B3C}" dt="2019-09-18T06:09:59.310" v="907" actId="20577"/>
        <pc:sldMkLst>
          <pc:docMk/>
          <pc:sldMk cId="296153224" sldId="291"/>
        </pc:sldMkLst>
        <pc:spChg chg="mod">
          <ac:chgData name="Siwen Song" userId="9dc8af66-f080-4a12-9930-e64d42240ebc" providerId="ADAL" clId="{EF200C25-8A1A-4EF2-A788-F3EA95DF7B3C}" dt="2019-09-18T06:09:59.310" v="907" actId="20577"/>
          <ac:spMkLst>
            <pc:docMk/>
            <pc:sldMk cId="296153224" sldId="291"/>
            <ac:spMk id="5" creationId="{00000000-0000-0000-0000-000000000000}"/>
          </ac:spMkLst>
        </pc:spChg>
      </pc:sldChg>
      <pc:sldChg chg="modSp">
        <pc:chgData name="Siwen Song" userId="9dc8af66-f080-4a12-9930-e64d42240ebc" providerId="ADAL" clId="{EF200C25-8A1A-4EF2-A788-F3EA95DF7B3C}" dt="2019-09-18T03:48:11.607" v="493" actId="207"/>
        <pc:sldMkLst>
          <pc:docMk/>
          <pc:sldMk cId="2932767218" sldId="295"/>
        </pc:sldMkLst>
        <pc:spChg chg="mod">
          <ac:chgData name="Siwen Song" userId="9dc8af66-f080-4a12-9930-e64d42240ebc" providerId="ADAL" clId="{EF200C25-8A1A-4EF2-A788-F3EA95DF7B3C}" dt="2019-09-18T03:48:11.607" v="493" actId="207"/>
          <ac:spMkLst>
            <pc:docMk/>
            <pc:sldMk cId="2932767218" sldId="295"/>
            <ac:spMk id="4" creationId="{00000000-0000-0000-0000-000000000000}"/>
          </ac:spMkLst>
        </pc:spChg>
      </pc:sldChg>
    </pc:docChg>
  </pc:docChgLst>
  <pc:docChgLst>
    <pc:chgData name="Siwen" userId="9dc8af66-f080-4a12-9930-e64d42240ebc" providerId="ADAL" clId="{84CE4490-F46C-434F-AAF8-FC0A9189046D}"/>
    <pc:docChg chg="custSel modSld">
      <pc:chgData name="Siwen" userId="9dc8af66-f080-4a12-9930-e64d42240ebc" providerId="ADAL" clId="{84CE4490-F46C-434F-AAF8-FC0A9189046D}" dt="2021-04-18T12:38:08.588" v="26" actId="5793"/>
      <pc:docMkLst>
        <pc:docMk/>
      </pc:docMkLst>
      <pc:sldChg chg="modSp mod">
        <pc:chgData name="Siwen" userId="9dc8af66-f080-4a12-9930-e64d42240ebc" providerId="ADAL" clId="{84CE4490-F46C-434F-AAF8-FC0A9189046D}" dt="2021-04-18T12:36:20.042" v="14" actId="27636"/>
        <pc:sldMkLst>
          <pc:docMk/>
          <pc:sldMk cId="0" sldId="263"/>
        </pc:sldMkLst>
        <pc:spChg chg="mod">
          <ac:chgData name="Siwen" userId="9dc8af66-f080-4a12-9930-e64d42240ebc" providerId="ADAL" clId="{84CE4490-F46C-434F-AAF8-FC0A9189046D}" dt="2021-04-18T12:36:20.042" v="14" actId="27636"/>
          <ac:spMkLst>
            <pc:docMk/>
            <pc:sldMk cId="0" sldId="263"/>
            <ac:spMk id="169" creationId="{00000000-0000-0000-0000-000000000000}"/>
          </ac:spMkLst>
        </pc:spChg>
      </pc:sldChg>
      <pc:sldChg chg="modSp mod">
        <pc:chgData name="Siwen" userId="9dc8af66-f080-4a12-9930-e64d42240ebc" providerId="ADAL" clId="{84CE4490-F46C-434F-AAF8-FC0A9189046D}" dt="2021-04-18T12:36:20.071" v="15" actId="27636"/>
        <pc:sldMkLst>
          <pc:docMk/>
          <pc:sldMk cId="0" sldId="277"/>
        </pc:sldMkLst>
        <pc:spChg chg="mod">
          <ac:chgData name="Siwen" userId="9dc8af66-f080-4a12-9930-e64d42240ebc" providerId="ADAL" clId="{84CE4490-F46C-434F-AAF8-FC0A9189046D}" dt="2021-04-18T12:36:20.071" v="15" actId="27636"/>
          <ac:spMkLst>
            <pc:docMk/>
            <pc:sldMk cId="0" sldId="277"/>
            <ac:spMk id="246" creationId="{00000000-0000-0000-0000-000000000000}"/>
          </ac:spMkLst>
        </pc:spChg>
      </pc:sldChg>
      <pc:sldChg chg="modSp mod">
        <pc:chgData name="Siwen" userId="9dc8af66-f080-4a12-9930-e64d42240ebc" providerId="ADAL" clId="{84CE4490-F46C-434F-AAF8-FC0A9189046D}" dt="2021-04-18T12:36:19.984" v="13" actId="27636"/>
        <pc:sldMkLst>
          <pc:docMk/>
          <pc:sldMk cId="0" sldId="280"/>
        </pc:sldMkLst>
        <pc:spChg chg="mod">
          <ac:chgData name="Siwen" userId="9dc8af66-f080-4a12-9930-e64d42240ebc" providerId="ADAL" clId="{84CE4490-F46C-434F-AAF8-FC0A9189046D}" dt="2021-04-18T12:36:19.984" v="13" actId="27636"/>
          <ac:spMkLst>
            <pc:docMk/>
            <pc:sldMk cId="0" sldId="280"/>
            <ac:spMk id="263" creationId="{00000000-0000-0000-0000-000000000000}"/>
          </ac:spMkLst>
        </pc:spChg>
      </pc:sldChg>
      <pc:sldChg chg="addSp modSp mod">
        <pc:chgData name="Siwen" userId="9dc8af66-f080-4a12-9930-e64d42240ebc" providerId="ADAL" clId="{84CE4490-F46C-434F-AAF8-FC0A9189046D}" dt="2021-04-18T12:26:08.164" v="6" actId="948"/>
        <pc:sldMkLst>
          <pc:docMk/>
          <pc:sldMk cId="3873342792" sldId="289"/>
        </pc:sldMkLst>
        <pc:spChg chg="add mod">
          <ac:chgData name="Siwen" userId="9dc8af66-f080-4a12-9930-e64d42240ebc" providerId="ADAL" clId="{84CE4490-F46C-434F-AAF8-FC0A9189046D}" dt="2021-04-18T12:26:08.164" v="6" actId="948"/>
          <ac:spMkLst>
            <pc:docMk/>
            <pc:sldMk cId="3873342792" sldId="289"/>
            <ac:spMk id="65" creationId="{39D7B958-7034-4871-9A30-FCAF6D418E94}"/>
          </ac:spMkLst>
        </pc:spChg>
      </pc:sldChg>
      <pc:sldChg chg="modSp mod">
        <pc:chgData name="Siwen" userId="9dc8af66-f080-4a12-9930-e64d42240ebc" providerId="ADAL" clId="{84CE4490-F46C-434F-AAF8-FC0A9189046D}" dt="2021-04-18T12:38:08.588" v="26" actId="5793"/>
        <pc:sldMkLst>
          <pc:docMk/>
          <pc:sldMk cId="20613643" sldId="302"/>
        </pc:sldMkLst>
        <pc:spChg chg="mod">
          <ac:chgData name="Siwen" userId="9dc8af66-f080-4a12-9930-e64d42240ebc" providerId="ADAL" clId="{84CE4490-F46C-434F-AAF8-FC0A9189046D}" dt="2021-04-18T12:38:08.588" v="26" actId="5793"/>
          <ac:spMkLst>
            <pc:docMk/>
            <pc:sldMk cId="20613643" sldId="302"/>
            <ac:spMk id="3" creationId="{00000000-0000-0000-0000-000000000000}"/>
          </ac:spMkLst>
        </pc:spChg>
      </pc:sldChg>
    </pc:docChg>
  </pc:docChgLst>
  <pc:docChgLst>
    <pc:chgData name="Siwen Song" userId="9dc8af66-f080-4a12-9930-e64d42240ebc" providerId="ADAL" clId="{F76DB3FA-5AEB-441B-BA2B-683017415ECF}"/>
    <pc:docChg chg="delSld modSld">
      <pc:chgData name="Siwen Song" userId="9dc8af66-f080-4a12-9930-e64d42240ebc" providerId="ADAL" clId="{F76DB3FA-5AEB-441B-BA2B-683017415ECF}" dt="2023-06-16T05:12:56.942" v="71" actId="47"/>
      <pc:docMkLst>
        <pc:docMk/>
      </pc:docMkLst>
      <pc:sldChg chg="modNotesTx">
        <pc:chgData name="Siwen Song" userId="9dc8af66-f080-4a12-9930-e64d42240ebc" providerId="ADAL" clId="{F76DB3FA-5AEB-441B-BA2B-683017415ECF}" dt="2023-06-16T05:11:26.109" v="40" actId="20577"/>
        <pc:sldMkLst>
          <pc:docMk/>
          <pc:sldMk cId="0" sldId="258"/>
        </pc:sldMkLst>
      </pc:sldChg>
      <pc:sldChg chg="modNotesTx">
        <pc:chgData name="Siwen Song" userId="9dc8af66-f080-4a12-9930-e64d42240ebc" providerId="ADAL" clId="{F76DB3FA-5AEB-441B-BA2B-683017415ECF}" dt="2023-06-16T05:11:28.129" v="41" actId="20577"/>
        <pc:sldMkLst>
          <pc:docMk/>
          <pc:sldMk cId="0" sldId="259"/>
        </pc:sldMkLst>
      </pc:sldChg>
      <pc:sldChg chg="modNotesTx">
        <pc:chgData name="Siwen Song" userId="9dc8af66-f080-4a12-9930-e64d42240ebc" providerId="ADAL" clId="{F76DB3FA-5AEB-441B-BA2B-683017415ECF}" dt="2023-06-16T05:11:30.519" v="42" actId="20577"/>
        <pc:sldMkLst>
          <pc:docMk/>
          <pc:sldMk cId="0" sldId="260"/>
        </pc:sldMkLst>
      </pc:sldChg>
      <pc:sldChg chg="modNotesTx">
        <pc:chgData name="Siwen Song" userId="9dc8af66-f080-4a12-9930-e64d42240ebc" providerId="ADAL" clId="{F76DB3FA-5AEB-441B-BA2B-683017415ECF}" dt="2023-06-16T05:11:33.600" v="43" actId="20577"/>
        <pc:sldMkLst>
          <pc:docMk/>
          <pc:sldMk cId="0" sldId="261"/>
        </pc:sldMkLst>
      </pc:sldChg>
      <pc:sldChg chg="modNotesTx">
        <pc:chgData name="Siwen Song" userId="9dc8af66-f080-4a12-9930-e64d42240ebc" providerId="ADAL" clId="{F76DB3FA-5AEB-441B-BA2B-683017415ECF}" dt="2023-06-16T05:11:35.542" v="44" actId="20577"/>
        <pc:sldMkLst>
          <pc:docMk/>
          <pc:sldMk cId="0" sldId="262"/>
        </pc:sldMkLst>
      </pc:sldChg>
      <pc:sldChg chg="modNotesTx">
        <pc:chgData name="Siwen Song" userId="9dc8af66-f080-4a12-9930-e64d42240ebc" providerId="ADAL" clId="{F76DB3FA-5AEB-441B-BA2B-683017415ECF}" dt="2023-06-16T05:11:38.151" v="45" actId="20577"/>
        <pc:sldMkLst>
          <pc:docMk/>
          <pc:sldMk cId="0" sldId="263"/>
        </pc:sldMkLst>
      </pc:sldChg>
      <pc:sldChg chg="modNotesTx">
        <pc:chgData name="Siwen Song" userId="9dc8af66-f080-4a12-9930-e64d42240ebc" providerId="ADAL" clId="{F76DB3FA-5AEB-441B-BA2B-683017415ECF}" dt="2023-06-16T05:11:48.470" v="49" actId="20577"/>
        <pc:sldMkLst>
          <pc:docMk/>
          <pc:sldMk cId="0" sldId="266"/>
        </pc:sldMkLst>
      </pc:sldChg>
      <pc:sldChg chg="modNotesTx">
        <pc:chgData name="Siwen Song" userId="9dc8af66-f080-4a12-9930-e64d42240ebc" providerId="ADAL" clId="{F76DB3FA-5AEB-441B-BA2B-683017415ECF}" dt="2023-06-16T05:11:42.894" v="47" actId="20577"/>
        <pc:sldMkLst>
          <pc:docMk/>
          <pc:sldMk cId="0" sldId="268"/>
        </pc:sldMkLst>
      </pc:sldChg>
      <pc:sldChg chg="modNotesTx">
        <pc:chgData name="Siwen Song" userId="9dc8af66-f080-4a12-9930-e64d42240ebc" providerId="ADAL" clId="{F76DB3FA-5AEB-441B-BA2B-683017415ECF}" dt="2023-06-16T05:11:45.918" v="48" actId="20577"/>
        <pc:sldMkLst>
          <pc:docMk/>
          <pc:sldMk cId="0" sldId="269"/>
        </pc:sldMkLst>
      </pc:sldChg>
      <pc:sldChg chg="modNotesTx">
        <pc:chgData name="Siwen Song" userId="9dc8af66-f080-4a12-9930-e64d42240ebc" providerId="ADAL" clId="{F76DB3FA-5AEB-441B-BA2B-683017415ECF}" dt="2023-06-16T05:11:55.026" v="51" actId="20577"/>
        <pc:sldMkLst>
          <pc:docMk/>
          <pc:sldMk cId="0" sldId="270"/>
        </pc:sldMkLst>
      </pc:sldChg>
      <pc:sldChg chg="modNotesTx">
        <pc:chgData name="Siwen Song" userId="9dc8af66-f080-4a12-9930-e64d42240ebc" providerId="ADAL" clId="{F76DB3FA-5AEB-441B-BA2B-683017415ECF}" dt="2023-06-16T05:11:59.243" v="52" actId="20577"/>
        <pc:sldMkLst>
          <pc:docMk/>
          <pc:sldMk cId="0" sldId="271"/>
        </pc:sldMkLst>
      </pc:sldChg>
      <pc:sldChg chg="modNotesTx">
        <pc:chgData name="Siwen Song" userId="9dc8af66-f080-4a12-9930-e64d42240ebc" providerId="ADAL" clId="{F76DB3FA-5AEB-441B-BA2B-683017415ECF}" dt="2023-06-16T05:12:03.750" v="53" actId="20577"/>
        <pc:sldMkLst>
          <pc:docMk/>
          <pc:sldMk cId="0" sldId="275"/>
        </pc:sldMkLst>
      </pc:sldChg>
      <pc:sldChg chg="modNotesTx">
        <pc:chgData name="Siwen Song" userId="9dc8af66-f080-4a12-9930-e64d42240ebc" providerId="ADAL" clId="{F76DB3FA-5AEB-441B-BA2B-683017415ECF}" dt="2023-06-16T05:12:07.963" v="54" actId="20577"/>
        <pc:sldMkLst>
          <pc:docMk/>
          <pc:sldMk cId="0" sldId="277"/>
        </pc:sldMkLst>
      </pc:sldChg>
      <pc:sldChg chg="modNotesTx">
        <pc:chgData name="Siwen Song" userId="9dc8af66-f080-4a12-9930-e64d42240ebc" providerId="ADAL" clId="{F76DB3FA-5AEB-441B-BA2B-683017415ECF}" dt="2023-06-16T05:12:10.864" v="55" actId="20577"/>
        <pc:sldMkLst>
          <pc:docMk/>
          <pc:sldMk cId="0" sldId="278"/>
        </pc:sldMkLst>
      </pc:sldChg>
      <pc:sldChg chg="modNotesTx">
        <pc:chgData name="Siwen Song" userId="9dc8af66-f080-4a12-9930-e64d42240ebc" providerId="ADAL" clId="{F76DB3FA-5AEB-441B-BA2B-683017415ECF}" dt="2023-06-16T05:12:45.670" v="67" actId="20577"/>
        <pc:sldMkLst>
          <pc:docMk/>
          <pc:sldMk cId="0" sldId="279"/>
        </pc:sldMkLst>
      </pc:sldChg>
      <pc:sldChg chg="modNotesTx">
        <pc:chgData name="Siwen Song" userId="9dc8af66-f080-4a12-9930-e64d42240ebc" providerId="ADAL" clId="{F76DB3FA-5AEB-441B-BA2B-683017415ECF}" dt="2023-06-16T05:12:49.743" v="68" actId="20577"/>
        <pc:sldMkLst>
          <pc:docMk/>
          <pc:sldMk cId="0" sldId="280"/>
        </pc:sldMkLst>
      </pc:sldChg>
      <pc:sldChg chg="modNotesTx">
        <pc:chgData name="Siwen Song" userId="9dc8af66-f080-4a12-9930-e64d42240ebc" providerId="ADAL" clId="{F76DB3FA-5AEB-441B-BA2B-683017415ECF}" dt="2023-06-16T05:12:52.787" v="69" actId="20577"/>
        <pc:sldMkLst>
          <pc:docMk/>
          <pc:sldMk cId="0" sldId="281"/>
        </pc:sldMkLst>
      </pc:sldChg>
      <pc:sldChg chg="modNotesTx">
        <pc:chgData name="Siwen Song" userId="9dc8af66-f080-4a12-9930-e64d42240ebc" providerId="ADAL" clId="{F76DB3FA-5AEB-441B-BA2B-683017415ECF}" dt="2023-06-16T05:12:55.021" v="70" actId="20577"/>
        <pc:sldMkLst>
          <pc:docMk/>
          <pc:sldMk cId="0" sldId="282"/>
        </pc:sldMkLst>
      </pc:sldChg>
      <pc:sldChg chg="modNotesTx">
        <pc:chgData name="Siwen Song" userId="9dc8af66-f080-4a12-9930-e64d42240ebc" providerId="ADAL" clId="{F76DB3FA-5AEB-441B-BA2B-683017415ECF}" dt="2023-06-16T05:11:40.631" v="46" actId="20577"/>
        <pc:sldMkLst>
          <pc:docMk/>
          <pc:sldMk cId="3958367977" sldId="284"/>
        </pc:sldMkLst>
      </pc:sldChg>
      <pc:sldChg chg="modNotesTx">
        <pc:chgData name="Siwen Song" userId="9dc8af66-f080-4a12-9930-e64d42240ebc" providerId="ADAL" clId="{F76DB3FA-5AEB-441B-BA2B-683017415ECF}" dt="2023-06-16T05:12:20.941" v="59" actId="20577"/>
        <pc:sldMkLst>
          <pc:docMk/>
          <pc:sldMk cId="917463860" sldId="288"/>
        </pc:sldMkLst>
      </pc:sldChg>
      <pc:sldChg chg="modNotesTx">
        <pc:chgData name="Siwen Song" userId="9dc8af66-f080-4a12-9930-e64d42240ebc" providerId="ADAL" clId="{F76DB3FA-5AEB-441B-BA2B-683017415ECF}" dt="2023-06-16T05:12:23.198" v="60" actId="20577"/>
        <pc:sldMkLst>
          <pc:docMk/>
          <pc:sldMk cId="3873342792" sldId="289"/>
        </pc:sldMkLst>
      </pc:sldChg>
      <pc:sldChg chg="modNotesTx">
        <pc:chgData name="Siwen Song" userId="9dc8af66-f080-4a12-9930-e64d42240ebc" providerId="ADAL" clId="{F76DB3FA-5AEB-441B-BA2B-683017415ECF}" dt="2023-06-16T05:12:28.950" v="62" actId="20577"/>
        <pc:sldMkLst>
          <pc:docMk/>
          <pc:sldMk cId="1554675582" sldId="290"/>
        </pc:sldMkLst>
      </pc:sldChg>
      <pc:sldChg chg="modNotesTx">
        <pc:chgData name="Siwen Song" userId="9dc8af66-f080-4a12-9930-e64d42240ebc" providerId="ADAL" clId="{F76DB3FA-5AEB-441B-BA2B-683017415ECF}" dt="2023-06-16T05:12:31.647" v="63" actId="20577"/>
        <pc:sldMkLst>
          <pc:docMk/>
          <pc:sldMk cId="296153224" sldId="291"/>
        </pc:sldMkLst>
      </pc:sldChg>
      <pc:sldChg chg="modNotesTx">
        <pc:chgData name="Siwen Song" userId="9dc8af66-f080-4a12-9930-e64d42240ebc" providerId="ADAL" clId="{F76DB3FA-5AEB-441B-BA2B-683017415ECF}" dt="2023-06-16T05:12:35.192" v="64" actId="20577"/>
        <pc:sldMkLst>
          <pc:docMk/>
          <pc:sldMk cId="778387025" sldId="292"/>
        </pc:sldMkLst>
      </pc:sldChg>
      <pc:sldChg chg="modNotesTx">
        <pc:chgData name="Siwen Song" userId="9dc8af66-f080-4a12-9930-e64d42240ebc" providerId="ADAL" clId="{F76DB3FA-5AEB-441B-BA2B-683017415ECF}" dt="2023-06-16T05:12:38.494" v="65" actId="20577"/>
        <pc:sldMkLst>
          <pc:docMk/>
          <pc:sldMk cId="3543332401" sldId="293"/>
        </pc:sldMkLst>
      </pc:sldChg>
      <pc:sldChg chg="modNotesTx">
        <pc:chgData name="Siwen Song" userId="9dc8af66-f080-4a12-9930-e64d42240ebc" providerId="ADAL" clId="{F76DB3FA-5AEB-441B-BA2B-683017415ECF}" dt="2023-06-16T05:12:41.989" v="66" actId="20577"/>
        <pc:sldMkLst>
          <pc:docMk/>
          <pc:sldMk cId="739122725" sldId="294"/>
        </pc:sldMkLst>
      </pc:sldChg>
      <pc:sldChg chg="modNotesTx">
        <pc:chgData name="Siwen Song" userId="9dc8af66-f080-4a12-9930-e64d42240ebc" providerId="ADAL" clId="{F76DB3FA-5AEB-441B-BA2B-683017415ECF}" dt="2023-06-16T05:11:52.102" v="50" actId="20577"/>
        <pc:sldMkLst>
          <pc:docMk/>
          <pc:sldMk cId="2932767218" sldId="295"/>
        </pc:sldMkLst>
      </pc:sldChg>
      <pc:sldChg chg="modNotesTx">
        <pc:chgData name="Siwen Song" userId="9dc8af66-f080-4a12-9930-e64d42240ebc" providerId="ADAL" clId="{F76DB3FA-5AEB-441B-BA2B-683017415ECF}" dt="2023-06-16T05:12:13.096" v="56" actId="20577"/>
        <pc:sldMkLst>
          <pc:docMk/>
          <pc:sldMk cId="2712420783" sldId="296"/>
        </pc:sldMkLst>
      </pc:sldChg>
      <pc:sldChg chg="modNotesTx">
        <pc:chgData name="Siwen Song" userId="9dc8af66-f080-4a12-9930-e64d42240ebc" providerId="ADAL" clId="{F76DB3FA-5AEB-441B-BA2B-683017415ECF}" dt="2023-06-16T05:12:16.019" v="57" actId="20577"/>
        <pc:sldMkLst>
          <pc:docMk/>
          <pc:sldMk cId="1083642487" sldId="297"/>
        </pc:sldMkLst>
      </pc:sldChg>
      <pc:sldChg chg="modNotesTx">
        <pc:chgData name="Siwen Song" userId="9dc8af66-f080-4a12-9930-e64d42240ebc" providerId="ADAL" clId="{F76DB3FA-5AEB-441B-BA2B-683017415ECF}" dt="2023-06-16T05:12:17.903" v="58" actId="20577"/>
        <pc:sldMkLst>
          <pc:docMk/>
          <pc:sldMk cId="1927352603" sldId="298"/>
        </pc:sldMkLst>
      </pc:sldChg>
      <pc:sldChg chg="modSp mod modNotesTx">
        <pc:chgData name="Siwen Song" userId="9dc8af66-f080-4a12-9930-e64d42240ebc" providerId="ADAL" clId="{F76DB3FA-5AEB-441B-BA2B-683017415ECF}" dt="2023-06-16T05:11:17.031" v="38" actId="20577"/>
        <pc:sldMkLst>
          <pc:docMk/>
          <pc:sldMk cId="345868161" sldId="299"/>
        </pc:sldMkLst>
        <pc:spChg chg="mod">
          <ac:chgData name="Siwen Song" userId="9dc8af66-f080-4a12-9930-e64d42240ebc" providerId="ADAL" clId="{F76DB3FA-5AEB-441B-BA2B-683017415ECF}" dt="2023-06-16T05:11:07.123" v="37" actId="20577"/>
          <ac:spMkLst>
            <pc:docMk/>
            <pc:sldMk cId="345868161" sldId="299"/>
            <ac:spMk id="133" creationId="{00000000-0000-0000-0000-000000000000}"/>
          </ac:spMkLst>
        </pc:spChg>
      </pc:sldChg>
      <pc:sldChg chg="modNotesTx">
        <pc:chgData name="Siwen Song" userId="9dc8af66-f080-4a12-9930-e64d42240ebc" providerId="ADAL" clId="{F76DB3FA-5AEB-441B-BA2B-683017415ECF}" dt="2023-06-16T05:11:21.723" v="39" actId="20577"/>
        <pc:sldMkLst>
          <pc:docMk/>
          <pc:sldMk cId="1391365804" sldId="300"/>
        </pc:sldMkLst>
      </pc:sldChg>
      <pc:sldChg chg="modNotesTx">
        <pc:chgData name="Siwen Song" userId="9dc8af66-f080-4a12-9930-e64d42240ebc" providerId="ADAL" clId="{F76DB3FA-5AEB-441B-BA2B-683017415ECF}" dt="2023-06-16T05:12:26.806" v="61" actId="20577"/>
        <pc:sldMkLst>
          <pc:docMk/>
          <pc:sldMk cId="70438110" sldId="303"/>
        </pc:sldMkLst>
      </pc:sldChg>
      <pc:sldChg chg="del">
        <pc:chgData name="Siwen Song" userId="9dc8af66-f080-4a12-9930-e64d42240ebc" providerId="ADAL" clId="{F76DB3FA-5AEB-441B-BA2B-683017415ECF}" dt="2023-06-16T05:10:53.025" v="0" actId="47"/>
        <pc:sldMkLst>
          <pc:docMk/>
          <pc:sldMk cId="2943892301" sldId="305"/>
        </pc:sldMkLst>
      </pc:sldChg>
      <pc:sldChg chg="del">
        <pc:chgData name="Siwen Song" userId="9dc8af66-f080-4a12-9930-e64d42240ebc" providerId="ADAL" clId="{F76DB3FA-5AEB-441B-BA2B-683017415ECF}" dt="2023-06-16T05:12:56.942" v="71" actId="47"/>
        <pc:sldMkLst>
          <pc:docMk/>
          <pc:sldMk cId="3980721729" sldId="306"/>
        </pc:sldMkLst>
      </pc:sldChg>
    </pc:docChg>
  </pc:docChgLst>
  <pc:docChgLst>
    <pc:chgData name="Siwen Song" userId="9dc8af66-f080-4a12-9930-e64d42240ebc" providerId="ADAL" clId="{A3009685-2776-4FEC-9016-BA06C24BEC3C}"/>
    <pc:docChg chg="custSel modSld">
      <pc:chgData name="Siwen Song" userId="9dc8af66-f080-4a12-9930-e64d42240ebc" providerId="ADAL" clId="{A3009685-2776-4FEC-9016-BA06C24BEC3C}" dt="2020-04-15T07:15:23.112" v="14579" actId="20577"/>
      <pc:docMkLst>
        <pc:docMk/>
      </pc:docMkLst>
      <pc:sldChg chg="modNotesTx">
        <pc:chgData name="Siwen Song" userId="9dc8af66-f080-4a12-9930-e64d42240ebc" providerId="ADAL" clId="{A3009685-2776-4FEC-9016-BA06C24BEC3C}" dt="2020-04-14T06:19:11.374" v="1609" actId="20577"/>
        <pc:sldMkLst>
          <pc:docMk/>
          <pc:sldMk cId="0" sldId="258"/>
        </pc:sldMkLst>
      </pc:sldChg>
      <pc:sldChg chg="modNotesTx">
        <pc:chgData name="Siwen Song" userId="9dc8af66-f080-4a12-9930-e64d42240ebc" providerId="ADAL" clId="{A3009685-2776-4FEC-9016-BA06C24BEC3C}" dt="2020-04-14T06:25:48.137" v="2743" actId="20577"/>
        <pc:sldMkLst>
          <pc:docMk/>
          <pc:sldMk cId="0" sldId="259"/>
        </pc:sldMkLst>
      </pc:sldChg>
      <pc:sldChg chg="modNotesTx">
        <pc:chgData name="Siwen Song" userId="9dc8af66-f080-4a12-9930-e64d42240ebc" providerId="ADAL" clId="{A3009685-2776-4FEC-9016-BA06C24BEC3C}" dt="2020-04-14T06:45:43.470" v="4845" actId="5793"/>
        <pc:sldMkLst>
          <pc:docMk/>
          <pc:sldMk cId="0" sldId="260"/>
        </pc:sldMkLst>
      </pc:sldChg>
      <pc:sldChg chg="modNotesTx">
        <pc:chgData name="Siwen Song" userId="9dc8af66-f080-4a12-9930-e64d42240ebc" providerId="ADAL" clId="{A3009685-2776-4FEC-9016-BA06C24BEC3C}" dt="2020-04-14T06:54:30.301" v="6592" actId="20577"/>
        <pc:sldMkLst>
          <pc:docMk/>
          <pc:sldMk cId="0" sldId="261"/>
        </pc:sldMkLst>
      </pc:sldChg>
      <pc:sldChg chg="modNotesTx">
        <pc:chgData name="Siwen Song" userId="9dc8af66-f080-4a12-9930-e64d42240ebc" providerId="ADAL" clId="{A3009685-2776-4FEC-9016-BA06C24BEC3C}" dt="2020-04-14T22:14:44.468" v="7586" actId="20577"/>
        <pc:sldMkLst>
          <pc:docMk/>
          <pc:sldMk cId="0" sldId="262"/>
        </pc:sldMkLst>
      </pc:sldChg>
      <pc:sldChg chg="modSp mod modNotesTx">
        <pc:chgData name="Siwen Song" userId="9dc8af66-f080-4a12-9930-e64d42240ebc" providerId="ADAL" clId="{A3009685-2776-4FEC-9016-BA06C24BEC3C}" dt="2020-04-14T22:16:52.815" v="7886" actId="20577"/>
        <pc:sldMkLst>
          <pc:docMk/>
          <pc:sldMk cId="0" sldId="263"/>
        </pc:sldMkLst>
        <pc:spChg chg="mod">
          <ac:chgData name="Siwen Song" userId="9dc8af66-f080-4a12-9930-e64d42240ebc" providerId="ADAL" clId="{A3009685-2776-4FEC-9016-BA06C24BEC3C}" dt="2020-04-14T06:04:12.913" v="750" actId="27636"/>
          <ac:spMkLst>
            <pc:docMk/>
            <pc:sldMk cId="0" sldId="263"/>
            <ac:spMk id="169" creationId="{00000000-0000-0000-0000-000000000000}"/>
          </ac:spMkLst>
        </pc:spChg>
      </pc:sldChg>
      <pc:sldChg chg="modNotesTx">
        <pc:chgData name="Siwen Song" userId="9dc8af66-f080-4a12-9930-e64d42240ebc" providerId="ADAL" clId="{A3009685-2776-4FEC-9016-BA06C24BEC3C}" dt="2020-04-15T07:08:55.979" v="13218" actId="20577"/>
        <pc:sldMkLst>
          <pc:docMk/>
          <pc:sldMk cId="0" sldId="265"/>
        </pc:sldMkLst>
      </pc:sldChg>
      <pc:sldChg chg="modNotesTx">
        <pc:chgData name="Siwen Song" userId="9dc8af66-f080-4a12-9930-e64d42240ebc" providerId="ADAL" clId="{A3009685-2776-4FEC-9016-BA06C24BEC3C}" dt="2020-04-15T06:49:57.186" v="11514" actId="20577"/>
        <pc:sldMkLst>
          <pc:docMk/>
          <pc:sldMk cId="0" sldId="266"/>
        </pc:sldMkLst>
      </pc:sldChg>
      <pc:sldChg chg="modNotesTx">
        <pc:chgData name="Siwen Song" userId="9dc8af66-f080-4a12-9930-e64d42240ebc" providerId="ADAL" clId="{A3009685-2776-4FEC-9016-BA06C24BEC3C}" dt="2020-04-14T22:24:05.697" v="8559" actId="20577"/>
        <pc:sldMkLst>
          <pc:docMk/>
          <pc:sldMk cId="0" sldId="268"/>
        </pc:sldMkLst>
      </pc:sldChg>
      <pc:sldChg chg="modNotesTx">
        <pc:chgData name="Siwen Song" userId="9dc8af66-f080-4a12-9930-e64d42240ebc" providerId="ADAL" clId="{A3009685-2776-4FEC-9016-BA06C24BEC3C}" dt="2020-04-14T23:05:24.166" v="9859" actId="20577"/>
        <pc:sldMkLst>
          <pc:docMk/>
          <pc:sldMk cId="0" sldId="269"/>
        </pc:sldMkLst>
      </pc:sldChg>
      <pc:sldChg chg="modNotesTx">
        <pc:chgData name="Siwen Song" userId="9dc8af66-f080-4a12-9930-e64d42240ebc" providerId="ADAL" clId="{A3009685-2776-4FEC-9016-BA06C24BEC3C}" dt="2020-04-15T07:11:15.615" v="13574" actId="20577"/>
        <pc:sldMkLst>
          <pc:docMk/>
          <pc:sldMk cId="0" sldId="270"/>
        </pc:sldMkLst>
      </pc:sldChg>
      <pc:sldChg chg="modNotesTx">
        <pc:chgData name="Siwen Song" userId="9dc8af66-f080-4a12-9930-e64d42240ebc" providerId="ADAL" clId="{A3009685-2776-4FEC-9016-BA06C24BEC3C}" dt="2020-04-15T07:15:23.112" v="14579" actId="20577"/>
        <pc:sldMkLst>
          <pc:docMk/>
          <pc:sldMk cId="0" sldId="271"/>
        </pc:sldMkLst>
      </pc:sldChg>
      <pc:sldChg chg="modSp mod">
        <pc:chgData name="Siwen Song" userId="9dc8af66-f080-4a12-9930-e64d42240ebc" providerId="ADAL" clId="{A3009685-2776-4FEC-9016-BA06C24BEC3C}" dt="2020-04-14T06:04:12.944" v="751" actId="27636"/>
        <pc:sldMkLst>
          <pc:docMk/>
          <pc:sldMk cId="0" sldId="277"/>
        </pc:sldMkLst>
        <pc:spChg chg="mod">
          <ac:chgData name="Siwen Song" userId="9dc8af66-f080-4a12-9930-e64d42240ebc" providerId="ADAL" clId="{A3009685-2776-4FEC-9016-BA06C24BEC3C}" dt="2020-04-14T06:04:12.944" v="751" actId="27636"/>
          <ac:spMkLst>
            <pc:docMk/>
            <pc:sldMk cId="0" sldId="277"/>
            <ac:spMk id="246" creationId="{00000000-0000-0000-0000-000000000000}"/>
          </ac:spMkLst>
        </pc:spChg>
      </pc:sldChg>
      <pc:sldChg chg="modSp mod">
        <pc:chgData name="Siwen Song" userId="9dc8af66-f080-4a12-9930-e64d42240ebc" providerId="ADAL" clId="{A3009685-2776-4FEC-9016-BA06C24BEC3C}" dt="2020-04-14T06:04:12.975" v="752" actId="27636"/>
        <pc:sldMkLst>
          <pc:docMk/>
          <pc:sldMk cId="0" sldId="280"/>
        </pc:sldMkLst>
        <pc:spChg chg="mod">
          <ac:chgData name="Siwen Song" userId="9dc8af66-f080-4a12-9930-e64d42240ebc" providerId="ADAL" clId="{A3009685-2776-4FEC-9016-BA06C24BEC3C}" dt="2020-04-14T06:04:12.975" v="752" actId="27636"/>
          <ac:spMkLst>
            <pc:docMk/>
            <pc:sldMk cId="0" sldId="280"/>
            <ac:spMk id="263" creationId="{00000000-0000-0000-0000-000000000000}"/>
          </ac:spMkLst>
        </pc:spChg>
      </pc:sldChg>
      <pc:sldChg chg="modNotesTx">
        <pc:chgData name="Siwen Song" userId="9dc8af66-f080-4a12-9930-e64d42240ebc" providerId="ADAL" clId="{A3009685-2776-4FEC-9016-BA06C24BEC3C}" dt="2020-04-14T22:20:35.634" v="8297" actId="20577"/>
        <pc:sldMkLst>
          <pc:docMk/>
          <pc:sldMk cId="3958367977" sldId="284"/>
        </pc:sldMkLst>
      </pc:sldChg>
      <pc:sldChg chg="modNotesTx">
        <pc:chgData name="Siwen Song" userId="9dc8af66-f080-4a12-9930-e64d42240ebc" providerId="ADAL" clId="{A3009685-2776-4FEC-9016-BA06C24BEC3C}" dt="2020-04-15T07:07:04.250" v="13072" actId="20577"/>
        <pc:sldMkLst>
          <pc:docMk/>
          <pc:sldMk cId="2932767218" sldId="295"/>
        </pc:sldMkLst>
      </pc:sldChg>
      <pc:sldChg chg="modNotesTx">
        <pc:chgData name="Siwen Song" userId="9dc8af66-f080-4a12-9930-e64d42240ebc" providerId="ADAL" clId="{A3009685-2776-4FEC-9016-BA06C24BEC3C}" dt="2020-04-14T05:06:23.883" v="608" actId="20577"/>
        <pc:sldMkLst>
          <pc:docMk/>
          <pc:sldMk cId="345868161" sldId="299"/>
        </pc:sldMkLst>
      </pc:sldChg>
      <pc:sldChg chg="modNotesTx">
        <pc:chgData name="Siwen Song" userId="9dc8af66-f080-4a12-9930-e64d42240ebc" providerId="ADAL" clId="{A3009685-2776-4FEC-9016-BA06C24BEC3C}" dt="2020-04-14T06:05:46.064" v="902" actId="20577"/>
        <pc:sldMkLst>
          <pc:docMk/>
          <pc:sldMk cId="1391365804"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917575" y="744538"/>
            <a:ext cx="4962525" cy="3722687"/>
          </a:xfrm>
          <a:prstGeom prst="rect">
            <a:avLst/>
          </a:prstGeom>
        </p:spPr>
        <p:txBody>
          <a:bodyPr/>
          <a:lstStyle/>
          <a:p>
            <a:endParaRPr/>
          </a:p>
        </p:txBody>
      </p:sp>
      <p:sp>
        <p:nvSpPr>
          <p:cNvPr id="131" name="Shape 131"/>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3071635"/>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24870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227575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1585861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2070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pPr marL="0" marR="0" lvl="0" indent="0" algn="just" defTabSz="457200" eaLnBrk="1" fontAlgn="auto" latinLnBrk="0" hangingPunct="1">
              <a:lnSpc>
                <a:spcPct val="125000"/>
              </a:lnSpc>
              <a:spcBef>
                <a:spcPts val="0"/>
              </a:spcBef>
              <a:spcAft>
                <a:spcPts val="0"/>
              </a:spcAft>
              <a:buClrTx/>
              <a:buSzPct val="100000"/>
              <a:buFontTx/>
              <a:buNone/>
              <a:tabLst/>
              <a:defRPr/>
            </a:pPr>
            <a:endParaRPr sz="1200" b="0" dirty="0"/>
          </a:p>
        </p:txBody>
      </p:sp>
    </p:spTree>
    <p:extLst>
      <p:ext uri="{BB962C8B-B14F-4D97-AF65-F5344CB8AC3E}">
        <p14:creationId xmlns:p14="http://schemas.microsoft.com/office/powerpoint/2010/main" val="223614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38498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1702768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pPr marL="0" indent="0">
              <a:buSzPct val="100000"/>
              <a:buNone/>
            </a:pPr>
            <a:endParaRPr lang="en-US" altLang="en-US" sz="1200" b="0" dirty="0">
              <a:cs typeface="Times New Roman" panose="02020603050405020304" pitchFamily="18" charset="0"/>
            </a:endParaRPr>
          </a:p>
        </p:txBody>
      </p:sp>
    </p:spTree>
    <p:extLst>
      <p:ext uri="{BB962C8B-B14F-4D97-AF65-F5344CB8AC3E}">
        <p14:creationId xmlns:p14="http://schemas.microsoft.com/office/powerpoint/2010/main" val="226927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endParaRPr sz="1200" dirty="0"/>
          </a:p>
        </p:txBody>
      </p:sp>
    </p:spTree>
    <p:extLst>
      <p:ext uri="{BB962C8B-B14F-4D97-AF65-F5344CB8AC3E}">
        <p14:creationId xmlns:p14="http://schemas.microsoft.com/office/powerpoint/2010/main" val="3228278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1573609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327121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78256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440289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None/>
            </a:pPr>
            <a:endParaRPr sz="1200" dirty="0"/>
          </a:p>
        </p:txBody>
      </p:sp>
    </p:spTree>
    <p:extLst>
      <p:ext uri="{BB962C8B-B14F-4D97-AF65-F5344CB8AC3E}">
        <p14:creationId xmlns:p14="http://schemas.microsoft.com/office/powerpoint/2010/main" val="3104380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None/>
            </a:pPr>
            <a:endParaRPr sz="1200" dirty="0"/>
          </a:p>
        </p:txBody>
      </p:sp>
    </p:spTree>
    <p:extLst>
      <p:ext uri="{BB962C8B-B14F-4D97-AF65-F5344CB8AC3E}">
        <p14:creationId xmlns:p14="http://schemas.microsoft.com/office/powerpoint/2010/main" val="4293503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None/>
            </a:pPr>
            <a:endParaRPr sz="1200" dirty="0"/>
          </a:p>
        </p:txBody>
      </p:sp>
    </p:spTree>
    <p:extLst>
      <p:ext uri="{BB962C8B-B14F-4D97-AF65-F5344CB8AC3E}">
        <p14:creationId xmlns:p14="http://schemas.microsoft.com/office/powerpoint/2010/main" val="212284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82062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200" kern="1200" dirty="0">
              <a:solidFill>
                <a:schemeClr val="tx1"/>
              </a:solidFill>
              <a:effectLst/>
              <a:latin typeface="Avenir Roman"/>
              <a:ea typeface="Avenir Roman"/>
              <a:cs typeface="Avenir Roman"/>
              <a:sym typeface="Avenir Roman"/>
            </a:endParaRPr>
          </a:p>
        </p:txBody>
      </p:sp>
    </p:spTree>
    <p:extLst>
      <p:ext uri="{BB962C8B-B14F-4D97-AF65-F5344CB8AC3E}">
        <p14:creationId xmlns:p14="http://schemas.microsoft.com/office/powerpoint/2010/main" val="251246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200" baseline="0" dirty="0"/>
          </a:p>
        </p:txBody>
      </p:sp>
    </p:spTree>
    <p:extLst>
      <p:ext uri="{BB962C8B-B14F-4D97-AF65-F5344CB8AC3E}">
        <p14:creationId xmlns:p14="http://schemas.microsoft.com/office/powerpoint/2010/main" val="2281532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marL="0" indent="0">
              <a:lnSpc>
                <a:spcPct val="100000"/>
              </a:lnSpc>
              <a:buSzPct val="100000"/>
              <a:buNone/>
            </a:pPr>
            <a:endParaRPr sz="1200" dirty="0"/>
          </a:p>
        </p:txBody>
      </p:sp>
    </p:spTree>
    <p:extLst>
      <p:ext uri="{BB962C8B-B14F-4D97-AF65-F5344CB8AC3E}">
        <p14:creationId xmlns:p14="http://schemas.microsoft.com/office/powerpoint/2010/main" val="3905502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200" dirty="0"/>
          </a:p>
        </p:txBody>
      </p:sp>
    </p:spTree>
    <p:extLst>
      <p:ext uri="{BB962C8B-B14F-4D97-AF65-F5344CB8AC3E}">
        <p14:creationId xmlns:p14="http://schemas.microsoft.com/office/powerpoint/2010/main" val="2472510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buFont typeface="Arial" pitchFamily="34" charset="0"/>
              <a:buNone/>
            </a:pPr>
            <a:endParaRPr lang="en-US" sz="1200" dirty="0"/>
          </a:p>
        </p:txBody>
      </p:sp>
    </p:spTree>
    <p:extLst>
      <p:ext uri="{BB962C8B-B14F-4D97-AF65-F5344CB8AC3E}">
        <p14:creationId xmlns:p14="http://schemas.microsoft.com/office/powerpoint/2010/main" val="210439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2994741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lgn="just">
              <a:buFont typeface="Arial" panose="020B0604020202020204" pitchFamily="34" charset="0"/>
              <a:buNone/>
            </a:pPr>
            <a:endParaRPr lang="en-AU" sz="1200" dirty="0">
              <a:solidFill>
                <a:schemeClr val="tx1">
                  <a:lumMod val="50000"/>
                </a:schemeClr>
              </a:solidFill>
            </a:endParaRPr>
          </a:p>
        </p:txBody>
      </p:sp>
    </p:spTree>
    <p:extLst>
      <p:ext uri="{BB962C8B-B14F-4D97-AF65-F5344CB8AC3E}">
        <p14:creationId xmlns:p14="http://schemas.microsoft.com/office/powerpoint/2010/main" val="2879377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lgn="just">
              <a:buFont typeface="Arial" panose="020B0604020202020204" pitchFamily="34" charset="0"/>
              <a:buNone/>
            </a:pPr>
            <a:endParaRPr lang="en-AU" sz="1200" dirty="0">
              <a:solidFill>
                <a:schemeClr val="tx1">
                  <a:lumMod val="50000"/>
                </a:schemeClr>
              </a:solidFill>
            </a:endParaRPr>
          </a:p>
        </p:txBody>
      </p:sp>
    </p:spTree>
    <p:extLst>
      <p:ext uri="{BB962C8B-B14F-4D97-AF65-F5344CB8AC3E}">
        <p14:creationId xmlns:p14="http://schemas.microsoft.com/office/powerpoint/2010/main" val="306412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lvl1pPr marL="228600" indent="-228600">
              <a:buSzPct val="100000"/>
              <a:buChar char="•"/>
            </a:lvl1pPr>
          </a:lstStyle>
          <a:p>
            <a:pPr marL="0" indent="0" algn="just">
              <a:buFont typeface="Arial" panose="020B0604020202020204" pitchFamily="34" charset="0"/>
              <a:buNone/>
            </a:pPr>
            <a:endParaRPr lang="en-AU" sz="1200" baseline="0" dirty="0">
              <a:solidFill>
                <a:schemeClr val="tx1">
                  <a:lumMod val="50000"/>
                </a:schemeClr>
              </a:solidFill>
            </a:endParaRPr>
          </a:p>
        </p:txBody>
      </p:sp>
    </p:spTree>
    <p:extLst>
      <p:ext uri="{BB962C8B-B14F-4D97-AF65-F5344CB8AC3E}">
        <p14:creationId xmlns:p14="http://schemas.microsoft.com/office/powerpoint/2010/main" val="2719468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3729286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3283936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933227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13199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385984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marL="0" indent="0">
              <a:buSzPct val="100000"/>
              <a:buNone/>
            </a:pPr>
            <a:endParaRPr lang="en-AU" sz="1200" dirty="0"/>
          </a:p>
        </p:txBody>
      </p:sp>
    </p:spTree>
    <p:extLst>
      <p:ext uri="{BB962C8B-B14F-4D97-AF65-F5344CB8AC3E}">
        <p14:creationId xmlns:p14="http://schemas.microsoft.com/office/powerpoint/2010/main" val="389500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340593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70846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72237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pPr marL="0" indent="0">
              <a:buSzPct val="100000"/>
              <a:buNone/>
            </a:pPr>
            <a:endParaRPr lang="en-AU" sz="1200" dirty="0"/>
          </a:p>
        </p:txBody>
      </p:sp>
    </p:spTree>
    <p:extLst>
      <p:ext uri="{BB962C8B-B14F-4D97-AF65-F5344CB8AC3E}">
        <p14:creationId xmlns:p14="http://schemas.microsoft.com/office/powerpoint/2010/main" val="222222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p:nvPr/>
        </p:nvSpPr>
        <p:spPr>
          <a:xfrm>
            <a:off x="508000" y="9131300"/>
            <a:ext cx="11999453"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Shape 28"/>
          <p:cNvSpPr/>
          <p:nvPr/>
        </p:nvSpPr>
        <p:spPr>
          <a:xfrm>
            <a:off x="508000" y="6629400"/>
            <a:ext cx="1200001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Shape 29"/>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Shape 30"/>
          <p:cNvSpPr>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Shape 31"/>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Shape 32"/>
          <p:cNvSpPr>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Shape 33"/>
          <p:cNvSpPr>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3"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508000" y="4089400"/>
            <a:ext cx="1200001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p:nvPr/>
        </p:nvSpPr>
        <p:spPr>
          <a:xfrm rot="16200000">
            <a:off x="7172923" y="5347634"/>
            <a:ext cx="16427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Shape 16"/>
          <p:cNvSpPr>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Shape 17"/>
          <p:cNvSpPr>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Shape 18"/>
          <p:cNvSpPr>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49092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62329" y="530579"/>
            <a:ext cx="605310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7163930" y="9213993"/>
            <a:ext cx="5870222" cy="3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1067" baseline="30000" dirty="0"/>
              <a:t>CRICOS Provider code 00301J</a:t>
            </a:r>
          </a:p>
          <a:p>
            <a:pPr algn="r" eaLnBrk="1" hangingPunct="1">
              <a:defRPr/>
            </a:pPr>
            <a:r>
              <a:rPr lang="en-GB" altLang="en-US" sz="1067" baseline="30000" dirty="0"/>
              <a:t>Curtin University is a trademark of Curtin University of Technology.</a:t>
            </a:r>
            <a:endParaRPr lang="en-US" altLang="en-US" sz="1067" baseline="30000" dirty="0"/>
          </a:p>
        </p:txBody>
      </p:sp>
      <p:sp>
        <p:nvSpPr>
          <p:cNvPr id="6" name="Title 1"/>
          <p:cNvSpPr>
            <a:spLocks noGrp="1"/>
          </p:cNvSpPr>
          <p:nvPr>
            <p:ph type="ctrTitle"/>
          </p:nvPr>
        </p:nvSpPr>
        <p:spPr>
          <a:xfrm>
            <a:off x="0" y="4898630"/>
            <a:ext cx="10845668" cy="647156"/>
          </a:xfrm>
          <a:solidFill>
            <a:srgbClr val="A47C18">
              <a:alpha val="75000"/>
            </a:srgbClr>
          </a:solidFill>
        </p:spPr>
        <p:txBody>
          <a:bodyPr lIns="216000" tIns="36000" rIns="216000" bIns="36000">
            <a:spAutoFit/>
          </a:bodyPr>
          <a:lstStyle>
            <a:lvl1pPr algn="l">
              <a:defRPr sz="3733"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5641579"/>
            <a:ext cx="3702135" cy="338554"/>
          </a:xfrm>
          <a:solidFill>
            <a:schemeClr val="tx1"/>
          </a:solidFill>
        </p:spPr>
        <p:txBody>
          <a:bodyPr lIns="216000" rIns="216000">
            <a:spAutoFit/>
          </a:bodyPr>
          <a:lstStyle>
            <a:lvl1pPr marL="0" indent="0" algn="l">
              <a:buNone/>
              <a:defRPr sz="1600">
                <a:solidFill>
                  <a:schemeClr val="bg1"/>
                </a:solidFill>
              </a:defRPr>
            </a:lvl1pPr>
            <a:lvl2pPr marL="487648" indent="0" algn="ctr">
              <a:buNone/>
              <a:defRPr>
                <a:solidFill>
                  <a:schemeClr val="tx1">
                    <a:tint val="75000"/>
                  </a:schemeClr>
                </a:solidFill>
              </a:defRPr>
            </a:lvl2pPr>
            <a:lvl3pPr marL="975295" indent="0" algn="ctr">
              <a:buNone/>
              <a:defRPr>
                <a:solidFill>
                  <a:schemeClr val="tx1">
                    <a:tint val="75000"/>
                  </a:schemeClr>
                </a:solidFill>
              </a:defRPr>
            </a:lvl3pPr>
            <a:lvl4pPr marL="1462943" indent="0" algn="ctr">
              <a:buNone/>
              <a:defRPr>
                <a:solidFill>
                  <a:schemeClr val="tx1">
                    <a:tint val="75000"/>
                  </a:schemeClr>
                </a:solidFill>
              </a:defRPr>
            </a:lvl4pPr>
            <a:lvl5pPr marL="1950590" indent="0" algn="ctr">
              <a:buNone/>
              <a:defRPr>
                <a:solidFill>
                  <a:schemeClr val="tx1">
                    <a:tint val="75000"/>
                  </a:schemeClr>
                </a:solidFill>
              </a:defRPr>
            </a:lvl5pPr>
            <a:lvl6pPr marL="2438237" indent="0" algn="ctr">
              <a:buNone/>
              <a:defRPr>
                <a:solidFill>
                  <a:schemeClr val="tx1">
                    <a:tint val="75000"/>
                  </a:schemeClr>
                </a:solidFill>
              </a:defRPr>
            </a:lvl6pPr>
            <a:lvl7pPr marL="2925885" indent="0" algn="ctr">
              <a:buNone/>
              <a:defRPr>
                <a:solidFill>
                  <a:schemeClr val="tx1">
                    <a:tint val="75000"/>
                  </a:schemeClr>
                </a:solidFill>
              </a:defRPr>
            </a:lvl7pPr>
            <a:lvl8pPr marL="3413532" indent="0" algn="ctr">
              <a:buNone/>
              <a:defRPr>
                <a:solidFill>
                  <a:schemeClr val="tx1">
                    <a:tint val="75000"/>
                  </a:schemeClr>
                </a:solidFill>
              </a:defRPr>
            </a:lvl8pPr>
            <a:lvl9pPr marL="390118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9852942" y="8486988"/>
            <a:ext cx="3034453" cy="517030"/>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10383521" y="7694507"/>
            <a:ext cx="2503875" cy="460587"/>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159895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2655147" y="806027"/>
          <a:ext cx="7694507" cy="6050280"/>
        </p:xfrm>
        <a:graphic>
          <a:graphicData uri="http://schemas.openxmlformats.org/drawingml/2006/table">
            <a:tbl>
              <a:tblPr>
                <a:tableStyleId>{5C22544A-7EE6-4342-B048-85BDC9FD1C3A}</a:tableStyleId>
              </a:tblPr>
              <a:tblGrid>
                <a:gridCol w="7694507">
                  <a:extLst>
                    <a:ext uri="{9D8B030D-6E8A-4147-A177-3AD203B41FA5}">
                      <a16:colId xmlns:a16="http://schemas.microsoft.com/office/drawing/2014/main" val="3184881611"/>
                    </a:ext>
                  </a:extLst>
                </a:gridCol>
              </a:tblGrid>
              <a:tr h="6048586">
                <a:tc>
                  <a:txBody>
                    <a:bodyPr/>
                    <a:lstStyle/>
                    <a:p>
                      <a:pPr marL="0" marR="0" algn="l">
                        <a:spcBef>
                          <a:spcPts val="0"/>
                        </a:spcBef>
                        <a:spcAft>
                          <a:spcPts val="0"/>
                        </a:spcAft>
                      </a:pPr>
                      <a:r>
                        <a:rPr lang="en-AU" sz="2300" dirty="0">
                          <a:effectLst/>
                        </a:rPr>
                        <a:t> </a:t>
                      </a:r>
                      <a:endParaRPr lang="en-US" sz="2300" dirty="0">
                        <a:effectLst/>
                      </a:endParaRPr>
                    </a:p>
                    <a:p>
                      <a:pPr marL="0" marR="0" algn="ctr">
                        <a:spcBef>
                          <a:spcPts val="0"/>
                        </a:spcBef>
                        <a:spcAft>
                          <a:spcPts val="0"/>
                        </a:spcAft>
                      </a:pPr>
                      <a:r>
                        <a:rPr lang="en-AU" sz="2700" dirty="0">
                          <a:effectLst/>
                        </a:rPr>
                        <a:t>WARNING</a:t>
                      </a:r>
                      <a:endParaRPr lang="en-US" sz="2300" dirty="0">
                        <a:effectLst/>
                      </a:endParaRPr>
                    </a:p>
                    <a:p>
                      <a:pPr marL="0" marR="0" algn="l">
                        <a:spcBef>
                          <a:spcPts val="0"/>
                        </a:spcBef>
                        <a:spcAft>
                          <a:spcPts val="0"/>
                        </a:spcAft>
                      </a:pPr>
                      <a:r>
                        <a:rPr lang="en-AU" sz="2700" dirty="0">
                          <a:effectLst/>
                        </a:rPr>
                        <a:t> </a:t>
                      </a:r>
                      <a:endParaRPr lang="en-US" sz="2300" dirty="0">
                        <a:effectLst/>
                      </a:endParaRPr>
                    </a:p>
                    <a:p>
                      <a:pPr marL="0" marR="0" algn="ctr">
                        <a:spcBef>
                          <a:spcPts val="0"/>
                        </a:spcBef>
                        <a:spcAft>
                          <a:spcPts val="0"/>
                        </a:spcAft>
                      </a:pPr>
                      <a:r>
                        <a:rPr lang="en-AU" sz="2700" dirty="0">
                          <a:effectLst/>
                        </a:rPr>
                        <a:t>This material has been reproduced and communicated to you by or on behalf of Curtin University in accordance with section 113P of the Copyright Act 1968 (the Act)</a:t>
                      </a:r>
                      <a:endParaRPr lang="en-US" sz="2300" dirty="0">
                        <a:effectLst/>
                      </a:endParaRPr>
                    </a:p>
                    <a:p>
                      <a:pPr marL="0" marR="0" algn="l">
                        <a:spcBef>
                          <a:spcPts val="0"/>
                        </a:spcBef>
                        <a:spcAft>
                          <a:spcPts val="0"/>
                        </a:spcAft>
                      </a:pPr>
                      <a:r>
                        <a:rPr lang="en-AU" sz="2700" dirty="0">
                          <a:effectLst/>
                        </a:rPr>
                        <a:t> </a:t>
                      </a:r>
                      <a:endParaRPr lang="en-US" sz="2300" dirty="0">
                        <a:effectLst/>
                      </a:endParaRPr>
                    </a:p>
                    <a:p>
                      <a:pPr marL="0" marR="0" algn="ctr">
                        <a:spcBef>
                          <a:spcPts val="0"/>
                        </a:spcBef>
                        <a:spcAft>
                          <a:spcPts val="0"/>
                        </a:spcAft>
                      </a:pPr>
                      <a:r>
                        <a:rPr lang="en-AU" sz="2700" dirty="0">
                          <a:effectLst/>
                        </a:rPr>
                        <a:t>The material in this communication may be subject to copyright under the Act. Any further reproduction or communication of this material by you may be the subject of copyright protection under the Act.</a:t>
                      </a:r>
                      <a:endParaRPr lang="en-US" sz="2300" dirty="0">
                        <a:effectLst/>
                      </a:endParaRPr>
                    </a:p>
                    <a:p>
                      <a:pPr marL="0" marR="0" algn="l">
                        <a:spcBef>
                          <a:spcPts val="0"/>
                        </a:spcBef>
                        <a:spcAft>
                          <a:spcPts val="0"/>
                        </a:spcAft>
                      </a:pPr>
                      <a:r>
                        <a:rPr lang="en-AU" sz="2700" dirty="0">
                          <a:effectLst/>
                        </a:rPr>
                        <a:t> </a:t>
                      </a:r>
                      <a:endParaRPr lang="en-US" sz="2300" dirty="0">
                        <a:effectLst/>
                      </a:endParaRPr>
                    </a:p>
                    <a:p>
                      <a:pPr marL="0" marR="0" algn="ctr">
                        <a:spcBef>
                          <a:spcPts val="0"/>
                        </a:spcBef>
                        <a:spcAft>
                          <a:spcPts val="0"/>
                        </a:spcAft>
                      </a:pPr>
                      <a:r>
                        <a:rPr lang="en-AU" sz="2700" dirty="0">
                          <a:effectLst/>
                        </a:rPr>
                        <a:t>Do not remove this notice.</a:t>
                      </a:r>
                      <a:endParaRPr lang="en-US" sz="2300" dirty="0">
                        <a:effectLst/>
                      </a:endParaRPr>
                    </a:p>
                    <a:p>
                      <a:pPr marL="0" marR="0" algn="l">
                        <a:spcBef>
                          <a:spcPts val="0"/>
                        </a:spcBef>
                        <a:spcAft>
                          <a:spcPts val="0"/>
                        </a:spcAft>
                      </a:pPr>
                      <a:r>
                        <a:rPr lang="en-AU" sz="2300" dirty="0">
                          <a:effectLst/>
                        </a:rPr>
                        <a:t> </a:t>
                      </a:r>
                      <a:endParaRPr lang="en-US" sz="2300" dirty="0">
                        <a:effectLst/>
                        <a:latin typeface="Times New Roman" panose="02020603050405020304" pitchFamily="18" charset="0"/>
                        <a:ea typeface="Times New Roman" panose="02020603050405020304" pitchFamily="18" charset="0"/>
                      </a:endParaRPr>
                    </a:p>
                  </a:txBody>
                  <a:tcPr marL="97513" marR="97513"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4443307" y="9153032"/>
            <a:ext cx="4118187" cy="521547"/>
          </a:xfrm>
        </p:spPr>
        <p:txBody>
          <a:bodyPr/>
          <a:lstStyle>
            <a:lvl1pPr algn="ctr">
              <a:defRPr sz="1050"/>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250106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sp>
        <p:nvSpPr>
          <p:cNvPr id="5" name="Rectangle 4">
            <a:extLst>
              <a:ext uri="{FF2B5EF4-FFF2-40B4-BE49-F238E27FC236}">
                <a16:creationId xmlns:a16="http://schemas.microsoft.com/office/drawing/2014/main" id="{4514F823-4D89-4DD0-B2FE-12CE6569B924}"/>
              </a:ext>
            </a:extLst>
          </p:cNvPr>
          <p:cNvSpPr/>
          <p:nvPr/>
        </p:nvSpPr>
        <p:spPr>
          <a:xfrm>
            <a:off x="1034062" y="3777264"/>
            <a:ext cx="11054080" cy="2133599"/>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350" dirty="0"/>
          </a:p>
        </p:txBody>
      </p:sp>
      <p:sp>
        <p:nvSpPr>
          <p:cNvPr id="2" name="Title 1"/>
          <p:cNvSpPr>
            <a:spLocks noGrp="1"/>
          </p:cNvSpPr>
          <p:nvPr>
            <p:ph type="title"/>
          </p:nvPr>
        </p:nvSpPr>
        <p:spPr>
          <a:xfrm>
            <a:off x="1027291" y="5910112"/>
            <a:ext cx="11054080" cy="1937173"/>
          </a:xfrm>
        </p:spPr>
        <p:txBody>
          <a:bodyPr anchor="t"/>
          <a:lstStyle>
            <a:lvl1pPr algn="l">
              <a:defRPr sz="4267" b="1" cap="all"/>
            </a:lvl1pPr>
          </a:lstStyle>
          <a:p>
            <a:r>
              <a:rPr lang="en-US"/>
              <a:t>Click to edit Master title style</a:t>
            </a:r>
            <a:endParaRPr lang="en-US" dirty="0"/>
          </a:p>
        </p:txBody>
      </p:sp>
      <p:sp>
        <p:nvSpPr>
          <p:cNvPr id="3" name="Text Placeholder 2"/>
          <p:cNvSpPr>
            <a:spLocks noGrp="1"/>
          </p:cNvSpPr>
          <p:nvPr>
            <p:ph type="body" idx="1"/>
          </p:nvPr>
        </p:nvSpPr>
        <p:spPr>
          <a:xfrm>
            <a:off x="1027291" y="3776511"/>
            <a:ext cx="11054080" cy="2116291"/>
          </a:xfrm>
        </p:spPr>
        <p:txBody>
          <a:bodyPr anchor="b"/>
          <a:lstStyle>
            <a:lvl1pPr marL="0" indent="0">
              <a:buNone/>
              <a:defRPr sz="2133">
                <a:solidFill>
                  <a:schemeClr val="bg1"/>
                </a:solidFill>
              </a:defRPr>
            </a:lvl1pPr>
            <a:lvl2pPr marL="487648" indent="0">
              <a:buNone/>
              <a:defRPr sz="1920">
                <a:solidFill>
                  <a:schemeClr val="tx1">
                    <a:tint val="75000"/>
                  </a:schemeClr>
                </a:solidFill>
              </a:defRPr>
            </a:lvl2pPr>
            <a:lvl3pPr marL="975295" indent="0">
              <a:buNone/>
              <a:defRPr sz="1707">
                <a:solidFill>
                  <a:schemeClr val="tx1">
                    <a:tint val="75000"/>
                  </a:schemeClr>
                </a:solidFill>
              </a:defRPr>
            </a:lvl3pPr>
            <a:lvl4pPr marL="1462943" indent="0">
              <a:buNone/>
              <a:defRPr sz="1493">
                <a:solidFill>
                  <a:schemeClr val="tx1">
                    <a:tint val="75000"/>
                  </a:schemeClr>
                </a:solidFill>
              </a:defRPr>
            </a:lvl4pPr>
            <a:lvl5pPr marL="1950590" indent="0">
              <a:buNone/>
              <a:defRPr sz="1493">
                <a:solidFill>
                  <a:schemeClr val="tx1">
                    <a:tint val="75000"/>
                  </a:schemeClr>
                </a:solidFill>
              </a:defRPr>
            </a:lvl5pPr>
            <a:lvl6pPr marL="2438237" indent="0">
              <a:buNone/>
              <a:defRPr sz="1493">
                <a:solidFill>
                  <a:schemeClr val="tx1">
                    <a:tint val="75000"/>
                  </a:schemeClr>
                </a:solidFill>
              </a:defRPr>
            </a:lvl6pPr>
            <a:lvl7pPr marL="2925885" indent="0">
              <a:buNone/>
              <a:defRPr sz="1493">
                <a:solidFill>
                  <a:schemeClr val="tx1">
                    <a:tint val="75000"/>
                  </a:schemeClr>
                </a:solidFill>
              </a:defRPr>
            </a:lvl7pPr>
            <a:lvl8pPr marL="3413532" indent="0">
              <a:buNone/>
              <a:defRPr sz="1493">
                <a:solidFill>
                  <a:schemeClr val="tx1">
                    <a:tint val="75000"/>
                  </a:schemeClr>
                </a:solidFill>
              </a:defRPr>
            </a:lvl8pPr>
            <a:lvl9pPr marL="3901180" indent="0">
              <a:buNone/>
              <a:defRPr sz="1493">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4443307" y="92320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2101548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50240" y="2275845"/>
            <a:ext cx="11704320" cy="6228865"/>
          </a:xfrm>
        </p:spPr>
        <p:txBody>
          <a:bodyPr/>
          <a:lstStyle>
            <a:lvl1pPr>
              <a:defRPr sz="1799"/>
            </a:lvl1pPr>
            <a:lvl2pPr>
              <a:defRPr sz="1799"/>
            </a:lvl2pPr>
            <a:lvl3pPr>
              <a:defRPr sz="1799"/>
            </a:lvl3pPr>
            <a:lvl4pPr>
              <a:defRPr sz="1500"/>
            </a:lvl4pPr>
            <a:lvl5pPr>
              <a:defRPr sz="15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4443307" y="92320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1508062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50242" y="2054962"/>
            <a:ext cx="5743788" cy="6421521"/>
          </a:xfrm>
        </p:spPr>
        <p:txBody>
          <a:bodyPr/>
          <a:lstStyle>
            <a:lvl1pPr>
              <a:defRPr sz="1799"/>
            </a:lvl1pPr>
            <a:lvl2pPr>
              <a:defRPr sz="1799"/>
            </a:lvl2pPr>
            <a:lvl3pPr>
              <a:defRPr sz="1500"/>
            </a:lvl3pPr>
            <a:lvl4pPr>
              <a:defRPr sz="1350"/>
            </a:lvl4pPr>
            <a:lvl5pPr>
              <a:defRPr sz="1350"/>
            </a:lvl5pPr>
            <a:lvl6pPr>
              <a:defRPr sz="1920"/>
            </a:lvl6pPr>
            <a:lvl7pPr>
              <a:defRPr sz="1920"/>
            </a:lvl7pPr>
            <a:lvl8pPr>
              <a:defRPr sz="1920"/>
            </a:lvl8pPr>
            <a:lvl9pPr>
              <a:defRPr sz="192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10774" y="2054962"/>
            <a:ext cx="5743788" cy="6421521"/>
          </a:xfrm>
        </p:spPr>
        <p:txBody>
          <a:bodyPr/>
          <a:lstStyle>
            <a:lvl1pPr>
              <a:defRPr sz="1799"/>
            </a:lvl1pPr>
            <a:lvl2pPr>
              <a:defRPr sz="1799"/>
            </a:lvl2pPr>
            <a:lvl3pPr>
              <a:defRPr sz="1500"/>
            </a:lvl3pPr>
            <a:lvl4pPr>
              <a:defRPr sz="1350"/>
            </a:lvl4pPr>
            <a:lvl5pPr>
              <a:defRPr sz="1350"/>
            </a:lvl5pPr>
            <a:lvl6pPr>
              <a:defRPr sz="1920"/>
            </a:lvl6pPr>
            <a:lvl7pPr>
              <a:defRPr sz="1920"/>
            </a:lvl7pPr>
            <a:lvl8pPr>
              <a:defRPr sz="1920"/>
            </a:lvl8pPr>
            <a:lvl9pPr>
              <a:defRPr sz="192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4443307" y="92320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2902160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sp>
        <p:nvSpPr>
          <p:cNvPr id="2" name="Title 1"/>
          <p:cNvSpPr>
            <a:spLocks noGrp="1"/>
          </p:cNvSpPr>
          <p:nvPr>
            <p:ph type="title"/>
          </p:nvPr>
        </p:nvSpPr>
        <p:spPr>
          <a:xfrm>
            <a:off x="650240" y="390598"/>
            <a:ext cx="1170432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2" y="2653651"/>
            <a:ext cx="5746045" cy="909885"/>
          </a:xfrm>
        </p:spPr>
        <p:txBody>
          <a:bodyPr anchor="b"/>
          <a:lstStyle>
            <a:lvl1pPr marL="0" indent="0">
              <a:buNone/>
              <a:defRPr sz="2560" b="1"/>
            </a:lvl1pPr>
            <a:lvl2pPr marL="487648" indent="0">
              <a:buNone/>
              <a:defRPr sz="2133" b="1"/>
            </a:lvl2pPr>
            <a:lvl3pPr marL="975295" indent="0">
              <a:buNone/>
              <a:defRPr sz="1920" b="1"/>
            </a:lvl3pPr>
            <a:lvl4pPr marL="1462943" indent="0">
              <a:buNone/>
              <a:defRPr sz="1707" b="1"/>
            </a:lvl4pPr>
            <a:lvl5pPr marL="1950590" indent="0">
              <a:buNone/>
              <a:defRPr sz="1707" b="1"/>
            </a:lvl5pPr>
            <a:lvl6pPr marL="2438237" indent="0">
              <a:buNone/>
              <a:defRPr sz="1707" b="1"/>
            </a:lvl6pPr>
            <a:lvl7pPr marL="2925885" indent="0">
              <a:buNone/>
              <a:defRPr sz="1707" b="1"/>
            </a:lvl7pPr>
            <a:lvl8pPr marL="3413532" indent="0">
              <a:buNone/>
              <a:defRPr sz="1707" b="1"/>
            </a:lvl8pPr>
            <a:lvl9pPr marL="3901180" indent="0">
              <a:buNone/>
              <a:defRPr sz="1707" b="1"/>
            </a:lvl9pPr>
          </a:lstStyle>
          <a:p>
            <a:pPr lvl="0"/>
            <a:r>
              <a:rPr lang="en-US"/>
              <a:t>Edit Master text styles</a:t>
            </a:r>
          </a:p>
        </p:txBody>
      </p:sp>
      <p:sp>
        <p:nvSpPr>
          <p:cNvPr id="4" name="Content Placeholder 3"/>
          <p:cNvSpPr>
            <a:spLocks noGrp="1"/>
          </p:cNvSpPr>
          <p:nvPr>
            <p:ph sz="half" idx="2"/>
          </p:nvPr>
        </p:nvSpPr>
        <p:spPr>
          <a:xfrm>
            <a:off x="650242" y="3706702"/>
            <a:ext cx="5746045" cy="4752064"/>
          </a:xfrm>
        </p:spPr>
        <p:txBody>
          <a:bodyPr/>
          <a:lstStyle>
            <a:lvl1pPr>
              <a:defRPr sz="2101"/>
            </a:lvl1pPr>
            <a:lvl2pPr>
              <a:defRPr sz="1799"/>
            </a:lvl2pPr>
            <a:lvl3pPr>
              <a:defRPr sz="1500"/>
            </a:lvl3pPr>
            <a:lvl4pPr>
              <a:defRPr sz="1350"/>
            </a:lvl4pPr>
            <a:lvl5pPr>
              <a:defRPr sz="1350"/>
            </a:lvl5pPr>
            <a:lvl6pPr>
              <a:defRPr sz="1707"/>
            </a:lvl6pPr>
            <a:lvl7pPr>
              <a:defRPr sz="1707"/>
            </a:lvl7pPr>
            <a:lvl8pPr>
              <a:defRPr sz="1707"/>
            </a:lvl8pPr>
            <a:lvl9pPr>
              <a:defRPr sz="17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06264" y="2653651"/>
            <a:ext cx="5748302" cy="909885"/>
          </a:xfrm>
        </p:spPr>
        <p:txBody>
          <a:bodyPr anchor="b"/>
          <a:lstStyle>
            <a:lvl1pPr marL="0" indent="0">
              <a:buNone/>
              <a:defRPr sz="2560" b="1"/>
            </a:lvl1pPr>
            <a:lvl2pPr marL="487648" indent="0">
              <a:buNone/>
              <a:defRPr sz="2133" b="1"/>
            </a:lvl2pPr>
            <a:lvl3pPr marL="975295" indent="0">
              <a:buNone/>
              <a:defRPr sz="1920" b="1"/>
            </a:lvl3pPr>
            <a:lvl4pPr marL="1462943" indent="0">
              <a:buNone/>
              <a:defRPr sz="1707" b="1"/>
            </a:lvl4pPr>
            <a:lvl5pPr marL="1950590" indent="0">
              <a:buNone/>
              <a:defRPr sz="1707" b="1"/>
            </a:lvl5pPr>
            <a:lvl6pPr marL="2438237" indent="0">
              <a:buNone/>
              <a:defRPr sz="1707" b="1"/>
            </a:lvl6pPr>
            <a:lvl7pPr marL="2925885" indent="0">
              <a:buNone/>
              <a:defRPr sz="1707" b="1"/>
            </a:lvl7pPr>
            <a:lvl8pPr marL="3413532" indent="0">
              <a:buNone/>
              <a:defRPr sz="1707" b="1"/>
            </a:lvl8pPr>
            <a:lvl9pPr marL="3901180" indent="0">
              <a:buNone/>
              <a:defRPr sz="1707" b="1"/>
            </a:lvl9pPr>
          </a:lstStyle>
          <a:p>
            <a:pPr lvl="0"/>
            <a:r>
              <a:rPr lang="en-US"/>
              <a:t>Edit Master text styles</a:t>
            </a:r>
          </a:p>
        </p:txBody>
      </p:sp>
      <p:sp>
        <p:nvSpPr>
          <p:cNvPr id="6" name="Content Placeholder 5"/>
          <p:cNvSpPr>
            <a:spLocks noGrp="1"/>
          </p:cNvSpPr>
          <p:nvPr>
            <p:ph sz="quarter" idx="4"/>
          </p:nvPr>
        </p:nvSpPr>
        <p:spPr>
          <a:xfrm>
            <a:off x="6606264" y="3706702"/>
            <a:ext cx="5748302" cy="4752064"/>
          </a:xfrm>
        </p:spPr>
        <p:txBody>
          <a:bodyPr/>
          <a:lstStyle>
            <a:lvl1pPr>
              <a:defRPr sz="2101"/>
            </a:lvl1pPr>
            <a:lvl2pPr>
              <a:defRPr sz="1799"/>
            </a:lvl2pPr>
            <a:lvl3pPr>
              <a:defRPr sz="1500"/>
            </a:lvl3pPr>
            <a:lvl4pPr>
              <a:defRPr sz="1350"/>
            </a:lvl4pPr>
            <a:lvl5pPr>
              <a:defRPr sz="1350"/>
            </a:lvl5pPr>
            <a:lvl6pPr>
              <a:defRPr sz="1707"/>
            </a:lvl6pPr>
            <a:lvl7pPr>
              <a:defRPr sz="1707"/>
            </a:lvl7pPr>
            <a:lvl8pPr>
              <a:defRPr sz="1707"/>
            </a:lvl8pPr>
            <a:lvl9pPr>
              <a:defRPr sz="17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4443307" y="92320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2785283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1"/>
            <a:ext cx="9031" cy="13547"/>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4443307" y="9241085"/>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1624230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4443307" y="92320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185677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Shape 49"/>
          <p:cNvSpPr/>
          <p:nvPr/>
        </p:nvSpPr>
        <p:spPr>
          <a:xfrm>
            <a:off x="508000" y="4876800"/>
            <a:ext cx="567637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p:nvPr/>
        </p:nvSpPr>
        <p:spPr>
          <a:xfrm>
            <a:off x="508000" y="2768600"/>
            <a:ext cx="5676316"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Shape 51"/>
          <p:cNvSpPr>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Shape 52"/>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Shape 53"/>
          <p:cNvSpPr>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Shape 54"/>
          <p:cNvSpPr>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6" y="388338"/>
            <a:ext cx="4278491" cy="1652693"/>
          </a:xfrm>
        </p:spPr>
        <p:txBody>
          <a:bodyPr anchor="b"/>
          <a:lstStyle>
            <a:lvl1pPr algn="l">
              <a:defRPr sz="2133" b="1"/>
            </a:lvl1pPr>
          </a:lstStyle>
          <a:p>
            <a:r>
              <a:rPr lang="en-US"/>
              <a:t>Click to edit Master title style</a:t>
            </a:r>
          </a:p>
        </p:txBody>
      </p:sp>
      <p:sp>
        <p:nvSpPr>
          <p:cNvPr id="3" name="Content Placeholder 2"/>
          <p:cNvSpPr>
            <a:spLocks noGrp="1"/>
          </p:cNvSpPr>
          <p:nvPr>
            <p:ph idx="1"/>
          </p:nvPr>
        </p:nvSpPr>
        <p:spPr>
          <a:xfrm>
            <a:off x="5084516" y="388345"/>
            <a:ext cx="7270044" cy="8088302"/>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6" y="2041039"/>
            <a:ext cx="4278491" cy="6482487"/>
          </a:xfrm>
        </p:spPr>
        <p:txBody>
          <a:bodyPr/>
          <a:lstStyle>
            <a:lvl1pPr marL="0" indent="0">
              <a:buNone/>
              <a:defRPr sz="1493"/>
            </a:lvl1pPr>
            <a:lvl2pPr marL="487648" indent="0">
              <a:buNone/>
              <a:defRPr sz="1280"/>
            </a:lvl2pPr>
            <a:lvl3pPr marL="975295" indent="0">
              <a:buNone/>
              <a:defRPr sz="1067"/>
            </a:lvl3pPr>
            <a:lvl4pPr marL="1462943" indent="0">
              <a:buNone/>
              <a:defRPr sz="960"/>
            </a:lvl4pPr>
            <a:lvl5pPr marL="1950590" indent="0">
              <a:buNone/>
              <a:defRPr sz="960"/>
            </a:lvl5pPr>
            <a:lvl6pPr marL="2438237" indent="0">
              <a:buNone/>
              <a:defRPr sz="960"/>
            </a:lvl6pPr>
            <a:lvl7pPr marL="2925885" indent="0">
              <a:buNone/>
              <a:defRPr sz="960"/>
            </a:lvl7pPr>
            <a:lvl8pPr marL="3413532" indent="0">
              <a:buNone/>
              <a:defRPr sz="960"/>
            </a:lvl8pPr>
            <a:lvl9pPr marL="3901180" indent="0">
              <a:buNone/>
              <a:defRPr sz="960"/>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8613424"/>
            <a:ext cx="4118187" cy="519289"/>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935776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3"/>
            <a:ext cx="7802880" cy="806027"/>
          </a:xfrm>
        </p:spPr>
        <p:txBody>
          <a:bodyPr anchor="b"/>
          <a:lstStyle>
            <a:lvl1pPr algn="l">
              <a:defRPr sz="2133" b="1"/>
            </a:lvl1pPr>
          </a:lstStyle>
          <a:p>
            <a:r>
              <a:rPr lang="en-US"/>
              <a:t>Click to edit Master title style</a:t>
            </a:r>
            <a:endParaRPr lang="en-US" dirty="0"/>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a:buNone/>
              <a:defRPr sz="3413"/>
            </a:lvl1pPr>
            <a:lvl2pPr marL="487648" indent="0">
              <a:buNone/>
              <a:defRPr sz="2987"/>
            </a:lvl2pPr>
            <a:lvl3pPr marL="975295" indent="0">
              <a:buNone/>
              <a:defRPr sz="2560"/>
            </a:lvl3pPr>
            <a:lvl4pPr marL="1462943" indent="0">
              <a:buNone/>
              <a:defRPr sz="2133"/>
            </a:lvl4pPr>
            <a:lvl5pPr marL="1950590" indent="0">
              <a:buNone/>
              <a:defRPr sz="2133"/>
            </a:lvl5pPr>
            <a:lvl6pPr marL="2438237" indent="0">
              <a:buNone/>
              <a:defRPr sz="2133"/>
            </a:lvl6pPr>
            <a:lvl7pPr marL="2925885" indent="0">
              <a:buNone/>
              <a:defRPr sz="2133"/>
            </a:lvl7pPr>
            <a:lvl8pPr marL="3413532" indent="0">
              <a:buNone/>
              <a:defRPr sz="2133"/>
            </a:lvl8pPr>
            <a:lvl9pPr marL="3901180" indent="0">
              <a:buNone/>
              <a:defRPr sz="2133"/>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549032" y="7633553"/>
            <a:ext cx="7802880" cy="861751"/>
          </a:xfrm>
        </p:spPr>
        <p:txBody>
          <a:bodyPr/>
          <a:lstStyle>
            <a:lvl1pPr marL="0" indent="0">
              <a:buNone/>
              <a:defRPr sz="1493"/>
            </a:lvl1pPr>
            <a:lvl2pPr marL="487648" indent="0">
              <a:buNone/>
              <a:defRPr sz="1280"/>
            </a:lvl2pPr>
            <a:lvl3pPr marL="975295" indent="0">
              <a:buNone/>
              <a:defRPr sz="1067"/>
            </a:lvl3pPr>
            <a:lvl4pPr marL="1462943" indent="0">
              <a:buNone/>
              <a:defRPr sz="960"/>
            </a:lvl4pPr>
            <a:lvl5pPr marL="1950590" indent="0">
              <a:buNone/>
              <a:defRPr sz="960"/>
            </a:lvl5pPr>
            <a:lvl6pPr marL="2438237" indent="0">
              <a:buNone/>
              <a:defRPr sz="960"/>
            </a:lvl6pPr>
            <a:lvl7pPr marL="2925885" indent="0">
              <a:buNone/>
              <a:defRPr sz="960"/>
            </a:lvl7pPr>
            <a:lvl8pPr marL="3413532" indent="0">
              <a:buNone/>
              <a:defRPr sz="960"/>
            </a:lvl8pPr>
            <a:lvl9pPr marL="3901180" indent="0">
              <a:buNone/>
              <a:defRPr sz="960"/>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8622455"/>
            <a:ext cx="4118187" cy="519289"/>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1604705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8611165"/>
            <a:ext cx="4118187" cy="519289"/>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3653143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1" y="293516"/>
            <a:ext cx="2926080" cy="62404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242" y="293516"/>
            <a:ext cx="8561493" cy="62404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8622454"/>
            <a:ext cx="4118187" cy="521546"/>
          </a:xfrm>
        </p:spPr>
        <p:txBody>
          <a:bodyPr/>
          <a:lstStyle>
            <a:lvl1pPr algn="ctr" defTabSz="342882" rtl="0" eaLnBrk="1" fontAlgn="auto" hangingPunct="1">
              <a:spcBef>
                <a:spcPts val="0"/>
              </a:spcBef>
              <a:spcAft>
                <a:spcPts val="0"/>
              </a:spcAft>
              <a:defRPr lang="en-AU" sz="1050"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204930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Shape 89"/>
          <p:cNvSpPr>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Shape 97"/>
          <p:cNvSpPr>
            <a:spLocks noGrp="1"/>
          </p:cNvSpPr>
          <p:nvPr>
            <p:ph type="pic" sz="half" idx="13"/>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pic" sz="quarter" idx="14"/>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9" name="Shape 99"/>
          <p:cNvSpPr>
            <a:spLocks noGrp="1"/>
          </p:cNvSpPr>
          <p:nvPr>
            <p:ph type="pic" sz="quarter" idx="15"/>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Shape 107"/>
          <p:cNvSpPr>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Shape 108"/>
          <p:cNvSpPr>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Shape 116"/>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508000" y="2171700"/>
            <a:ext cx="1199729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508000" y="635000"/>
            <a:ext cx="11997292"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Shape 5"/>
          <p:cNvSpPr>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50240" y="390596"/>
            <a:ext cx="1170432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650240" y="2275840"/>
            <a:ext cx="11704320" cy="617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650240" y="8606650"/>
            <a:ext cx="3034453" cy="521547"/>
          </a:xfrm>
          <a:prstGeom prst="rect">
            <a:avLst/>
          </a:prstGeom>
        </p:spPr>
        <p:txBody>
          <a:bodyPr vert="horz" wrap="square" lIns="91440" tIns="45720" rIns="91440" bIns="45720" numCol="1" anchor="t" anchorCtr="0" compatLnSpc="1">
            <a:prstTxWarp prst="textNoShape">
              <a:avLst/>
            </a:prstTxWarp>
          </a:bodyPr>
          <a:lstStyle>
            <a:lvl1pPr eaLnBrk="1" hangingPunct="1">
              <a:defRPr sz="128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4443307" y="9186898"/>
            <a:ext cx="4118187" cy="521546"/>
          </a:xfrm>
          <a:prstGeom prst="rect">
            <a:avLst/>
          </a:prstGeom>
        </p:spPr>
        <p:txBody>
          <a:bodyPr anchor="ctr" anchorCtr="1"/>
          <a:lstStyle>
            <a:lvl1pPr eaLnBrk="1" fontAlgn="auto" hangingPunct="1">
              <a:spcBef>
                <a:spcPts val="0"/>
              </a:spcBef>
              <a:spcAft>
                <a:spcPts val="0"/>
              </a:spcAft>
              <a:defRPr sz="128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12528410" y="9293013"/>
            <a:ext cx="476390" cy="460587"/>
          </a:xfrm>
          <a:prstGeom prst="rect">
            <a:avLst/>
          </a:prstGeom>
        </p:spPr>
        <p:txBody>
          <a:bodyPr vert="horz" wrap="square" lIns="91440" tIns="45720" rIns="91440" bIns="45720" numCol="1" anchor="ctr" anchorCtr="1" compatLnSpc="1">
            <a:prstTxWarp prst="textNoShape">
              <a:avLst/>
            </a:prstTxWarp>
          </a:bodyPr>
          <a:lstStyle>
            <a:lvl1pPr eaLnBrk="1" hangingPunct="1">
              <a:defRPr sz="128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11111829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dt="0"/>
  <p:txStyles>
    <p:titleStyle>
      <a:lvl1pPr algn="ctr" defTabSz="485415" rtl="0" eaLnBrk="0" fontAlgn="base" hangingPunct="0">
        <a:spcBef>
          <a:spcPct val="0"/>
        </a:spcBef>
        <a:spcAft>
          <a:spcPct val="0"/>
        </a:spcAft>
        <a:defRPr sz="3698" kern="1200">
          <a:solidFill>
            <a:schemeClr val="tx1"/>
          </a:solidFill>
          <a:latin typeface="+mj-lt"/>
          <a:ea typeface="MS PGothic" panose="020B0600070205080204" pitchFamily="34" charset="-128"/>
          <a:cs typeface="+mj-cs"/>
        </a:defRPr>
      </a:lvl1pPr>
      <a:lvl2pPr algn="ctr" defTabSz="485415" rtl="0" eaLnBrk="0" fontAlgn="base" hangingPunct="0">
        <a:spcBef>
          <a:spcPct val="0"/>
        </a:spcBef>
        <a:spcAft>
          <a:spcPct val="0"/>
        </a:spcAft>
        <a:defRPr sz="3698">
          <a:solidFill>
            <a:schemeClr val="tx1"/>
          </a:solidFill>
          <a:latin typeface="Cambria" panose="02040503050406030204" pitchFamily="18" charset="0"/>
          <a:ea typeface="MS PGothic" panose="020B0600070205080204" pitchFamily="34" charset="-128"/>
        </a:defRPr>
      </a:lvl2pPr>
      <a:lvl3pPr algn="ctr" defTabSz="485415" rtl="0" eaLnBrk="0" fontAlgn="base" hangingPunct="0">
        <a:spcBef>
          <a:spcPct val="0"/>
        </a:spcBef>
        <a:spcAft>
          <a:spcPct val="0"/>
        </a:spcAft>
        <a:defRPr sz="3698">
          <a:solidFill>
            <a:schemeClr val="tx1"/>
          </a:solidFill>
          <a:latin typeface="Cambria" panose="02040503050406030204" pitchFamily="18" charset="0"/>
          <a:ea typeface="MS PGothic" panose="020B0600070205080204" pitchFamily="34" charset="-128"/>
        </a:defRPr>
      </a:lvl3pPr>
      <a:lvl4pPr algn="ctr" defTabSz="485415" rtl="0" eaLnBrk="0" fontAlgn="base" hangingPunct="0">
        <a:spcBef>
          <a:spcPct val="0"/>
        </a:spcBef>
        <a:spcAft>
          <a:spcPct val="0"/>
        </a:spcAft>
        <a:defRPr sz="3698">
          <a:solidFill>
            <a:schemeClr val="tx1"/>
          </a:solidFill>
          <a:latin typeface="Cambria" panose="02040503050406030204" pitchFamily="18" charset="0"/>
          <a:ea typeface="MS PGothic" panose="020B0600070205080204" pitchFamily="34" charset="-128"/>
        </a:defRPr>
      </a:lvl4pPr>
      <a:lvl5pPr algn="ctr" defTabSz="485415" rtl="0" eaLnBrk="0" fontAlgn="base" hangingPunct="0">
        <a:spcBef>
          <a:spcPct val="0"/>
        </a:spcBef>
        <a:spcAft>
          <a:spcPct val="0"/>
        </a:spcAft>
        <a:defRPr sz="3698">
          <a:solidFill>
            <a:schemeClr val="tx1"/>
          </a:solidFill>
          <a:latin typeface="Cambria" panose="02040503050406030204" pitchFamily="18" charset="0"/>
          <a:ea typeface="MS PGothic" panose="020B0600070205080204" pitchFamily="34" charset="-128"/>
        </a:defRPr>
      </a:lvl5pPr>
      <a:lvl6pPr marL="487648" algn="ctr" defTabSz="487648" rtl="0" eaLnBrk="1" fontAlgn="base" hangingPunct="1">
        <a:spcBef>
          <a:spcPct val="0"/>
        </a:spcBef>
        <a:spcAft>
          <a:spcPct val="0"/>
        </a:spcAft>
        <a:defRPr sz="4693">
          <a:solidFill>
            <a:schemeClr val="tx1"/>
          </a:solidFill>
          <a:latin typeface="Arial" panose="020B0604020202020204" pitchFamily="34" charset="0"/>
          <a:ea typeface="MS PGothic" panose="020B0600070205080204" pitchFamily="34" charset="-128"/>
        </a:defRPr>
      </a:lvl6pPr>
      <a:lvl7pPr marL="975295" algn="ctr" defTabSz="487648" rtl="0" eaLnBrk="1" fontAlgn="base" hangingPunct="1">
        <a:spcBef>
          <a:spcPct val="0"/>
        </a:spcBef>
        <a:spcAft>
          <a:spcPct val="0"/>
        </a:spcAft>
        <a:defRPr sz="4693">
          <a:solidFill>
            <a:schemeClr val="tx1"/>
          </a:solidFill>
          <a:latin typeface="Arial" panose="020B0604020202020204" pitchFamily="34" charset="0"/>
          <a:ea typeface="MS PGothic" panose="020B0600070205080204" pitchFamily="34" charset="-128"/>
        </a:defRPr>
      </a:lvl7pPr>
      <a:lvl8pPr marL="1462943" algn="ctr" defTabSz="487648" rtl="0" eaLnBrk="1" fontAlgn="base" hangingPunct="1">
        <a:spcBef>
          <a:spcPct val="0"/>
        </a:spcBef>
        <a:spcAft>
          <a:spcPct val="0"/>
        </a:spcAft>
        <a:defRPr sz="4693">
          <a:solidFill>
            <a:schemeClr val="tx1"/>
          </a:solidFill>
          <a:latin typeface="Arial" panose="020B0604020202020204" pitchFamily="34" charset="0"/>
          <a:ea typeface="MS PGothic" panose="020B0600070205080204" pitchFamily="34" charset="-128"/>
        </a:defRPr>
      </a:lvl8pPr>
      <a:lvl9pPr marL="1950590" algn="ctr" defTabSz="487648" rtl="0" eaLnBrk="1" fontAlgn="base" hangingPunct="1">
        <a:spcBef>
          <a:spcPct val="0"/>
        </a:spcBef>
        <a:spcAft>
          <a:spcPct val="0"/>
        </a:spcAft>
        <a:defRPr sz="4693">
          <a:solidFill>
            <a:schemeClr val="tx1"/>
          </a:solidFill>
          <a:latin typeface="Arial" panose="020B0604020202020204" pitchFamily="34" charset="0"/>
          <a:ea typeface="MS PGothic" panose="020B0600070205080204" pitchFamily="34" charset="-128"/>
        </a:defRPr>
      </a:lvl9pPr>
    </p:titleStyle>
    <p:bodyStyle>
      <a:lvl1pPr marL="363497" indent="-363497" algn="l" defTabSz="485415" rtl="0" eaLnBrk="0" fontAlgn="base" hangingPunct="0">
        <a:spcBef>
          <a:spcPct val="20000"/>
        </a:spcBef>
        <a:spcAft>
          <a:spcPct val="0"/>
        </a:spcAft>
        <a:buClr>
          <a:srgbClr val="A47C18"/>
        </a:buClr>
        <a:buFont typeface="Arial" panose="020B0604020202020204" pitchFamily="34" charset="0"/>
        <a:buChar char="•"/>
        <a:defRPr sz="2276" kern="1200">
          <a:solidFill>
            <a:schemeClr val="tx1"/>
          </a:solidFill>
          <a:latin typeface="+mn-lt"/>
          <a:ea typeface="MS PGothic" panose="020B0600070205080204" pitchFamily="34" charset="-128"/>
          <a:cs typeface="+mn-cs"/>
        </a:defRPr>
      </a:lvl1pPr>
      <a:lvl2pPr marL="790210" indent="-302537" algn="l" defTabSz="485415" rtl="0" eaLnBrk="0" fontAlgn="base" hangingPunct="0">
        <a:spcBef>
          <a:spcPct val="20000"/>
        </a:spcBef>
        <a:spcAft>
          <a:spcPct val="0"/>
        </a:spcAft>
        <a:buClr>
          <a:srgbClr val="A47C18"/>
        </a:buClr>
        <a:buFont typeface="Arial" panose="020B0604020202020204" pitchFamily="34" charset="0"/>
        <a:buChar char="–"/>
        <a:defRPr sz="1991" kern="1200">
          <a:solidFill>
            <a:schemeClr val="tx1"/>
          </a:solidFill>
          <a:latin typeface="+mn-lt"/>
          <a:ea typeface="MS PGothic" panose="020B0600070205080204" pitchFamily="34" charset="-128"/>
          <a:cs typeface="+mn-cs"/>
        </a:defRPr>
      </a:lvl2pPr>
      <a:lvl3pPr marL="1216924" indent="-241579" algn="l" defTabSz="485415" rtl="0" eaLnBrk="0" fontAlgn="base" hangingPunct="0">
        <a:spcBef>
          <a:spcPct val="20000"/>
        </a:spcBef>
        <a:spcAft>
          <a:spcPct val="0"/>
        </a:spcAft>
        <a:buClr>
          <a:srgbClr val="A47C18"/>
        </a:buClr>
        <a:buFont typeface="Arial" panose="020B0604020202020204" pitchFamily="34" charset="0"/>
        <a:buChar char="•"/>
        <a:defRPr sz="1991" kern="1200">
          <a:solidFill>
            <a:schemeClr val="tx1"/>
          </a:solidFill>
          <a:latin typeface="+mn-lt"/>
          <a:ea typeface="MS PGothic" panose="020B0600070205080204" pitchFamily="34" charset="-128"/>
          <a:cs typeface="+mn-cs"/>
        </a:defRPr>
      </a:lvl3pPr>
      <a:lvl4pPr marL="1704596" indent="-241579" algn="l" defTabSz="485415" rtl="0" eaLnBrk="0" fontAlgn="base" hangingPunct="0">
        <a:spcBef>
          <a:spcPct val="20000"/>
        </a:spcBef>
        <a:spcAft>
          <a:spcPct val="0"/>
        </a:spcAft>
        <a:buClr>
          <a:srgbClr val="A47C18"/>
        </a:buClr>
        <a:buFont typeface="Arial" panose="020B0604020202020204" pitchFamily="34" charset="0"/>
        <a:buChar char="–"/>
        <a:defRPr sz="1707" kern="1200">
          <a:solidFill>
            <a:schemeClr val="tx1"/>
          </a:solidFill>
          <a:latin typeface="+mn-lt"/>
          <a:ea typeface="MS PGothic" panose="020B0600070205080204" pitchFamily="34" charset="-128"/>
          <a:cs typeface="+mn-cs"/>
        </a:defRPr>
      </a:lvl4pPr>
      <a:lvl5pPr marL="2192269" indent="-241579" algn="l" defTabSz="485415" rtl="0" eaLnBrk="0" fontAlgn="base" hangingPunct="0">
        <a:spcBef>
          <a:spcPct val="20000"/>
        </a:spcBef>
        <a:spcAft>
          <a:spcPct val="0"/>
        </a:spcAft>
        <a:buClr>
          <a:srgbClr val="A47C18"/>
        </a:buClr>
        <a:buFont typeface="Arial" panose="020B0604020202020204" pitchFamily="34" charset="0"/>
        <a:buChar char="»"/>
        <a:defRPr sz="1707" kern="1200">
          <a:solidFill>
            <a:schemeClr val="tx1"/>
          </a:solidFill>
          <a:latin typeface="+mn-lt"/>
          <a:ea typeface="MS PGothic" panose="020B0600070205080204" pitchFamily="34" charset="-128"/>
          <a:cs typeface="+mn-cs"/>
        </a:defRPr>
      </a:lvl5pPr>
      <a:lvl6pPr marL="2682060" indent="-243823" algn="l" defTabSz="487648" rtl="0" eaLnBrk="1" latinLnBrk="0" hangingPunct="1">
        <a:spcBef>
          <a:spcPct val="20000"/>
        </a:spcBef>
        <a:buFont typeface="Arial"/>
        <a:buChar char="•"/>
        <a:defRPr sz="2133" kern="1200">
          <a:solidFill>
            <a:schemeClr val="tx1"/>
          </a:solidFill>
          <a:latin typeface="+mn-lt"/>
          <a:ea typeface="+mn-ea"/>
          <a:cs typeface="+mn-cs"/>
        </a:defRPr>
      </a:lvl6pPr>
      <a:lvl7pPr marL="3169708" indent="-243823" algn="l" defTabSz="487648" rtl="0" eaLnBrk="1" latinLnBrk="0" hangingPunct="1">
        <a:spcBef>
          <a:spcPct val="20000"/>
        </a:spcBef>
        <a:buFont typeface="Arial"/>
        <a:buChar char="•"/>
        <a:defRPr sz="2133" kern="1200">
          <a:solidFill>
            <a:schemeClr val="tx1"/>
          </a:solidFill>
          <a:latin typeface="+mn-lt"/>
          <a:ea typeface="+mn-ea"/>
          <a:cs typeface="+mn-cs"/>
        </a:defRPr>
      </a:lvl7pPr>
      <a:lvl8pPr marL="3657357" indent="-243823" algn="l" defTabSz="487648" rtl="0" eaLnBrk="1" latinLnBrk="0" hangingPunct="1">
        <a:spcBef>
          <a:spcPct val="20000"/>
        </a:spcBef>
        <a:buFont typeface="Arial"/>
        <a:buChar char="•"/>
        <a:defRPr sz="2133" kern="1200">
          <a:solidFill>
            <a:schemeClr val="tx1"/>
          </a:solidFill>
          <a:latin typeface="+mn-lt"/>
          <a:ea typeface="+mn-ea"/>
          <a:cs typeface="+mn-cs"/>
        </a:defRPr>
      </a:lvl8pPr>
      <a:lvl9pPr marL="4145003" indent="-243823" algn="l" defTabSz="487648" rtl="0" eaLnBrk="1" latinLnBrk="0" hangingPunct="1">
        <a:spcBef>
          <a:spcPct val="20000"/>
        </a:spcBef>
        <a:buFont typeface="Arial"/>
        <a:buChar char="•"/>
        <a:defRPr sz="2133" kern="1200">
          <a:solidFill>
            <a:schemeClr val="tx1"/>
          </a:solidFill>
          <a:latin typeface="+mn-lt"/>
          <a:ea typeface="+mn-ea"/>
          <a:cs typeface="+mn-cs"/>
        </a:defRPr>
      </a:lvl9pPr>
    </p:bodyStyle>
    <p:otherStyle>
      <a:defPPr>
        <a:defRPr lang="en-US"/>
      </a:defPPr>
      <a:lvl1pPr marL="0" algn="l" defTabSz="487648" rtl="0" eaLnBrk="1" latinLnBrk="0" hangingPunct="1">
        <a:defRPr sz="1920" kern="1200">
          <a:solidFill>
            <a:schemeClr val="tx1"/>
          </a:solidFill>
          <a:latin typeface="+mn-lt"/>
          <a:ea typeface="+mn-ea"/>
          <a:cs typeface="+mn-cs"/>
        </a:defRPr>
      </a:lvl1pPr>
      <a:lvl2pPr marL="487648" algn="l" defTabSz="487648" rtl="0" eaLnBrk="1" latinLnBrk="0" hangingPunct="1">
        <a:defRPr sz="1920" kern="1200">
          <a:solidFill>
            <a:schemeClr val="tx1"/>
          </a:solidFill>
          <a:latin typeface="+mn-lt"/>
          <a:ea typeface="+mn-ea"/>
          <a:cs typeface="+mn-cs"/>
        </a:defRPr>
      </a:lvl2pPr>
      <a:lvl3pPr marL="975295" algn="l" defTabSz="487648" rtl="0" eaLnBrk="1" latinLnBrk="0" hangingPunct="1">
        <a:defRPr sz="1920" kern="1200">
          <a:solidFill>
            <a:schemeClr val="tx1"/>
          </a:solidFill>
          <a:latin typeface="+mn-lt"/>
          <a:ea typeface="+mn-ea"/>
          <a:cs typeface="+mn-cs"/>
        </a:defRPr>
      </a:lvl3pPr>
      <a:lvl4pPr marL="1462943" algn="l" defTabSz="487648" rtl="0" eaLnBrk="1" latinLnBrk="0" hangingPunct="1">
        <a:defRPr sz="1920" kern="1200">
          <a:solidFill>
            <a:schemeClr val="tx1"/>
          </a:solidFill>
          <a:latin typeface="+mn-lt"/>
          <a:ea typeface="+mn-ea"/>
          <a:cs typeface="+mn-cs"/>
        </a:defRPr>
      </a:lvl4pPr>
      <a:lvl5pPr marL="1950590" algn="l" defTabSz="487648" rtl="0" eaLnBrk="1" latinLnBrk="0" hangingPunct="1">
        <a:defRPr sz="1920" kern="1200">
          <a:solidFill>
            <a:schemeClr val="tx1"/>
          </a:solidFill>
          <a:latin typeface="+mn-lt"/>
          <a:ea typeface="+mn-ea"/>
          <a:cs typeface="+mn-cs"/>
        </a:defRPr>
      </a:lvl5pPr>
      <a:lvl6pPr marL="2438237" algn="l" defTabSz="487648" rtl="0" eaLnBrk="1" latinLnBrk="0" hangingPunct="1">
        <a:defRPr sz="1920" kern="1200">
          <a:solidFill>
            <a:schemeClr val="tx1"/>
          </a:solidFill>
          <a:latin typeface="+mn-lt"/>
          <a:ea typeface="+mn-ea"/>
          <a:cs typeface="+mn-cs"/>
        </a:defRPr>
      </a:lvl6pPr>
      <a:lvl7pPr marL="2925885" algn="l" defTabSz="487648" rtl="0" eaLnBrk="1" latinLnBrk="0" hangingPunct="1">
        <a:defRPr sz="1920" kern="1200">
          <a:solidFill>
            <a:schemeClr val="tx1"/>
          </a:solidFill>
          <a:latin typeface="+mn-lt"/>
          <a:ea typeface="+mn-ea"/>
          <a:cs typeface="+mn-cs"/>
        </a:defRPr>
      </a:lvl7pPr>
      <a:lvl8pPr marL="3413532" algn="l" defTabSz="487648" rtl="0" eaLnBrk="1" latinLnBrk="0" hangingPunct="1">
        <a:defRPr sz="1920" kern="1200">
          <a:solidFill>
            <a:schemeClr val="tx1"/>
          </a:solidFill>
          <a:latin typeface="+mn-lt"/>
          <a:ea typeface="+mn-ea"/>
          <a:cs typeface="+mn-cs"/>
        </a:defRPr>
      </a:lvl8pPr>
      <a:lvl9pPr marL="3901180" algn="l" defTabSz="487648"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7" Type="http://schemas.openxmlformats.org/officeDocument/2006/relationships/oleObject" Target="../embeddings/oleObject6.bin"/><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oleObject" Target="../embeddings/oleObject8.bin"/><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www.macroaxis.com/invest/ratio/DELL--Market-Capitalization"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12517121" y="8234117"/>
            <a:ext cx="458330" cy="345439"/>
          </a:xfrm>
        </p:spPr>
        <p:txBody>
          <a:bodyPr/>
          <a:lstStyle/>
          <a:p>
            <a:pPr algn="l" defTabSz="342882" fontAlgn="base">
              <a:spcBef>
                <a:spcPct val="0"/>
              </a:spcBef>
              <a:spcAft>
                <a:spcPct val="0"/>
              </a:spcAft>
              <a:defRPr/>
            </a:pPr>
            <a:fld id="{64D3CE6A-E1A5-4339-A438-00C1E419BE63}" type="slidenum">
              <a:rPr lang="en-US" kern="1200">
                <a:solidFill>
                  <a:prstClr val="black"/>
                </a:solidFill>
                <a:latin typeface="Arial" panose="020B0604020202020204" pitchFamily="34" charset="0"/>
                <a:ea typeface="MS PGothic" panose="020B0600070205080204" pitchFamily="34" charset="-128"/>
                <a:cs typeface="Arial" panose="020B0604020202020204" pitchFamily="34" charset="0"/>
              </a:rPr>
              <a:pPr algn="l" defTabSz="342882" fontAlgn="base">
                <a:spcBef>
                  <a:spcPct val="0"/>
                </a:spcBef>
                <a:spcAft>
                  <a:spcPct val="0"/>
                </a:spcAft>
                <a:defRPr/>
              </a:pPr>
              <a:t>1</a:t>
            </a:fld>
            <a:endParaRPr lang="en-US" kern="1200" dirty="0">
              <a:solidFill>
                <a:prstClr val="black"/>
              </a:solidFill>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58303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normAutofit/>
          </a:bodyPr>
          <a:lstStyle/>
          <a:p>
            <a:r>
              <a:rPr lang="en-AU" dirty="0"/>
              <a:t>How Multiple Screening Works</a:t>
            </a:r>
            <a:endParaRPr dirty="0"/>
          </a:p>
        </p:txBody>
      </p:sp>
      <p:sp>
        <p:nvSpPr>
          <p:cNvPr id="2" name="TextBox 1"/>
          <p:cNvSpPr txBox="1"/>
          <p:nvPr/>
        </p:nvSpPr>
        <p:spPr>
          <a:xfrm>
            <a:off x="508000" y="3627157"/>
            <a:ext cx="11988800" cy="4765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17488" lvl="0" algn="just" defTabSz="914400" fontAlgn="base" hangingPunct="1">
              <a:spcBef>
                <a:spcPct val="35000"/>
              </a:spcBef>
              <a:spcAft>
                <a:spcPct val="0"/>
              </a:spcAft>
              <a:buClr>
                <a:srgbClr val="727CA3"/>
              </a:buClr>
              <a:buSzPct val="70000"/>
            </a:pPr>
            <a:r>
              <a:rPr lang="en-US" altLang="en-US" sz="3000" kern="1200" dirty="0">
                <a:solidFill>
                  <a:prstClr val="black"/>
                </a:solidFill>
                <a:ea typeface="+mn-ea"/>
                <a:cs typeface="Times New Roman" panose="02020603050405020304" pitchFamily="18" charset="0"/>
              </a:rPr>
              <a:t>1. Identify a multiple on which to screen stocks.</a:t>
            </a:r>
          </a:p>
          <a:p>
            <a:pPr marL="217488" lvl="0" algn="just" defTabSz="914400" fontAlgn="base" hangingPunct="1">
              <a:spcBef>
                <a:spcPct val="35000"/>
              </a:spcBef>
              <a:spcAft>
                <a:spcPct val="0"/>
              </a:spcAft>
              <a:buClr>
                <a:srgbClr val="727CA3"/>
              </a:buClr>
              <a:buSzPct val="70000"/>
            </a:pPr>
            <a:endParaRPr lang="en-US" altLang="en-US" sz="3000" kern="1200" dirty="0">
              <a:solidFill>
                <a:prstClr val="black"/>
              </a:solidFill>
              <a:ea typeface="+mn-ea"/>
              <a:cs typeface="Times New Roman" panose="02020603050405020304" pitchFamily="18" charset="0"/>
            </a:endParaRPr>
          </a:p>
          <a:p>
            <a:pPr marL="217488" lvl="0" algn="just" defTabSz="914400" fontAlgn="base" hangingPunct="1">
              <a:spcBef>
                <a:spcPct val="35000"/>
              </a:spcBef>
              <a:spcAft>
                <a:spcPct val="0"/>
              </a:spcAft>
              <a:buClr>
                <a:srgbClr val="727CA3"/>
              </a:buClr>
              <a:buSzPct val="70000"/>
            </a:pPr>
            <a:r>
              <a:rPr lang="en-US" altLang="en-US" sz="3000" kern="1200" dirty="0">
                <a:solidFill>
                  <a:prstClr val="black"/>
                </a:solidFill>
                <a:ea typeface="+mn-ea"/>
                <a:cs typeface="Times New Roman" panose="02020603050405020304" pitchFamily="18" charset="0"/>
              </a:rPr>
              <a:t>2. Rank stocks on that multiple, from highest to lowest.</a:t>
            </a:r>
          </a:p>
          <a:p>
            <a:pPr marL="598488" lvl="0" indent="-381000" algn="just" defTabSz="914400" fontAlgn="base" hangingPunct="1">
              <a:spcBef>
                <a:spcPct val="35000"/>
              </a:spcBef>
              <a:spcAft>
                <a:spcPct val="0"/>
              </a:spcAft>
              <a:buClr>
                <a:srgbClr val="727CA3"/>
              </a:buClr>
              <a:buSzPct val="70000"/>
              <a:buFontTx/>
              <a:buAutoNum type="arabicPeriod"/>
            </a:pPr>
            <a:endParaRPr lang="en-US" altLang="en-US" sz="3000" kern="1200" dirty="0">
              <a:solidFill>
                <a:prstClr val="black"/>
              </a:solidFill>
              <a:ea typeface="+mn-ea"/>
              <a:cs typeface="Times New Roman" panose="02020603050405020304" pitchFamily="18" charset="0"/>
            </a:endParaRPr>
          </a:p>
          <a:p>
            <a:pPr marL="217488" lvl="0" algn="just" defTabSz="914400" fontAlgn="base" hangingPunct="1">
              <a:spcBef>
                <a:spcPct val="35000"/>
              </a:spcBef>
              <a:spcAft>
                <a:spcPct val="0"/>
              </a:spcAft>
              <a:buClr>
                <a:srgbClr val="727CA3"/>
              </a:buClr>
              <a:buSzPct val="70000"/>
            </a:pPr>
            <a:r>
              <a:rPr lang="en-US" altLang="en-US" sz="3000" kern="1200" dirty="0">
                <a:solidFill>
                  <a:prstClr val="black"/>
                </a:solidFill>
                <a:ea typeface="+mn-ea"/>
                <a:cs typeface="Times New Roman" panose="02020603050405020304" pitchFamily="18" charset="0"/>
              </a:rPr>
              <a:t>3. Buy stocks with the lowest multiples and (short) sell stocks with the highest multiples.</a:t>
            </a:r>
          </a:p>
          <a:p>
            <a:pPr marL="598488" lvl="0" indent="-381000" algn="just" defTabSz="914400" fontAlgn="base" hangingPunct="1">
              <a:spcBef>
                <a:spcPct val="35000"/>
              </a:spcBef>
              <a:spcAft>
                <a:spcPct val="0"/>
              </a:spcAft>
              <a:buClr>
                <a:srgbClr val="727CA3"/>
              </a:buClr>
              <a:buSzPct val="70000"/>
              <a:buFont typeface="Wingdings" pitchFamily="2" charset="2"/>
              <a:buChar char=""/>
            </a:pPr>
            <a:endParaRPr lang="en-US" altLang="en-US" sz="3000" kern="1200" dirty="0">
              <a:solidFill>
                <a:prstClr val="black"/>
              </a:solidFill>
              <a:ea typeface="+mn-ea"/>
              <a:cs typeface="Times New Roman" panose="02020603050405020304" pitchFamily="18" charset="0"/>
            </a:endParaRPr>
          </a:p>
          <a:p>
            <a:pPr marL="0" marR="0" indent="0" algn="just" defTabSz="584200" rtl="0" fontAlgn="auto" latinLnBrk="0" hangingPunct="0">
              <a:lnSpc>
                <a:spcPct val="100000"/>
              </a:lnSpc>
              <a:spcBef>
                <a:spcPts val="0"/>
              </a:spcBef>
              <a:spcAft>
                <a:spcPts val="0"/>
              </a:spcAft>
              <a:buClrTx/>
              <a:buSzTx/>
              <a:buFontTx/>
              <a:buNone/>
              <a:tabLst/>
            </a:pPr>
            <a:endParaRPr kumimoji="0" lang="en-AU" sz="3000" b="0" i="0" u="none" strike="noStrike" cap="none" spc="0" normalizeH="0" baseline="0" dirty="0">
              <a:ln>
                <a:noFill/>
              </a:ln>
              <a:solidFill>
                <a:srgbClr val="414141"/>
              </a:solidFill>
              <a:effectLst/>
              <a:uFillTx/>
              <a:sym typeface="Palatino"/>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noAutofit/>
          </a:bodyPr>
          <a:lstStyle/>
          <a:p>
            <a:r>
              <a:rPr lang="en-AU" sz="4500" dirty="0"/>
              <a:t>Fundamental Screening: </a:t>
            </a:r>
            <a:br>
              <a:rPr lang="en-AU" sz="4500" dirty="0"/>
            </a:br>
            <a:r>
              <a:rPr lang="en-AU" sz="4500" dirty="0"/>
              <a:t>Returns to P/B Screening (1963-2006)</a:t>
            </a:r>
            <a:endParaRPr sz="4500"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l="4167" t="63020" r="37109" b="13333"/>
          <a:stretch>
            <a:fillRect/>
          </a:stretch>
        </p:blipFill>
        <p:spPr bwMode="auto">
          <a:xfrm>
            <a:off x="1060174" y="2986156"/>
            <a:ext cx="10946295" cy="401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5836797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noAutofit/>
          </a:bodyPr>
          <a:lstStyle>
            <a:lvl1pPr defTabSz="502412">
              <a:spcBef>
                <a:spcPts val="1300"/>
              </a:spcBef>
              <a:defRPr sz="6020"/>
            </a:lvl1pPr>
          </a:lstStyle>
          <a:p>
            <a:pPr algn="l"/>
            <a:r>
              <a:rPr lang="en-AU" sz="3700" dirty="0"/>
              <a:t>Two-way Screening:</a:t>
            </a:r>
            <a:br>
              <a:rPr lang="en-AU" sz="3700" dirty="0"/>
            </a:br>
            <a:r>
              <a:rPr lang="en-AU" sz="3700" dirty="0"/>
              <a:t>Returns to Screening on Both P/E and P/B (1963-2006)</a:t>
            </a:r>
            <a:endParaRPr sz="3700" dirty="0"/>
          </a:p>
        </p:txBody>
      </p:sp>
      <p:pic>
        <p:nvPicPr>
          <p:cNvPr id="200" name="MathTypeEquation.pdf"/>
          <p:cNvPicPr>
            <a:picLocks noChangeAspect="1"/>
          </p:cNvPicPr>
          <p:nvPr/>
        </p:nvPicPr>
        <p:blipFill>
          <a:blip r:embed="rId3"/>
          <a:stretch>
            <a:fillRect/>
          </a:stretch>
        </p:blipFill>
        <p:spPr>
          <a:xfrm>
            <a:off x="1772149" y="4816000"/>
            <a:ext cx="8453982" cy="876329"/>
          </a:xfrm>
          <a:prstGeom prst="rect">
            <a:avLst/>
          </a:prstGeom>
          <a:ln w="12700">
            <a:miter lim="400000"/>
          </a:ln>
        </p:spPr>
      </p:pic>
      <p:pic>
        <p:nvPicPr>
          <p:cNvPr id="202" name="MathTypeEquation.pdf"/>
          <p:cNvPicPr>
            <a:picLocks noChangeAspect="1"/>
          </p:cNvPicPr>
          <p:nvPr/>
        </p:nvPicPr>
        <p:blipFill>
          <a:blip r:embed="rId3"/>
          <a:stretch>
            <a:fillRect/>
          </a:stretch>
        </p:blipFill>
        <p:spPr>
          <a:xfrm>
            <a:off x="1731059" y="5922965"/>
            <a:ext cx="6684984" cy="429558"/>
          </a:xfrm>
          <a:prstGeom prst="rect">
            <a:avLst/>
          </a:prstGeom>
          <a:ln w="12700">
            <a:miter lim="400000"/>
          </a:ln>
        </p:spPr>
      </p:pic>
      <p:pic>
        <p:nvPicPr>
          <p:cNvPr id="203" name="MathTypeEquation.pdf"/>
          <p:cNvPicPr>
            <a:picLocks noChangeAspect="1"/>
          </p:cNvPicPr>
          <p:nvPr/>
        </p:nvPicPr>
        <p:blipFill>
          <a:blip r:embed="rId3"/>
          <a:stretch>
            <a:fillRect/>
          </a:stretch>
        </p:blipFill>
        <p:spPr>
          <a:xfrm>
            <a:off x="1690064" y="6721954"/>
            <a:ext cx="10679165" cy="856349"/>
          </a:xfrm>
          <a:prstGeom prst="rect">
            <a:avLst/>
          </a:prstGeom>
          <a:ln w="12700">
            <a:miter lim="400000"/>
          </a:ln>
        </p:spPr>
      </p:pic>
      <p:pic>
        <p:nvPicPr>
          <p:cNvPr id="204" name="MathTypeEquation.pdf"/>
          <p:cNvPicPr>
            <a:picLocks noChangeAspect="1"/>
          </p:cNvPicPr>
          <p:nvPr/>
        </p:nvPicPr>
        <p:blipFill>
          <a:blip r:embed="rId3"/>
          <a:stretch>
            <a:fillRect/>
          </a:stretch>
        </p:blipFill>
        <p:spPr>
          <a:xfrm>
            <a:off x="1732331" y="8099904"/>
            <a:ext cx="10594659" cy="453249"/>
          </a:xfrm>
          <a:prstGeom prst="rect">
            <a:avLst/>
          </a:prstGeom>
          <a:ln w="12700">
            <a:miter lim="400000"/>
          </a:ln>
        </p:spPr>
      </p:pic>
      <p:pic>
        <p:nvPicPr>
          <p:cNvPr id="9" name="Picture 3"/>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l="3758" t="50978" r="14870" b="32097"/>
          <a:stretch>
            <a:fillRect/>
          </a:stretch>
        </p:blipFill>
        <p:spPr>
          <a:xfrm>
            <a:off x="508000" y="2809461"/>
            <a:ext cx="12161078" cy="4121426"/>
          </a:xfr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prstGeom prst="rect">
            <a:avLst/>
          </a:prstGeom>
        </p:spPr>
        <p:txBody>
          <a:bodyPr/>
          <a:lstStyle/>
          <a:p>
            <a:r>
              <a:rPr lang="en-AU" dirty="0"/>
              <a:t>Problems with Screening</a:t>
            </a:r>
            <a:endParaRPr dirty="0"/>
          </a:p>
        </p:txBody>
      </p:sp>
      <p:sp>
        <p:nvSpPr>
          <p:cNvPr id="5" name="Rectangle 3"/>
          <p:cNvSpPr txBox="1">
            <a:spLocks noChangeArrowheads="1"/>
          </p:cNvSpPr>
          <p:nvPr/>
        </p:nvSpPr>
        <p:spPr>
          <a:xfrm>
            <a:off x="1033670" y="2516049"/>
            <a:ext cx="11463130" cy="5978593"/>
          </a:xfrm>
          <a:prstGeom prst="rect">
            <a:avLst/>
          </a:prstGeom>
        </p:spPr>
        <p:txBody>
          <a:bodyPr/>
          <a:lst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a:lstStyle>
          <a:p>
            <a:pPr hangingPunct="1">
              <a:lnSpc>
                <a:spcPct val="90000"/>
              </a:lnSpc>
            </a:pPr>
            <a:r>
              <a:rPr lang="en-US" altLang="en-US" sz="2800" dirty="0">
                <a:cs typeface="Times New Roman" panose="02020603050405020304" pitchFamily="18" charset="0"/>
              </a:rPr>
              <a:t>No guarantee that history will replicate in future.</a:t>
            </a:r>
          </a:p>
          <a:p>
            <a:pPr hangingPunct="1">
              <a:lnSpc>
                <a:spcPct val="90000"/>
              </a:lnSpc>
            </a:pPr>
            <a:r>
              <a:rPr lang="en-US" altLang="en-US" sz="2800" dirty="0">
                <a:cs typeface="Times New Roman" panose="02020603050405020304" pitchFamily="18" charset="0"/>
              </a:rPr>
              <a:t>You could be loading up on a risk factor:</a:t>
            </a:r>
          </a:p>
          <a:p>
            <a:pPr lvl="1" hangingPunct="1">
              <a:lnSpc>
                <a:spcPct val="90000"/>
              </a:lnSpc>
              <a:buClr>
                <a:srgbClr val="00B0F0"/>
              </a:buClr>
            </a:pPr>
            <a:r>
              <a:rPr lang="en-US" altLang="en-US" sz="2800" i="1" dirty="0">
                <a:cs typeface="Times New Roman" panose="02020603050405020304" pitchFamily="18" charset="0"/>
              </a:rPr>
              <a:t>You need a risk model</a:t>
            </a:r>
            <a:endParaRPr lang="en-US" altLang="en-US" sz="2800" dirty="0">
              <a:cs typeface="Times New Roman" panose="02020603050405020304" pitchFamily="18" charset="0"/>
            </a:endParaRPr>
          </a:p>
          <a:p>
            <a:pPr hangingPunct="1">
              <a:lnSpc>
                <a:spcPct val="90000"/>
              </a:lnSpc>
            </a:pPr>
            <a:r>
              <a:rPr lang="en-US" altLang="en-US" sz="2800" dirty="0">
                <a:cs typeface="Times New Roman" panose="02020603050405020304" pitchFamily="18" charset="0"/>
              </a:rPr>
              <a:t>You are in danger of trading with someone who knows more than you</a:t>
            </a:r>
          </a:p>
          <a:p>
            <a:pPr lvl="1" hangingPunct="1">
              <a:lnSpc>
                <a:spcPct val="90000"/>
              </a:lnSpc>
              <a:buClr>
                <a:srgbClr val="00B0F0"/>
              </a:buClr>
            </a:pPr>
            <a:r>
              <a:rPr lang="en-US" altLang="en-US" sz="2800" i="1" dirty="0">
                <a:cs typeface="Times New Roman" panose="02020603050405020304" pitchFamily="18" charset="0"/>
              </a:rPr>
              <a:t>You need a model that anticipates future payoffs</a:t>
            </a:r>
          </a:p>
          <a:p>
            <a:pPr hangingPunct="1">
              <a:lnSpc>
                <a:spcPct val="90000"/>
              </a:lnSpc>
              <a:buFontTx/>
              <a:buNone/>
            </a:pPr>
            <a:endParaRPr lang="en-US" altLang="en-US" sz="2800" dirty="0">
              <a:cs typeface="Times New Roman" panose="02020603050405020304" pitchFamily="18" charset="0"/>
            </a:endParaRPr>
          </a:p>
          <a:p>
            <a:pPr algn="ctr" hangingPunct="1">
              <a:lnSpc>
                <a:spcPct val="90000"/>
              </a:lnSpc>
              <a:buFontTx/>
              <a:buNone/>
            </a:pPr>
            <a:r>
              <a:rPr lang="en-US" altLang="en-US" sz="2800" dirty="0">
                <a:cs typeface="Times New Roman" panose="02020603050405020304" pitchFamily="18" charset="0"/>
              </a:rPr>
              <a:t>You are trading on a small amount of information; </a:t>
            </a:r>
          </a:p>
          <a:p>
            <a:pPr algn="ctr" hangingPunct="1">
              <a:lnSpc>
                <a:spcPct val="90000"/>
              </a:lnSpc>
              <a:buFontTx/>
              <a:buNone/>
            </a:pPr>
            <a:r>
              <a:rPr lang="en-US" altLang="en-US" sz="2800" i="1" u="sng" dirty="0">
                <a:cs typeface="Times New Roman" panose="02020603050405020304" pitchFamily="18" charset="0"/>
              </a:rPr>
              <a:t>Ignore information at your peril.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7D41A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out)">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7D41AF"/>
                                      </p:to>
                                    </p:animClr>
                                  </p:subTnLst>
                                </p:cTn>
                              </p:par>
                              <p:par>
                                <p:cTn id="13" presetID="4" presetClass="entr" presetSubtype="32"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ox(out)">
                                      <p:cBhvr>
                                        <p:cTn id="15"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7D41AF"/>
                                      </p:to>
                                    </p:animClr>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ox(out)">
                                      <p:cBhvr>
                                        <p:cTn id="20"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7D41AF"/>
                                      </p:to>
                                    </p:animClr>
                                  </p:subTnLst>
                                </p:cTn>
                              </p:par>
                              <p:par>
                                <p:cTn id="21" presetID="4" presetClass="entr" presetSubtype="32"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ox(out)">
                                      <p:cBhvr>
                                        <p:cTn id="23"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7D41AF"/>
                                      </p:to>
                                    </p:animClr>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ox(out)">
                                      <p:cBhvr>
                                        <p:cTn id="28"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7D41AF"/>
                                      </p:to>
                                    </p:animClr>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box(out)">
                                      <p:cBhvr>
                                        <p:cTn id="33"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7D41A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normAutofit/>
          </a:bodyPr>
          <a:lstStyle/>
          <a:p>
            <a:r>
              <a:rPr lang="en-AU" dirty="0"/>
              <a:t>Technical Screens</a:t>
            </a:r>
            <a:endParaRPr dirty="0"/>
          </a:p>
        </p:txBody>
      </p:sp>
      <p:sp>
        <p:nvSpPr>
          <p:cNvPr id="187" name="Shape 187"/>
          <p:cNvSpPr>
            <a:spLocks noGrp="1"/>
          </p:cNvSpPr>
          <p:nvPr>
            <p:ph type="body" sz="half" idx="1"/>
          </p:nvPr>
        </p:nvSpPr>
        <p:spPr>
          <a:xfrm>
            <a:off x="508000" y="2244590"/>
            <a:ext cx="11988800" cy="2467514"/>
          </a:xfrm>
          <a:prstGeom prst="rect">
            <a:avLst/>
          </a:prstGeom>
        </p:spPr>
        <p:txBody>
          <a:bodyPr anchor="t">
            <a:noAutofit/>
          </a:bodyPr>
          <a:lstStyle/>
          <a:p>
            <a:pPr algn="just" defTabSz="543305">
              <a:spcBef>
                <a:spcPts val="600"/>
              </a:spcBef>
              <a:buFont typeface="Wingdings" panose="05000000000000000000" pitchFamily="2" charset="2"/>
              <a:buChar char="Ø"/>
              <a:defRPr sz="3348"/>
            </a:pPr>
            <a:r>
              <a:rPr lang="en-AU" sz="2400" b="1" dirty="0"/>
              <a:t>Price screens:</a:t>
            </a:r>
            <a:r>
              <a:rPr lang="en-AU" sz="2400" dirty="0"/>
              <a:t> Buy (sell) stocks whose price have dropped (increased) a lot relative to the market. </a:t>
            </a:r>
          </a:p>
          <a:p>
            <a:pPr algn="just" defTabSz="543305">
              <a:spcBef>
                <a:spcPts val="600"/>
              </a:spcBef>
              <a:buFont typeface="Wingdings" panose="05000000000000000000" pitchFamily="2" charset="2"/>
              <a:buChar char="Ø"/>
              <a:defRPr sz="3348"/>
            </a:pPr>
            <a:r>
              <a:rPr lang="en-AU" sz="2400" b="1" dirty="0"/>
              <a:t>Small stock screens:</a:t>
            </a:r>
            <a:r>
              <a:rPr lang="en-AU" sz="2400" dirty="0"/>
              <a:t> Buy stocks with low </a:t>
            </a:r>
            <a:r>
              <a:rPr lang="en-AU" sz="2400" dirty="0" err="1"/>
              <a:t>Mcap</a:t>
            </a:r>
            <a:r>
              <a:rPr lang="en-AU" sz="2400" dirty="0"/>
              <a:t>.</a:t>
            </a:r>
            <a:endParaRPr lang="en-AU" sz="1200" dirty="0"/>
          </a:p>
          <a:p>
            <a:pPr defTabSz="543305">
              <a:spcBef>
                <a:spcPts val="600"/>
              </a:spcBef>
              <a:buFont typeface="Wingdings" panose="05000000000000000000" pitchFamily="2" charset="2"/>
              <a:buChar char="Ø"/>
              <a:defRPr sz="3348"/>
            </a:pPr>
            <a:r>
              <a:rPr lang="en-AU" sz="2400" b="1" dirty="0"/>
              <a:t>Neglected stocks screens:</a:t>
            </a:r>
            <a:r>
              <a:rPr lang="en-AU" sz="2400" dirty="0"/>
              <a:t> Buy stock that are not followed by many analysts.</a:t>
            </a:r>
          </a:p>
          <a:p>
            <a:pPr defTabSz="543305">
              <a:spcBef>
                <a:spcPts val="600"/>
              </a:spcBef>
              <a:buFont typeface="Wingdings" panose="05000000000000000000" pitchFamily="2" charset="2"/>
              <a:buChar char="Ø"/>
              <a:defRPr sz="3348"/>
            </a:pPr>
            <a:r>
              <a:rPr lang="en-AU" sz="2400" b="1" dirty="0"/>
              <a:t>Seasonal screens:</a:t>
            </a:r>
            <a:r>
              <a:rPr lang="en-AU" sz="2400" dirty="0"/>
              <a:t> Buy stock at a certain time of the year.</a:t>
            </a:r>
          </a:p>
          <a:p>
            <a:pPr defTabSz="543305">
              <a:spcBef>
                <a:spcPts val="600"/>
              </a:spcBef>
              <a:buFont typeface="Wingdings" panose="05000000000000000000" pitchFamily="2" charset="2"/>
              <a:buChar char="Ø"/>
              <a:defRPr sz="3348"/>
            </a:pPr>
            <a:r>
              <a:rPr lang="en-AU" sz="2400" b="1" dirty="0"/>
              <a:t>Momentum screens:</a:t>
            </a:r>
            <a:r>
              <a:rPr lang="en-AU" sz="2400" dirty="0"/>
              <a:t> Buy stock that have had increases in stock price.</a:t>
            </a:r>
          </a:p>
          <a:p>
            <a:pPr defTabSz="543305">
              <a:spcBef>
                <a:spcPts val="600"/>
              </a:spcBef>
              <a:buFont typeface="Wingdings" panose="05000000000000000000" pitchFamily="2" charset="2"/>
              <a:buChar char="Ø"/>
              <a:defRPr sz="3348"/>
            </a:pPr>
            <a:r>
              <a:rPr lang="en-AU" sz="2400" b="1" dirty="0"/>
              <a:t>Insider trading screens:</a:t>
            </a:r>
            <a:r>
              <a:rPr lang="en-AU" sz="2400" dirty="0"/>
              <a:t> follow the trading of the insider.</a:t>
            </a:r>
          </a:p>
          <a:p>
            <a:pPr marL="437006" indent="-437006" defTabSz="543305">
              <a:spcBef>
                <a:spcPts val="600"/>
              </a:spcBef>
              <a:defRPr sz="3348"/>
            </a:pPr>
            <a:r>
              <a:rPr lang="en-AU" sz="2400" b="1" dirty="0">
                <a:solidFill>
                  <a:srgbClr val="00B050"/>
                </a:solidFill>
              </a:rPr>
              <a:t>Fundamental Screens:</a:t>
            </a:r>
            <a:r>
              <a:rPr lang="en-AU" sz="2400" dirty="0">
                <a:solidFill>
                  <a:srgbClr val="00B050"/>
                </a:solidFill>
              </a:rPr>
              <a:t> identify positions based on fundamental indicators of the firm’s operations relative to price</a:t>
            </a:r>
          </a:p>
          <a:p>
            <a:pPr lvl="1" defTabSz="543305">
              <a:spcBef>
                <a:spcPts val="600"/>
              </a:spcBef>
              <a:buFont typeface="Wingdings" panose="05000000000000000000" pitchFamily="2" charset="2"/>
              <a:buChar char="Ø"/>
              <a:defRPr sz="3348"/>
            </a:pPr>
            <a:r>
              <a:rPr lang="en-AU" sz="2400" dirty="0">
                <a:solidFill>
                  <a:srgbClr val="00B050"/>
                </a:solidFill>
              </a:rPr>
              <a:t>Price/Earnings (P/E) ratios</a:t>
            </a:r>
          </a:p>
          <a:p>
            <a:pPr lvl="1" defTabSz="543305">
              <a:spcBef>
                <a:spcPts val="600"/>
              </a:spcBef>
              <a:buFont typeface="Wingdings" panose="05000000000000000000" pitchFamily="2" charset="2"/>
              <a:buChar char="Ø"/>
              <a:defRPr sz="3348"/>
            </a:pPr>
            <a:r>
              <a:rPr lang="en-AU" sz="2400" dirty="0">
                <a:solidFill>
                  <a:srgbClr val="00B050"/>
                </a:solidFill>
              </a:rPr>
              <a:t>Market/Book Value (P/B) ratios</a:t>
            </a:r>
          </a:p>
          <a:p>
            <a:pPr lvl="1" defTabSz="543305">
              <a:spcBef>
                <a:spcPts val="600"/>
              </a:spcBef>
              <a:buFont typeface="Wingdings" panose="05000000000000000000" pitchFamily="2" charset="2"/>
              <a:buChar char="Ø"/>
              <a:defRPr sz="3348"/>
            </a:pPr>
            <a:r>
              <a:rPr lang="en-AU" sz="2400" dirty="0">
                <a:solidFill>
                  <a:srgbClr val="00B050"/>
                </a:solidFill>
              </a:rPr>
              <a:t>Price/Cash Flow (P/CF) ratios</a:t>
            </a:r>
          </a:p>
          <a:p>
            <a:pPr lvl="1" defTabSz="543305">
              <a:spcBef>
                <a:spcPts val="600"/>
              </a:spcBef>
              <a:buFont typeface="Wingdings" panose="05000000000000000000" pitchFamily="2" charset="2"/>
              <a:buChar char="Ø"/>
              <a:defRPr sz="3348"/>
            </a:pPr>
            <a:r>
              <a:rPr lang="en-AU" sz="2400" dirty="0">
                <a:solidFill>
                  <a:srgbClr val="00B050"/>
                </a:solidFill>
              </a:rPr>
              <a:t>Price/Dividend (P/D) ratios</a:t>
            </a:r>
          </a:p>
          <a:p>
            <a:pPr defTabSz="543305">
              <a:spcBef>
                <a:spcPts val="600"/>
              </a:spcBef>
              <a:buFont typeface="Wingdings" panose="05000000000000000000" pitchFamily="2" charset="2"/>
              <a:buChar char="Ø"/>
              <a:defRPr sz="3348"/>
            </a:pPr>
            <a:r>
              <a:rPr lang="en-AU" sz="2400" dirty="0">
                <a:solidFill>
                  <a:schemeClr val="tx1"/>
                </a:solidFill>
              </a:rPr>
              <a:t>Any combination of these methods is possible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prstGeom prst="rect">
            <a:avLst/>
          </a:prstGeom>
        </p:spPr>
        <p:txBody>
          <a:bodyPr/>
          <a:lstStyle/>
          <a:p>
            <a:r>
              <a:rPr lang="en-AU" dirty="0"/>
              <a:t>Asset Based Valuation</a:t>
            </a:r>
            <a:endParaRPr dirty="0"/>
          </a:p>
        </p:txBody>
      </p:sp>
      <p:sp>
        <p:nvSpPr>
          <p:cNvPr id="4" name="Rectangle 3"/>
          <p:cNvSpPr txBox="1">
            <a:spLocks noChangeArrowheads="1"/>
          </p:cNvSpPr>
          <p:nvPr/>
        </p:nvSpPr>
        <p:spPr>
          <a:xfrm>
            <a:off x="333375" y="2152302"/>
            <a:ext cx="12401964" cy="5657850"/>
          </a:xfrm>
          <a:prstGeom prst="rect">
            <a:avLst/>
          </a:prstGeom>
        </p:spPr>
        <p:txBody>
          <a:bodyPr/>
          <a:lst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a:lstStyle>
          <a:p>
            <a:pPr hangingPunct="1">
              <a:lnSpc>
                <a:spcPct val="90000"/>
              </a:lnSpc>
              <a:spcBef>
                <a:spcPts val="600"/>
              </a:spcBef>
              <a:buFont typeface="Wingdings" panose="05000000000000000000" pitchFamily="2" charset="2"/>
              <a:buChar char="v"/>
            </a:pPr>
            <a:r>
              <a:rPr lang="en-US" altLang="en-US" sz="2700" dirty="0">
                <a:solidFill>
                  <a:schemeClr val="tx1"/>
                </a:solidFill>
                <a:cs typeface="Times New Roman" panose="02020603050405020304" pitchFamily="18" charset="0"/>
              </a:rPr>
              <a:t>Values the firm’s assets and then subtracts the value of debt:</a:t>
            </a:r>
          </a:p>
          <a:p>
            <a:pPr hangingPunct="1">
              <a:lnSpc>
                <a:spcPct val="90000"/>
              </a:lnSpc>
              <a:spcBef>
                <a:spcPts val="600"/>
              </a:spcBef>
              <a:buFont typeface="Wingdings" panose="05000000000000000000" pitchFamily="2" charset="2"/>
              <a:buChar char="v"/>
            </a:pPr>
            <a:endParaRPr lang="en-US" altLang="en-US" sz="2700" dirty="0">
              <a:solidFill>
                <a:schemeClr val="tx1"/>
              </a:solidFill>
              <a:cs typeface="Times New Roman" panose="02020603050405020304" pitchFamily="18" charset="0"/>
            </a:endParaRPr>
          </a:p>
          <a:p>
            <a:pPr hangingPunct="1">
              <a:lnSpc>
                <a:spcPct val="90000"/>
              </a:lnSpc>
              <a:spcBef>
                <a:spcPts val="600"/>
              </a:spcBef>
              <a:buFont typeface="Wingdings" panose="05000000000000000000" pitchFamily="2" charset="2"/>
              <a:buChar char="v"/>
            </a:pPr>
            <a:r>
              <a:rPr lang="en-US" altLang="en-US" sz="2700" dirty="0">
                <a:solidFill>
                  <a:schemeClr val="tx1"/>
                </a:solidFill>
                <a:cs typeface="Times New Roman" panose="02020603050405020304" pitchFamily="18" charset="0"/>
              </a:rPr>
              <a:t>The balance sheet does this calculation, but imperfectly.</a:t>
            </a:r>
          </a:p>
          <a:p>
            <a:pPr hangingPunct="1">
              <a:lnSpc>
                <a:spcPct val="90000"/>
              </a:lnSpc>
              <a:spcBef>
                <a:spcPts val="600"/>
              </a:spcBef>
              <a:buFont typeface="Wingdings" panose="05000000000000000000" pitchFamily="2" charset="2"/>
              <a:buChar char="v"/>
            </a:pPr>
            <a:r>
              <a:rPr lang="en-US" altLang="en-US" sz="2700" dirty="0">
                <a:solidFill>
                  <a:schemeClr val="tx1"/>
                </a:solidFill>
                <a:cs typeface="Times New Roman" panose="02020603050405020304" pitchFamily="18" charset="0"/>
              </a:rPr>
              <a:t>Asset-based valuation attempts to redo the balance sheet by:</a:t>
            </a:r>
          </a:p>
          <a:p>
            <a:pPr lvl="1" hangingPunct="1">
              <a:lnSpc>
                <a:spcPct val="90000"/>
              </a:lnSpc>
              <a:spcBef>
                <a:spcPts val="600"/>
              </a:spcBef>
              <a:buFont typeface="Wingdings" panose="05000000000000000000" pitchFamily="2" charset="2"/>
              <a:buChar char="v"/>
            </a:pPr>
            <a:r>
              <a:rPr lang="en-US" altLang="en-US" sz="2700" dirty="0">
                <a:solidFill>
                  <a:schemeClr val="tx1"/>
                </a:solidFill>
                <a:cs typeface="Times New Roman" panose="02020603050405020304" pitchFamily="18" charset="0"/>
              </a:rPr>
              <a:t>getting current market values for assets and liabilities listed on balance sheet</a:t>
            </a:r>
          </a:p>
          <a:p>
            <a:pPr lvl="1" hangingPunct="1">
              <a:lnSpc>
                <a:spcPct val="90000"/>
              </a:lnSpc>
              <a:spcBef>
                <a:spcPts val="600"/>
              </a:spcBef>
              <a:buFont typeface="Wingdings" panose="05000000000000000000" pitchFamily="2" charset="2"/>
              <a:buChar char="v"/>
            </a:pPr>
            <a:r>
              <a:rPr lang="en-US" altLang="en-US" sz="2700" dirty="0">
                <a:solidFill>
                  <a:schemeClr val="tx1"/>
                </a:solidFill>
                <a:cs typeface="Times New Roman" panose="02020603050405020304" pitchFamily="18" charset="0"/>
              </a:rPr>
              <a:t>identifying omitted assets and assigning a market value to them</a:t>
            </a:r>
          </a:p>
          <a:p>
            <a:pPr hangingPunct="1">
              <a:lnSpc>
                <a:spcPct val="90000"/>
              </a:lnSpc>
              <a:spcBef>
                <a:spcPts val="600"/>
              </a:spcBef>
              <a:buFont typeface="Wingdings" panose="05000000000000000000" pitchFamily="2" charset="2"/>
              <a:buChar char="v"/>
            </a:pPr>
            <a:r>
              <a:rPr lang="en-US" altLang="en-US" sz="2700" b="1" dirty="0">
                <a:solidFill>
                  <a:schemeClr val="tx1"/>
                </a:solidFill>
                <a:cs typeface="Times New Roman" panose="02020603050405020304" pitchFamily="18" charset="0"/>
              </a:rPr>
              <a:t>Problems with this approach:</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Getting the value of operating assets when there is no market for them</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Identifying value in use for a particular firm (liquidation value vs replacement cost)</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Getting the value of intangible assets  (brand names, R&amp;D)</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Getting the value of “synergies” of assets being used together</a:t>
            </a:r>
          </a:p>
          <a:p>
            <a:pPr hangingPunct="1">
              <a:lnSpc>
                <a:spcPct val="90000"/>
              </a:lnSpc>
              <a:spcBef>
                <a:spcPts val="600"/>
              </a:spcBef>
              <a:buFont typeface="Wingdings" panose="05000000000000000000" pitchFamily="2" charset="2"/>
              <a:buChar char="v"/>
            </a:pPr>
            <a:r>
              <a:rPr lang="en-US" altLang="en-US" sz="2700" b="1" dirty="0">
                <a:solidFill>
                  <a:schemeClr val="tx1"/>
                </a:solidFill>
                <a:cs typeface="Times New Roman" panose="02020603050405020304" pitchFamily="18" charset="0"/>
              </a:rPr>
              <a:t>Applications:</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“Asset-base” firms such as oil and gas and mineral products</a:t>
            </a:r>
          </a:p>
          <a:p>
            <a:pPr lvl="1" hangingPunct="1">
              <a:lnSpc>
                <a:spcPct val="90000"/>
              </a:lnSpc>
              <a:spcBef>
                <a:spcPts val="600"/>
              </a:spcBef>
              <a:buClr>
                <a:srgbClr val="00B0F0"/>
              </a:buClr>
              <a:buFont typeface="Wingdings" panose="05000000000000000000" pitchFamily="2" charset="2"/>
              <a:buChar char="v"/>
            </a:pPr>
            <a:r>
              <a:rPr lang="en-US" altLang="en-US" sz="2700" dirty="0">
                <a:solidFill>
                  <a:schemeClr val="tx1"/>
                </a:solidFill>
                <a:cs typeface="Times New Roman" panose="02020603050405020304" pitchFamily="18" charset="0"/>
              </a:rPr>
              <a:t>Calculating liquidation values</a:t>
            </a:r>
          </a:p>
          <a:p>
            <a:pPr hangingPunct="1">
              <a:lnSpc>
                <a:spcPct val="90000"/>
              </a:lnSpc>
              <a:spcBef>
                <a:spcPts val="600"/>
              </a:spcBef>
            </a:pPr>
            <a:endParaRPr lang="en-US" altLang="en-US" sz="2700" dirty="0">
              <a:cs typeface="Times New Roman" panose="02020603050405020304" pitchFamily="18" charset="0"/>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3294195867"/>
              </p:ext>
            </p:extLst>
          </p:nvPr>
        </p:nvGraphicFramePr>
        <p:xfrm>
          <a:off x="4048887" y="2542069"/>
          <a:ext cx="2007356" cy="358775"/>
        </p:xfrm>
        <a:graphic>
          <a:graphicData uri="http://schemas.openxmlformats.org/presentationml/2006/ole">
            <mc:AlternateContent xmlns:mc="http://schemas.openxmlformats.org/markup-compatibility/2006">
              <mc:Choice xmlns:v="urn:schemas-microsoft-com:vml" Requires="v">
                <p:oleObj name="Equation" r:id="rId3" imgW="1651000" imgH="393700" progId="Equation.3">
                  <p:embed/>
                </p:oleObj>
              </mc:Choice>
              <mc:Fallback>
                <p:oleObj name="Equation" r:id="rId3" imgW="1651000" imgH="393700" progId="Equation.3">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l="554"/>
                      <a:stretch>
                        <a:fillRect/>
                      </a:stretch>
                    </p:blipFill>
                    <p:spPr bwMode="auto">
                      <a:xfrm>
                        <a:off x="4048887" y="2542069"/>
                        <a:ext cx="2007356" cy="3587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3276721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r>
              <a:rPr lang="en-AU" dirty="0"/>
              <a:t>Fundamental Analysis</a:t>
            </a:r>
            <a:endParaRPr dirty="0"/>
          </a:p>
        </p:txBody>
      </p:sp>
      <p:sp>
        <p:nvSpPr>
          <p:cNvPr id="212" name="Shape 212"/>
          <p:cNvSpPr>
            <a:spLocks noGrp="1"/>
          </p:cNvSpPr>
          <p:nvPr>
            <p:ph type="body" idx="1"/>
          </p:nvPr>
        </p:nvSpPr>
        <p:spPr>
          <a:prstGeom prst="rect">
            <a:avLst/>
          </a:prstGeom>
        </p:spPr>
        <p:txBody>
          <a:bodyPr/>
          <a:lstStyle/>
          <a:p>
            <a:r>
              <a:rPr lang="en-AU" altLang="en-US" dirty="0"/>
              <a:t>Fundamental analysis involves analysing information, forecasting payoffs from that information, and arriving at a valuation based on those forecasts.</a:t>
            </a:r>
          </a:p>
          <a:p>
            <a:endParaRPr lang="en-AU" altLang="en-US" dirty="0"/>
          </a:p>
          <a:p>
            <a:r>
              <a:rPr lang="en-AU" altLang="en-US" dirty="0"/>
              <a:t>This technique uses a broader set of information.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normAutofit/>
          </a:bodyPr>
          <a:lstStyle/>
          <a:p>
            <a:r>
              <a:rPr lang="en-AU" sz="5500" dirty="0"/>
              <a:t>The Process of Fundamental Analysis</a:t>
            </a:r>
            <a:endParaRPr sz="5500" dirty="0"/>
          </a:p>
        </p:txBody>
      </p:sp>
      <p:sp>
        <p:nvSpPr>
          <p:cNvPr id="20" name="Text Box 4"/>
          <p:cNvSpPr txBox="1">
            <a:spLocks noChangeArrowheads="1"/>
          </p:cNvSpPr>
          <p:nvPr/>
        </p:nvSpPr>
        <p:spPr bwMode="auto">
          <a:xfrm>
            <a:off x="792231" y="4388947"/>
            <a:ext cx="2551113" cy="1612900"/>
          </a:xfrm>
          <a:prstGeom prst="rect">
            <a:avLst/>
          </a:prstGeom>
          <a:gradFill rotWithShape="1">
            <a:gsLst>
              <a:gs pos="0">
                <a:srgbClr val="FFEEFF"/>
              </a:gs>
              <a:gs pos="100000">
                <a:srgbClr val="FFCCFF"/>
              </a:gs>
            </a:gsLst>
            <a:lin ang="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FFCCFF"/>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dirty="0">
                <a:solidFill>
                  <a:srgbClr val="990000"/>
                </a:solidFill>
                <a:cs typeface="Arial" pitchFamily="34" charset="0"/>
              </a:rPr>
              <a:t>Step 1 - Knowing the Business</a:t>
            </a:r>
          </a:p>
          <a:p>
            <a:pPr>
              <a:spcBef>
                <a:spcPct val="50000"/>
              </a:spcBef>
              <a:buFontTx/>
              <a:buChar char="•"/>
            </a:pPr>
            <a:r>
              <a:rPr lang="en-US" altLang="en-US" sz="1400" dirty="0">
                <a:solidFill>
                  <a:srgbClr val="990000"/>
                </a:solidFill>
                <a:cs typeface="Arial" pitchFamily="34" charset="0"/>
              </a:rPr>
              <a:t>The Products</a:t>
            </a:r>
          </a:p>
          <a:p>
            <a:pPr>
              <a:spcBef>
                <a:spcPct val="50000"/>
              </a:spcBef>
              <a:buFontTx/>
              <a:buChar char="•"/>
            </a:pPr>
            <a:r>
              <a:rPr lang="en-US" altLang="en-US" sz="1400" dirty="0">
                <a:solidFill>
                  <a:srgbClr val="990000"/>
                </a:solidFill>
                <a:cs typeface="Arial" pitchFamily="34" charset="0"/>
              </a:rPr>
              <a:t>The Knowledge Base</a:t>
            </a:r>
          </a:p>
          <a:p>
            <a:pPr>
              <a:spcBef>
                <a:spcPct val="50000"/>
              </a:spcBef>
              <a:buFontTx/>
              <a:buChar char="•"/>
            </a:pPr>
            <a:r>
              <a:rPr lang="en-US" altLang="en-US" sz="1400" dirty="0">
                <a:solidFill>
                  <a:srgbClr val="990000"/>
                </a:solidFill>
                <a:cs typeface="Arial" pitchFamily="34" charset="0"/>
              </a:rPr>
              <a:t>The Competition</a:t>
            </a:r>
          </a:p>
          <a:p>
            <a:pPr>
              <a:spcBef>
                <a:spcPct val="50000"/>
              </a:spcBef>
              <a:buFontTx/>
              <a:buChar char="•"/>
            </a:pPr>
            <a:r>
              <a:rPr lang="en-US" altLang="en-US" sz="1400" dirty="0">
                <a:solidFill>
                  <a:srgbClr val="990000"/>
                </a:solidFill>
                <a:cs typeface="Arial" pitchFamily="34" charset="0"/>
              </a:rPr>
              <a:t>The Regulatory Constraints</a:t>
            </a:r>
          </a:p>
        </p:txBody>
      </p:sp>
      <p:sp>
        <p:nvSpPr>
          <p:cNvPr id="21" name="Text Box 5"/>
          <p:cNvSpPr txBox="1">
            <a:spLocks noChangeArrowheads="1"/>
          </p:cNvSpPr>
          <p:nvPr/>
        </p:nvSpPr>
        <p:spPr bwMode="auto">
          <a:xfrm>
            <a:off x="5195956" y="5076335"/>
            <a:ext cx="2622550" cy="974725"/>
          </a:xfrm>
          <a:prstGeom prst="rect">
            <a:avLst/>
          </a:prstGeom>
          <a:gradFill rotWithShape="1">
            <a:gsLst>
              <a:gs pos="0">
                <a:srgbClr val="FFEEFF"/>
              </a:gs>
              <a:gs pos="100000">
                <a:srgbClr val="FFCCFF"/>
              </a:gs>
            </a:gsLst>
            <a:lin ang="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FFCCFF"/>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990000"/>
                </a:solidFill>
                <a:cs typeface="Arial" pitchFamily="34" charset="0"/>
              </a:rPr>
              <a:t>Step 2 - Analyzing Information</a:t>
            </a:r>
          </a:p>
          <a:p>
            <a:pPr>
              <a:spcBef>
                <a:spcPct val="50000"/>
              </a:spcBef>
              <a:buFontTx/>
              <a:buChar char="•"/>
            </a:pPr>
            <a:r>
              <a:rPr lang="en-US" altLang="en-US" sz="1400">
                <a:solidFill>
                  <a:srgbClr val="990000"/>
                </a:solidFill>
                <a:cs typeface="Arial" pitchFamily="34" charset="0"/>
              </a:rPr>
              <a:t>In Financial Statements</a:t>
            </a:r>
          </a:p>
          <a:p>
            <a:pPr>
              <a:spcBef>
                <a:spcPct val="50000"/>
              </a:spcBef>
              <a:buFontTx/>
              <a:buChar char="•"/>
            </a:pPr>
            <a:r>
              <a:rPr lang="en-US" altLang="en-US" sz="1400">
                <a:solidFill>
                  <a:srgbClr val="990000"/>
                </a:solidFill>
                <a:cs typeface="Arial" pitchFamily="34" charset="0"/>
              </a:rPr>
              <a:t>Outside of Financial Statements</a:t>
            </a:r>
          </a:p>
        </p:txBody>
      </p:sp>
      <p:sp>
        <p:nvSpPr>
          <p:cNvPr id="22" name="Text Box 6"/>
          <p:cNvSpPr txBox="1">
            <a:spLocks noChangeArrowheads="1"/>
          </p:cNvSpPr>
          <p:nvPr/>
        </p:nvSpPr>
        <p:spPr bwMode="auto">
          <a:xfrm>
            <a:off x="6935856" y="3817447"/>
            <a:ext cx="2546350" cy="974725"/>
          </a:xfrm>
          <a:prstGeom prst="rect">
            <a:avLst/>
          </a:prstGeom>
          <a:gradFill rotWithShape="1">
            <a:gsLst>
              <a:gs pos="0">
                <a:srgbClr val="FFEEFF"/>
              </a:gs>
              <a:gs pos="100000">
                <a:srgbClr val="FFCCFF"/>
              </a:gs>
            </a:gsLst>
            <a:lin ang="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FFCCFF"/>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400" b="1">
                <a:solidFill>
                  <a:srgbClr val="990000"/>
                </a:solidFill>
                <a:cs typeface="Arial" pitchFamily="34" charset="0"/>
              </a:rPr>
              <a:t>Step</a:t>
            </a:r>
            <a:r>
              <a:rPr lang="en-US" altLang="en-US" sz="1400">
                <a:solidFill>
                  <a:srgbClr val="990000"/>
                </a:solidFill>
                <a:cs typeface="Arial" pitchFamily="34" charset="0"/>
              </a:rPr>
              <a:t> </a:t>
            </a:r>
            <a:r>
              <a:rPr lang="en-US" altLang="en-US" sz="1400" b="1">
                <a:solidFill>
                  <a:srgbClr val="990000"/>
                </a:solidFill>
                <a:cs typeface="Arial" pitchFamily="34" charset="0"/>
              </a:rPr>
              <a:t>3 - Forecasting Payoffs</a:t>
            </a:r>
          </a:p>
          <a:p>
            <a:pPr>
              <a:spcBef>
                <a:spcPct val="50000"/>
              </a:spcBef>
              <a:buFontTx/>
              <a:buChar char="•"/>
            </a:pPr>
            <a:r>
              <a:rPr lang="en-US" altLang="en-US" sz="1400">
                <a:solidFill>
                  <a:srgbClr val="990000"/>
                </a:solidFill>
                <a:cs typeface="Arial" pitchFamily="34" charset="0"/>
              </a:rPr>
              <a:t>Measuring Value Added</a:t>
            </a:r>
          </a:p>
          <a:p>
            <a:pPr>
              <a:spcBef>
                <a:spcPct val="50000"/>
              </a:spcBef>
              <a:buFontTx/>
              <a:buChar char="•"/>
            </a:pPr>
            <a:r>
              <a:rPr lang="en-US" altLang="en-US" sz="1400">
                <a:solidFill>
                  <a:srgbClr val="990000"/>
                </a:solidFill>
                <a:cs typeface="Arial" pitchFamily="34" charset="0"/>
              </a:rPr>
              <a:t>Forecasting Value Added</a:t>
            </a:r>
          </a:p>
        </p:txBody>
      </p:sp>
      <p:sp>
        <p:nvSpPr>
          <p:cNvPr id="23" name="Text Box 7"/>
          <p:cNvSpPr txBox="1">
            <a:spLocks noChangeArrowheads="1"/>
          </p:cNvSpPr>
          <p:nvPr/>
        </p:nvSpPr>
        <p:spPr bwMode="auto">
          <a:xfrm>
            <a:off x="6091306" y="2755410"/>
            <a:ext cx="2278063" cy="549275"/>
          </a:xfrm>
          <a:prstGeom prst="rect">
            <a:avLst/>
          </a:prstGeom>
          <a:gradFill rotWithShape="1">
            <a:gsLst>
              <a:gs pos="0">
                <a:srgbClr val="FFEEFF"/>
              </a:gs>
              <a:gs pos="100000">
                <a:srgbClr val="FFCCFF"/>
              </a:gs>
            </a:gsLst>
            <a:lin ang="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FFCCFF"/>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1400" b="1">
                <a:solidFill>
                  <a:srgbClr val="990000"/>
                </a:solidFill>
                <a:cs typeface="Arial" pitchFamily="34" charset="0"/>
              </a:rPr>
              <a:t>Step 4 - Convert Forecasts to a Valuation</a:t>
            </a:r>
          </a:p>
        </p:txBody>
      </p:sp>
      <p:sp>
        <p:nvSpPr>
          <p:cNvPr id="24" name="Text Box 8"/>
          <p:cNvSpPr txBox="1">
            <a:spLocks noChangeArrowheads="1"/>
          </p:cNvSpPr>
          <p:nvPr/>
        </p:nvSpPr>
        <p:spPr bwMode="auto">
          <a:xfrm>
            <a:off x="1435169" y="2417272"/>
            <a:ext cx="3373437" cy="1695450"/>
          </a:xfrm>
          <a:prstGeom prst="rect">
            <a:avLst/>
          </a:prstGeom>
          <a:gradFill rotWithShape="1">
            <a:gsLst>
              <a:gs pos="0">
                <a:srgbClr val="FFEEFF"/>
              </a:gs>
              <a:gs pos="100000">
                <a:srgbClr val="FFCCFF"/>
              </a:gs>
            </a:gsLst>
            <a:lin ang="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FFCCFF"/>
            </a:extrusionClr>
          </a:sp3d>
        </p:spPr>
        <p:txBody>
          <a:bodyPr>
            <a:spAutoFit/>
            <a:flatTx/>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990000"/>
                </a:solidFill>
                <a:cs typeface="Arial" pitchFamily="34" charset="0"/>
              </a:rPr>
              <a:t>Step 5 - Trading on the Valuation</a:t>
            </a:r>
            <a:endParaRPr lang="en-US" altLang="en-US" sz="1400">
              <a:solidFill>
                <a:srgbClr val="990000"/>
              </a:solidFill>
              <a:cs typeface="Arial" pitchFamily="34" charset="0"/>
            </a:endParaRPr>
          </a:p>
          <a:p>
            <a:pPr>
              <a:spcBef>
                <a:spcPct val="10000"/>
              </a:spcBef>
              <a:buFontTx/>
              <a:buChar char="•"/>
            </a:pPr>
            <a:r>
              <a:rPr lang="en-US" altLang="en-US" sz="1400">
                <a:solidFill>
                  <a:srgbClr val="990000"/>
                </a:solidFill>
                <a:cs typeface="Arial" pitchFamily="34" charset="0"/>
              </a:rPr>
              <a:t>Outside Investor</a:t>
            </a:r>
          </a:p>
          <a:p>
            <a:pPr lvl="1">
              <a:spcBef>
                <a:spcPct val="10000"/>
              </a:spcBef>
            </a:pPr>
            <a:r>
              <a:rPr lang="en-US" altLang="en-US" sz="1400">
                <a:solidFill>
                  <a:srgbClr val="990000"/>
                </a:solidFill>
                <a:cs typeface="Arial" pitchFamily="34" charset="0"/>
              </a:rPr>
              <a:t>Compare Value with Price to BUY, SELL, or HOLD</a:t>
            </a:r>
          </a:p>
          <a:p>
            <a:pPr>
              <a:spcBef>
                <a:spcPct val="10000"/>
              </a:spcBef>
              <a:buFontTx/>
              <a:buChar char="•"/>
            </a:pPr>
            <a:r>
              <a:rPr lang="en-US" altLang="en-US" sz="1400">
                <a:solidFill>
                  <a:srgbClr val="990000"/>
                </a:solidFill>
                <a:cs typeface="Arial" pitchFamily="34" charset="0"/>
              </a:rPr>
              <a:t>Inside Investor</a:t>
            </a:r>
          </a:p>
          <a:p>
            <a:pPr lvl="1">
              <a:spcBef>
                <a:spcPct val="10000"/>
              </a:spcBef>
            </a:pPr>
            <a:r>
              <a:rPr lang="en-US" altLang="en-US" sz="1400">
                <a:solidFill>
                  <a:srgbClr val="990000"/>
                </a:solidFill>
                <a:cs typeface="Arial" pitchFamily="34" charset="0"/>
              </a:rPr>
              <a:t>Compare Value with Cost to ACCEPT or REJECT Strategy</a:t>
            </a:r>
            <a:endParaRPr lang="en-US" altLang="en-US" sz="1400" b="1">
              <a:solidFill>
                <a:srgbClr val="990000"/>
              </a:solidFill>
              <a:cs typeface="Arial" pitchFamily="34" charset="0"/>
            </a:endParaRPr>
          </a:p>
        </p:txBody>
      </p:sp>
      <p:sp>
        <p:nvSpPr>
          <p:cNvPr id="25" name="AutoShape 9"/>
          <p:cNvSpPr>
            <a:spLocks noChangeArrowheads="1"/>
          </p:cNvSpPr>
          <p:nvPr/>
        </p:nvSpPr>
        <p:spPr bwMode="auto">
          <a:xfrm>
            <a:off x="3573531" y="5077922"/>
            <a:ext cx="1357313" cy="835025"/>
          </a:xfrm>
          <a:prstGeom prst="rightArrow">
            <a:avLst>
              <a:gd name="adj1" fmla="val 50000"/>
              <a:gd name="adj2" fmla="val 40637"/>
            </a:avLst>
          </a:prstGeom>
          <a:gradFill rotWithShape="0">
            <a:gsLst>
              <a:gs pos="0">
                <a:srgbClr val="FFFFCC"/>
              </a:gs>
              <a:gs pos="100000">
                <a:srgbClr val="FF9999"/>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FFCC"/>
            </a:extrusionClr>
          </a:sp3d>
        </p:spPr>
        <p:txBody>
          <a:bodyPr wrap="none">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solidFill>
                  <a:srgbClr val="990000"/>
                </a:solidFill>
                <a:cs typeface="Arial" pitchFamily="34" charset="0"/>
              </a:rPr>
              <a:t>Strategy</a:t>
            </a:r>
          </a:p>
        </p:txBody>
      </p:sp>
      <p:sp>
        <p:nvSpPr>
          <p:cNvPr id="26" name="AutoShape 10"/>
          <p:cNvSpPr>
            <a:spLocks noChangeArrowheads="1"/>
          </p:cNvSpPr>
          <p:nvPr/>
        </p:nvSpPr>
        <p:spPr bwMode="auto">
          <a:xfrm rot="-5400000">
            <a:off x="8532088" y="2870503"/>
            <a:ext cx="852488"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393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6" y="0"/>
                </a:moveTo>
                <a:lnTo>
                  <a:pt x="9251" y="7200"/>
                </a:lnTo>
                <a:lnTo>
                  <a:pt x="12337" y="7200"/>
                </a:lnTo>
                <a:lnTo>
                  <a:pt x="12337" y="14393"/>
                </a:lnTo>
                <a:lnTo>
                  <a:pt x="0" y="14393"/>
                </a:lnTo>
                <a:lnTo>
                  <a:pt x="0" y="21600"/>
                </a:lnTo>
                <a:lnTo>
                  <a:pt x="18514" y="21600"/>
                </a:lnTo>
                <a:lnTo>
                  <a:pt x="18514" y="7200"/>
                </a:lnTo>
                <a:lnTo>
                  <a:pt x="21600" y="7200"/>
                </a:lnTo>
                <a:lnTo>
                  <a:pt x="15426" y="0"/>
                </a:lnTo>
                <a:close/>
              </a:path>
            </a:pathLst>
          </a:custGeom>
          <a:gradFill rotWithShape="0">
            <a:gsLst>
              <a:gs pos="0">
                <a:srgbClr val="FFEEFF"/>
              </a:gs>
              <a:gs pos="100000">
                <a:srgbClr val="FFCCFF"/>
              </a:gs>
            </a:gsLst>
            <a:lin ang="0" scaled="1"/>
          </a:gradFill>
          <a:ln w="9525">
            <a:round/>
            <a:headEnd/>
            <a:tailEnd/>
          </a:ln>
          <a:scene3d>
            <a:camera prst="legacyObliqueTopRight"/>
            <a:lightRig rig="legacyFlat3" dir="b"/>
          </a:scene3d>
          <a:sp3d extrusionH="100000" prstMaterial="legacyMatte">
            <a:bevelT w="13500" h="13500" prst="angle"/>
            <a:bevelB w="13500" h="13500" prst="angle"/>
            <a:extrusionClr>
              <a:srgbClr val="009999"/>
            </a:extrusionClr>
          </a:sp3d>
        </p:spPr>
        <p:txBody>
          <a:bodyPr>
            <a:spAutoFit/>
            <a:flatTx/>
          </a:bodyPr>
          <a:lstStyle/>
          <a:p>
            <a:endParaRPr lang="en-AU"/>
          </a:p>
        </p:txBody>
      </p:sp>
      <p:sp>
        <p:nvSpPr>
          <p:cNvPr id="27" name="AutoShape 11"/>
          <p:cNvSpPr>
            <a:spLocks noChangeArrowheads="1"/>
          </p:cNvSpPr>
          <p:nvPr/>
        </p:nvSpPr>
        <p:spPr bwMode="auto">
          <a:xfrm>
            <a:off x="7993131" y="4758835"/>
            <a:ext cx="814388" cy="7413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gradFill rotWithShape="0">
            <a:gsLst>
              <a:gs pos="0">
                <a:srgbClr val="FFEEFF"/>
              </a:gs>
              <a:gs pos="100000">
                <a:srgbClr val="FFCCFF"/>
              </a:gs>
            </a:gsLst>
            <a:lin ang="0" scaled="1"/>
          </a:gradFill>
          <a:ln w="9525">
            <a:round/>
            <a:headEnd/>
            <a:tailEnd/>
          </a:ln>
          <a:scene3d>
            <a:camera prst="legacyObliqueTopRight"/>
            <a:lightRig rig="legacyFlat3" dir="b"/>
          </a:scene3d>
          <a:sp3d extrusionH="100000" prstMaterial="legacyMatte">
            <a:bevelT w="13500" h="13500" prst="angle"/>
            <a:bevelB w="13500" h="13500" prst="angle"/>
            <a:extrusionClr>
              <a:srgbClr val="009999"/>
            </a:extrusionClr>
          </a:sp3d>
        </p:spPr>
        <p:txBody>
          <a:bodyPr>
            <a:spAutoFit/>
            <a:flatTx/>
          </a:bodyPr>
          <a:lstStyle/>
          <a:p>
            <a:endParaRPr lang="en-AU"/>
          </a:p>
        </p:txBody>
      </p:sp>
      <p:sp>
        <p:nvSpPr>
          <p:cNvPr id="28" name="AutoShape 12"/>
          <p:cNvSpPr>
            <a:spLocks noChangeArrowheads="1"/>
          </p:cNvSpPr>
          <p:nvPr/>
        </p:nvSpPr>
        <p:spPr bwMode="auto">
          <a:xfrm>
            <a:off x="4945131" y="2769697"/>
            <a:ext cx="976313" cy="485775"/>
          </a:xfrm>
          <a:prstGeom prst="leftArrow">
            <a:avLst>
              <a:gd name="adj1" fmla="val 50000"/>
              <a:gd name="adj2" fmla="val 50245"/>
            </a:avLst>
          </a:prstGeom>
          <a:gradFill rotWithShape="0">
            <a:gsLst>
              <a:gs pos="0">
                <a:srgbClr val="FFEEFF"/>
              </a:gs>
              <a:gs pos="100000">
                <a:srgbClr val="FFCCFF"/>
              </a:gs>
            </a:gsLst>
            <a:lin ang="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009999"/>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 name="AutoShape 13"/>
          <p:cNvSpPr>
            <a:spLocks noChangeArrowheads="1"/>
          </p:cNvSpPr>
          <p:nvPr/>
        </p:nvSpPr>
        <p:spPr bwMode="auto">
          <a:xfrm>
            <a:off x="3857694" y="4222260"/>
            <a:ext cx="485775" cy="976312"/>
          </a:xfrm>
          <a:prstGeom prst="downArrow">
            <a:avLst>
              <a:gd name="adj1" fmla="val 50000"/>
              <a:gd name="adj2" fmla="val 50245"/>
            </a:avLst>
          </a:prstGeom>
          <a:gradFill rotWithShape="0">
            <a:gsLst>
              <a:gs pos="0">
                <a:srgbClr val="FFEEFF"/>
              </a:gs>
              <a:gs pos="100000">
                <a:srgbClr val="FFCCFF"/>
              </a:gs>
            </a:gsLst>
            <a:lin ang="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009999"/>
            </a:extrusionClr>
          </a:sp3d>
        </p:spPr>
        <p:txBody>
          <a:bodyPr>
            <a:spAutoFit/>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 name="Rectangle 3"/>
          <p:cNvSpPr>
            <a:spLocks noGrp="1" noChangeArrowheads="1"/>
          </p:cNvSpPr>
          <p:nvPr>
            <p:ph type="body" idx="1"/>
          </p:nvPr>
        </p:nvSpPr>
        <p:spPr>
          <a:xfrm>
            <a:off x="603801" y="6960777"/>
            <a:ext cx="11892999" cy="1371600"/>
          </a:xfrm>
        </p:spPr>
        <p:txBody>
          <a:bodyPr>
            <a:noAutofit/>
          </a:bodyPr>
          <a:lstStyle/>
          <a:p>
            <a:pPr algn="just"/>
            <a:endParaRPr lang="en-US" altLang="en-US" sz="2600" b="0" dirty="0">
              <a:cs typeface="Times New Roman" panose="02020603050405020304" pitchFamily="18" charset="0"/>
            </a:endParaRPr>
          </a:p>
          <a:p>
            <a:pPr algn="just"/>
            <a:r>
              <a:rPr lang="en-US" altLang="en-US" sz="2600" b="0" dirty="0">
                <a:cs typeface="Times New Roman" panose="02020603050405020304" pitchFamily="18" charset="0"/>
              </a:rPr>
              <a:t>A </a:t>
            </a:r>
            <a:r>
              <a:rPr lang="en-US" altLang="en-US" sz="2600" b="0" dirty="0">
                <a:solidFill>
                  <a:srgbClr val="FF0000"/>
                </a:solidFill>
                <a:cs typeface="Times New Roman" panose="02020603050405020304" pitchFamily="18" charset="0"/>
              </a:rPr>
              <a:t>valuation model </a:t>
            </a:r>
            <a:r>
              <a:rPr lang="en-US" altLang="en-US" sz="2600" b="0" dirty="0">
                <a:cs typeface="Times New Roman" panose="02020603050405020304" pitchFamily="18" charset="0"/>
              </a:rPr>
              <a:t>guides the process</a:t>
            </a:r>
          </a:p>
          <a:p>
            <a:pPr algn="just"/>
            <a:r>
              <a:rPr lang="en-US" altLang="en-US" sz="2600" b="0" dirty="0">
                <a:solidFill>
                  <a:srgbClr val="FF0000"/>
                </a:solidFill>
                <a:cs typeface="Times New Roman" panose="02020603050405020304" pitchFamily="18" charset="0"/>
              </a:rPr>
              <a:t>Forecasting</a:t>
            </a:r>
            <a:r>
              <a:rPr lang="en-US" altLang="en-US" sz="2600" b="0" dirty="0">
                <a:cs typeface="Times New Roman" panose="02020603050405020304" pitchFamily="18" charset="0"/>
              </a:rPr>
              <a:t> is at the heart of the process and a valuation model specifies what is to be forecasted (Step 3)  and how a forecast is converted to a valuation (Step 4). What is to be forecasted (Step 3) dictates the information analysis (Step 2)</a:t>
            </a:r>
          </a:p>
          <a:p>
            <a:pPr algn="just"/>
            <a:endParaRPr lang="en-US" altLang="en-US" sz="2600" b="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Left)">
                                      <p:cBhvr>
                                        <p:cTn id="7" dur="500"/>
                                        <p:tgtEl>
                                          <p:spTgt spid="2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slide(fromLeft)">
                                      <p:cBhvr>
                                        <p:cTn id="15" dur="500"/>
                                        <p:tgtEl>
                                          <p:spTgt spid="2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slide(fromBottom)">
                                      <p:cBhvr>
                                        <p:cTn id="23" dur="500"/>
                                        <p:tgtEl>
                                          <p:spTgt spid="26"/>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slide(fromRight)">
                                      <p:cBhvr>
                                        <p:cTn id="31" dur="500"/>
                                        <p:tgtEl>
                                          <p:spTgt spid="28"/>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slide(fromTop)">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xEl>
                                              <p:pRg st="1" end="1"/>
                                            </p:txEl>
                                          </p:spTgt>
                                        </p:tgtEl>
                                        <p:attrNameLst>
                                          <p:attrName>style.visibility</p:attrName>
                                        </p:attrNameLst>
                                      </p:cBhvr>
                                      <p:to>
                                        <p:strVal val="visible"/>
                                      </p:to>
                                    </p:set>
                                    <p:anim calcmode="lin" valueType="num">
                                      <p:cBhvr additive="base">
                                        <p:cTn id="44"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0">
                                            <p:txEl>
                                              <p:pRg st="2" end="2"/>
                                            </p:txEl>
                                          </p:spTgt>
                                        </p:tgtEl>
                                        <p:attrNameLst>
                                          <p:attrName>style.visibility</p:attrName>
                                        </p:attrNameLst>
                                      </p:cBhvr>
                                      <p:to>
                                        <p:strVal val="visible"/>
                                      </p:to>
                                    </p:set>
                                    <p:anim calcmode="lin" valueType="num">
                                      <p:cBhvr additive="base">
                                        <p:cTn id="50"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P spid="25" grpId="0" animBg="1" autoUpdateAnimBg="0"/>
      <p:bldP spid="26" grpId="0" animBg="1"/>
      <p:bldP spid="27" grpId="0" animBg="1"/>
      <p:bldP spid="28" grpId="0" animBg="1"/>
      <p:bldP spid="29" grpId="0" animBg="1"/>
      <p:bldP spid="3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noAutofit/>
          </a:bodyPr>
          <a:lstStyle/>
          <a:p>
            <a:r>
              <a:rPr lang="en-AU" sz="5000" dirty="0"/>
              <a:t>How Financial Statements are Used in Fundamental Analysis</a:t>
            </a:r>
            <a:endParaRPr sz="5000" dirty="0"/>
          </a:p>
        </p:txBody>
      </p:sp>
      <p:pic>
        <p:nvPicPr>
          <p:cNvPr id="3" name="Picture 2"/>
          <p:cNvPicPr>
            <a:picLocks noChangeAspect="1"/>
          </p:cNvPicPr>
          <p:nvPr/>
        </p:nvPicPr>
        <p:blipFill>
          <a:blip r:embed="rId3"/>
          <a:stretch>
            <a:fillRect/>
          </a:stretch>
        </p:blipFill>
        <p:spPr>
          <a:xfrm>
            <a:off x="2199861" y="2191577"/>
            <a:ext cx="7924800" cy="4683410"/>
          </a:xfrm>
          <a:prstGeom prst="rect">
            <a:avLst/>
          </a:prstGeom>
        </p:spPr>
      </p:pic>
      <p:sp>
        <p:nvSpPr>
          <p:cNvPr id="50" name="Text Box 47"/>
          <p:cNvSpPr txBox="1">
            <a:spLocks noChangeArrowheads="1"/>
          </p:cNvSpPr>
          <p:nvPr/>
        </p:nvSpPr>
        <p:spPr bwMode="auto">
          <a:xfrm>
            <a:off x="685799" y="7114276"/>
            <a:ext cx="1134717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tabLst>
                <a:tab pos="1262063" algn="l"/>
                <a:tab pos="1422400" algn="l"/>
              </a:tabLst>
              <a:defRPr sz="2400">
                <a:solidFill>
                  <a:schemeClr val="tx1"/>
                </a:solidFill>
                <a:latin typeface="Times New Roman" pitchFamily="18" charset="0"/>
              </a:defRPr>
            </a:lvl1pPr>
            <a:lvl2pPr marL="742950" indent="-285750">
              <a:tabLst>
                <a:tab pos="1262063" algn="l"/>
                <a:tab pos="1422400" algn="l"/>
              </a:tabLst>
              <a:defRPr sz="2400">
                <a:solidFill>
                  <a:schemeClr val="tx1"/>
                </a:solidFill>
                <a:latin typeface="Times New Roman" pitchFamily="18" charset="0"/>
              </a:defRPr>
            </a:lvl2pPr>
            <a:lvl3pPr marL="1143000" indent="-228600">
              <a:tabLst>
                <a:tab pos="1262063" algn="l"/>
                <a:tab pos="1422400" algn="l"/>
              </a:tabLst>
              <a:defRPr sz="2400">
                <a:solidFill>
                  <a:schemeClr val="tx1"/>
                </a:solidFill>
                <a:latin typeface="Times New Roman" pitchFamily="18" charset="0"/>
              </a:defRPr>
            </a:lvl3pPr>
            <a:lvl4pPr marL="1600200" indent="-228600">
              <a:tabLst>
                <a:tab pos="1262063" algn="l"/>
                <a:tab pos="1422400" algn="l"/>
              </a:tabLst>
              <a:defRPr sz="2400">
                <a:solidFill>
                  <a:schemeClr val="tx1"/>
                </a:solidFill>
                <a:latin typeface="Times New Roman" pitchFamily="18" charset="0"/>
              </a:defRPr>
            </a:lvl4pPr>
            <a:lvl5pPr marL="2057400" indent="-228600">
              <a:tabLst>
                <a:tab pos="1262063" algn="l"/>
                <a:tab pos="1422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262063" algn="l"/>
                <a:tab pos="1422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262063" algn="l"/>
                <a:tab pos="1422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262063" algn="l"/>
                <a:tab pos="1422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262063" algn="l"/>
                <a:tab pos="1422400" algn="l"/>
              </a:tabLst>
              <a:defRPr sz="2400">
                <a:solidFill>
                  <a:schemeClr val="tx1"/>
                </a:solidFill>
                <a:latin typeface="Times New Roman" pitchFamily="18" charset="0"/>
              </a:defRPr>
            </a:lvl9pPr>
          </a:lstStyle>
          <a:p>
            <a:pPr marL="0" marR="0" lvl="0" indent="0" algn="l" defTabSz="914400" eaLnBrk="0" fontAlgn="base" latinLnBrk="0" hangingPunct="1">
              <a:lnSpc>
                <a:spcPct val="100000"/>
              </a:lnSpc>
              <a:spcBef>
                <a:spcPts val="600"/>
              </a:spcBef>
              <a:spcAft>
                <a:spcPct val="0"/>
              </a:spcAft>
              <a:buClrTx/>
              <a:buSzTx/>
              <a:buFontTx/>
              <a:buNone/>
              <a:tabLst>
                <a:tab pos="1262063" algn="l"/>
                <a:tab pos="1422400" algn="l"/>
              </a:tabLst>
              <a:defRPr/>
            </a:pPr>
            <a:r>
              <a:rPr kumimoji="0" lang="en-US" altLang="en-US" sz="2700" b="0" i="0" u="none" strike="noStrike" kern="1200" cap="none" spc="0" normalizeH="0" baseline="0" noProof="0" dirty="0">
                <a:ln>
                  <a:noFill/>
                </a:ln>
                <a:solidFill>
                  <a:prstClr val="black"/>
                </a:solidFill>
                <a:effectLst/>
                <a:uLnTx/>
                <a:uFillTx/>
                <a:latin typeface="Palatino"/>
                <a:ea typeface="+mn-ea"/>
                <a:cs typeface="+mn-cs"/>
              </a:rPr>
              <a:t>The analyst forecasts future financial statements and converts</a:t>
            </a:r>
          </a:p>
          <a:p>
            <a:pPr marL="0" marR="0" lvl="0" indent="0" algn="l" defTabSz="914400" eaLnBrk="0" fontAlgn="base" latinLnBrk="0" hangingPunct="1">
              <a:lnSpc>
                <a:spcPct val="100000"/>
              </a:lnSpc>
              <a:spcBef>
                <a:spcPts val="600"/>
              </a:spcBef>
              <a:spcAft>
                <a:spcPct val="0"/>
              </a:spcAft>
              <a:buClrTx/>
              <a:buSzTx/>
              <a:buFontTx/>
              <a:buNone/>
              <a:tabLst>
                <a:tab pos="1262063" algn="l"/>
                <a:tab pos="1422400" algn="l"/>
              </a:tabLst>
              <a:defRPr/>
            </a:pPr>
            <a:r>
              <a:rPr kumimoji="0" lang="en-US" altLang="en-US" sz="2700" b="0" i="0" u="none" strike="noStrike" kern="1200" cap="none" spc="0" normalizeH="0" baseline="0" noProof="0" dirty="0">
                <a:ln>
                  <a:noFill/>
                </a:ln>
                <a:solidFill>
                  <a:prstClr val="black"/>
                </a:solidFill>
                <a:effectLst/>
                <a:uLnTx/>
                <a:uFillTx/>
                <a:latin typeface="Palatino"/>
                <a:ea typeface="+mn-ea"/>
                <a:cs typeface="+mn-cs"/>
              </a:rPr>
              <a:t>forecasts in the future financial statements to a valuation. </a:t>
            </a:r>
          </a:p>
          <a:p>
            <a:pPr marL="0" marR="0" lvl="0" indent="0" algn="l" defTabSz="914400" eaLnBrk="0" fontAlgn="base" latinLnBrk="0" hangingPunct="1">
              <a:lnSpc>
                <a:spcPct val="100000"/>
              </a:lnSpc>
              <a:spcBef>
                <a:spcPts val="600"/>
              </a:spcBef>
              <a:spcAft>
                <a:spcPct val="0"/>
              </a:spcAft>
              <a:buClrTx/>
              <a:buSzTx/>
              <a:buFontTx/>
              <a:buNone/>
              <a:tabLst>
                <a:tab pos="1262063" algn="l"/>
                <a:tab pos="1422400" algn="l"/>
              </a:tabLst>
              <a:defRPr/>
            </a:pPr>
            <a:r>
              <a:rPr kumimoji="0" lang="en-US" altLang="en-US" sz="2700" b="0" i="0" u="none" strike="noStrike" kern="1200" cap="none" spc="0" normalizeH="0" baseline="0" noProof="0" dirty="0">
                <a:ln>
                  <a:noFill/>
                </a:ln>
                <a:solidFill>
                  <a:prstClr val="black"/>
                </a:solidFill>
                <a:effectLst/>
                <a:uLnTx/>
                <a:uFillTx/>
                <a:latin typeface="Palatino"/>
                <a:ea typeface="+mn-ea"/>
                <a:cs typeface="+mn-cs"/>
              </a:rPr>
              <a:t>Current financial statements are used to extract information for forecasting. </a:t>
            </a:r>
            <a:endParaRPr kumimoji="0" lang="en-US" altLang="en-US" sz="2700" b="0" i="0" u="none" strike="noStrike" kern="1200" cap="none" spc="0" normalizeH="0" baseline="0" noProof="0" dirty="0">
              <a:ln>
                <a:noFill/>
              </a:ln>
              <a:solidFill>
                <a:srgbClr val="DDE9EC"/>
              </a:solidFill>
              <a:effectLst/>
              <a:uLnTx/>
              <a:uFillTx/>
              <a:latin typeface="Palatino"/>
              <a:ea typeface="+mn-ea"/>
              <a:cs typeface="+mn-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xfrm>
            <a:off x="508000" y="786848"/>
            <a:ext cx="11988800" cy="1219200"/>
          </a:xfrm>
          <a:prstGeom prst="rect">
            <a:avLst/>
          </a:prstGeom>
        </p:spPr>
        <p:txBody>
          <a:bodyPr>
            <a:noAutofit/>
          </a:bodyPr>
          <a:lstStyle/>
          <a:p>
            <a:r>
              <a:rPr lang="en-AU" sz="5500" dirty="0"/>
              <a:t>Two Terminal Investments: </a:t>
            </a:r>
            <a:br>
              <a:rPr lang="en-AU" sz="5500" dirty="0"/>
            </a:br>
            <a:r>
              <a:rPr lang="en-AU" sz="5500" dirty="0"/>
              <a:t>A Bond and a Project</a:t>
            </a:r>
            <a:endParaRPr sz="5500" dirty="0"/>
          </a:p>
        </p:txBody>
      </p:sp>
      <p:pic>
        <p:nvPicPr>
          <p:cNvPr id="2" name="Picture 1"/>
          <p:cNvPicPr>
            <a:picLocks noChangeAspect="1"/>
          </p:cNvPicPr>
          <p:nvPr/>
        </p:nvPicPr>
        <p:blipFill>
          <a:blip r:embed="rId3"/>
          <a:stretch>
            <a:fillRect/>
          </a:stretch>
        </p:blipFill>
        <p:spPr>
          <a:xfrm>
            <a:off x="508000" y="2392464"/>
            <a:ext cx="11180417" cy="6102179"/>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body" idx="13"/>
          </p:nvPr>
        </p:nvSpPr>
        <p:spPr>
          <a:xfrm>
            <a:off x="508000" y="3514581"/>
            <a:ext cx="8501888" cy="489236"/>
          </a:xfrm>
          <a:prstGeom prst="rect">
            <a:avLst/>
          </a:prstGeom>
        </p:spPr>
        <p:txBody>
          <a:bodyPr/>
          <a:lstStyle/>
          <a:p>
            <a:r>
              <a:rPr dirty="0"/>
              <a:t>FNCE</a:t>
            </a:r>
            <a:r>
              <a:rPr lang="en-AU" dirty="0"/>
              <a:t>2003 Business Analysis for Investment</a:t>
            </a:r>
            <a:endParaRPr dirty="0"/>
          </a:p>
        </p:txBody>
      </p:sp>
      <p:sp>
        <p:nvSpPr>
          <p:cNvPr id="134" name="Shape 134"/>
          <p:cNvSpPr>
            <a:spLocks noGrp="1"/>
          </p:cNvSpPr>
          <p:nvPr>
            <p:ph type="ctrTitle"/>
          </p:nvPr>
        </p:nvSpPr>
        <p:spPr>
          <a:xfrm>
            <a:off x="508000" y="4127290"/>
            <a:ext cx="7200900" cy="2413001"/>
          </a:xfrm>
          <a:prstGeom prst="rect">
            <a:avLst/>
          </a:prstGeom>
        </p:spPr>
        <p:txBody>
          <a:bodyPr/>
          <a:lstStyle>
            <a:lvl1pPr defTabSz="455675">
              <a:spcBef>
                <a:spcPts val="1200"/>
              </a:spcBef>
              <a:defRPr sz="5460"/>
            </a:lvl1pPr>
          </a:lstStyle>
          <a:p>
            <a:r>
              <a:rPr lang="en-AU" dirty="0"/>
              <a:t>Equity Valuation </a:t>
            </a:r>
            <a:r>
              <a:rPr lang="en-US" altLang="zh-CN" dirty="0"/>
              <a:t>1</a:t>
            </a:r>
            <a:endParaRPr lang="en-AU" dirty="0"/>
          </a:p>
        </p:txBody>
      </p:sp>
      <p:sp>
        <p:nvSpPr>
          <p:cNvPr id="135" name="Shape 135"/>
          <p:cNvSpPr>
            <a:spLocks noGrp="1"/>
          </p:cNvSpPr>
          <p:nvPr>
            <p:ph type="subTitle" sz="quarter" idx="1"/>
          </p:nvPr>
        </p:nvSpPr>
        <p:spPr>
          <a:prstGeom prst="rect">
            <a:avLst/>
          </a:prstGeom>
        </p:spPr>
        <p:txBody>
          <a:bodyPr/>
          <a:lstStyle/>
          <a:p>
            <a:endParaRPr/>
          </a:p>
        </p:txBody>
      </p:sp>
      <p:pic>
        <p:nvPicPr>
          <p:cNvPr id="136" name="pasted-image.jpg"/>
          <p:cNvPicPr>
            <a:picLocks noChangeAspect="1"/>
          </p:cNvPicPr>
          <p:nvPr/>
        </p:nvPicPr>
        <p:blipFill>
          <a:blip r:embed="rId3"/>
          <a:stretch>
            <a:fillRect/>
          </a:stretch>
        </p:blipFill>
        <p:spPr>
          <a:xfrm>
            <a:off x="8280400" y="4165600"/>
            <a:ext cx="4241800" cy="2336381"/>
          </a:xfrm>
          <a:prstGeom prst="rect">
            <a:avLst/>
          </a:prstGeom>
          <a:ln w="12700">
            <a:miter lim="400000"/>
          </a:ln>
        </p:spPr>
      </p:pic>
    </p:spTree>
    <p:extLst>
      <p:ext uri="{BB962C8B-B14F-4D97-AF65-F5344CB8AC3E}">
        <p14:creationId xmlns:p14="http://schemas.microsoft.com/office/powerpoint/2010/main" val="34586816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rPr lang="en-AU" dirty="0"/>
              <a:t>The Valuation Model: Bonds</a:t>
            </a:r>
            <a:endParaRPr dirty="0"/>
          </a:p>
        </p:txBody>
      </p:sp>
      <p:graphicFrame>
        <p:nvGraphicFramePr>
          <p:cNvPr id="6" name="Object 1025"/>
          <p:cNvGraphicFramePr>
            <a:graphicFrameLocks noChangeAspect="1"/>
          </p:cNvGraphicFramePr>
          <p:nvPr>
            <p:extLst>
              <p:ext uri="{D42A27DB-BD31-4B8C-83A1-F6EECF244321}">
                <p14:modId xmlns:p14="http://schemas.microsoft.com/office/powerpoint/2010/main" val="1321840759"/>
              </p:ext>
            </p:extLst>
          </p:nvPr>
        </p:nvGraphicFramePr>
        <p:xfrm>
          <a:off x="650875" y="2439988"/>
          <a:ext cx="4410075" cy="930275"/>
        </p:xfrm>
        <a:graphic>
          <a:graphicData uri="http://schemas.openxmlformats.org/presentationml/2006/ole">
            <mc:AlternateContent xmlns:mc="http://schemas.openxmlformats.org/markup-compatibility/2006">
              <mc:Choice xmlns:v="urn:schemas-microsoft-com:vml" Requires="v">
                <p:oleObj name="Equation" r:id="rId3" imgW="4419600" imgH="1651000" progId="Equation.3">
                  <p:embed/>
                </p:oleObj>
              </mc:Choice>
              <mc:Fallback>
                <p:oleObj name="Equation" r:id="rId3" imgW="4419600" imgH="1651000" progId="Equation.3">
                  <p:embed/>
                  <p:pic>
                    <p:nvPicPr>
                      <p:cNvPr id="6" name="Object 1025"/>
                      <p:cNvPicPr>
                        <a:picLocks noChangeAspect="1" noChangeArrowheads="1"/>
                      </p:cNvPicPr>
                      <p:nvPr/>
                    </p:nvPicPr>
                    <p:blipFill>
                      <a:blip r:embed="rId4">
                        <a:extLst>
                          <a:ext uri="{28A0092B-C50C-407E-A947-70E740481C1C}">
                            <a14:useLocalDpi xmlns:a14="http://schemas.microsoft.com/office/drawing/2010/main" val="0"/>
                          </a:ext>
                        </a:extLst>
                      </a:blip>
                      <a:srcRect b="43436"/>
                      <a:stretch>
                        <a:fillRect/>
                      </a:stretch>
                    </p:blipFill>
                    <p:spPr bwMode="auto">
                      <a:xfrm>
                        <a:off x="650875" y="2439988"/>
                        <a:ext cx="44100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a:spLocks noChangeArrowheads="1"/>
          </p:cNvSpPr>
          <p:nvPr/>
        </p:nvSpPr>
        <p:spPr bwMode="auto">
          <a:xfrm>
            <a:off x="634483" y="3395869"/>
            <a:ext cx="670407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ltLang="en-US" sz="2500" dirty="0" err="1">
                <a:latin typeface="Palatino"/>
              </a:rPr>
              <a:t>r</a:t>
            </a:r>
            <a:r>
              <a:rPr lang="en-US" altLang="en-US" sz="2500" baseline="-25000" dirty="0" err="1">
                <a:latin typeface="Palatino"/>
              </a:rPr>
              <a:t>D</a:t>
            </a:r>
            <a:r>
              <a:rPr lang="en-US" altLang="en-US" sz="2500" dirty="0">
                <a:latin typeface="Palatino"/>
              </a:rPr>
              <a:t> is (one plus) the required return on the debt</a:t>
            </a:r>
          </a:p>
        </p:txBody>
      </p:sp>
      <p:graphicFrame>
        <p:nvGraphicFramePr>
          <p:cNvPr id="8" name="Object 1024"/>
          <p:cNvGraphicFramePr>
            <a:graphicFrameLocks noChangeAspect="1"/>
          </p:cNvGraphicFramePr>
          <p:nvPr>
            <p:extLst>
              <p:ext uri="{D42A27DB-BD31-4B8C-83A1-F6EECF244321}">
                <p14:modId xmlns:p14="http://schemas.microsoft.com/office/powerpoint/2010/main" val="2070282923"/>
              </p:ext>
            </p:extLst>
          </p:nvPr>
        </p:nvGraphicFramePr>
        <p:xfrm>
          <a:off x="3146493" y="4152347"/>
          <a:ext cx="9469577" cy="3560418"/>
        </p:xfrm>
        <a:graphic>
          <a:graphicData uri="http://schemas.openxmlformats.org/presentationml/2006/ole">
            <mc:AlternateContent xmlns:mc="http://schemas.openxmlformats.org/markup-compatibility/2006">
              <mc:Choice xmlns:v="urn:schemas-microsoft-com:vml" Requires="v">
                <p:oleObj name="Worksheet" r:id="rId5" imgW="4677295" imgH="2486355" progId="Excel.Sheet.8">
                  <p:embed/>
                </p:oleObj>
              </mc:Choice>
              <mc:Fallback>
                <p:oleObj name="Worksheet" r:id="rId5" imgW="4677295" imgH="2486355" progId="Excel.Sheet.8">
                  <p:embed/>
                  <p:pic>
                    <p:nvPicPr>
                      <p:cNvPr id="8" name="Object 1024"/>
                      <p:cNvPicPr>
                        <a:picLocks noChangeAspect="1" noChangeArrowheads="1"/>
                      </p:cNvPicPr>
                      <p:nvPr/>
                    </p:nvPicPr>
                    <p:blipFill>
                      <a:blip r:embed="rId6">
                        <a:extLst>
                          <a:ext uri="{28A0092B-C50C-407E-A947-70E740481C1C}">
                            <a14:useLocalDpi xmlns:a14="http://schemas.microsoft.com/office/drawing/2010/main" val="0"/>
                          </a:ext>
                        </a:extLst>
                      </a:blip>
                      <a:srcRect r="12708"/>
                      <a:stretch>
                        <a:fillRect/>
                      </a:stretch>
                    </p:blipFill>
                    <p:spPr bwMode="auto">
                      <a:xfrm>
                        <a:off x="3146493" y="4152347"/>
                        <a:ext cx="9469577" cy="3560418"/>
                      </a:xfrm>
                      <a:prstGeom prst="rect">
                        <a:avLst/>
                      </a:prstGeom>
                      <a:noFill/>
                      <a:ln>
                        <a:noFill/>
                      </a:ln>
                      <a:effectLst/>
                    </p:spPr>
                  </p:pic>
                </p:oleObj>
              </mc:Fallback>
            </mc:AlternateContent>
          </a:graphicData>
        </a:graphic>
      </p:graphicFrame>
      <p:sp>
        <p:nvSpPr>
          <p:cNvPr id="9" name="Rectangle 7"/>
          <p:cNvSpPr>
            <a:spLocks noChangeArrowheads="1"/>
          </p:cNvSpPr>
          <p:nvPr/>
        </p:nvSpPr>
        <p:spPr bwMode="auto">
          <a:xfrm>
            <a:off x="2707645" y="7967248"/>
            <a:ext cx="68275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ltLang="en-US" sz="2500" b="1" u="sng" dirty="0">
                <a:latin typeface="Palatino"/>
              </a:rPr>
              <a:t>Valuation issue</a:t>
            </a:r>
            <a:r>
              <a:rPr lang="en-US" altLang="en-US" sz="2500" dirty="0">
                <a:latin typeface="Palatino"/>
              </a:rPr>
              <a:t>: What is the Discount rate </a:t>
            </a:r>
            <a:r>
              <a:rPr lang="en-US" altLang="en-US" sz="2500" dirty="0" err="1">
                <a:latin typeface="Palatino"/>
              </a:rPr>
              <a:t>r</a:t>
            </a:r>
            <a:r>
              <a:rPr lang="en-US" altLang="en-US" sz="2500" baseline="-25000" dirty="0" err="1">
                <a:latin typeface="Palatino"/>
              </a:rPr>
              <a:t>D</a:t>
            </a:r>
            <a:r>
              <a:rPr lang="en-US" altLang="en-US" sz="2500" baseline="-25000" dirty="0">
                <a:latin typeface="Palatino"/>
              </a:rPr>
              <a:t>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prstGeom prst="rect">
            <a:avLst/>
          </a:prstGeom>
        </p:spPr>
        <p:txBody>
          <a:bodyPr>
            <a:normAutofit/>
          </a:bodyPr>
          <a:lstStyle/>
          <a:p>
            <a:r>
              <a:rPr lang="en-AU" dirty="0"/>
              <a:t>The Valuation Model: A Project</a:t>
            </a:r>
            <a:endParaRPr dirty="0"/>
          </a:p>
        </p:txBody>
      </p:sp>
      <p:graphicFrame>
        <p:nvGraphicFramePr>
          <p:cNvPr id="5" name="Object 1025"/>
          <p:cNvGraphicFramePr>
            <a:graphicFrameLocks noChangeAspect="1"/>
          </p:cNvGraphicFramePr>
          <p:nvPr>
            <p:extLst>
              <p:ext uri="{D42A27DB-BD31-4B8C-83A1-F6EECF244321}">
                <p14:modId xmlns:p14="http://schemas.microsoft.com/office/powerpoint/2010/main" val="2732349302"/>
              </p:ext>
            </p:extLst>
          </p:nvPr>
        </p:nvGraphicFramePr>
        <p:xfrm>
          <a:off x="490538" y="2428944"/>
          <a:ext cx="5128384" cy="893762"/>
        </p:xfrm>
        <a:graphic>
          <a:graphicData uri="http://schemas.openxmlformats.org/presentationml/2006/ole">
            <mc:AlternateContent xmlns:mc="http://schemas.openxmlformats.org/markup-compatibility/2006">
              <mc:Choice xmlns:v="urn:schemas-microsoft-com:vml" Requires="v">
                <p:oleObj name="Equation" r:id="rId3" imgW="4381500" imgH="1701800" progId="Equation.3">
                  <p:embed/>
                </p:oleObj>
              </mc:Choice>
              <mc:Fallback>
                <p:oleObj name="Equation" r:id="rId3" imgW="4381500" imgH="1701800" progId="Equation.3">
                  <p:embed/>
                  <p:pic>
                    <p:nvPicPr>
                      <p:cNvPr id="5" name="Object 1025"/>
                      <p:cNvPicPr>
                        <a:picLocks noChangeAspect="1" noChangeArrowheads="1"/>
                      </p:cNvPicPr>
                      <p:nvPr/>
                    </p:nvPicPr>
                    <p:blipFill>
                      <a:blip r:embed="rId4">
                        <a:extLst>
                          <a:ext uri="{28A0092B-C50C-407E-A947-70E740481C1C}">
                            <a14:useLocalDpi xmlns:a14="http://schemas.microsoft.com/office/drawing/2010/main" val="0"/>
                          </a:ext>
                        </a:extLst>
                      </a:blip>
                      <a:srcRect b="46872"/>
                      <a:stretch>
                        <a:fillRect/>
                      </a:stretch>
                    </p:blipFill>
                    <p:spPr bwMode="auto">
                      <a:xfrm>
                        <a:off x="490538" y="2428944"/>
                        <a:ext cx="5128384" cy="893762"/>
                      </a:xfrm>
                      <a:prstGeom prst="rect">
                        <a:avLst/>
                      </a:prstGeom>
                      <a:noFill/>
                      <a:ln>
                        <a:noFill/>
                      </a:ln>
                      <a:effectLst/>
                    </p:spPr>
                  </p:pic>
                </p:oleObj>
              </mc:Fallback>
            </mc:AlternateContent>
          </a:graphicData>
        </a:graphic>
      </p:graphicFrame>
      <p:sp>
        <p:nvSpPr>
          <p:cNvPr id="6" name="Rectangle 5"/>
          <p:cNvSpPr>
            <a:spLocks noChangeArrowheads="1"/>
          </p:cNvSpPr>
          <p:nvPr/>
        </p:nvSpPr>
        <p:spPr bwMode="auto">
          <a:xfrm>
            <a:off x="425450" y="3316356"/>
            <a:ext cx="923538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ltLang="en-US" sz="2500" dirty="0" err="1">
                <a:latin typeface="Palatino"/>
              </a:rPr>
              <a:t>r</a:t>
            </a:r>
            <a:r>
              <a:rPr lang="en-US" altLang="en-US" sz="2500" baseline="-25000" dirty="0" err="1">
                <a:latin typeface="Palatino"/>
              </a:rPr>
              <a:t>P</a:t>
            </a:r>
            <a:r>
              <a:rPr lang="en-US" altLang="en-US" sz="2500" dirty="0">
                <a:latin typeface="Palatino"/>
              </a:rPr>
              <a:t> is (one plus) the required return (hurdle rate) for the project</a:t>
            </a:r>
          </a:p>
        </p:txBody>
      </p:sp>
      <p:pic>
        <p:nvPicPr>
          <p:cNvPr id="3" name="Picture 2"/>
          <p:cNvPicPr>
            <a:picLocks noChangeAspect="1"/>
          </p:cNvPicPr>
          <p:nvPr/>
        </p:nvPicPr>
        <p:blipFill>
          <a:blip r:embed="rId5"/>
          <a:stretch>
            <a:fillRect/>
          </a:stretch>
        </p:blipFill>
        <p:spPr>
          <a:xfrm>
            <a:off x="2941983" y="4271537"/>
            <a:ext cx="9276521" cy="3176185"/>
          </a:xfrm>
          <a:prstGeom prst="rect">
            <a:avLst/>
          </a:prstGeom>
        </p:spPr>
      </p:pic>
      <p:sp>
        <p:nvSpPr>
          <p:cNvPr id="9" name="Text Box 7"/>
          <p:cNvSpPr txBox="1">
            <a:spLocks noChangeArrowheads="1"/>
          </p:cNvSpPr>
          <p:nvPr/>
        </p:nvSpPr>
        <p:spPr bwMode="auto">
          <a:xfrm>
            <a:off x="3419061" y="7544697"/>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dirty="0">
                <a:latin typeface="Palatino"/>
              </a:rPr>
              <a:t>Valuation Issues: </a:t>
            </a:r>
          </a:p>
          <a:p>
            <a:pPr marL="342900" indent="-342900" algn="l">
              <a:buFont typeface="Arial" panose="020B0604020202020204" pitchFamily="34" charset="0"/>
              <a:buChar char="•"/>
            </a:pPr>
            <a:r>
              <a:rPr lang="en-US" altLang="en-US" dirty="0">
                <a:latin typeface="Palatino"/>
              </a:rPr>
              <a:t>How are cash flows forecasted?</a:t>
            </a:r>
          </a:p>
          <a:p>
            <a:pPr marL="342900" indent="-342900" algn="l">
              <a:buFont typeface="Arial" panose="020B0604020202020204" pitchFamily="34" charset="0"/>
              <a:buChar char="•"/>
            </a:pPr>
            <a:r>
              <a:rPr lang="en-US" altLang="en-US" dirty="0">
                <a:latin typeface="Palatino"/>
              </a:rPr>
              <a:t>What is the discount rate?</a:t>
            </a:r>
          </a:p>
          <a:p>
            <a:pPr algn="l" eaLnBrk="1" hangingPunct="1"/>
            <a:endParaRPr lang="en-US" altLang="en-US" dirty="0">
              <a:solidFill>
                <a:schemeClr val="bg2"/>
              </a:solidFill>
              <a:latin typeface="Palatino"/>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C15880-D115-4FA1-9170-368CA86AC448}"/>
                  </a:ext>
                </a:extLst>
              </p:cNvPr>
              <p:cNvSpPr txBox="1"/>
              <p:nvPr/>
            </p:nvSpPr>
            <p:spPr>
              <a:xfrm>
                <a:off x="5230813" y="2534224"/>
                <a:ext cx="5994400" cy="676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AU" sz="2400" b="0" i="0" u="none" strike="noStrike" cap="none" spc="0" normalizeH="0" baseline="0" dirty="0">
                    <a:ln>
                      <a:noFill/>
                    </a:ln>
                    <a:solidFill>
                      <a:srgbClr val="00B050"/>
                    </a:solidFill>
                    <a:effectLst/>
                    <a:uFillTx/>
                    <a:latin typeface="Palatino"/>
                    <a:ea typeface="Palatino"/>
                    <a:cs typeface="Palatino"/>
                    <a:sym typeface="Palatino"/>
                  </a:rPr>
                  <a:t>=</a:t>
                </a:r>
                <a14:m>
                  <m:oMath xmlns:m="http://schemas.openxmlformats.org/officeDocument/2006/math">
                    <m:f>
                      <m:fPr>
                        <m:ctrlP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ctrlPr>
                      </m:fPr>
                      <m:num>
                        <m:sSub>
                          <m:sSubPr>
                            <m:ctrlP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ctrlPr>
                          </m:sSubPr>
                          <m:e>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𝐶𝐹</m:t>
                            </m:r>
                          </m:e>
                          <m:sub>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1</m:t>
                            </m:r>
                          </m:sub>
                        </m:sSub>
                      </m:num>
                      <m:den>
                        <m:sSup>
                          <m:sSupPr>
                            <m:ctrlP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ctrlPr>
                          </m:sSupPr>
                          <m:e>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(1+</m:t>
                            </m:r>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𝑟</m:t>
                            </m:r>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m:t>
                            </m:r>
                          </m:e>
                          <m:sup>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1</m:t>
                            </m:r>
                          </m:sup>
                        </m:sSup>
                      </m:den>
                    </m:f>
                    <m:r>
                      <a:rPr kumimoji="0" lang="en-AU" sz="2400" b="0" i="1" u="none" strike="noStrike" cap="none" spc="0" normalizeH="0" baseline="0" smtClean="0">
                        <a:ln>
                          <a:noFill/>
                        </a:ln>
                        <a:solidFill>
                          <a:srgbClr val="00B050"/>
                        </a:solidFill>
                        <a:effectLst/>
                        <a:uFillTx/>
                        <a:latin typeface="Cambria Math" panose="02040503050406030204" pitchFamily="18" charset="0"/>
                        <a:sym typeface="Palatino"/>
                      </a:rPr>
                      <m:t>+</m:t>
                    </m:r>
                    <m:f>
                      <m:fPr>
                        <m:ctrlPr>
                          <a:rPr lang="en-AU" i="1">
                            <a:solidFill>
                              <a:srgbClr val="00B050"/>
                            </a:solidFill>
                            <a:latin typeface="Cambria Math" panose="02040503050406030204" pitchFamily="18" charset="0"/>
                          </a:rPr>
                        </m:ctrlPr>
                      </m:fPr>
                      <m:num>
                        <m:sSub>
                          <m:sSubPr>
                            <m:ctrlPr>
                              <a:rPr lang="en-AU" i="1">
                                <a:solidFill>
                                  <a:srgbClr val="00B050"/>
                                </a:solidFill>
                                <a:latin typeface="Cambria Math" panose="02040503050406030204" pitchFamily="18" charset="0"/>
                              </a:rPr>
                            </m:ctrlPr>
                          </m:sSubPr>
                          <m:e>
                            <m:r>
                              <a:rPr lang="en-AU" i="1">
                                <a:solidFill>
                                  <a:srgbClr val="00B050"/>
                                </a:solidFill>
                                <a:latin typeface="Cambria Math" panose="02040503050406030204" pitchFamily="18" charset="0"/>
                              </a:rPr>
                              <m:t>𝐶𝐹</m:t>
                            </m:r>
                          </m:e>
                          <m:sub>
                            <m:r>
                              <a:rPr lang="en-AU" b="0" i="1" smtClean="0">
                                <a:solidFill>
                                  <a:srgbClr val="00B050"/>
                                </a:solidFill>
                                <a:latin typeface="Cambria Math" panose="02040503050406030204" pitchFamily="18" charset="0"/>
                              </a:rPr>
                              <m:t>2</m:t>
                            </m:r>
                          </m:sub>
                        </m:sSub>
                      </m:num>
                      <m:den>
                        <m:sSup>
                          <m:sSupPr>
                            <m:ctrlPr>
                              <a:rPr lang="en-AU" i="1">
                                <a:solidFill>
                                  <a:srgbClr val="00B050"/>
                                </a:solidFill>
                                <a:latin typeface="Cambria Math" panose="02040503050406030204" pitchFamily="18" charset="0"/>
                              </a:rPr>
                            </m:ctrlPr>
                          </m:sSupPr>
                          <m:e>
                            <m:r>
                              <a:rPr lang="en-AU" i="1">
                                <a:solidFill>
                                  <a:srgbClr val="00B050"/>
                                </a:solidFill>
                                <a:latin typeface="Cambria Math" panose="02040503050406030204" pitchFamily="18" charset="0"/>
                              </a:rPr>
                              <m:t>(1+</m:t>
                            </m:r>
                            <m:r>
                              <a:rPr lang="en-AU" i="1">
                                <a:solidFill>
                                  <a:srgbClr val="00B050"/>
                                </a:solidFill>
                                <a:latin typeface="Cambria Math" panose="02040503050406030204" pitchFamily="18" charset="0"/>
                              </a:rPr>
                              <m:t>𝑟</m:t>
                            </m:r>
                            <m:r>
                              <a:rPr lang="en-AU" i="1">
                                <a:solidFill>
                                  <a:srgbClr val="00B050"/>
                                </a:solidFill>
                                <a:latin typeface="Cambria Math" panose="02040503050406030204" pitchFamily="18" charset="0"/>
                              </a:rPr>
                              <m:t>)</m:t>
                            </m:r>
                          </m:e>
                          <m:sup>
                            <m:r>
                              <a:rPr lang="en-AU" b="0" i="1" smtClean="0">
                                <a:solidFill>
                                  <a:srgbClr val="00B050"/>
                                </a:solidFill>
                                <a:latin typeface="Cambria Math" panose="02040503050406030204" pitchFamily="18" charset="0"/>
                              </a:rPr>
                              <m:t>2</m:t>
                            </m:r>
                          </m:sup>
                        </m:sSup>
                      </m:den>
                    </m:f>
                    <m:r>
                      <a:rPr lang="en-AU" b="0" i="1" smtClean="0">
                        <a:solidFill>
                          <a:srgbClr val="00B050"/>
                        </a:solidFill>
                        <a:latin typeface="Cambria Math" panose="02040503050406030204" pitchFamily="18" charset="0"/>
                      </a:rPr>
                      <m:t>+</m:t>
                    </m:r>
                    <m:f>
                      <m:fPr>
                        <m:ctrlPr>
                          <a:rPr lang="en-AU" i="1">
                            <a:solidFill>
                              <a:srgbClr val="00B050"/>
                            </a:solidFill>
                            <a:latin typeface="Cambria Math" panose="02040503050406030204" pitchFamily="18" charset="0"/>
                          </a:rPr>
                        </m:ctrlPr>
                      </m:fPr>
                      <m:num>
                        <m:sSub>
                          <m:sSubPr>
                            <m:ctrlPr>
                              <a:rPr lang="en-AU" i="1">
                                <a:solidFill>
                                  <a:srgbClr val="00B050"/>
                                </a:solidFill>
                                <a:latin typeface="Cambria Math" panose="02040503050406030204" pitchFamily="18" charset="0"/>
                              </a:rPr>
                            </m:ctrlPr>
                          </m:sSubPr>
                          <m:e>
                            <m:r>
                              <a:rPr lang="en-AU" i="1">
                                <a:solidFill>
                                  <a:srgbClr val="00B050"/>
                                </a:solidFill>
                                <a:latin typeface="Cambria Math" panose="02040503050406030204" pitchFamily="18" charset="0"/>
                              </a:rPr>
                              <m:t>𝐶𝐹</m:t>
                            </m:r>
                          </m:e>
                          <m:sub>
                            <m:r>
                              <a:rPr lang="en-AU" b="0" i="1" smtClean="0">
                                <a:solidFill>
                                  <a:srgbClr val="00B050"/>
                                </a:solidFill>
                                <a:latin typeface="Cambria Math" panose="02040503050406030204" pitchFamily="18" charset="0"/>
                              </a:rPr>
                              <m:t>3</m:t>
                            </m:r>
                          </m:sub>
                        </m:sSub>
                      </m:num>
                      <m:den>
                        <m:sSup>
                          <m:sSupPr>
                            <m:ctrlPr>
                              <a:rPr lang="en-AU" i="1">
                                <a:solidFill>
                                  <a:srgbClr val="00B050"/>
                                </a:solidFill>
                                <a:latin typeface="Cambria Math" panose="02040503050406030204" pitchFamily="18" charset="0"/>
                              </a:rPr>
                            </m:ctrlPr>
                          </m:sSupPr>
                          <m:e>
                            <m:r>
                              <a:rPr lang="en-AU" i="1">
                                <a:solidFill>
                                  <a:srgbClr val="00B050"/>
                                </a:solidFill>
                                <a:latin typeface="Cambria Math" panose="02040503050406030204" pitchFamily="18" charset="0"/>
                              </a:rPr>
                              <m:t>(1+</m:t>
                            </m:r>
                            <m:r>
                              <a:rPr lang="en-AU" i="1">
                                <a:solidFill>
                                  <a:srgbClr val="00B050"/>
                                </a:solidFill>
                                <a:latin typeface="Cambria Math" panose="02040503050406030204" pitchFamily="18" charset="0"/>
                              </a:rPr>
                              <m:t>𝑟</m:t>
                            </m:r>
                            <m:r>
                              <a:rPr lang="en-AU" i="1">
                                <a:solidFill>
                                  <a:srgbClr val="00B050"/>
                                </a:solidFill>
                                <a:latin typeface="Cambria Math" panose="02040503050406030204" pitchFamily="18" charset="0"/>
                              </a:rPr>
                              <m:t>)</m:t>
                            </m:r>
                          </m:e>
                          <m:sup>
                            <m:r>
                              <a:rPr lang="en-AU" b="0" i="1" smtClean="0">
                                <a:solidFill>
                                  <a:srgbClr val="00B050"/>
                                </a:solidFill>
                                <a:latin typeface="Cambria Math" panose="02040503050406030204" pitchFamily="18" charset="0"/>
                              </a:rPr>
                              <m:t>3</m:t>
                            </m:r>
                          </m:sup>
                        </m:sSup>
                      </m:den>
                    </m:f>
                    <m:r>
                      <a:rPr lang="en-AU" b="0" i="1" smtClean="0">
                        <a:solidFill>
                          <a:srgbClr val="00B050"/>
                        </a:solidFill>
                        <a:latin typeface="Cambria Math" panose="02040503050406030204" pitchFamily="18" charset="0"/>
                      </a:rPr>
                      <m:t>+…+</m:t>
                    </m:r>
                    <m:f>
                      <m:fPr>
                        <m:ctrlPr>
                          <a:rPr lang="en-AU" i="1">
                            <a:solidFill>
                              <a:srgbClr val="00B050"/>
                            </a:solidFill>
                            <a:latin typeface="Cambria Math" panose="02040503050406030204" pitchFamily="18" charset="0"/>
                          </a:rPr>
                        </m:ctrlPr>
                      </m:fPr>
                      <m:num>
                        <m:sSub>
                          <m:sSubPr>
                            <m:ctrlPr>
                              <a:rPr lang="en-AU" i="1">
                                <a:solidFill>
                                  <a:srgbClr val="00B050"/>
                                </a:solidFill>
                                <a:latin typeface="Cambria Math" panose="02040503050406030204" pitchFamily="18" charset="0"/>
                              </a:rPr>
                            </m:ctrlPr>
                          </m:sSubPr>
                          <m:e>
                            <m:r>
                              <a:rPr lang="en-AU" i="1">
                                <a:solidFill>
                                  <a:srgbClr val="00B050"/>
                                </a:solidFill>
                                <a:latin typeface="Cambria Math" panose="02040503050406030204" pitchFamily="18" charset="0"/>
                              </a:rPr>
                              <m:t>𝐶𝐹</m:t>
                            </m:r>
                          </m:e>
                          <m:sub>
                            <m:r>
                              <a:rPr lang="en-AU" b="0" i="1" smtClean="0">
                                <a:solidFill>
                                  <a:srgbClr val="00B050"/>
                                </a:solidFill>
                                <a:latin typeface="Cambria Math" panose="02040503050406030204" pitchFamily="18" charset="0"/>
                              </a:rPr>
                              <m:t>𝑛</m:t>
                            </m:r>
                          </m:sub>
                        </m:sSub>
                      </m:num>
                      <m:den>
                        <m:sSup>
                          <m:sSupPr>
                            <m:ctrlPr>
                              <a:rPr lang="en-AU" i="1">
                                <a:solidFill>
                                  <a:srgbClr val="00B050"/>
                                </a:solidFill>
                                <a:latin typeface="Cambria Math" panose="02040503050406030204" pitchFamily="18" charset="0"/>
                              </a:rPr>
                            </m:ctrlPr>
                          </m:sSupPr>
                          <m:e>
                            <m:r>
                              <a:rPr lang="en-AU" i="1">
                                <a:solidFill>
                                  <a:srgbClr val="00B050"/>
                                </a:solidFill>
                                <a:latin typeface="Cambria Math" panose="02040503050406030204" pitchFamily="18" charset="0"/>
                              </a:rPr>
                              <m:t>(1+</m:t>
                            </m:r>
                            <m:r>
                              <a:rPr lang="en-AU" i="1">
                                <a:solidFill>
                                  <a:srgbClr val="00B050"/>
                                </a:solidFill>
                                <a:latin typeface="Cambria Math" panose="02040503050406030204" pitchFamily="18" charset="0"/>
                              </a:rPr>
                              <m:t>𝑟</m:t>
                            </m:r>
                            <m:r>
                              <a:rPr lang="en-AU" i="1">
                                <a:solidFill>
                                  <a:srgbClr val="00B050"/>
                                </a:solidFill>
                                <a:latin typeface="Cambria Math" panose="02040503050406030204" pitchFamily="18" charset="0"/>
                              </a:rPr>
                              <m:t>)</m:t>
                            </m:r>
                          </m:e>
                          <m:sup>
                            <m:r>
                              <a:rPr lang="en-AU" b="0" i="1" smtClean="0">
                                <a:solidFill>
                                  <a:srgbClr val="00B050"/>
                                </a:solidFill>
                                <a:latin typeface="Cambria Math" panose="02040503050406030204" pitchFamily="18" charset="0"/>
                              </a:rPr>
                              <m:t>𝑛</m:t>
                            </m:r>
                          </m:sup>
                        </m:sSup>
                      </m:den>
                    </m:f>
                  </m:oMath>
                </a14:m>
                <a:endParaRPr kumimoji="0" lang="en-AU" sz="2400" b="0" i="0" u="none" strike="noStrike" cap="none" spc="0" normalizeH="0" baseline="0" dirty="0">
                  <a:ln>
                    <a:noFill/>
                  </a:ln>
                  <a:solidFill>
                    <a:srgbClr val="414141"/>
                  </a:solidFill>
                  <a:effectLst/>
                  <a:uFillTx/>
                  <a:latin typeface="Palatino"/>
                  <a:ea typeface="Palatino"/>
                  <a:cs typeface="Palatino"/>
                  <a:sym typeface="Palatino"/>
                </a:endParaRPr>
              </a:p>
            </p:txBody>
          </p:sp>
        </mc:Choice>
        <mc:Fallback xmlns="">
          <p:sp>
            <p:nvSpPr>
              <p:cNvPr id="2" name="TextBox 1">
                <a:extLst>
                  <a:ext uri="{FF2B5EF4-FFF2-40B4-BE49-F238E27FC236}">
                    <a16:creationId xmlns:a16="http://schemas.microsoft.com/office/drawing/2014/main" id="{72C15880-D115-4FA1-9170-368CA86AC448}"/>
                  </a:ext>
                </a:extLst>
              </p:cNvPr>
              <p:cNvSpPr txBox="1">
                <a:spLocks noRot="1" noChangeAspect="1" noMove="1" noResize="1" noEditPoints="1" noAdjustHandles="1" noChangeArrowheads="1" noChangeShapeType="1" noTextEdit="1"/>
              </p:cNvSpPr>
              <p:nvPr/>
            </p:nvSpPr>
            <p:spPr>
              <a:xfrm>
                <a:off x="5230813" y="2534224"/>
                <a:ext cx="5994400" cy="676852"/>
              </a:xfrm>
              <a:prstGeom prst="rect">
                <a:avLst/>
              </a:prstGeom>
              <a:blipFill>
                <a:blip r:embed="rId7"/>
                <a:stretch>
                  <a:fillRect b="-901"/>
                </a:stretch>
              </a:blipFill>
              <a:ln w="12700" cap="flat">
                <a:noFill/>
                <a:miter lim="400000"/>
              </a:ln>
              <a:effectLst/>
            </p:spPr>
            <p:txBody>
              <a:bodyPr/>
              <a:lstStyle/>
              <a:p>
                <a:r>
                  <a:rPr lang="en-AU">
                    <a:noFill/>
                  </a:rPr>
                  <a:t> </a:t>
                </a:r>
              </a:p>
            </p:txBody>
          </p:sp>
        </mc:Fallback>
      </mc:AlternateContent>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normAutofit/>
          </a:bodyPr>
          <a:lstStyle/>
          <a:p>
            <a:r>
              <a:rPr lang="en-US" altLang="en-US" sz="5500" dirty="0">
                <a:solidFill>
                  <a:srgbClr val="C00000"/>
                </a:solidFill>
                <a:latin typeface="Palatino"/>
              </a:rPr>
              <a:t>Value Creation: V</a:t>
            </a:r>
            <a:r>
              <a:rPr lang="en-US" altLang="en-US" sz="5500" baseline="-25000" dirty="0">
                <a:solidFill>
                  <a:srgbClr val="C00000"/>
                </a:solidFill>
                <a:latin typeface="Palatino"/>
              </a:rPr>
              <a:t>0 </a:t>
            </a:r>
            <a:r>
              <a:rPr lang="en-US" altLang="en-US" sz="5500" dirty="0">
                <a:solidFill>
                  <a:srgbClr val="C00000"/>
                </a:solidFill>
                <a:latin typeface="Palatino"/>
              </a:rPr>
              <a:t>&gt; I</a:t>
            </a:r>
            <a:r>
              <a:rPr lang="en-US" altLang="en-US" sz="5500" baseline="-25000" dirty="0">
                <a:solidFill>
                  <a:srgbClr val="C00000"/>
                </a:solidFill>
                <a:latin typeface="Palatino"/>
              </a:rPr>
              <a:t>0</a:t>
            </a:r>
            <a:endParaRPr sz="5500" dirty="0">
              <a:solidFill>
                <a:srgbClr val="C00000"/>
              </a:solidFill>
              <a:latin typeface="Palatino"/>
            </a:endParaRPr>
          </a:p>
        </p:txBody>
      </p:sp>
      <p:pic>
        <p:nvPicPr>
          <p:cNvPr id="3" name="Picture 2"/>
          <p:cNvPicPr>
            <a:picLocks noChangeAspect="1"/>
          </p:cNvPicPr>
          <p:nvPr/>
        </p:nvPicPr>
        <p:blipFill>
          <a:blip r:embed="rId3"/>
          <a:stretch>
            <a:fillRect/>
          </a:stretch>
        </p:blipFill>
        <p:spPr>
          <a:xfrm>
            <a:off x="1577009" y="2698296"/>
            <a:ext cx="9647581" cy="6737251"/>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normAutofit/>
          </a:bodyPr>
          <a:lstStyle/>
          <a:p>
            <a:r>
              <a:rPr lang="en-US" altLang="en-US" sz="5500" dirty="0">
                <a:solidFill>
                  <a:srgbClr val="C00000"/>
                </a:solidFill>
                <a:latin typeface="Palatino"/>
              </a:rPr>
              <a:t>Valuation Models: Going Concerns</a:t>
            </a:r>
            <a:endParaRPr sz="5500" dirty="0">
              <a:solidFill>
                <a:srgbClr val="C00000"/>
              </a:solidFill>
              <a:latin typeface="Palatino"/>
            </a:endParaRPr>
          </a:p>
        </p:txBody>
      </p:sp>
      <p:pic>
        <p:nvPicPr>
          <p:cNvPr id="2" name="Picture 1"/>
          <p:cNvPicPr>
            <a:picLocks noChangeAspect="1"/>
          </p:cNvPicPr>
          <p:nvPr/>
        </p:nvPicPr>
        <p:blipFill>
          <a:blip r:embed="rId3"/>
          <a:stretch>
            <a:fillRect/>
          </a:stretch>
        </p:blipFill>
        <p:spPr>
          <a:xfrm>
            <a:off x="1099930" y="2372143"/>
            <a:ext cx="9369655" cy="3431385"/>
          </a:xfrm>
          <a:prstGeom prst="rect">
            <a:avLst/>
          </a:prstGeom>
        </p:spPr>
      </p:pic>
      <p:sp>
        <p:nvSpPr>
          <p:cNvPr id="112" name="Rectangle 111"/>
          <p:cNvSpPr>
            <a:spLocks noChangeArrowheads="1"/>
          </p:cNvSpPr>
          <p:nvPr/>
        </p:nvSpPr>
        <p:spPr bwMode="auto">
          <a:xfrm>
            <a:off x="1062315" y="6356697"/>
            <a:ext cx="11076676"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01" tIns="42401" rIns="84801" bIns="42401"/>
          <a:lstStyle>
            <a:lvl1pPr marL="423863" indent="-206375" defTabSz="120650">
              <a:buClr>
                <a:srgbClr val="002060"/>
              </a:buClr>
              <a:buChar char="•"/>
              <a:defRPr sz="2000" b="1">
                <a:solidFill>
                  <a:schemeClr val="bg2"/>
                </a:solidFill>
                <a:latin typeface="Times New Roman" pitchFamily="18" charset="0"/>
              </a:defRPr>
            </a:lvl1pPr>
            <a:lvl2pPr marL="1365250" indent="-211138" defTabSz="120650">
              <a:spcBef>
                <a:spcPct val="20000"/>
              </a:spcBef>
              <a:buClr>
                <a:srgbClr val="002060"/>
              </a:buClr>
              <a:buFont typeface="Wingdings" pitchFamily="2" charset="2"/>
              <a:buChar char="ü"/>
              <a:defRPr>
                <a:solidFill>
                  <a:schemeClr val="bg2"/>
                </a:solidFill>
                <a:latin typeface="Times New Roman" pitchFamily="18" charset="0"/>
              </a:defRPr>
            </a:lvl2pPr>
            <a:lvl3pPr marL="1143000" indent="-228600" defTabSz="120650">
              <a:spcBef>
                <a:spcPct val="20000"/>
              </a:spcBef>
              <a:buClr>
                <a:srgbClr val="002060"/>
              </a:buClr>
              <a:buFont typeface="Times New Roman" pitchFamily="18" charset="0"/>
              <a:buChar char="•"/>
              <a:defRPr sz="1600">
                <a:solidFill>
                  <a:schemeClr val="bg2"/>
                </a:solidFill>
                <a:latin typeface="Times New Roman" pitchFamily="18" charset="0"/>
              </a:defRPr>
            </a:lvl3pPr>
            <a:lvl4pPr marL="1600200" indent="-228600" defTabSz="120650">
              <a:spcBef>
                <a:spcPct val="20000"/>
              </a:spcBef>
              <a:buClr>
                <a:srgbClr val="002060"/>
              </a:buClr>
              <a:buFont typeface="Times New Roman" pitchFamily="18" charset="0"/>
              <a:buChar char="–"/>
              <a:defRPr sz="1400">
                <a:solidFill>
                  <a:schemeClr val="bg2"/>
                </a:solidFill>
                <a:latin typeface="Times New Roman" pitchFamily="18" charset="0"/>
              </a:defRPr>
            </a:lvl4pPr>
            <a:lvl5pPr marL="2057400" indent="-228600" defTabSz="120650">
              <a:spcBef>
                <a:spcPct val="20000"/>
              </a:spcBef>
              <a:buClr>
                <a:srgbClr val="002060"/>
              </a:buClr>
              <a:buFont typeface="Times New Roman" pitchFamily="18" charset="0"/>
              <a:buChar char="•"/>
              <a:defRPr sz="1400">
                <a:solidFill>
                  <a:schemeClr val="bg2"/>
                </a:solidFill>
                <a:latin typeface="Times New Roman" pitchFamily="18" charset="0"/>
              </a:defRPr>
            </a:lvl5pPr>
            <a:lvl6pPr marL="2514600" indent="-228600" defTabSz="120650" eaLnBrk="0" fontAlgn="base" hangingPunct="0">
              <a:spcBef>
                <a:spcPct val="20000"/>
              </a:spcBef>
              <a:spcAft>
                <a:spcPct val="0"/>
              </a:spcAft>
              <a:buClr>
                <a:srgbClr val="002060"/>
              </a:buClr>
              <a:buFont typeface="Times New Roman" pitchFamily="18" charset="0"/>
              <a:buChar char="•"/>
              <a:defRPr sz="1400">
                <a:solidFill>
                  <a:schemeClr val="bg2"/>
                </a:solidFill>
                <a:latin typeface="Times New Roman" pitchFamily="18" charset="0"/>
              </a:defRPr>
            </a:lvl6pPr>
            <a:lvl7pPr marL="2971800" indent="-228600" defTabSz="120650" eaLnBrk="0" fontAlgn="base" hangingPunct="0">
              <a:spcBef>
                <a:spcPct val="20000"/>
              </a:spcBef>
              <a:spcAft>
                <a:spcPct val="0"/>
              </a:spcAft>
              <a:buClr>
                <a:srgbClr val="002060"/>
              </a:buClr>
              <a:buFont typeface="Times New Roman" pitchFamily="18" charset="0"/>
              <a:buChar char="•"/>
              <a:defRPr sz="1400">
                <a:solidFill>
                  <a:schemeClr val="bg2"/>
                </a:solidFill>
                <a:latin typeface="Times New Roman" pitchFamily="18" charset="0"/>
              </a:defRPr>
            </a:lvl7pPr>
            <a:lvl8pPr marL="3429000" indent="-228600" defTabSz="120650" eaLnBrk="0" fontAlgn="base" hangingPunct="0">
              <a:spcBef>
                <a:spcPct val="20000"/>
              </a:spcBef>
              <a:spcAft>
                <a:spcPct val="0"/>
              </a:spcAft>
              <a:buClr>
                <a:srgbClr val="002060"/>
              </a:buClr>
              <a:buFont typeface="Times New Roman" pitchFamily="18" charset="0"/>
              <a:buChar char="•"/>
              <a:defRPr sz="1400">
                <a:solidFill>
                  <a:schemeClr val="bg2"/>
                </a:solidFill>
                <a:latin typeface="Times New Roman" pitchFamily="18" charset="0"/>
              </a:defRPr>
            </a:lvl8pPr>
            <a:lvl9pPr marL="3886200" indent="-228600" defTabSz="120650" eaLnBrk="0" fontAlgn="base" hangingPunct="0">
              <a:spcBef>
                <a:spcPct val="20000"/>
              </a:spcBef>
              <a:spcAft>
                <a:spcPct val="0"/>
              </a:spcAft>
              <a:buClr>
                <a:srgbClr val="002060"/>
              </a:buClr>
              <a:buFont typeface="Times New Roman" pitchFamily="18" charset="0"/>
              <a:buChar char="•"/>
              <a:defRPr sz="1400">
                <a:solidFill>
                  <a:schemeClr val="bg2"/>
                </a:solidFill>
                <a:latin typeface="Times New Roman" pitchFamily="18" charset="0"/>
              </a:defRPr>
            </a:lvl9pPr>
          </a:lstStyle>
          <a:p>
            <a:pPr algn="l">
              <a:buClr>
                <a:schemeClr val="tx1"/>
              </a:buClr>
              <a:buSzPct val="60000"/>
              <a:buFont typeface="New York" pitchFamily="18" charset="0"/>
              <a:buNone/>
            </a:pPr>
            <a:r>
              <a:rPr lang="en-US" altLang="en-US" sz="2500" b="0" dirty="0">
                <a:solidFill>
                  <a:schemeClr val="tx1"/>
                </a:solidFill>
                <a:latin typeface="Palatino"/>
              </a:rPr>
              <a:t>   The terminal value, TV</a:t>
            </a:r>
            <a:r>
              <a:rPr lang="en-US" altLang="en-US" sz="2500" b="0" baseline="-25000" dirty="0">
                <a:solidFill>
                  <a:schemeClr val="tx1"/>
                </a:solidFill>
                <a:latin typeface="Palatino"/>
              </a:rPr>
              <a:t>T</a:t>
            </a:r>
            <a:r>
              <a:rPr lang="en-US" altLang="en-US" sz="2500" b="0" dirty="0">
                <a:solidFill>
                  <a:schemeClr val="tx1"/>
                </a:solidFill>
                <a:latin typeface="Palatino"/>
              </a:rPr>
              <a:t> is the price payoff, P</a:t>
            </a:r>
            <a:r>
              <a:rPr lang="en-US" altLang="en-US" sz="2500" b="0" baseline="-25000" dirty="0">
                <a:solidFill>
                  <a:schemeClr val="tx1"/>
                </a:solidFill>
                <a:latin typeface="Palatino"/>
              </a:rPr>
              <a:t>T</a:t>
            </a:r>
            <a:r>
              <a:rPr lang="en-US" altLang="en-US" sz="2500" b="0" dirty="0">
                <a:solidFill>
                  <a:schemeClr val="tx1"/>
                </a:solidFill>
                <a:latin typeface="Palatino"/>
              </a:rPr>
              <a:t> when the share is sold</a:t>
            </a:r>
          </a:p>
          <a:p>
            <a:pPr algn="l">
              <a:buClr>
                <a:schemeClr val="tx1"/>
              </a:buClr>
              <a:buSzPct val="60000"/>
              <a:buFont typeface="New York" pitchFamily="18" charset="0"/>
              <a:buNone/>
            </a:pPr>
            <a:endParaRPr lang="en-US" altLang="en-US" sz="2500" b="0" dirty="0">
              <a:solidFill>
                <a:schemeClr val="tx1"/>
              </a:solidFill>
              <a:latin typeface="Palatino"/>
            </a:endParaRPr>
          </a:p>
          <a:p>
            <a:pPr algn="l">
              <a:buClr>
                <a:schemeClr val="tx1"/>
              </a:buClr>
              <a:buSzPct val="60000"/>
              <a:buFont typeface="New York" pitchFamily="18" charset="0"/>
              <a:buNone/>
            </a:pPr>
            <a:r>
              <a:rPr lang="en-US" altLang="en-US" sz="2500" b="0" dirty="0">
                <a:solidFill>
                  <a:schemeClr val="tx1"/>
                </a:solidFill>
                <a:latin typeface="Palatino"/>
              </a:rPr>
              <a:t>   Valuation issues :</a:t>
            </a:r>
          </a:p>
          <a:p>
            <a:pPr lvl="1" algn="l">
              <a:buClr>
                <a:schemeClr val="tx1"/>
              </a:buClr>
              <a:buSzPct val="60000"/>
              <a:buFont typeface="Monotype Sorts" pitchFamily="2" charset="2"/>
              <a:buNone/>
            </a:pPr>
            <a:r>
              <a:rPr lang="en-US" altLang="en-US" sz="2500" dirty="0">
                <a:solidFill>
                  <a:schemeClr val="tx1"/>
                </a:solidFill>
                <a:latin typeface="Palatino"/>
              </a:rPr>
              <a:t>The forecast target: dividends, cash flow, earnings?</a:t>
            </a:r>
          </a:p>
          <a:p>
            <a:pPr lvl="1" algn="l">
              <a:buClr>
                <a:schemeClr val="tx1"/>
              </a:buClr>
              <a:buSzPct val="60000"/>
              <a:buFont typeface="Monotype Sorts" pitchFamily="2" charset="2"/>
              <a:buNone/>
            </a:pPr>
            <a:r>
              <a:rPr lang="en-US" altLang="en-US" sz="2500" dirty="0">
                <a:solidFill>
                  <a:schemeClr val="tx1"/>
                </a:solidFill>
                <a:latin typeface="Palatino"/>
              </a:rPr>
              <a:t>The time horizon: T = 5, 10,      ?</a:t>
            </a:r>
          </a:p>
          <a:p>
            <a:pPr lvl="1" algn="l">
              <a:buClr>
                <a:schemeClr val="tx1"/>
              </a:buClr>
              <a:buSzPct val="60000"/>
              <a:buFont typeface="Monotype Sorts" pitchFamily="2" charset="2"/>
              <a:buNone/>
            </a:pPr>
            <a:r>
              <a:rPr lang="en-US" altLang="en-US" sz="2500" dirty="0">
                <a:solidFill>
                  <a:schemeClr val="tx1"/>
                </a:solidFill>
                <a:latin typeface="Palatino"/>
              </a:rPr>
              <a:t>The terminal value?</a:t>
            </a:r>
          </a:p>
          <a:p>
            <a:pPr lvl="1" algn="l">
              <a:buClr>
                <a:schemeClr val="tx1"/>
              </a:buClr>
              <a:buSzPct val="60000"/>
              <a:buFont typeface="Monotype Sorts" pitchFamily="2" charset="2"/>
              <a:buNone/>
            </a:pPr>
            <a:r>
              <a:rPr lang="en-US" altLang="en-US" sz="2500" dirty="0">
                <a:solidFill>
                  <a:schemeClr val="tx1"/>
                </a:solidFill>
                <a:latin typeface="Palatino"/>
              </a:rPr>
              <a:t>The discount rate?</a:t>
            </a:r>
          </a:p>
        </p:txBody>
      </p:sp>
    </p:spTree>
    <p:extLst>
      <p:ext uri="{BB962C8B-B14F-4D97-AF65-F5344CB8AC3E}">
        <p14:creationId xmlns:p14="http://schemas.microsoft.com/office/powerpoint/2010/main" val="271242078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normAutofit/>
          </a:bodyPr>
          <a:lstStyle/>
          <a:p>
            <a:r>
              <a:rPr lang="en-US" altLang="en-US" sz="5500" dirty="0">
                <a:solidFill>
                  <a:srgbClr val="C00000"/>
                </a:solidFill>
                <a:latin typeface="Palatino"/>
              </a:rPr>
              <a:t>Criteria for Practical Valuation</a:t>
            </a:r>
            <a:endParaRPr sz="5500" dirty="0">
              <a:solidFill>
                <a:srgbClr val="C00000"/>
              </a:solidFill>
              <a:latin typeface="Palatino"/>
            </a:endParaRPr>
          </a:p>
        </p:txBody>
      </p:sp>
      <p:sp>
        <p:nvSpPr>
          <p:cNvPr id="5" name="Rectangle 4"/>
          <p:cNvSpPr txBox="1">
            <a:spLocks noChangeArrowheads="1"/>
          </p:cNvSpPr>
          <p:nvPr/>
        </p:nvSpPr>
        <p:spPr bwMode="auto">
          <a:xfrm>
            <a:off x="630306" y="2392016"/>
            <a:ext cx="11468928" cy="65134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defTabSz="914400">
              <a:lnSpc>
                <a:spcPct val="90000"/>
              </a:lnSpc>
              <a:buFontTx/>
              <a:buNone/>
            </a:pPr>
            <a:r>
              <a:rPr lang="en-US" altLang="en-US" sz="2500" dirty="0">
                <a:latin typeface="Palatino"/>
                <a:cs typeface="Times New Roman" panose="02020603050405020304" pitchFamily="18" charset="0"/>
              </a:rPr>
              <a:t>To be practical, we require:</a:t>
            </a:r>
          </a:p>
          <a:p>
            <a:pPr defTabSz="914400">
              <a:lnSpc>
                <a:spcPct val="90000"/>
              </a:lnSpc>
              <a:buFontTx/>
              <a:buNone/>
            </a:pPr>
            <a:endParaRPr lang="en-US" altLang="en-US" sz="2500" dirty="0">
              <a:latin typeface="Palatino"/>
              <a:cs typeface="Times New Roman" panose="02020603050405020304" pitchFamily="18" charset="0"/>
            </a:endParaRPr>
          </a:p>
          <a:p>
            <a:pPr defTabSz="914400">
              <a:lnSpc>
                <a:spcPct val="90000"/>
              </a:lnSpc>
              <a:buFontTx/>
              <a:buNone/>
            </a:pPr>
            <a:r>
              <a:rPr lang="en-US" altLang="en-US" sz="2500" dirty="0">
                <a:solidFill>
                  <a:srgbClr val="002060"/>
                </a:solidFill>
                <a:latin typeface="Palatino"/>
                <a:cs typeface="Times New Roman" panose="02020603050405020304" pitchFamily="18" charset="0"/>
              </a:rPr>
              <a:t>1. </a:t>
            </a:r>
            <a:r>
              <a:rPr lang="en-US" altLang="en-US" sz="2500" dirty="0">
                <a:latin typeface="Palatino"/>
                <a:cs typeface="Times New Roman" panose="02020603050405020304" pitchFamily="18" charset="0"/>
              </a:rPr>
              <a:t>Finite horizon forecasting</a:t>
            </a:r>
          </a:p>
          <a:p>
            <a:pPr marL="863600" lvl="1" indent="-114300" defTabSz="914400">
              <a:lnSpc>
                <a:spcPct val="90000"/>
              </a:lnSpc>
              <a:buClr>
                <a:srgbClr val="00B0F0"/>
              </a:buClr>
            </a:pPr>
            <a:r>
              <a:rPr lang="en-US" altLang="en-US" sz="2500" dirty="0">
                <a:latin typeface="Palatino"/>
                <a:cs typeface="Times New Roman" panose="02020603050405020304" pitchFamily="18" charset="0"/>
              </a:rPr>
              <a:t> Forecasting over infinite horizons is impractical</a:t>
            </a:r>
          </a:p>
          <a:p>
            <a:pPr marL="863600" lvl="1" indent="-114300" defTabSz="914400">
              <a:lnSpc>
                <a:spcPct val="90000"/>
              </a:lnSpc>
            </a:pPr>
            <a:endParaRPr lang="en-US" altLang="en-US" sz="2500" dirty="0">
              <a:latin typeface="Palatino"/>
              <a:cs typeface="Times New Roman" panose="02020603050405020304" pitchFamily="18" charset="0"/>
            </a:endParaRPr>
          </a:p>
          <a:p>
            <a:pPr defTabSz="914400">
              <a:lnSpc>
                <a:spcPct val="90000"/>
              </a:lnSpc>
              <a:buFontTx/>
              <a:buNone/>
            </a:pPr>
            <a:r>
              <a:rPr lang="en-US" altLang="en-US" sz="2500" dirty="0">
                <a:solidFill>
                  <a:srgbClr val="002060"/>
                </a:solidFill>
                <a:latin typeface="Palatino"/>
                <a:cs typeface="Times New Roman" panose="02020603050405020304" pitchFamily="18" charset="0"/>
              </a:rPr>
              <a:t>2. </a:t>
            </a:r>
            <a:r>
              <a:rPr lang="en-US" altLang="en-US" sz="2500" dirty="0">
                <a:latin typeface="Palatino"/>
                <a:cs typeface="Times New Roman" panose="02020603050405020304" pitchFamily="18" charset="0"/>
              </a:rPr>
              <a:t>Validation</a:t>
            </a:r>
          </a:p>
          <a:p>
            <a:pPr marL="863600" lvl="1" indent="-114300" defTabSz="914400">
              <a:lnSpc>
                <a:spcPct val="90000"/>
              </a:lnSpc>
              <a:buClr>
                <a:srgbClr val="00B0F0"/>
              </a:buClr>
            </a:pPr>
            <a:r>
              <a:rPr lang="en-US" altLang="en-US" sz="2500" dirty="0">
                <a:latin typeface="Palatino"/>
                <a:cs typeface="Times New Roman" panose="02020603050405020304" pitchFamily="18" charset="0"/>
              </a:rPr>
              <a:t> Whatever we forecast must be observable ex post, so</a:t>
            </a:r>
          </a:p>
          <a:p>
            <a:pPr marL="863600" lvl="1" indent="-114300" defTabSz="914400">
              <a:lnSpc>
                <a:spcPct val="90000"/>
              </a:lnSpc>
              <a:buClr>
                <a:srgbClr val="00B0F0"/>
              </a:buClr>
              <a:buFont typeface="Wingdings" pitchFamily="2" charset="2"/>
              <a:buNone/>
            </a:pPr>
            <a:r>
              <a:rPr lang="en-US" altLang="en-US" sz="2500" dirty="0">
                <a:latin typeface="Palatino"/>
                <a:cs typeface="Times New Roman" panose="02020603050405020304" pitchFamily="18" charset="0"/>
              </a:rPr>
              <a:t>    the forecast can be verified for its accuracy.</a:t>
            </a:r>
          </a:p>
          <a:p>
            <a:pPr marL="863600" lvl="1" indent="-114300" defTabSz="914400">
              <a:lnSpc>
                <a:spcPct val="90000"/>
              </a:lnSpc>
            </a:pPr>
            <a:endParaRPr lang="en-US" altLang="en-US" sz="2500" dirty="0">
              <a:latin typeface="Palatino"/>
              <a:cs typeface="Times New Roman" panose="02020603050405020304" pitchFamily="18" charset="0"/>
            </a:endParaRPr>
          </a:p>
          <a:p>
            <a:pPr defTabSz="914400">
              <a:lnSpc>
                <a:spcPct val="90000"/>
              </a:lnSpc>
              <a:buFontTx/>
              <a:buNone/>
            </a:pPr>
            <a:r>
              <a:rPr lang="en-US" altLang="en-US" sz="2500" dirty="0">
                <a:solidFill>
                  <a:srgbClr val="002060"/>
                </a:solidFill>
                <a:latin typeface="Palatino"/>
                <a:cs typeface="Times New Roman" panose="02020603050405020304" pitchFamily="18" charset="0"/>
              </a:rPr>
              <a:t>3. </a:t>
            </a:r>
            <a:r>
              <a:rPr lang="en-US" altLang="en-US" sz="2500" dirty="0">
                <a:latin typeface="Palatino"/>
                <a:cs typeface="Times New Roman" panose="02020603050405020304" pitchFamily="18" charset="0"/>
              </a:rPr>
              <a:t>Parsimony</a:t>
            </a:r>
          </a:p>
          <a:p>
            <a:pPr marL="863600" lvl="1" indent="-114300" defTabSz="914400">
              <a:lnSpc>
                <a:spcPct val="90000"/>
              </a:lnSpc>
              <a:buClr>
                <a:srgbClr val="00B0F0"/>
              </a:buClr>
            </a:pPr>
            <a:r>
              <a:rPr lang="en-US" altLang="en-US" sz="2500" dirty="0">
                <a:latin typeface="Palatino"/>
                <a:cs typeface="Times New Roman" panose="02020603050405020304" pitchFamily="18" charset="0"/>
              </a:rPr>
              <a:t> Information gathering &amp; analysis should </a:t>
            </a:r>
          </a:p>
          <a:p>
            <a:pPr marL="863600" lvl="1" indent="-114300" defTabSz="914400">
              <a:lnSpc>
                <a:spcPct val="90000"/>
              </a:lnSpc>
              <a:buClr>
                <a:srgbClr val="00B0F0"/>
              </a:buClr>
              <a:buFont typeface="Wingdings" pitchFamily="2" charset="2"/>
              <a:buNone/>
            </a:pPr>
            <a:r>
              <a:rPr lang="en-US" altLang="en-US" sz="2500" dirty="0">
                <a:latin typeface="Palatino"/>
                <a:cs typeface="Times New Roman" panose="02020603050405020304" pitchFamily="18" charset="0"/>
              </a:rPr>
              <a:t>    be straightforward</a:t>
            </a:r>
          </a:p>
          <a:p>
            <a:pPr marL="863600" lvl="1" indent="-114300" defTabSz="914400">
              <a:lnSpc>
                <a:spcPct val="90000"/>
              </a:lnSpc>
              <a:buClr>
                <a:srgbClr val="00B0F0"/>
              </a:buClr>
            </a:pPr>
            <a:r>
              <a:rPr lang="en-US" altLang="en-US" sz="2500" dirty="0">
                <a:latin typeface="Palatino"/>
                <a:cs typeface="Times New Roman" panose="02020603050405020304" pitchFamily="18" charset="0"/>
              </a:rPr>
              <a:t> The fewer pieces of information, the better</a:t>
            </a:r>
          </a:p>
        </p:txBody>
      </p:sp>
    </p:spTree>
    <p:extLst>
      <p:ext uri="{BB962C8B-B14F-4D97-AF65-F5344CB8AC3E}">
        <p14:creationId xmlns:p14="http://schemas.microsoft.com/office/powerpoint/2010/main" val="10836424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normAutofit/>
          </a:bodyPr>
          <a:lstStyle/>
          <a:p>
            <a:r>
              <a:rPr dirty="0"/>
              <a:t>Financial </a:t>
            </a:r>
            <a:r>
              <a:rPr lang="en-AU" dirty="0"/>
              <a:t>Statement Analysis</a:t>
            </a:r>
            <a:endParaRPr dirty="0"/>
          </a:p>
        </p:txBody>
      </p:sp>
      <p:sp>
        <p:nvSpPr>
          <p:cNvPr id="183" name="Shape 183"/>
          <p:cNvSpPr>
            <a:spLocks noGrp="1"/>
          </p:cNvSpPr>
          <p:nvPr>
            <p:ph type="body" idx="1"/>
          </p:nvPr>
        </p:nvSpPr>
        <p:spPr>
          <a:xfrm>
            <a:off x="508000" y="2628900"/>
            <a:ext cx="12166600" cy="6096000"/>
          </a:xfrm>
          <a:prstGeom prst="rect">
            <a:avLst/>
          </a:prstGeom>
        </p:spPr>
        <p:txBody>
          <a:bodyPr anchor="t"/>
          <a:lstStyle/>
          <a:p>
            <a:pPr marL="0" indent="0">
              <a:buNone/>
            </a:pPr>
            <a:endParaRPr lang="en-AU" sz="6300" dirty="0">
              <a:solidFill>
                <a:srgbClr val="D93E2B"/>
              </a:solidFill>
              <a:latin typeface="Bodoni SvtyTwo ITC TT-Book"/>
              <a:sym typeface="Bodoni SvtyTwo ITC TT-Book"/>
            </a:endParaRPr>
          </a:p>
          <a:p>
            <a:pPr marL="0" indent="0" algn="ctr">
              <a:buNone/>
            </a:pPr>
            <a:r>
              <a:rPr lang="en-AU" sz="5300" dirty="0">
                <a:solidFill>
                  <a:srgbClr val="3333CC"/>
                </a:solidFill>
                <a:latin typeface="Bodoni SvtyTwo ITC TT-Book"/>
                <a:sym typeface="Bodoni SvtyTwo ITC TT-Book"/>
              </a:rPr>
              <a:t>Cash Accounting, Accrual Accounting, and Discounted Cash Flow Valuation </a:t>
            </a:r>
          </a:p>
          <a:p>
            <a:pPr marL="0" indent="0" algn="ctr">
              <a:buNone/>
            </a:pPr>
            <a:r>
              <a:rPr lang="en-AU" sz="6300" dirty="0">
                <a:solidFill>
                  <a:srgbClr val="3333CC"/>
                </a:solidFill>
                <a:latin typeface="Bodoni SvtyTwo ITC TT-Book"/>
                <a:sym typeface="Bodoni SvtyTwo ITC TT-Book"/>
              </a:rPr>
              <a:t>Chapter: 04</a:t>
            </a:r>
          </a:p>
          <a:p>
            <a:pPr marL="0" indent="0" algn="ctr">
              <a:buNone/>
            </a:pPr>
            <a:r>
              <a:rPr lang="en-AU" dirty="0">
                <a:solidFill>
                  <a:srgbClr val="3333CC"/>
                </a:solidFill>
              </a:rPr>
              <a:t>Financial Statement Analysis and Security Valuation, 5/e, McGraw-Hill, 2013 -by Stephen H. Penman</a:t>
            </a:r>
            <a:endParaRPr dirty="0">
              <a:solidFill>
                <a:srgbClr val="3333CC"/>
              </a:solidFill>
            </a:endParaRPr>
          </a:p>
        </p:txBody>
      </p:sp>
    </p:spTree>
    <p:extLst>
      <p:ext uri="{BB962C8B-B14F-4D97-AF65-F5344CB8AC3E}">
        <p14:creationId xmlns:p14="http://schemas.microsoft.com/office/powerpoint/2010/main" val="192735260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508000" y="714756"/>
            <a:ext cx="11988800" cy="1219200"/>
          </a:xfrm>
          <a:prstGeom prst="rect">
            <a:avLst/>
          </a:prstGeom>
        </p:spPr>
        <p:txBody>
          <a:bodyPr>
            <a:noAutofit/>
          </a:bodyPr>
          <a:lstStyle/>
          <a:p>
            <a:r>
              <a:rPr lang="en-AU" sz="3500" dirty="0"/>
              <a:t>Some Financial Math: </a:t>
            </a:r>
            <a:br>
              <a:rPr lang="en-AU" sz="3500" dirty="0"/>
            </a:br>
            <a:r>
              <a:rPr lang="en-AU" sz="3500" dirty="0"/>
              <a:t>The Value of a Perpetuity and a Perpetuity with Growth</a:t>
            </a:r>
            <a:endParaRPr sz="3500"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512418" y="2432602"/>
                <a:ext cx="11984382" cy="5147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defTabSz="914400"/>
                <a:r>
                  <a:rPr lang="en-US" altLang="en-US" sz="2500" b="1" dirty="0">
                    <a:solidFill>
                      <a:srgbClr val="C00000"/>
                    </a:solidFill>
                    <a:latin typeface="Palatino"/>
                    <a:cs typeface="Times New Roman" panose="02020603050405020304" pitchFamily="18" charset="0"/>
                  </a:rPr>
                  <a:t>The Value of a Perpetuity</a:t>
                </a:r>
              </a:p>
              <a:p>
                <a:pPr marL="342900" indent="-342900" algn="just" defTabSz="914400">
                  <a:buFontTx/>
                  <a:buNone/>
                </a:pPr>
                <a:r>
                  <a:rPr lang="en-US" altLang="en-US" sz="2500" dirty="0">
                    <a:latin typeface="Palatino"/>
                    <a:cs typeface="Times New Roman" panose="02020603050405020304" pitchFamily="18" charset="0"/>
                  </a:rPr>
                  <a:t>	A perpetuity is a constant stream that continues without end. The periodic payoff in the stream is sometimes referred to as an annuity, so a perpetuity is an annuity that continues forever. To value that stream, one capitalizes the constant amount expected. If the dividend expected next year is expected to be a perpetuity, the value of the dividend stream is</a:t>
                </a:r>
              </a:p>
              <a:p>
                <a:pPr marL="342900" indent="-342900" defTabSz="914400"/>
                <a:endParaRPr lang="en-US" altLang="en-US" sz="2500" dirty="0">
                  <a:latin typeface="Palatino"/>
                  <a:cs typeface="Times New Roman" panose="02020603050405020304" pitchFamily="18" charset="0"/>
                </a:endParaRPr>
              </a:p>
              <a:p>
                <a:pPr marL="342900" indent="-342900" defTabSz="914400">
                  <a:buFontTx/>
                  <a:buNone/>
                </a:pPr>
                <a:r>
                  <a:rPr lang="en-US" altLang="en-US" sz="2500" dirty="0">
                    <a:latin typeface="Palatino"/>
                    <a:cs typeface="Times New Roman" panose="02020603050405020304" pitchFamily="18" charset="0"/>
                  </a:rPr>
                  <a:t>   	</a:t>
                </a:r>
                <a:r>
                  <a:rPr lang="en-US" altLang="en-US" sz="2500" b="1" dirty="0">
                    <a:latin typeface="Palatino"/>
                    <a:cs typeface="Times New Roman" panose="02020603050405020304" pitchFamily="18" charset="0"/>
                  </a:rPr>
                  <a:t>Value of a perpetual dividend stream </a:t>
                </a:r>
                <a:r>
                  <a:rPr lang="en-US" altLang="en-US" sz="2500" dirty="0">
                    <a:latin typeface="Palatino"/>
                    <a:cs typeface="Times New Roman" panose="02020603050405020304" pitchFamily="18" charset="0"/>
                  </a:rPr>
                  <a:t>=                                  =</a:t>
                </a:r>
                <a14:m>
                  <m:oMath xmlns:m="http://schemas.openxmlformats.org/officeDocument/2006/math">
                    <m:f>
                      <m:fPr>
                        <m:ctrlPr>
                          <a:rPr lang="en-US" altLang="en-US" sz="2500" i="1" smtClean="0">
                            <a:solidFill>
                              <a:srgbClr val="00B050"/>
                            </a:solidFill>
                            <a:latin typeface="Cambria Math" panose="02040503050406030204" pitchFamily="18" charset="0"/>
                            <a:cs typeface="Times New Roman" panose="02020603050405020304" pitchFamily="18" charset="0"/>
                          </a:rPr>
                        </m:ctrlPr>
                      </m:fPr>
                      <m:num>
                        <m:sSub>
                          <m:sSubPr>
                            <m:ctrlPr>
                              <a:rPr lang="en-US" altLang="en-US" sz="2500" i="1" smtClean="0">
                                <a:solidFill>
                                  <a:srgbClr val="00B050"/>
                                </a:solidFill>
                                <a:latin typeface="Cambria Math" panose="02040503050406030204" pitchFamily="18" charset="0"/>
                                <a:cs typeface="Times New Roman" panose="02020603050405020304" pitchFamily="18" charset="0"/>
                              </a:rPr>
                            </m:ctrlPr>
                          </m:sSubPr>
                          <m:e>
                            <m:r>
                              <a:rPr lang="en-AU" altLang="en-US" sz="2500" b="0" i="1" smtClean="0">
                                <a:solidFill>
                                  <a:srgbClr val="00B050"/>
                                </a:solidFill>
                                <a:latin typeface="Cambria Math" panose="02040503050406030204" pitchFamily="18" charset="0"/>
                                <a:cs typeface="Times New Roman" panose="02020603050405020304" pitchFamily="18" charset="0"/>
                              </a:rPr>
                              <m:t>𝐷</m:t>
                            </m:r>
                          </m:e>
                          <m:sub>
                            <m:r>
                              <a:rPr lang="en-AU" altLang="en-US" sz="2500" b="0" i="1" smtClean="0">
                                <a:solidFill>
                                  <a:srgbClr val="00B050"/>
                                </a:solidFill>
                                <a:latin typeface="Cambria Math" panose="02040503050406030204" pitchFamily="18" charset="0"/>
                                <a:cs typeface="Times New Roman" panose="02020603050405020304" pitchFamily="18" charset="0"/>
                              </a:rPr>
                              <m:t>1</m:t>
                            </m:r>
                          </m:sub>
                        </m:sSub>
                      </m:num>
                      <m:den>
                        <m:r>
                          <a:rPr lang="en-AU" altLang="en-US" sz="2500" b="0" i="1" smtClean="0">
                            <a:solidFill>
                              <a:srgbClr val="00B050"/>
                            </a:solidFill>
                            <a:latin typeface="Cambria Math" panose="02040503050406030204" pitchFamily="18" charset="0"/>
                            <a:cs typeface="Times New Roman" panose="02020603050405020304" pitchFamily="18" charset="0"/>
                          </a:rPr>
                          <m:t>𝑟</m:t>
                        </m:r>
                      </m:den>
                    </m:f>
                  </m:oMath>
                </a14:m>
                <a:r>
                  <a:rPr lang="en-US" altLang="en-US" sz="2500" dirty="0">
                    <a:solidFill>
                      <a:srgbClr val="00B050"/>
                    </a:solidFill>
                    <a:latin typeface="Palatino"/>
                    <a:cs typeface="Times New Roman" panose="02020603050405020304" pitchFamily="18" charset="0"/>
                  </a:rPr>
                  <a:t> </a:t>
                </a:r>
                <a:r>
                  <a:rPr lang="en-US" altLang="en-US" sz="2500" dirty="0">
                    <a:latin typeface="Palatino"/>
                    <a:cs typeface="Times New Roman" panose="02020603050405020304" pitchFamily="18" charset="0"/>
                  </a:rPr>
                  <a:t>    </a:t>
                </a:r>
              </a:p>
              <a:p>
                <a:pPr marL="342900" indent="-342900" defTabSz="914400"/>
                <a:endParaRPr lang="en-US" altLang="en-US" sz="2500" dirty="0">
                  <a:latin typeface="Palatino"/>
                  <a:cs typeface="Times New Roman" panose="02020603050405020304" pitchFamily="18" charset="0"/>
                </a:endParaRPr>
              </a:p>
              <a:p>
                <a:pPr marL="342900" indent="-342900" defTabSz="914400"/>
                <a:endParaRPr lang="en-US" altLang="en-US" sz="2500" dirty="0">
                  <a:latin typeface="Palatino"/>
                  <a:cs typeface="Times New Roman" panose="02020603050405020304" pitchFamily="18" charset="0"/>
                </a:endParaRPr>
              </a:p>
              <a:p>
                <a:pPr marL="342900" indent="-342900" defTabSz="914400"/>
                <a:r>
                  <a:rPr lang="en-US" altLang="en-US" sz="2500" b="1" dirty="0">
                    <a:solidFill>
                      <a:srgbClr val="C00000"/>
                    </a:solidFill>
                    <a:latin typeface="Palatino"/>
                    <a:cs typeface="Times New Roman" panose="02020603050405020304" pitchFamily="18" charset="0"/>
                  </a:rPr>
                  <a:t>The Value of a Perpetuity with Growth</a:t>
                </a:r>
              </a:p>
              <a:p>
                <a:pPr marL="342900" indent="-342900" algn="just" defTabSz="914400">
                  <a:buFontTx/>
                  <a:buNone/>
                </a:pPr>
                <a:r>
                  <a:rPr lang="en-US" altLang="en-US" sz="2500" dirty="0">
                    <a:latin typeface="Palatino"/>
                    <a:cs typeface="Times New Roman" panose="02020603050405020304" pitchFamily="18" charset="0"/>
                  </a:rPr>
                  <a:t>	If an amount is forecasted to grow at a constant rate, its value can be calculated by capitalizing the amount at the required return adjusted for the growth rate:</a:t>
                </a:r>
              </a:p>
              <a:p>
                <a:pPr marL="342900" indent="-342900" defTabSz="914400">
                  <a:buFontTx/>
                  <a:buNone/>
                </a:pPr>
                <a:r>
                  <a:rPr lang="en-US" altLang="en-US" sz="2500" dirty="0">
                    <a:latin typeface="Palatino"/>
                    <a:cs typeface="Times New Roman" panose="02020603050405020304" pitchFamily="18" charset="0"/>
                  </a:rPr>
                  <a:t>	 </a:t>
                </a:r>
              </a:p>
              <a:p>
                <a:pPr marL="342900" indent="-342900" defTabSz="914400">
                  <a:buFontTx/>
                  <a:buNone/>
                </a:pPr>
                <a:r>
                  <a:rPr lang="en-US" altLang="en-US" sz="2500" dirty="0">
                    <a:latin typeface="Palatino"/>
                    <a:cs typeface="Times New Roman" panose="02020603050405020304" pitchFamily="18" charset="0"/>
                  </a:rPr>
                  <a:t>	</a:t>
                </a:r>
                <a:r>
                  <a:rPr lang="en-US" altLang="en-US" sz="2500" b="1" dirty="0">
                    <a:latin typeface="Palatino"/>
                    <a:cs typeface="Times New Roman" panose="02020603050405020304" pitchFamily="18" charset="0"/>
                  </a:rPr>
                  <a:t>Value of a dividend growing at a constant rate =                                =</a:t>
                </a:r>
                <a:r>
                  <a:rPr lang="en-US" altLang="en-US" sz="2500" dirty="0">
                    <a:cs typeface="Times New Roman" panose="02020603050405020304" pitchFamily="18" charset="0"/>
                  </a:rPr>
                  <a:t> </a:t>
                </a:r>
                <a14:m>
                  <m:oMath xmlns:m="http://schemas.openxmlformats.org/officeDocument/2006/math">
                    <m:f>
                      <m:fPr>
                        <m:ctrlPr>
                          <a:rPr lang="en-US" altLang="en-US" sz="2500" i="1" smtClean="0">
                            <a:solidFill>
                              <a:srgbClr val="00B050"/>
                            </a:solidFill>
                            <a:latin typeface="Cambria Math" panose="02040503050406030204" pitchFamily="18" charset="0"/>
                            <a:cs typeface="Times New Roman" panose="02020603050405020304" pitchFamily="18" charset="0"/>
                          </a:rPr>
                        </m:ctrlPr>
                      </m:fPr>
                      <m:num>
                        <m:sSub>
                          <m:sSubPr>
                            <m:ctrlPr>
                              <a:rPr lang="en-US" altLang="en-US" sz="2500" i="1">
                                <a:solidFill>
                                  <a:srgbClr val="00B050"/>
                                </a:solidFill>
                                <a:latin typeface="Cambria Math" panose="02040503050406030204" pitchFamily="18" charset="0"/>
                                <a:cs typeface="Times New Roman" panose="02020603050405020304" pitchFamily="18" charset="0"/>
                              </a:rPr>
                            </m:ctrlPr>
                          </m:sSubPr>
                          <m:e>
                            <m:r>
                              <a:rPr lang="en-AU" altLang="en-US" sz="2500" i="1">
                                <a:solidFill>
                                  <a:srgbClr val="00B050"/>
                                </a:solidFill>
                                <a:latin typeface="Cambria Math" panose="02040503050406030204" pitchFamily="18" charset="0"/>
                                <a:cs typeface="Times New Roman" panose="02020603050405020304" pitchFamily="18" charset="0"/>
                              </a:rPr>
                              <m:t>𝐷</m:t>
                            </m:r>
                          </m:e>
                          <m:sub>
                            <m:r>
                              <a:rPr lang="en-AU" altLang="en-US" sz="2500" i="1">
                                <a:solidFill>
                                  <a:srgbClr val="00B050"/>
                                </a:solidFill>
                                <a:latin typeface="Cambria Math" panose="02040503050406030204" pitchFamily="18" charset="0"/>
                                <a:cs typeface="Times New Roman" panose="02020603050405020304" pitchFamily="18" charset="0"/>
                              </a:rPr>
                              <m:t>1</m:t>
                            </m:r>
                          </m:sub>
                        </m:sSub>
                      </m:num>
                      <m:den>
                        <m:r>
                          <a:rPr lang="en-AU" altLang="en-US" sz="2500" i="1">
                            <a:solidFill>
                              <a:srgbClr val="00B050"/>
                            </a:solidFill>
                            <a:latin typeface="Cambria Math" panose="02040503050406030204" pitchFamily="18" charset="0"/>
                            <a:cs typeface="Times New Roman" panose="02020603050405020304" pitchFamily="18" charset="0"/>
                          </a:rPr>
                          <m:t>𝑟</m:t>
                        </m:r>
                        <m:r>
                          <a:rPr lang="en-AU" altLang="en-US" sz="2500" b="0" i="1" smtClean="0">
                            <a:solidFill>
                              <a:srgbClr val="00B050"/>
                            </a:solidFill>
                            <a:latin typeface="Cambria Math" panose="02040503050406030204" pitchFamily="18" charset="0"/>
                            <a:cs typeface="Times New Roman" panose="02020603050405020304" pitchFamily="18" charset="0"/>
                          </a:rPr>
                          <m:t>−</m:t>
                        </m:r>
                        <m:r>
                          <a:rPr lang="en-AU" altLang="en-US" sz="2500" b="0" i="1" smtClean="0">
                            <a:solidFill>
                              <a:srgbClr val="00B050"/>
                            </a:solidFill>
                            <a:latin typeface="Cambria Math" panose="02040503050406030204" pitchFamily="18" charset="0"/>
                            <a:cs typeface="Times New Roman" panose="02020603050405020304" pitchFamily="18" charset="0"/>
                          </a:rPr>
                          <m:t>𝑔</m:t>
                        </m:r>
                      </m:den>
                    </m:f>
                  </m:oMath>
                </a14:m>
                <a:r>
                  <a:rPr lang="en-US" altLang="en-US" sz="2500" dirty="0">
                    <a:solidFill>
                      <a:srgbClr val="00B050"/>
                    </a:solidFill>
                    <a:latin typeface="Palatino"/>
                    <a:cs typeface="Times New Roman" panose="02020603050405020304" pitchFamily="18" charset="0"/>
                  </a:rPr>
                  <a:t> </a:t>
                </a:r>
                <a:endParaRPr lang="en-US" altLang="en-US" sz="2500" b="1" dirty="0">
                  <a:latin typeface="Palatino"/>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512418" y="2432602"/>
                <a:ext cx="11984382" cy="5147641"/>
              </a:xfrm>
              <a:prstGeom prst="rect">
                <a:avLst/>
              </a:prstGeom>
              <a:blipFill>
                <a:blip r:embed="rId4"/>
                <a:stretch>
                  <a:fillRect l="-254" t="-829" r="-865" b="-33768"/>
                </a:stretch>
              </a:blipFill>
              <a:ln w="9525">
                <a:noFill/>
                <a:miter lim="800000"/>
                <a:headEnd/>
                <a:tailEnd/>
              </a:ln>
            </p:spPr>
            <p:txBody>
              <a:bodyPr/>
              <a:lstStyle/>
              <a:p>
                <a:r>
                  <a:rPr lang="en-AU">
                    <a:noFill/>
                  </a:rPr>
                  <a:t> </a:t>
                </a:r>
              </a:p>
            </p:txBody>
          </p:sp>
        </mc:Fallback>
      </mc:AlternateContent>
      <p:graphicFrame>
        <p:nvGraphicFramePr>
          <p:cNvPr id="7" name="Object 5"/>
          <p:cNvGraphicFramePr>
            <a:graphicFrameLocks noChangeAspect="1"/>
          </p:cNvGraphicFramePr>
          <p:nvPr>
            <p:extLst>
              <p:ext uri="{D42A27DB-BD31-4B8C-83A1-F6EECF244321}">
                <p14:modId xmlns:p14="http://schemas.microsoft.com/office/powerpoint/2010/main" val="3778040294"/>
              </p:ext>
            </p:extLst>
          </p:nvPr>
        </p:nvGraphicFramePr>
        <p:xfrm>
          <a:off x="6912528" y="5227907"/>
          <a:ext cx="2151960" cy="775323"/>
        </p:xfrm>
        <a:graphic>
          <a:graphicData uri="http://schemas.openxmlformats.org/presentationml/2006/ole">
            <mc:AlternateContent xmlns:mc="http://schemas.openxmlformats.org/markup-compatibility/2006">
              <mc:Choice xmlns:v="urn:schemas-microsoft-com:vml" Requires="v">
                <p:oleObj name="Equation" r:id="rId5" imgW="812520" imgH="444240" progId="Equation.3">
                  <p:embed/>
                </p:oleObj>
              </mc:Choice>
              <mc:Fallback>
                <p:oleObj name="Equation" r:id="rId5" imgW="812520" imgH="444240" progId="Equation.3">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2528" y="5227907"/>
                        <a:ext cx="2151960" cy="775323"/>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27101531"/>
              </p:ext>
            </p:extLst>
          </p:nvPr>
        </p:nvGraphicFramePr>
        <p:xfrm>
          <a:off x="8134280" y="8390520"/>
          <a:ext cx="2149407" cy="687217"/>
        </p:xfrm>
        <a:graphic>
          <a:graphicData uri="http://schemas.openxmlformats.org/presentationml/2006/ole">
            <mc:AlternateContent xmlns:mc="http://schemas.openxmlformats.org/markup-compatibility/2006">
              <mc:Choice xmlns:v="urn:schemas-microsoft-com:vml" Requires="v">
                <p:oleObj name="Equation" r:id="rId7" imgW="850531" imgH="444307" progId="Equation.3">
                  <p:embed/>
                </p:oleObj>
              </mc:Choice>
              <mc:Fallback>
                <p:oleObj name="Equation" r:id="rId7" imgW="850531" imgH="444307" progId="Equation.3">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4280" y="8390520"/>
                        <a:ext cx="2149407" cy="687217"/>
                      </a:xfrm>
                      <a:prstGeom prst="rect">
                        <a:avLst/>
                      </a:prstGeom>
                      <a:noFill/>
                    </p:spPr>
                  </p:pic>
                </p:oleObj>
              </mc:Fallback>
            </mc:AlternateContent>
          </a:graphicData>
        </a:graphic>
      </p:graphicFrame>
    </p:spTree>
    <p:extLst>
      <p:ext uri="{BB962C8B-B14F-4D97-AF65-F5344CB8AC3E}">
        <p14:creationId xmlns:p14="http://schemas.microsoft.com/office/powerpoint/2010/main" val="91746386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265043" y="714756"/>
            <a:ext cx="12231757" cy="1219200"/>
          </a:xfrm>
          <a:prstGeom prst="rect">
            <a:avLst/>
          </a:prstGeom>
        </p:spPr>
        <p:txBody>
          <a:bodyPr>
            <a:noAutofit/>
          </a:bodyPr>
          <a:lstStyle/>
          <a:p>
            <a:r>
              <a:rPr lang="en-AU" sz="5000" dirty="0"/>
              <a:t>Cash Flows Within a Firm: Free Cash Flow</a:t>
            </a:r>
            <a:endParaRPr sz="5000" dirty="0"/>
          </a:p>
        </p:txBody>
      </p:sp>
      <p:sp>
        <p:nvSpPr>
          <p:cNvPr id="5" name="Rectangle 64"/>
          <p:cNvSpPr>
            <a:spLocks noChangeArrowheads="1"/>
          </p:cNvSpPr>
          <p:nvPr/>
        </p:nvSpPr>
        <p:spPr bwMode="auto">
          <a:xfrm>
            <a:off x="546101" y="2256734"/>
            <a:ext cx="1179167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altLang="en-US" sz="2800" dirty="0">
                <a:latin typeface="Palatino"/>
              </a:rPr>
              <a:t>Free cash flow is cash flow from operations that results from investments minus cash used to make investments. </a:t>
            </a:r>
          </a:p>
        </p:txBody>
      </p:sp>
      <p:sp>
        <p:nvSpPr>
          <p:cNvPr id="6" name="Rectangle 6"/>
          <p:cNvSpPr>
            <a:spLocks noChangeArrowheads="1"/>
          </p:cNvSpPr>
          <p:nvPr/>
        </p:nvSpPr>
        <p:spPr bwMode="auto">
          <a:xfrm>
            <a:off x="546100" y="3998286"/>
            <a:ext cx="5950617" cy="439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532" tIns="30226" rIns="61532" bIns="30226"/>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l" eaLnBrk="1" hangingPunct="1">
              <a:lnSpc>
                <a:spcPct val="85000"/>
              </a:lnSpc>
              <a:buSzPts val="1800"/>
            </a:pPr>
            <a:r>
              <a:rPr lang="en-US" altLang="en-US" sz="2200" b="1" dirty="0">
                <a:solidFill>
                  <a:srgbClr val="000000"/>
                </a:solidFill>
                <a:latin typeface="Palatino"/>
              </a:rPr>
              <a:t>Cash flow from operations (inflows)</a:t>
            </a: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buSzPts val="1800"/>
            </a:pPr>
            <a:r>
              <a:rPr lang="en-US" altLang="en-US" sz="2200" b="1" dirty="0">
                <a:solidFill>
                  <a:srgbClr val="000000"/>
                </a:solidFill>
                <a:latin typeface="Palatino"/>
              </a:rPr>
              <a:t>Cash investment (outflows)</a:t>
            </a: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pPr>
            <a:r>
              <a:rPr lang="en-US" altLang="en-US" sz="2200" b="1" dirty="0">
                <a:solidFill>
                  <a:srgbClr val="000000"/>
                </a:solidFill>
                <a:latin typeface="Palatino"/>
              </a:rPr>
              <a:t>Free cash flow</a:t>
            </a: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pPr>
            <a:endParaRPr lang="en-US" altLang="en-US" sz="2200" b="1" dirty="0">
              <a:solidFill>
                <a:srgbClr val="000000"/>
              </a:solidFill>
              <a:latin typeface="Palatino"/>
            </a:endParaRPr>
          </a:p>
          <a:p>
            <a:pPr lvl="1" algn="l" eaLnBrk="1" hangingPunct="1">
              <a:lnSpc>
                <a:spcPct val="85000"/>
              </a:lnSpc>
              <a:buSzPts val="1800"/>
            </a:pPr>
            <a:r>
              <a:rPr lang="en-US" altLang="en-US" sz="2200" b="1" dirty="0">
                <a:solidFill>
                  <a:srgbClr val="000000"/>
                </a:solidFill>
                <a:latin typeface="Palatino"/>
              </a:rPr>
              <a:t>Time, t</a:t>
            </a:r>
          </a:p>
          <a:p>
            <a:pPr algn="l" eaLnBrk="1" hangingPunct="1">
              <a:lnSpc>
                <a:spcPct val="85000"/>
              </a:lnSpc>
            </a:pPr>
            <a:endParaRPr lang="en-US" altLang="en-US" sz="2200" b="1" dirty="0">
              <a:latin typeface="Palatino"/>
            </a:endParaRPr>
          </a:p>
        </p:txBody>
      </p:sp>
      <p:grpSp>
        <p:nvGrpSpPr>
          <p:cNvPr id="7" name="Group 63"/>
          <p:cNvGrpSpPr>
            <a:grpSpLocks/>
          </p:cNvGrpSpPr>
          <p:nvPr/>
        </p:nvGrpSpPr>
        <p:grpSpPr bwMode="auto">
          <a:xfrm>
            <a:off x="546101" y="3795086"/>
            <a:ext cx="11566386" cy="4390336"/>
            <a:chOff x="1032" y="1272"/>
            <a:chExt cx="3872" cy="2217"/>
          </a:xfrm>
        </p:grpSpPr>
        <p:sp>
          <p:nvSpPr>
            <p:cNvPr id="8" name="AutoShape 5"/>
            <p:cNvSpPr>
              <a:spLocks noChangeAspect="1" noChangeArrowheads="1"/>
            </p:cNvSpPr>
            <p:nvPr/>
          </p:nvSpPr>
          <p:spPr bwMode="auto">
            <a:xfrm>
              <a:off x="1032" y="1272"/>
              <a:ext cx="3456" cy="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9" name="Group 7"/>
            <p:cNvGrpSpPr>
              <a:grpSpLocks/>
            </p:cNvGrpSpPr>
            <p:nvPr/>
          </p:nvGrpSpPr>
          <p:grpSpPr bwMode="auto">
            <a:xfrm>
              <a:off x="2850" y="1370"/>
              <a:ext cx="359" cy="293"/>
              <a:chOff x="2784" y="912"/>
              <a:chExt cx="528" cy="432"/>
            </a:xfrm>
          </p:grpSpPr>
          <p:sp>
            <p:nvSpPr>
              <p:cNvPr id="63" name="AutoShape 8"/>
              <p:cNvSpPr>
                <a:spLocks noChangeArrowheads="1"/>
              </p:cNvSpPr>
              <p:nvPr/>
            </p:nvSpPr>
            <p:spPr bwMode="auto">
              <a:xfrm>
                <a:off x="2784" y="912"/>
                <a:ext cx="528" cy="432"/>
              </a:xfrm>
              <a:prstGeom prst="downArrow">
                <a:avLst>
                  <a:gd name="adj1" fmla="val 50000"/>
                  <a:gd name="adj2" fmla="val 25000"/>
                </a:avLst>
              </a:prstGeom>
              <a:gradFill rotWithShape="0">
                <a:gsLst>
                  <a:gs pos="0">
                    <a:srgbClr val="FF9999"/>
                  </a:gs>
                  <a:gs pos="100000">
                    <a:srgbClr val="FFF6F6"/>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9999"/>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 name="Text Box 9"/>
              <p:cNvSpPr txBox="1">
                <a:spLocks noChangeArrowheads="1"/>
              </p:cNvSpPr>
              <p:nvPr/>
            </p:nvSpPr>
            <p:spPr bwMode="auto">
              <a:xfrm>
                <a:off x="2896" y="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042AA4"/>
                    </a:solidFill>
                  </a:rPr>
                  <a:t>C</a:t>
                </a:r>
                <a:r>
                  <a:rPr lang="en-US" altLang="en-US" sz="1600" b="1" baseline="-25000">
                    <a:solidFill>
                      <a:srgbClr val="042AA4"/>
                    </a:solidFill>
                  </a:rPr>
                  <a:t>1</a:t>
                </a:r>
                <a:endParaRPr lang="en-US" altLang="en-US" sz="1800"/>
              </a:p>
            </p:txBody>
          </p:sp>
        </p:grpSp>
        <p:grpSp>
          <p:nvGrpSpPr>
            <p:cNvPr id="10" name="Group 10"/>
            <p:cNvGrpSpPr>
              <a:grpSpLocks/>
            </p:cNvGrpSpPr>
            <p:nvPr/>
          </p:nvGrpSpPr>
          <p:grpSpPr bwMode="auto">
            <a:xfrm>
              <a:off x="3274" y="1370"/>
              <a:ext cx="358" cy="293"/>
              <a:chOff x="2832" y="912"/>
              <a:chExt cx="528" cy="432"/>
            </a:xfrm>
          </p:grpSpPr>
          <p:sp>
            <p:nvSpPr>
              <p:cNvPr id="61" name="AutoShape 11"/>
              <p:cNvSpPr>
                <a:spLocks noChangeArrowheads="1"/>
              </p:cNvSpPr>
              <p:nvPr/>
            </p:nvSpPr>
            <p:spPr bwMode="auto">
              <a:xfrm>
                <a:off x="2832" y="912"/>
                <a:ext cx="528" cy="432"/>
              </a:xfrm>
              <a:prstGeom prst="downArrow">
                <a:avLst>
                  <a:gd name="adj1" fmla="val 50000"/>
                  <a:gd name="adj2" fmla="val 25000"/>
                </a:avLst>
              </a:prstGeom>
              <a:gradFill rotWithShape="0">
                <a:gsLst>
                  <a:gs pos="0">
                    <a:srgbClr val="FF9999"/>
                  </a:gs>
                  <a:gs pos="100000">
                    <a:srgbClr val="FFF6F6"/>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9999"/>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 name="Text Box 12"/>
              <p:cNvSpPr txBox="1">
                <a:spLocks noChangeArrowheads="1"/>
              </p:cNvSpPr>
              <p:nvPr/>
            </p:nvSpPr>
            <p:spPr bwMode="auto">
              <a:xfrm>
                <a:off x="2944" y="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dirty="0">
                    <a:solidFill>
                      <a:srgbClr val="042AA4"/>
                    </a:solidFill>
                  </a:rPr>
                  <a:t>C</a:t>
                </a:r>
                <a:r>
                  <a:rPr lang="en-US" altLang="en-US" sz="1600" b="1" baseline="-25000" dirty="0">
                    <a:solidFill>
                      <a:srgbClr val="042AA4"/>
                    </a:solidFill>
                  </a:rPr>
                  <a:t>2</a:t>
                </a:r>
                <a:endParaRPr lang="en-US" altLang="en-US" sz="1800" dirty="0"/>
              </a:p>
            </p:txBody>
          </p:sp>
        </p:grpSp>
        <p:grpSp>
          <p:nvGrpSpPr>
            <p:cNvPr id="11" name="Group 13"/>
            <p:cNvGrpSpPr>
              <a:grpSpLocks/>
            </p:cNvGrpSpPr>
            <p:nvPr/>
          </p:nvGrpSpPr>
          <p:grpSpPr bwMode="auto">
            <a:xfrm>
              <a:off x="3698" y="1370"/>
              <a:ext cx="358" cy="293"/>
              <a:chOff x="2784" y="912"/>
              <a:chExt cx="528" cy="432"/>
            </a:xfrm>
          </p:grpSpPr>
          <p:sp>
            <p:nvSpPr>
              <p:cNvPr id="59" name="AutoShape 14"/>
              <p:cNvSpPr>
                <a:spLocks noChangeArrowheads="1"/>
              </p:cNvSpPr>
              <p:nvPr/>
            </p:nvSpPr>
            <p:spPr bwMode="auto">
              <a:xfrm>
                <a:off x="2784" y="912"/>
                <a:ext cx="528" cy="432"/>
              </a:xfrm>
              <a:prstGeom prst="downArrow">
                <a:avLst>
                  <a:gd name="adj1" fmla="val 50000"/>
                  <a:gd name="adj2" fmla="val 25000"/>
                </a:avLst>
              </a:prstGeom>
              <a:gradFill rotWithShape="0">
                <a:gsLst>
                  <a:gs pos="0">
                    <a:srgbClr val="FF9999"/>
                  </a:gs>
                  <a:gs pos="100000">
                    <a:srgbClr val="FFF6F6"/>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9999"/>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0" name="Text Box 15"/>
              <p:cNvSpPr txBox="1">
                <a:spLocks noChangeArrowheads="1"/>
              </p:cNvSpPr>
              <p:nvPr/>
            </p:nvSpPr>
            <p:spPr bwMode="auto">
              <a:xfrm>
                <a:off x="2896" y="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042AA4"/>
                    </a:solidFill>
                  </a:rPr>
                  <a:t>C</a:t>
                </a:r>
                <a:r>
                  <a:rPr lang="en-US" altLang="en-US" sz="1600" b="1" baseline="-25000">
                    <a:solidFill>
                      <a:srgbClr val="042AA4"/>
                    </a:solidFill>
                  </a:rPr>
                  <a:t>3</a:t>
                </a:r>
                <a:endParaRPr lang="en-US" altLang="en-US" sz="1800"/>
              </a:p>
            </p:txBody>
          </p:sp>
        </p:grpSp>
        <p:grpSp>
          <p:nvGrpSpPr>
            <p:cNvPr id="12" name="Group 16"/>
            <p:cNvGrpSpPr>
              <a:grpSpLocks/>
            </p:cNvGrpSpPr>
            <p:nvPr/>
          </p:nvGrpSpPr>
          <p:grpSpPr bwMode="auto">
            <a:xfrm>
              <a:off x="4122" y="1370"/>
              <a:ext cx="358" cy="293"/>
              <a:chOff x="2784" y="912"/>
              <a:chExt cx="528" cy="432"/>
            </a:xfrm>
          </p:grpSpPr>
          <p:sp>
            <p:nvSpPr>
              <p:cNvPr id="57" name="AutoShape 17"/>
              <p:cNvSpPr>
                <a:spLocks noChangeArrowheads="1"/>
              </p:cNvSpPr>
              <p:nvPr/>
            </p:nvSpPr>
            <p:spPr bwMode="auto">
              <a:xfrm>
                <a:off x="2784" y="912"/>
                <a:ext cx="528" cy="432"/>
              </a:xfrm>
              <a:prstGeom prst="downArrow">
                <a:avLst>
                  <a:gd name="adj1" fmla="val 50000"/>
                  <a:gd name="adj2" fmla="val 25000"/>
                </a:avLst>
              </a:prstGeom>
              <a:gradFill rotWithShape="0">
                <a:gsLst>
                  <a:gs pos="0">
                    <a:srgbClr val="FF9999"/>
                  </a:gs>
                  <a:gs pos="100000">
                    <a:srgbClr val="FFF6F6"/>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9999"/>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 name="Text Box 18"/>
              <p:cNvSpPr txBox="1">
                <a:spLocks noChangeArrowheads="1"/>
              </p:cNvSpPr>
              <p:nvPr/>
            </p:nvSpPr>
            <p:spPr bwMode="auto">
              <a:xfrm>
                <a:off x="2896" y="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042AA4"/>
                    </a:solidFill>
                  </a:rPr>
                  <a:t>C</a:t>
                </a:r>
                <a:r>
                  <a:rPr lang="en-US" altLang="en-US" sz="1600" b="1" baseline="-25000">
                    <a:solidFill>
                      <a:srgbClr val="042AA4"/>
                    </a:solidFill>
                  </a:rPr>
                  <a:t>4</a:t>
                </a:r>
                <a:endParaRPr lang="en-US" altLang="en-US" sz="1800"/>
              </a:p>
            </p:txBody>
          </p:sp>
        </p:grpSp>
        <p:grpSp>
          <p:nvGrpSpPr>
            <p:cNvPr id="13" name="Group 19"/>
            <p:cNvGrpSpPr>
              <a:grpSpLocks/>
            </p:cNvGrpSpPr>
            <p:nvPr/>
          </p:nvGrpSpPr>
          <p:grpSpPr bwMode="auto">
            <a:xfrm>
              <a:off x="2850" y="1859"/>
              <a:ext cx="359" cy="293"/>
              <a:chOff x="2784" y="1584"/>
              <a:chExt cx="528" cy="432"/>
            </a:xfrm>
          </p:grpSpPr>
          <p:sp>
            <p:nvSpPr>
              <p:cNvPr id="55" name="AutoShape 20"/>
              <p:cNvSpPr>
                <a:spLocks noChangeArrowheads="1"/>
              </p:cNvSpPr>
              <p:nvPr/>
            </p:nvSpPr>
            <p:spPr bwMode="auto">
              <a:xfrm rot="10800000">
                <a:off x="2784" y="1584"/>
                <a:ext cx="528" cy="432"/>
              </a:xfrm>
              <a:prstGeom prst="downArrow">
                <a:avLst>
                  <a:gd name="adj1" fmla="val 50000"/>
                  <a:gd name="adj2" fmla="val 25000"/>
                </a:avLst>
              </a:prstGeom>
              <a:gradFill rotWithShape="0">
                <a:gsLst>
                  <a:gs pos="0">
                    <a:srgbClr val="99CCFF"/>
                  </a:gs>
                  <a:gs pos="100000">
                    <a:srgbClr val="F6FAFF"/>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99CCFF"/>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6" name="Text Box 21"/>
              <p:cNvSpPr txBox="1">
                <a:spLocks noChangeArrowheads="1"/>
              </p:cNvSpPr>
              <p:nvPr/>
            </p:nvSpPr>
            <p:spPr bwMode="auto">
              <a:xfrm>
                <a:off x="2903" y="171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CC0000"/>
                    </a:solidFill>
                  </a:rPr>
                  <a:t>I</a:t>
                </a:r>
                <a:r>
                  <a:rPr lang="en-US" altLang="en-US" sz="1600" b="1" baseline="-25000">
                    <a:solidFill>
                      <a:srgbClr val="CC0000"/>
                    </a:solidFill>
                  </a:rPr>
                  <a:t>1</a:t>
                </a:r>
                <a:endParaRPr lang="en-US" altLang="en-US" sz="1800"/>
              </a:p>
            </p:txBody>
          </p:sp>
        </p:grpSp>
        <p:grpSp>
          <p:nvGrpSpPr>
            <p:cNvPr id="14" name="Group 22"/>
            <p:cNvGrpSpPr>
              <a:grpSpLocks/>
            </p:cNvGrpSpPr>
            <p:nvPr/>
          </p:nvGrpSpPr>
          <p:grpSpPr bwMode="auto">
            <a:xfrm>
              <a:off x="3274" y="1859"/>
              <a:ext cx="358" cy="293"/>
              <a:chOff x="2784" y="1584"/>
              <a:chExt cx="528" cy="432"/>
            </a:xfrm>
          </p:grpSpPr>
          <p:sp>
            <p:nvSpPr>
              <p:cNvPr id="53" name="AutoShape 23"/>
              <p:cNvSpPr>
                <a:spLocks noChangeArrowheads="1"/>
              </p:cNvSpPr>
              <p:nvPr/>
            </p:nvSpPr>
            <p:spPr bwMode="auto">
              <a:xfrm rot="10800000">
                <a:off x="2784" y="1584"/>
                <a:ext cx="528" cy="432"/>
              </a:xfrm>
              <a:prstGeom prst="downArrow">
                <a:avLst>
                  <a:gd name="adj1" fmla="val 50000"/>
                  <a:gd name="adj2" fmla="val 25000"/>
                </a:avLst>
              </a:prstGeom>
              <a:gradFill rotWithShape="0">
                <a:gsLst>
                  <a:gs pos="0">
                    <a:srgbClr val="99CCFF"/>
                  </a:gs>
                  <a:gs pos="100000">
                    <a:srgbClr val="F6FAFF"/>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99CCFF"/>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 name="Text Box 24"/>
              <p:cNvSpPr txBox="1">
                <a:spLocks noChangeArrowheads="1"/>
              </p:cNvSpPr>
              <p:nvPr/>
            </p:nvSpPr>
            <p:spPr bwMode="auto">
              <a:xfrm>
                <a:off x="2903" y="171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CC0000"/>
                    </a:solidFill>
                  </a:rPr>
                  <a:t>I</a:t>
                </a:r>
                <a:r>
                  <a:rPr lang="en-US" altLang="en-US" sz="1600" b="1" baseline="-25000">
                    <a:solidFill>
                      <a:srgbClr val="CC0000"/>
                    </a:solidFill>
                  </a:rPr>
                  <a:t>2</a:t>
                </a:r>
                <a:endParaRPr lang="en-US" altLang="en-US" sz="1800"/>
              </a:p>
            </p:txBody>
          </p:sp>
        </p:grpSp>
        <p:grpSp>
          <p:nvGrpSpPr>
            <p:cNvPr id="15" name="Group 25"/>
            <p:cNvGrpSpPr>
              <a:grpSpLocks/>
            </p:cNvGrpSpPr>
            <p:nvPr/>
          </p:nvGrpSpPr>
          <p:grpSpPr bwMode="auto">
            <a:xfrm>
              <a:off x="3698" y="1859"/>
              <a:ext cx="358" cy="293"/>
              <a:chOff x="2784" y="1584"/>
              <a:chExt cx="528" cy="432"/>
            </a:xfrm>
          </p:grpSpPr>
          <p:sp>
            <p:nvSpPr>
              <p:cNvPr id="51" name="AutoShape 26"/>
              <p:cNvSpPr>
                <a:spLocks noChangeArrowheads="1"/>
              </p:cNvSpPr>
              <p:nvPr/>
            </p:nvSpPr>
            <p:spPr bwMode="auto">
              <a:xfrm rot="10800000">
                <a:off x="2784" y="1584"/>
                <a:ext cx="528" cy="432"/>
              </a:xfrm>
              <a:prstGeom prst="downArrow">
                <a:avLst>
                  <a:gd name="adj1" fmla="val 50000"/>
                  <a:gd name="adj2" fmla="val 25000"/>
                </a:avLst>
              </a:prstGeom>
              <a:gradFill rotWithShape="0">
                <a:gsLst>
                  <a:gs pos="0">
                    <a:srgbClr val="99CCFF"/>
                  </a:gs>
                  <a:gs pos="100000">
                    <a:srgbClr val="F6FAFF"/>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99CCFF"/>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 name="Text Box 27"/>
              <p:cNvSpPr txBox="1">
                <a:spLocks noChangeArrowheads="1"/>
              </p:cNvSpPr>
              <p:nvPr/>
            </p:nvSpPr>
            <p:spPr bwMode="auto">
              <a:xfrm>
                <a:off x="2903" y="171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CC0000"/>
                    </a:solidFill>
                  </a:rPr>
                  <a:t>I</a:t>
                </a:r>
                <a:r>
                  <a:rPr lang="en-US" altLang="en-US" sz="1600" b="1" baseline="-25000">
                    <a:solidFill>
                      <a:srgbClr val="CC0000"/>
                    </a:solidFill>
                  </a:rPr>
                  <a:t>3</a:t>
                </a:r>
                <a:endParaRPr lang="en-US" altLang="en-US" sz="1800"/>
              </a:p>
            </p:txBody>
          </p:sp>
        </p:grpSp>
        <p:grpSp>
          <p:nvGrpSpPr>
            <p:cNvPr id="16" name="Group 28"/>
            <p:cNvGrpSpPr>
              <a:grpSpLocks/>
            </p:cNvGrpSpPr>
            <p:nvPr/>
          </p:nvGrpSpPr>
          <p:grpSpPr bwMode="auto">
            <a:xfrm>
              <a:off x="4122" y="1859"/>
              <a:ext cx="358" cy="293"/>
              <a:chOff x="2784" y="1584"/>
              <a:chExt cx="528" cy="432"/>
            </a:xfrm>
          </p:grpSpPr>
          <p:sp>
            <p:nvSpPr>
              <p:cNvPr id="49" name="AutoShape 29"/>
              <p:cNvSpPr>
                <a:spLocks noChangeArrowheads="1"/>
              </p:cNvSpPr>
              <p:nvPr/>
            </p:nvSpPr>
            <p:spPr bwMode="auto">
              <a:xfrm rot="10800000">
                <a:off x="2784" y="1584"/>
                <a:ext cx="528" cy="432"/>
              </a:xfrm>
              <a:prstGeom prst="downArrow">
                <a:avLst>
                  <a:gd name="adj1" fmla="val 50000"/>
                  <a:gd name="adj2" fmla="val 25000"/>
                </a:avLst>
              </a:prstGeom>
              <a:gradFill rotWithShape="0">
                <a:gsLst>
                  <a:gs pos="0">
                    <a:srgbClr val="99CCFF"/>
                  </a:gs>
                  <a:gs pos="100000">
                    <a:srgbClr val="F6FAFF"/>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99CCFF"/>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 name="Text Box 30"/>
              <p:cNvSpPr txBox="1">
                <a:spLocks noChangeArrowheads="1"/>
              </p:cNvSpPr>
              <p:nvPr/>
            </p:nvSpPr>
            <p:spPr bwMode="auto">
              <a:xfrm>
                <a:off x="2903" y="171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CC0000"/>
                    </a:solidFill>
                  </a:rPr>
                  <a:t>I</a:t>
                </a:r>
                <a:r>
                  <a:rPr lang="en-US" altLang="en-US" sz="1600" b="1" baseline="-25000">
                    <a:solidFill>
                      <a:srgbClr val="CC0000"/>
                    </a:solidFill>
                  </a:rPr>
                  <a:t>4</a:t>
                </a:r>
                <a:endParaRPr lang="en-US" altLang="en-US" sz="1800"/>
              </a:p>
            </p:txBody>
          </p:sp>
        </p:grpSp>
        <p:grpSp>
          <p:nvGrpSpPr>
            <p:cNvPr id="17" name="Group 31"/>
            <p:cNvGrpSpPr>
              <a:grpSpLocks/>
            </p:cNvGrpSpPr>
            <p:nvPr/>
          </p:nvGrpSpPr>
          <p:grpSpPr bwMode="auto">
            <a:xfrm>
              <a:off x="2850" y="2381"/>
              <a:ext cx="359" cy="195"/>
              <a:chOff x="2784" y="2208"/>
              <a:chExt cx="528" cy="288"/>
            </a:xfrm>
          </p:grpSpPr>
          <p:sp>
            <p:nvSpPr>
              <p:cNvPr id="47" name="Rectangle 32"/>
              <p:cNvSpPr>
                <a:spLocks noChangeArrowheads="1"/>
              </p:cNvSpPr>
              <p:nvPr/>
            </p:nvSpPr>
            <p:spPr bwMode="auto">
              <a:xfrm>
                <a:off x="2784" y="2208"/>
                <a:ext cx="528" cy="288"/>
              </a:xfrm>
              <a:prstGeom prst="rect">
                <a:avLst/>
              </a:prstGeom>
              <a:gradFill rotWithShape="0">
                <a:gsLst>
                  <a:gs pos="0">
                    <a:srgbClr val="33CCCC"/>
                  </a:gs>
                  <a:gs pos="50000">
                    <a:srgbClr val="BAEEEE"/>
                  </a:gs>
                  <a:gs pos="100000">
                    <a:srgbClr val="33CCCC"/>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33CCCC"/>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8" name="Text Box 33"/>
              <p:cNvSpPr txBox="1">
                <a:spLocks noChangeArrowheads="1"/>
              </p:cNvSpPr>
              <p:nvPr/>
            </p:nvSpPr>
            <p:spPr bwMode="auto">
              <a:xfrm>
                <a:off x="2784"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000000"/>
                    </a:solidFill>
                  </a:rPr>
                  <a:t>C</a:t>
                </a:r>
                <a:r>
                  <a:rPr lang="en-US" altLang="en-US" sz="1600" b="1" baseline="-25000">
                    <a:solidFill>
                      <a:srgbClr val="000000"/>
                    </a:solidFill>
                  </a:rPr>
                  <a:t>1</a:t>
                </a:r>
                <a:r>
                  <a:rPr lang="en-US" altLang="en-US" sz="1600" b="1">
                    <a:solidFill>
                      <a:srgbClr val="000000"/>
                    </a:solidFill>
                  </a:rPr>
                  <a:t>-I</a:t>
                </a:r>
                <a:r>
                  <a:rPr lang="en-US" altLang="en-US" sz="1600" b="1" baseline="-25000">
                    <a:solidFill>
                      <a:srgbClr val="000000"/>
                    </a:solidFill>
                  </a:rPr>
                  <a:t>1</a:t>
                </a:r>
                <a:endParaRPr lang="en-US" altLang="en-US" sz="1800"/>
              </a:p>
            </p:txBody>
          </p:sp>
        </p:grpSp>
        <p:grpSp>
          <p:nvGrpSpPr>
            <p:cNvPr id="18" name="Group 34"/>
            <p:cNvGrpSpPr>
              <a:grpSpLocks/>
            </p:cNvGrpSpPr>
            <p:nvPr/>
          </p:nvGrpSpPr>
          <p:grpSpPr bwMode="auto">
            <a:xfrm>
              <a:off x="3274" y="2381"/>
              <a:ext cx="358" cy="195"/>
              <a:chOff x="2784" y="2208"/>
              <a:chExt cx="528" cy="288"/>
            </a:xfrm>
          </p:grpSpPr>
          <p:sp>
            <p:nvSpPr>
              <p:cNvPr id="45" name="Rectangle 35"/>
              <p:cNvSpPr>
                <a:spLocks noChangeArrowheads="1"/>
              </p:cNvSpPr>
              <p:nvPr/>
            </p:nvSpPr>
            <p:spPr bwMode="auto">
              <a:xfrm>
                <a:off x="2784" y="2208"/>
                <a:ext cx="528" cy="288"/>
              </a:xfrm>
              <a:prstGeom prst="rect">
                <a:avLst/>
              </a:prstGeom>
              <a:gradFill rotWithShape="0">
                <a:gsLst>
                  <a:gs pos="0">
                    <a:srgbClr val="33CCCC"/>
                  </a:gs>
                  <a:gs pos="50000">
                    <a:srgbClr val="BAEEEE"/>
                  </a:gs>
                  <a:gs pos="100000">
                    <a:srgbClr val="33CCCC"/>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33CCCC"/>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 name="Text Box 36"/>
              <p:cNvSpPr txBox="1">
                <a:spLocks noChangeArrowheads="1"/>
              </p:cNvSpPr>
              <p:nvPr/>
            </p:nvSpPr>
            <p:spPr bwMode="auto">
              <a:xfrm>
                <a:off x="2784"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000000"/>
                    </a:solidFill>
                  </a:rPr>
                  <a:t>C</a:t>
                </a:r>
                <a:r>
                  <a:rPr lang="en-US" altLang="en-US" sz="1600" b="1" baseline="-25000">
                    <a:solidFill>
                      <a:srgbClr val="000000"/>
                    </a:solidFill>
                  </a:rPr>
                  <a:t>2</a:t>
                </a:r>
                <a:r>
                  <a:rPr lang="en-US" altLang="en-US" sz="1600" b="1">
                    <a:solidFill>
                      <a:srgbClr val="000000"/>
                    </a:solidFill>
                  </a:rPr>
                  <a:t>-I</a:t>
                </a:r>
                <a:r>
                  <a:rPr lang="en-US" altLang="en-US" sz="1600" b="1" baseline="-25000">
                    <a:solidFill>
                      <a:srgbClr val="000000"/>
                    </a:solidFill>
                  </a:rPr>
                  <a:t>2</a:t>
                </a:r>
                <a:endParaRPr lang="en-US" altLang="en-US" sz="1800"/>
              </a:p>
            </p:txBody>
          </p:sp>
        </p:grpSp>
        <p:grpSp>
          <p:nvGrpSpPr>
            <p:cNvPr id="19" name="Group 37"/>
            <p:cNvGrpSpPr>
              <a:grpSpLocks/>
            </p:cNvGrpSpPr>
            <p:nvPr/>
          </p:nvGrpSpPr>
          <p:grpSpPr bwMode="auto">
            <a:xfrm>
              <a:off x="3698" y="2381"/>
              <a:ext cx="358" cy="195"/>
              <a:chOff x="2784" y="2208"/>
              <a:chExt cx="528" cy="288"/>
            </a:xfrm>
          </p:grpSpPr>
          <p:sp>
            <p:nvSpPr>
              <p:cNvPr id="43" name="Rectangle 38"/>
              <p:cNvSpPr>
                <a:spLocks noChangeArrowheads="1"/>
              </p:cNvSpPr>
              <p:nvPr/>
            </p:nvSpPr>
            <p:spPr bwMode="auto">
              <a:xfrm>
                <a:off x="2784" y="2208"/>
                <a:ext cx="528" cy="288"/>
              </a:xfrm>
              <a:prstGeom prst="rect">
                <a:avLst/>
              </a:prstGeom>
              <a:gradFill rotWithShape="0">
                <a:gsLst>
                  <a:gs pos="0">
                    <a:srgbClr val="33CCCC"/>
                  </a:gs>
                  <a:gs pos="50000">
                    <a:srgbClr val="BAEEEE"/>
                  </a:gs>
                  <a:gs pos="100000">
                    <a:srgbClr val="33CCCC"/>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33CCCC"/>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 name="Text Box 39"/>
              <p:cNvSpPr txBox="1">
                <a:spLocks noChangeArrowheads="1"/>
              </p:cNvSpPr>
              <p:nvPr/>
            </p:nvSpPr>
            <p:spPr bwMode="auto">
              <a:xfrm>
                <a:off x="2784"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000000"/>
                    </a:solidFill>
                  </a:rPr>
                  <a:t>C</a:t>
                </a:r>
                <a:r>
                  <a:rPr lang="en-US" altLang="en-US" sz="1600" b="1" baseline="-25000">
                    <a:solidFill>
                      <a:srgbClr val="000000"/>
                    </a:solidFill>
                  </a:rPr>
                  <a:t>3</a:t>
                </a:r>
                <a:r>
                  <a:rPr lang="en-US" altLang="en-US" sz="1600" b="1">
                    <a:solidFill>
                      <a:srgbClr val="000000"/>
                    </a:solidFill>
                  </a:rPr>
                  <a:t>-I</a:t>
                </a:r>
                <a:r>
                  <a:rPr lang="en-US" altLang="en-US" sz="1600" b="1" baseline="-25000">
                    <a:solidFill>
                      <a:srgbClr val="000000"/>
                    </a:solidFill>
                  </a:rPr>
                  <a:t>3</a:t>
                </a:r>
                <a:endParaRPr lang="en-US" altLang="en-US" sz="1800"/>
              </a:p>
            </p:txBody>
          </p:sp>
        </p:grpSp>
        <p:grpSp>
          <p:nvGrpSpPr>
            <p:cNvPr id="20" name="Group 40"/>
            <p:cNvGrpSpPr>
              <a:grpSpLocks/>
            </p:cNvGrpSpPr>
            <p:nvPr/>
          </p:nvGrpSpPr>
          <p:grpSpPr bwMode="auto">
            <a:xfrm>
              <a:off x="4122" y="2381"/>
              <a:ext cx="358" cy="195"/>
              <a:chOff x="2784" y="2208"/>
              <a:chExt cx="528" cy="288"/>
            </a:xfrm>
          </p:grpSpPr>
          <p:sp>
            <p:nvSpPr>
              <p:cNvPr id="41" name="Rectangle 41"/>
              <p:cNvSpPr>
                <a:spLocks noChangeArrowheads="1"/>
              </p:cNvSpPr>
              <p:nvPr/>
            </p:nvSpPr>
            <p:spPr bwMode="auto">
              <a:xfrm>
                <a:off x="2784" y="2208"/>
                <a:ext cx="528" cy="288"/>
              </a:xfrm>
              <a:prstGeom prst="rect">
                <a:avLst/>
              </a:prstGeom>
              <a:gradFill rotWithShape="0">
                <a:gsLst>
                  <a:gs pos="0">
                    <a:srgbClr val="33CCCC"/>
                  </a:gs>
                  <a:gs pos="50000">
                    <a:srgbClr val="BAEEEE"/>
                  </a:gs>
                  <a:gs pos="100000">
                    <a:srgbClr val="33CCCC"/>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33CCCC"/>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2" name="Text Box 42"/>
              <p:cNvSpPr txBox="1">
                <a:spLocks noChangeArrowheads="1"/>
              </p:cNvSpPr>
              <p:nvPr/>
            </p:nvSpPr>
            <p:spPr bwMode="auto">
              <a:xfrm>
                <a:off x="2784"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000000"/>
                    </a:solidFill>
                  </a:rPr>
                  <a:t>C</a:t>
                </a:r>
                <a:r>
                  <a:rPr lang="en-US" altLang="en-US" sz="1600" b="1" baseline="-25000">
                    <a:solidFill>
                      <a:srgbClr val="000000"/>
                    </a:solidFill>
                  </a:rPr>
                  <a:t>4</a:t>
                </a:r>
                <a:r>
                  <a:rPr lang="en-US" altLang="en-US" sz="1600" b="1">
                    <a:solidFill>
                      <a:srgbClr val="000000"/>
                    </a:solidFill>
                  </a:rPr>
                  <a:t>-I</a:t>
                </a:r>
                <a:r>
                  <a:rPr lang="en-US" altLang="en-US" sz="1600" b="1" baseline="-25000">
                    <a:solidFill>
                      <a:srgbClr val="000000"/>
                    </a:solidFill>
                  </a:rPr>
                  <a:t>4</a:t>
                </a:r>
                <a:endParaRPr lang="en-US" altLang="en-US" sz="1800"/>
              </a:p>
            </p:txBody>
          </p:sp>
        </p:grpSp>
        <p:sp>
          <p:nvSpPr>
            <p:cNvPr id="21" name="Line 43"/>
            <p:cNvSpPr>
              <a:spLocks noChangeShapeType="1"/>
            </p:cNvSpPr>
            <p:nvPr/>
          </p:nvSpPr>
          <p:spPr bwMode="auto">
            <a:xfrm>
              <a:off x="2915" y="2870"/>
              <a:ext cx="19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 name="Line 44"/>
            <p:cNvSpPr>
              <a:spLocks noChangeShapeType="1"/>
            </p:cNvSpPr>
            <p:nvPr/>
          </p:nvSpPr>
          <p:spPr bwMode="auto">
            <a:xfrm>
              <a:off x="3013" y="2772"/>
              <a:ext cx="0" cy="1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 name="Line 45"/>
            <p:cNvSpPr>
              <a:spLocks noChangeShapeType="1"/>
            </p:cNvSpPr>
            <p:nvPr/>
          </p:nvSpPr>
          <p:spPr bwMode="auto">
            <a:xfrm>
              <a:off x="4252" y="2772"/>
              <a:ext cx="0" cy="1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4" name="Line 46"/>
            <p:cNvSpPr>
              <a:spLocks noChangeShapeType="1"/>
            </p:cNvSpPr>
            <p:nvPr/>
          </p:nvSpPr>
          <p:spPr bwMode="auto">
            <a:xfrm>
              <a:off x="3828" y="2772"/>
              <a:ext cx="0" cy="1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5" name="Line 47"/>
            <p:cNvSpPr>
              <a:spLocks noChangeShapeType="1"/>
            </p:cNvSpPr>
            <p:nvPr/>
          </p:nvSpPr>
          <p:spPr bwMode="auto">
            <a:xfrm>
              <a:off x="3404" y="2772"/>
              <a:ext cx="0" cy="1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26" name="Group 48"/>
            <p:cNvGrpSpPr>
              <a:grpSpLocks/>
            </p:cNvGrpSpPr>
            <p:nvPr/>
          </p:nvGrpSpPr>
          <p:grpSpPr bwMode="auto">
            <a:xfrm>
              <a:off x="4545" y="1370"/>
              <a:ext cx="359" cy="293"/>
              <a:chOff x="2784" y="912"/>
              <a:chExt cx="528" cy="432"/>
            </a:xfrm>
          </p:grpSpPr>
          <p:sp>
            <p:nvSpPr>
              <p:cNvPr id="39" name="AutoShape 49"/>
              <p:cNvSpPr>
                <a:spLocks noChangeArrowheads="1"/>
              </p:cNvSpPr>
              <p:nvPr/>
            </p:nvSpPr>
            <p:spPr bwMode="auto">
              <a:xfrm>
                <a:off x="2784" y="912"/>
                <a:ext cx="528" cy="432"/>
              </a:xfrm>
              <a:prstGeom prst="downArrow">
                <a:avLst>
                  <a:gd name="adj1" fmla="val 50000"/>
                  <a:gd name="adj2" fmla="val 25000"/>
                </a:avLst>
              </a:prstGeom>
              <a:gradFill rotWithShape="0">
                <a:gsLst>
                  <a:gs pos="0">
                    <a:srgbClr val="FF9999"/>
                  </a:gs>
                  <a:gs pos="100000">
                    <a:srgbClr val="FFF6F6"/>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9999"/>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 name="Text Box 50"/>
              <p:cNvSpPr txBox="1">
                <a:spLocks noChangeArrowheads="1"/>
              </p:cNvSpPr>
              <p:nvPr/>
            </p:nvSpPr>
            <p:spPr bwMode="auto">
              <a:xfrm>
                <a:off x="2896" y="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042AA4"/>
                    </a:solidFill>
                  </a:rPr>
                  <a:t>C</a:t>
                </a:r>
                <a:r>
                  <a:rPr lang="en-US" altLang="en-US" sz="1600" b="1" baseline="-25000">
                    <a:solidFill>
                      <a:srgbClr val="042AA4"/>
                    </a:solidFill>
                  </a:rPr>
                  <a:t>5</a:t>
                </a:r>
                <a:endParaRPr lang="en-US" altLang="en-US" sz="1800"/>
              </a:p>
            </p:txBody>
          </p:sp>
        </p:grpSp>
        <p:grpSp>
          <p:nvGrpSpPr>
            <p:cNvPr id="27" name="Group 51"/>
            <p:cNvGrpSpPr>
              <a:grpSpLocks/>
            </p:cNvGrpSpPr>
            <p:nvPr/>
          </p:nvGrpSpPr>
          <p:grpSpPr bwMode="auto">
            <a:xfrm>
              <a:off x="4545" y="1859"/>
              <a:ext cx="359" cy="293"/>
              <a:chOff x="2784" y="1584"/>
              <a:chExt cx="528" cy="432"/>
            </a:xfrm>
          </p:grpSpPr>
          <p:sp>
            <p:nvSpPr>
              <p:cNvPr id="37" name="AutoShape 52"/>
              <p:cNvSpPr>
                <a:spLocks noChangeArrowheads="1"/>
              </p:cNvSpPr>
              <p:nvPr/>
            </p:nvSpPr>
            <p:spPr bwMode="auto">
              <a:xfrm rot="10800000">
                <a:off x="2784" y="1584"/>
                <a:ext cx="528" cy="432"/>
              </a:xfrm>
              <a:prstGeom prst="downArrow">
                <a:avLst>
                  <a:gd name="adj1" fmla="val 50000"/>
                  <a:gd name="adj2" fmla="val 25000"/>
                </a:avLst>
              </a:prstGeom>
              <a:gradFill rotWithShape="0">
                <a:gsLst>
                  <a:gs pos="0">
                    <a:srgbClr val="99CCFF"/>
                  </a:gs>
                  <a:gs pos="100000">
                    <a:srgbClr val="F6FAFF"/>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99CCFF"/>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 name="Text Box 53"/>
              <p:cNvSpPr txBox="1">
                <a:spLocks noChangeArrowheads="1"/>
              </p:cNvSpPr>
              <p:nvPr/>
            </p:nvSpPr>
            <p:spPr bwMode="auto">
              <a:xfrm>
                <a:off x="2903" y="171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solidFill>
                      <a:srgbClr val="CC0000"/>
                    </a:solidFill>
                  </a:rPr>
                  <a:t>I</a:t>
                </a:r>
                <a:r>
                  <a:rPr lang="en-US" altLang="en-US" sz="1600" b="1" baseline="-25000">
                    <a:solidFill>
                      <a:srgbClr val="CC0000"/>
                    </a:solidFill>
                  </a:rPr>
                  <a:t>5</a:t>
                </a:r>
                <a:endParaRPr lang="en-US" altLang="en-US" sz="1800"/>
              </a:p>
            </p:txBody>
          </p:sp>
        </p:grpSp>
        <p:grpSp>
          <p:nvGrpSpPr>
            <p:cNvPr id="28" name="Group 54"/>
            <p:cNvGrpSpPr>
              <a:grpSpLocks/>
            </p:cNvGrpSpPr>
            <p:nvPr/>
          </p:nvGrpSpPr>
          <p:grpSpPr bwMode="auto">
            <a:xfrm>
              <a:off x="4545" y="2381"/>
              <a:ext cx="359" cy="195"/>
              <a:chOff x="2784" y="2208"/>
              <a:chExt cx="528" cy="288"/>
            </a:xfrm>
          </p:grpSpPr>
          <p:sp>
            <p:nvSpPr>
              <p:cNvPr id="35" name="Rectangle 55"/>
              <p:cNvSpPr>
                <a:spLocks noChangeArrowheads="1"/>
              </p:cNvSpPr>
              <p:nvPr/>
            </p:nvSpPr>
            <p:spPr bwMode="auto">
              <a:xfrm>
                <a:off x="2784" y="2208"/>
                <a:ext cx="528" cy="288"/>
              </a:xfrm>
              <a:prstGeom prst="rect">
                <a:avLst/>
              </a:prstGeom>
              <a:gradFill rotWithShape="0">
                <a:gsLst>
                  <a:gs pos="0">
                    <a:srgbClr val="33CCCC"/>
                  </a:gs>
                  <a:gs pos="50000">
                    <a:srgbClr val="BAEEEE"/>
                  </a:gs>
                  <a:gs pos="100000">
                    <a:srgbClr val="33CCCC"/>
                  </a:gs>
                </a:gsLst>
                <a:lin ang="27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33CCCC"/>
                </a:extrusionClr>
              </a:sp3d>
            </p:spPr>
            <p:txBody>
              <a:bodyPr>
                <a:flatTx/>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 name="Text Box 56"/>
              <p:cNvSpPr txBox="1">
                <a:spLocks noChangeArrowheads="1"/>
              </p:cNvSpPr>
              <p:nvPr/>
            </p:nvSpPr>
            <p:spPr bwMode="auto">
              <a:xfrm>
                <a:off x="2784"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000000"/>
                    </a:solidFill>
                  </a:rPr>
                  <a:t>C</a:t>
                </a:r>
                <a:r>
                  <a:rPr lang="en-US" altLang="en-US" sz="1600" b="1" baseline="-25000">
                    <a:solidFill>
                      <a:srgbClr val="000000"/>
                    </a:solidFill>
                  </a:rPr>
                  <a:t>5</a:t>
                </a:r>
                <a:r>
                  <a:rPr lang="en-US" altLang="en-US" sz="1600" b="1">
                    <a:solidFill>
                      <a:srgbClr val="000000"/>
                    </a:solidFill>
                  </a:rPr>
                  <a:t>-I</a:t>
                </a:r>
                <a:r>
                  <a:rPr lang="en-US" altLang="en-US" sz="1600" b="1" baseline="-25000">
                    <a:solidFill>
                      <a:srgbClr val="000000"/>
                    </a:solidFill>
                  </a:rPr>
                  <a:t>5</a:t>
                </a:r>
                <a:endParaRPr lang="en-US" altLang="en-US" sz="1800"/>
              </a:p>
            </p:txBody>
          </p:sp>
        </p:grpSp>
        <p:sp>
          <p:nvSpPr>
            <p:cNvPr id="29" name="Line 57"/>
            <p:cNvSpPr>
              <a:spLocks noChangeShapeType="1"/>
            </p:cNvSpPr>
            <p:nvPr/>
          </p:nvSpPr>
          <p:spPr bwMode="auto">
            <a:xfrm>
              <a:off x="4676" y="2772"/>
              <a:ext cx="0" cy="1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0" name="Text Box 58"/>
            <p:cNvSpPr txBox="1">
              <a:spLocks noChangeArrowheads="1"/>
            </p:cNvSpPr>
            <p:nvPr/>
          </p:nvSpPr>
          <p:spPr bwMode="auto">
            <a:xfrm>
              <a:off x="2947" y="3016"/>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solidFill>
                    <a:srgbClr val="000000"/>
                  </a:solidFill>
                </a:rPr>
                <a:t>1</a:t>
              </a:r>
              <a:endParaRPr lang="en-US" altLang="en-US" sz="1800"/>
            </a:p>
          </p:txBody>
        </p:sp>
        <p:sp>
          <p:nvSpPr>
            <p:cNvPr id="31" name="Text Box 59"/>
            <p:cNvSpPr txBox="1">
              <a:spLocks noChangeArrowheads="1"/>
            </p:cNvSpPr>
            <p:nvPr/>
          </p:nvSpPr>
          <p:spPr bwMode="auto">
            <a:xfrm>
              <a:off x="3339" y="3016"/>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solidFill>
                    <a:srgbClr val="000000"/>
                  </a:solidFill>
                </a:rPr>
                <a:t>2</a:t>
              </a:r>
              <a:endParaRPr lang="en-US" altLang="en-US" sz="1800"/>
            </a:p>
          </p:txBody>
        </p:sp>
        <p:sp>
          <p:nvSpPr>
            <p:cNvPr id="32" name="Text Box 60"/>
            <p:cNvSpPr txBox="1">
              <a:spLocks noChangeArrowheads="1"/>
            </p:cNvSpPr>
            <p:nvPr/>
          </p:nvSpPr>
          <p:spPr bwMode="auto">
            <a:xfrm>
              <a:off x="4187" y="3016"/>
              <a:ext cx="1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solidFill>
                    <a:srgbClr val="000000"/>
                  </a:solidFill>
                </a:rPr>
                <a:t>4</a:t>
              </a:r>
              <a:endParaRPr lang="en-US" altLang="en-US" sz="1800"/>
            </a:p>
          </p:txBody>
        </p:sp>
        <p:sp>
          <p:nvSpPr>
            <p:cNvPr id="33" name="Text Box 61"/>
            <p:cNvSpPr txBox="1">
              <a:spLocks noChangeArrowheads="1"/>
            </p:cNvSpPr>
            <p:nvPr/>
          </p:nvSpPr>
          <p:spPr bwMode="auto">
            <a:xfrm>
              <a:off x="3763" y="3016"/>
              <a:ext cx="1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solidFill>
                    <a:srgbClr val="000000"/>
                  </a:solidFill>
                </a:rPr>
                <a:t>3</a:t>
              </a:r>
              <a:endParaRPr lang="en-US" altLang="en-US" sz="1800"/>
            </a:p>
          </p:txBody>
        </p:sp>
        <p:sp>
          <p:nvSpPr>
            <p:cNvPr id="34" name="Text Box 62"/>
            <p:cNvSpPr txBox="1">
              <a:spLocks noChangeArrowheads="1"/>
            </p:cNvSpPr>
            <p:nvPr/>
          </p:nvSpPr>
          <p:spPr bwMode="auto">
            <a:xfrm>
              <a:off x="4610" y="3016"/>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2179" tIns="31090" rIns="62179" bIns="3109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a:solidFill>
                    <a:srgbClr val="000000"/>
                  </a:solidFill>
                </a:rPr>
                <a:t>5</a:t>
              </a:r>
              <a:endParaRPr lang="en-US" altLang="en-US" sz="1800"/>
            </a:p>
          </p:txBody>
        </p:sp>
      </p:grpSp>
      <p:sp>
        <p:nvSpPr>
          <p:cNvPr id="65" name="TextBox 64">
            <a:extLst>
              <a:ext uri="{FF2B5EF4-FFF2-40B4-BE49-F238E27FC236}">
                <a16:creationId xmlns:a16="http://schemas.microsoft.com/office/drawing/2014/main" id="{39D7B958-7034-4871-9A30-FCAF6D418E94}"/>
              </a:ext>
            </a:extLst>
          </p:cNvPr>
          <p:cNvSpPr txBox="1"/>
          <p:nvPr/>
        </p:nvSpPr>
        <p:spPr>
          <a:xfrm>
            <a:off x="693076" y="8131034"/>
            <a:ext cx="1180372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1" indent="0" algn="l"/>
            <a:r>
              <a:rPr lang="en-AU" dirty="0"/>
              <a:t>FCFF=CFO-</a:t>
            </a:r>
            <a:r>
              <a:rPr lang="en-AU" dirty="0" err="1"/>
              <a:t>CapEx</a:t>
            </a:r>
            <a:r>
              <a:rPr lang="en-AU" dirty="0"/>
              <a:t> (cash flow statement; </a:t>
            </a:r>
            <a:r>
              <a:rPr lang="en-AU" dirty="0" err="1"/>
              <a:t>CapEx</a:t>
            </a:r>
            <a:r>
              <a:rPr lang="en-AU" dirty="0"/>
              <a:t> normally includes fixed and tangible assets only)</a:t>
            </a:r>
          </a:p>
        </p:txBody>
      </p:sp>
    </p:spTree>
    <p:extLst>
      <p:ext uri="{BB962C8B-B14F-4D97-AF65-F5344CB8AC3E}">
        <p14:creationId xmlns:p14="http://schemas.microsoft.com/office/powerpoint/2010/main" val="387334279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Free Cash-Flow</a:t>
            </a:r>
          </a:p>
        </p:txBody>
      </p:sp>
      <p:sp>
        <p:nvSpPr>
          <p:cNvPr id="217" name="Shape 217"/>
          <p:cNvSpPr>
            <a:spLocks noGrp="1"/>
          </p:cNvSpPr>
          <p:nvPr>
            <p:ph type="body" idx="1"/>
          </p:nvPr>
        </p:nvSpPr>
        <p:spPr>
          <a:prstGeom prst="rect">
            <a:avLst/>
          </a:prstGeom>
        </p:spPr>
        <p:txBody>
          <a:bodyPr>
            <a:normAutofit fontScale="92500" lnSpcReduction="10000"/>
          </a:bodyPr>
          <a:lstStyle/>
          <a:p>
            <a:pPr marL="446404" indent="-446404" defTabSz="554990">
              <a:spcBef>
                <a:spcPts val="2200"/>
              </a:spcBef>
              <a:defRPr sz="3420"/>
            </a:pPr>
            <a:r>
              <a:rPr i="1" dirty="0"/>
              <a:t>FCFF</a:t>
            </a:r>
            <a:r>
              <a:rPr dirty="0"/>
              <a:t> (computed from Net Income)</a:t>
            </a:r>
          </a:p>
          <a:p>
            <a:pPr marL="892809" lvl="1" indent="-446404" defTabSz="554990">
              <a:spcBef>
                <a:spcPts val="2200"/>
              </a:spcBef>
              <a:defRPr sz="3420"/>
            </a:pPr>
            <a:r>
              <a:rPr dirty="0"/>
              <a:t>FCFF = NI + NCC + </a:t>
            </a:r>
            <a:r>
              <a:rPr dirty="0" err="1"/>
              <a:t>Int</a:t>
            </a:r>
            <a:r>
              <a:rPr dirty="0"/>
              <a:t>(1 - Tax rate) - </a:t>
            </a:r>
            <a:r>
              <a:rPr dirty="0" err="1"/>
              <a:t>FCInv</a:t>
            </a:r>
            <a:r>
              <a:rPr dirty="0"/>
              <a:t> - </a:t>
            </a:r>
            <a:r>
              <a:rPr dirty="0" err="1"/>
              <a:t>WCInv</a:t>
            </a:r>
            <a:endParaRPr dirty="0"/>
          </a:p>
          <a:p>
            <a:pPr marL="446404" indent="-446404" defTabSz="554990">
              <a:spcBef>
                <a:spcPts val="2200"/>
              </a:spcBef>
              <a:defRPr sz="3420"/>
            </a:pPr>
            <a:r>
              <a:rPr dirty="0"/>
              <a:t>FCFF (computed from Operating Cash-Flow)</a:t>
            </a:r>
          </a:p>
          <a:p>
            <a:pPr marL="892809" lvl="1" indent="-446404" defTabSz="554990">
              <a:spcBef>
                <a:spcPts val="2200"/>
              </a:spcBef>
              <a:defRPr sz="3420"/>
            </a:pPr>
            <a:r>
              <a:rPr dirty="0"/>
              <a:t>FCFF = CFO + </a:t>
            </a:r>
            <a:r>
              <a:rPr dirty="0" err="1"/>
              <a:t>Int</a:t>
            </a:r>
            <a:r>
              <a:rPr dirty="0"/>
              <a:t>(1 - Tax rate) - </a:t>
            </a:r>
            <a:r>
              <a:rPr dirty="0" err="1"/>
              <a:t>FCInv</a:t>
            </a:r>
            <a:endParaRPr dirty="0"/>
          </a:p>
          <a:p>
            <a:pPr marL="446404" indent="-446404" defTabSz="554990">
              <a:spcBef>
                <a:spcPts val="2200"/>
              </a:spcBef>
              <a:defRPr sz="3420"/>
            </a:pPr>
            <a:r>
              <a:rPr i="1" dirty="0"/>
              <a:t>FCFE </a:t>
            </a:r>
            <a:r>
              <a:rPr dirty="0"/>
              <a:t>= C</a:t>
            </a:r>
            <a:r>
              <a:rPr lang="en-AU" dirty="0"/>
              <a:t>FO</a:t>
            </a:r>
            <a:r>
              <a:rPr dirty="0"/>
              <a:t> - </a:t>
            </a:r>
            <a:r>
              <a:rPr dirty="0" err="1"/>
              <a:t>FCInv</a:t>
            </a:r>
            <a:r>
              <a:rPr dirty="0"/>
              <a:t> + Net borrowing</a:t>
            </a:r>
          </a:p>
          <a:p>
            <a:pPr marL="446404" indent="-446404" defTabSz="554990">
              <a:spcBef>
                <a:spcPts val="2200"/>
              </a:spcBef>
              <a:defRPr sz="3420"/>
            </a:pPr>
            <a:r>
              <a:rPr sz="1800" dirty="0"/>
              <a:t>Where NI = Net Income, </a:t>
            </a:r>
            <a:endParaRPr lang="en-AU" sz="1800" dirty="0"/>
          </a:p>
          <a:p>
            <a:pPr marL="446404" indent="-446404" defTabSz="554990">
              <a:spcBef>
                <a:spcPts val="2200"/>
              </a:spcBef>
              <a:defRPr sz="3420"/>
            </a:pPr>
            <a:r>
              <a:rPr sz="1800" dirty="0"/>
              <a:t>NCC = Non-Cash Charges (e.g. depreciation), </a:t>
            </a:r>
            <a:endParaRPr lang="en-AU" sz="1800" dirty="0"/>
          </a:p>
          <a:p>
            <a:pPr marL="446404" indent="-446404" defTabSz="554990">
              <a:spcBef>
                <a:spcPts val="2200"/>
              </a:spcBef>
              <a:defRPr sz="3420"/>
            </a:pPr>
            <a:r>
              <a:rPr sz="1800" dirty="0" err="1"/>
              <a:t>Int</a:t>
            </a:r>
            <a:r>
              <a:rPr sz="1800" dirty="0"/>
              <a:t> = Interest expense, </a:t>
            </a:r>
            <a:endParaRPr lang="en-AU" sz="1800" dirty="0"/>
          </a:p>
          <a:p>
            <a:pPr marL="446404" indent="-446404" defTabSz="554990">
              <a:spcBef>
                <a:spcPts val="2200"/>
              </a:spcBef>
              <a:defRPr sz="3420"/>
            </a:pPr>
            <a:r>
              <a:rPr sz="1800" dirty="0" err="1"/>
              <a:t>FCInv</a:t>
            </a:r>
            <a:r>
              <a:rPr sz="1800" dirty="0"/>
              <a:t> = Capital expenditures, </a:t>
            </a:r>
            <a:endParaRPr lang="en-AU" sz="1800" dirty="0"/>
          </a:p>
          <a:p>
            <a:pPr marL="446404" indent="-446404" defTabSz="554990">
              <a:spcBef>
                <a:spcPts val="2200"/>
              </a:spcBef>
              <a:defRPr sz="3420"/>
            </a:pPr>
            <a:r>
              <a:rPr sz="1800" dirty="0" err="1"/>
              <a:t>WCInv</a:t>
            </a:r>
            <a:r>
              <a:rPr sz="1800" dirty="0"/>
              <a:t> = Working capital expenditures</a:t>
            </a:r>
          </a:p>
        </p:txBody>
      </p:sp>
    </p:spTree>
    <p:extLst>
      <p:ext uri="{BB962C8B-B14F-4D97-AF65-F5344CB8AC3E}">
        <p14:creationId xmlns:p14="http://schemas.microsoft.com/office/powerpoint/2010/main" val="7043811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508000" y="714756"/>
            <a:ext cx="11988800" cy="1219200"/>
          </a:xfrm>
          <a:prstGeom prst="rect">
            <a:avLst/>
          </a:prstGeom>
        </p:spPr>
        <p:txBody>
          <a:bodyPr>
            <a:normAutofit/>
          </a:bodyPr>
          <a:lstStyle/>
          <a:p>
            <a:r>
              <a:rPr lang="en-AU" sz="4400" dirty="0"/>
              <a:t>The Discounted Cash Flow (DCF) Model</a:t>
            </a:r>
            <a:endParaRPr sz="4400" dirty="0"/>
          </a:p>
        </p:txBody>
      </p:sp>
      <p:pic>
        <p:nvPicPr>
          <p:cNvPr id="3" name="Picture 2"/>
          <p:cNvPicPr>
            <a:picLocks noChangeAspect="1"/>
          </p:cNvPicPr>
          <p:nvPr/>
        </p:nvPicPr>
        <p:blipFill>
          <a:blip r:embed="rId3"/>
          <a:stretch>
            <a:fillRect/>
          </a:stretch>
        </p:blipFill>
        <p:spPr>
          <a:xfrm>
            <a:off x="609600" y="2279816"/>
            <a:ext cx="11887199" cy="6347349"/>
          </a:xfrm>
          <a:prstGeom prst="rect">
            <a:avLst/>
          </a:prstGeom>
        </p:spPr>
      </p:pic>
    </p:spTree>
    <p:extLst>
      <p:ext uri="{BB962C8B-B14F-4D97-AF65-F5344CB8AC3E}">
        <p14:creationId xmlns:p14="http://schemas.microsoft.com/office/powerpoint/2010/main" val="155467558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normAutofit/>
          </a:bodyPr>
          <a:lstStyle/>
          <a:p>
            <a:r>
              <a:rPr dirty="0"/>
              <a:t>Financial </a:t>
            </a:r>
            <a:r>
              <a:rPr lang="en-AU" dirty="0"/>
              <a:t>Statement Analysis</a:t>
            </a:r>
            <a:endParaRPr dirty="0"/>
          </a:p>
        </p:txBody>
      </p:sp>
      <p:sp>
        <p:nvSpPr>
          <p:cNvPr id="183" name="Shape 183"/>
          <p:cNvSpPr>
            <a:spLocks noGrp="1"/>
          </p:cNvSpPr>
          <p:nvPr>
            <p:ph type="body" idx="1"/>
          </p:nvPr>
        </p:nvSpPr>
        <p:spPr>
          <a:xfrm>
            <a:off x="508000" y="2628900"/>
            <a:ext cx="12166600" cy="6096000"/>
          </a:xfrm>
          <a:prstGeom prst="rect">
            <a:avLst/>
          </a:prstGeom>
        </p:spPr>
        <p:txBody>
          <a:bodyPr anchor="t"/>
          <a:lstStyle/>
          <a:p>
            <a:pPr marL="0" indent="0">
              <a:buNone/>
            </a:pPr>
            <a:endParaRPr lang="en-AU" sz="6300" dirty="0">
              <a:solidFill>
                <a:srgbClr val="D93E2B"/>
              </a:solidFill>
              <a:latin typeface="Bodoni SvtyTwo ITC TT-Book"/>
              <a:sym typeface="Bodoni SvtyTwo ITC TT-Book"/>
            </a:endParaRPr>
          </a:p>
          <a:p>
            <a:pPr marL="0" indent="0" algn="ctr">
              <a:buNone/>
            </a:pPr>
            <a:r>
              <a:rPr lang="en-AU" sz="5300" dirty="0">
                <a:solidFill>
                  <a:srgbClr val="3333CC"/>
                </a:solidFill>
                <a:latin typeface="Bodoni SvtyTwo ITC TT-Book"/>
                <a:sym typeface="Bodoni SvtyTwo ITC TT-Book"/>
              </a:rPr>
              <a:t>How Financial Statement are Used in Valuation</a:t>
            </a:r>
          </a:p>
          <a:p>
            <a:pPr marL="0" indent="0" algn="ctr">
              <a:buNone/>
            </a:pPr>
            <a:r>
              <a:rPr lang="en-AU" sz="6300" dirty="0">
                <a:solidFill>
                  <a:srgbClr val="3333CC"/>
                </a:solidFill>
                <a:latin typeface="Bodoni SvtyTwo ITC TT-Book"/>
                <a:sym typeface="Bodoni SvtyTwo ITC TT-Book"/>
              </a:rPr>
              <a:t>Chapter: 03</a:t>
            </a:r>
          </a:p>
          <a:p>
            <a:pPr marL="0" indent="0" algn="ctr">
              <a:buNone/>
            </a:pPr>
            <a:r>
              <a:rPr lang="en-AU" dirty="0">
                <a:solidFill>
                  <a:srgbClr val="3333CC"/>
                </a:solidFill>
              </a:rPr>
              <a:t>Financial Statement Analysis and Security Valuation, 5/e, McGraw-Hill, 2013 -by Stephen H. Penman</a:t>
            </a:r>
            <a:endParaRPr dirty="0">
              <a:solidFill>
                <a:srgbClr val="3333CC"/>
              </a:solidFill>
            </a:endParaRPr>
          </a:p>
        </p:txBody>
      </p:sp>
    </p:spTree>
    <p:extLst>
      <p:ext uri="{BB962C8B-B14F-4D97-AF65-F5344CB8AC3E}">
        <p14:creationId xmlns:p14="http://schemas.microsoft.com/office/powerpoint/2010/main" val="139136580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508000" y="580644"/>
            <a:ext cx="11988800" cy="1219200"/>
          </a:xfrm>
          <a:prstGeom prst="rect">
            <a:avLst/>
          </a:prstGeom>
        </p:spPr>
        <p:txBody>
          <a:bodyPr>
            <a:normAutofit/>
          </a:bodyPr>
          <a:lstStyle/>
          <a:p>
            <a:r>
              <a:rPr lang="en-AU" sz="4500" dirty="0"/>
              <a:t>The Continuing Value for the DCF Model</a:t>
            </a:r>
            <a:endParaRPr sz="4500"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305340" y="2762648"/>
                <a:ext cx="11191460" cy="54726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defTabSz="914400">
                  <a:lnSpc>
                    <a:spcPct val="90000"/>
                  </a:lnSpc>
                  <a:buFontTx/>
                  <a:buNone/>
                </a:pPr>
                <a:r>
                  <a:rPr lang="en-US" altLang="en-US" sz="2800" dirty="0">
                    <a:solidFill>
                      <a:srgbClr val="002060"/>
                    </a:solidFill>
                    <a:latin typeface="Palatino"/>
                    <a:cs typeface="Times New Roman" panose="02020603050405020304" pitchFamily="18" charset="0"/>
                  </a:rPr>
                  <a:t>A. </a:t>
                </a:r>
                <a:r>
                  <a:rPr lang="en-US" altLang="en-US" sz="2800" dirty="0">
                    <a:latin typeface="Palatino"/>
                    <a:cs typeface="Times New Roman" panose="02020603050405020304" pitchFamily="18" charset="0"/>
                  </a:rPr>
                  <a:t>Capitalize terminal free cash flow</a:t>
                </a:r>
              </a:p>
              <a:p>
                <a:pPr defTabSz="914400">
                  <a:lnSpc>
                    <a:spcPct val="90000"/>
                  </a:lnSpc>
                  <a:buFontTx/>
                  <a:buNone/>
                </a:pPr>
                <a:endParaRPr lang="en-US" altLang="en-US" sz="2800" dirty="0">
                  <a:latin typeface="Palatino"/>
                  <a:cs typeface="Times New Roman" panose="02020603050405020304" pitchFamily="18" charset="0"/>
                </a:endParaRPr>
              </a:p>
              <a:p>
                <a:pPr defTabSz="914400">
                  <a:lnSpc>
                    <a:spcPct val="90000"/>
                  </a:lnSpc>
                  <a:buFontTx/>
                  <a:buNone/>
                </a:pPr>
                <a:r>
                  <a:rPr lang="en-US" altLang="en-US" sz="2800" dirty="0">
                    <a:latin typeface="Palatino"/>
                    <a:cs typeface="Times New Roman" panose="02020603050405020304" pitchFamily="18" charset="0"/>
                  </a:rPr>
                  <a:t>                                                                                </a:t>
                </a:r>
                <a14:m>
                  <m:oMath xmlns:m="http://schemas.openxmlformats.org/officeDocument/2006/math">
                    <m:r>
                      <a:rPr lang="en-AU" altLang="en-US" sz="2800" b="0" i="1" smtClean="0">
                        <a:solidFill>
                          <a:srgbClr val="00B050"/>
                        </a:solidFill>
                        <a:latin typeface="Cambria Math" panose="02040503050406030204" pitchFamily="18" charset="0"/>
                        <a:cs typeface="Times New Roman" panose="02020603050405020304" pitchFamily="18" charset="0"/>
                      </a:rPr>
                      <m:t>=</m:t>
                    </m:r>
                    <m:f>
                      <m:fPr>
                        <m:ctrlPr>
                          <a:rPr lang="en-AU" altLang="en-US" sz="2800" b="0" i="1" smtClean="0">
                            <a:solidFill>
                              <a:srgbClr val="00B050"/>
                            </a:solidFill>
                            <a:latin typeface="Cambria Math" panose="02040503050406030204" pitchFamily="18" charset="0"/>
                            <a:cs typeface="Times New Roman" panose="02020603050405020304" pitchFamily="18" charset="0"/>
                          </a:rPr>
                        </m:ctrlPr>
                      </m:fPr>
                      <m:num>
                        <m:sSub>
                          <m:sSubPr>
                            <m:ctrlPr>
                              <a:rPr lang="en-AU" altLang="en-US" sz="2800" b="0" i="1" smtClean="0">
                                <a:solidFill>
                                  <a:srgbClr val="00B050"/>
                                </a:solidFill>
                                <a:latin typeface="Cambria Math" panose="02040503050406030204" pitchFamily="18" charset="0"/>
                                <a:cs typeface="Times New Roman" panose="02020603050405020304" pitchFamily="18" charset="0"/>
                              </a:rPr>
                            </m:ctrlPr>
                          </m:sSubPr>
                          <m:e>
                            <m:r>
                              <a:rPr lang="en-AU" altLang="en-US" sz="2800" b="0" i="1" smtClean="0">
                                <a:solidFill>
                                  <a:srgbClr val="00B050"/>
                                </a:solidFill>
                                <a:latin typeface="Cambria Math" panose="02040503050406030204" pitchFamily="18" charset="0"/>
                                <a:cs typeface="Times New Roman" panose="02020603050405020304" pitchFamily="18" charset="0"/>
                              </a:rPr>
                              <m:t>𝐹𝐶𝐹</m:t>
                            </m:r>
                          </m:e>
                          <m:sub>
                            <m:r>
                              <a:rPr lang="en-AU" altLang="en-US" sz="2800" b="0" i="1" smtClean="0">
                                <a:solidFill>
                                  <a:srgbClr val="00B050"/>
                                </a:solidFill>
                                <a:latin typeface="Cambria Math" panose="02040503050406030204" pitchFamily="18" charset="0"/>
                                <a:cs typeface="Times New Roman" panose="02020603050405020304" pitchFamily="18" charset="0"/>
                              </a:rPr>
                              <m:t>𝑇</m:t>
                            </m:r>
                            <m:r>
                              <a:rPr lang="en-AU" altLang="en-US" sz="2800" b="0" i="1" smtClean="0">
                                <a:solidFill>
                                  <a:srgbClr val="00B050"/>
                                </a:solidFill>
                                <a:latin typeface="Cambria Math" panose="02040503050406030204" pitchFamily="18" charset="0"/>
                                <a:cs typeface="Times New Roman" panose="02020603050405020304" pitchFamily="18" charset="0"/>
                              </a:rPr>
                              <m:t>+1</m:t>
                            </m:r>
                          </m:sub>
                        </m:sSub>
                      </m:num>
                      <m:den>
                        <m:r>
                          <a:rPr lang="en-AU" altLang="en-US" sz="2800" b="0" i="1" smtClean="0">
                            <a:solidFill>
                              <a:srgbClr val="00B050"/>
                            </a:solidFill>
                            <a:latin typeface="Cambria Math" panose="02040503050406030204" pitchFamily="18" charset="0"/>
                            <a:cs typeface="Times New Roman" panose="02020603050405020304" pitchFamily="18" charset="0"/>
                          </a:rPr>
                          <m:t>𝑟</m:t>
                        </m:r>
                      </m:den>
                    </m:f>
                  </m:oMath>
                </a14:m>
                <a:endParaRPr lang="en-US" altLang="en-US" sz="2800" dirty="0">
                  <a:latin typeface="Palatino"/>
                  <a:cs typeface="Times New Roman" panose="02020603050405020304" pitchFamily="18" charset="0"/>
                </a:endParaRPr>
              </a:p>
              <a:p>
                <a:pPr defTabSz="914400">
                  <a:lnSpc>
                    <a:spcPct val="90000"/>
                  </a:lnSpc>
                  <a:buFontTx/>
                  <a:buNone/>
                </a:pPr>
                <a:r>
                  <a:rPr lang="en-US" altLang="en-US" sz="2800" dirty="0">
                    <a:latin typeface="Palatino"/>
                    <a:cs typeface="Times New Roman" panose="02020603050405020304" pitchFamily="18" charset="0"/>
                  </a:rPr>
                  <a:t>                                                                               </a:t>
                </a:r>
              </a:p>
              <a:p>
                <a:pPr defTabSz="914400">
                  <a:lnSpc>
                    <a:spcPct val="90000"/>
                  </a:lnSpc>
                  <a:buFontTx/>
                  <a:buNone/>
                </a:pPr>
                <a:endParaRPr lang="en-US" altLang="en-US" sz="2800" dirty="0">
                  <a:latin typeface="Palatino"/>
                  <a:cs typeface="Times New Roman" panose="02020603050405020304" pitchFamily="18" charset="0"/>
                </a:endParaRPr>
              </a:p>
              <a:p>
                <a:pPr defTabSz="914400">
                  <a:lnSpc>
                    <a:spcPct val="90000"/>
                  </a:lnSpc>
                  <a:buFontTx/>
                  <a:buNone/>
                </a:pPr>
                <a:r>
                  <a:rPr lang="en-US" altLang="en-US" sz="2800" dirty="0">
                    <a:solidFill>
                      <a:srgbClr val="002060"/>
                    </a:solidFill>
                    <a:latin typeface="Palatino"/>
                    <a:cs typeface="Times New Roman" panose="02020603050405020304" pitchFamily="18" charset="0"/>
                  </a:rPr>
                  <a:t>B. </a:t>
                </a:r>
                <a:r>
                  <a:rPr lang="en-US" altLang="en-US" sz="2800" dirty="0">
                    <a:latin typeface="Palatino"/>
                    <a:cs typeface="Times New Roman" panose="02020603050405020304" pitchFamily="18" charset="0"/>
                  </a:rPr>
                  <a:t>Capitalize terminal free cash flow with growth</a:t>
                </a:r>
              </a:p>
              <a:p>
                <a:pPr defTabSz="914400">
                  <a:lnSpc>
                    <a:spcPct val="90000"/>
                  </a:lnSpc>
                  <a:buFontTx/>
                  <a:buNone/>
                </a:pPr>
                <a:endParaRPr lang="en-US" altLang="en-US" sz="2800" dirty="0">
                  <a:latin typeface="Palatino"/>
                  <a:cs typeface="Times New Roman" panose="02020603050405020304" pitchFamily="18" charset="0"/>
                </a:endParaRPr>
              </a:p>
              <a:p>
                <a:pPr defTabSz="914400">
                  <a:lnSpc>
                    <a:spcPct val="90000"/>
                  </a:lnSpc>
                  <a:buFontTx/>
                  <a:buNone/>
                </a:pPr>
                <a:endParaRPr lang="en-US" altLang="en-US" sz="2800" dirty="0">
                  <a:latin typeface="Palatino"/>
                  <a:cs typeface="Times New Roman" panose="02020603050405020304" pitchFamily="18" charset="0"/>
                </a:endParaRPr>
              </a:p>
              <a:p>
                <a:pPr defTabSz="914400">
                  <a:lnSpc>
                    <a:spcPct val="90000"/>
                  </a:lnSpc>
                  <a:buFontTx/>
                  <a:buNone/>
                </a:pPr>
                <a14:m>
                  <m:oMathPara xmlns:m="http://schemas.openxmlformats.org/officeDocument/2006/math">
                    <m:oMathParaPr>
                      <m:jc m:val="centerGroup"/>
                    </m:oMathParaPr>
                    <m:oMath xmlns:m="http://schemas.openxmlformats.org/officeDocument/2006/math">
                      <m:r>
                        <a:rPr lang="en-AU" altLang="en-US" sz="2800" b="0" i="1" smtClean="0">
                          <a:solidFill>
                            <a:srgbClr val="00B050"/>
                          </a:solidFill>
                          <a:latin typeface="Cambria Math" panose="02040503050406030204" pitchFamily="18" charset="0"/>
                          <a:cs typeface="Times New Roman" panose="02020603050405020304" pitchFamily="18" charset="0"/>
                        </a:rPr>
                        <m:t>                                                                     </m:t>
                      </m:r>
                      <m:r>
                        <a:rPr lang="en-AU" altLang="en-US" sz="2800" i="1">
                          <a:solidFill>
                            <a:srgbClr val="00B050"/>
                          </a:solidFill>
                          <a:latin typeface="Cambria Math" panose="02040503050406030204" pitchFamily="18" charset="0"/>
                          <a:cs typeface="Times New Roman" panose="02020603050405020304" pitchFamily="18" charset="0"/>
                        </a:rPr>
                        <m:t>=</m:t>
                      </m:r>
                      <m:f>
                        <m:fPr>
                          <m:ctrlPr>
                            <a:rPr lang="en-AU" altLang="en-US" sz="2800" i="1">
                              <a:solidFill>
                                <a:srgbClr val="00B050"/>
                              </a:solidFill>
                              <a:latin typeface="Cambria Math" panose="02040503050406030204" pitchFamily="18" charset="0"/>
                              <a:cs typeface="Times New Roman" panose="02020603050405020304" pitchFamily="18" charset="0"/>
                            </a:rPr>
                          </m:ctrlPr>
                        </m:fPr>
                        <m:num>
                          <m:sSub>
                            <m:sSubPr>
                              <m:ctrlPr>
                                <a:rPr lang="en-AU" altLang="en-US" sz="2800" i="1">
                                  <a:solidFill>
                                    <a:srgbClr val="00B050"/>
                                  </a:solidFill>
                                  <a:latin typeface="Cambria Math" panose="02040503050406030204" pitchFamily="18" charset="0"/>
                                  <a:cs typeface="Times New Roman" panose="02020603050405020304" pitchFamily="18" charset="0"/>
                                </a:rPr>
                              </m:ctrlPr>
                            </m:sSubPr>
                            <m:e>
                              <m:r>
                                <a:rPr lang="en-AU" altLang="en-US" sz="2800" i="1">
                                  <a:solidFill>
                                    <a:srgbClr val="00B050"/>
                                  </a:solidFill>
                                  <a:latin typeface="Cambria Math" panose="02040503050406030204" pitchFamily="18" charset="0"/>
                                  <a:cs typeface="Times New Roman" panose="02020603050405020304" pitchFamily="18" charset="0"/>
                                </a:rPr>
                                <m:t>𝐹𝐶𝐹</m:t>
                              </m:r>
                            </m:e>
                            <m:sub>
                              <m:r>
                                <a:rPr lang="en-AU" altLang="en-US" sz="2800" i="1">
                                  <a:solidFill>
                                    <a:srgbClr val="00B050"/>
                                  </a:solidFill>
                                  <a:latin typeface="Cambria Math" panose="02040503050406030204" pitchFamily="18" charset="0"/>
                                  <a:cs typeface="Times New Roman" panose="02020603050405020304" pitchFamily="18" charset="0"/>
                                </a:rPr>
                                <m:t>𝑇</m:t>
                              </m:r>
                              <m:r>
                                <a:rPr lang="en-AU" altLang="en-US" sz="2800" i="1">
                                  <a:solidFill>
                                    <a:srgbClr val="00B050"/>
                                  </a:solidFill>
                                  <a:latin typeface="Cambria Math" panose="02040503050406030204" pitchFamily="18" charset="0"/>
                                  <a:cs typeface="Times New Roman" panose="02020603050405020304" pitchFamily="18" charset="0"/>
                                </a:rPr>
                                <m:t>+1</m:t>
                              </m:r>
                            </m:sub>
                          </m:sSub>
                        </m:num>
                        <m:den>
                          <m:r>
                            <a:rPr lang="en-AU" altLang="en-US" sz="2800" i="1">
                              <a:solidFill>
                                <a:srgbClr val="00B050"/>
                              </a:solidFill>
                              <a:latin typeface="Cambria Math" panose="02040503050406030204" pitchFamily="18" charset="0"/>
                              <a:cs typeface="Times New Roman" panose="02020603050405020304" pitchFamily="18" charset="0"/>
                            </a:rPr>
                            <m:t>𝑟</m:t>
                          </m:r>
                          <m:r>
                            <a:rPr lang="en-AU" altLang="en-US" sz="2800" b="0" i="1" smtClean="0">
                              <a:solidFill>
                                <a:srgbClr val="00B050"/>
                              </a:solidFill>
                              <a:latin typeface="Cambria Math" panose="02040503050406030204" pitchFamily="18" charset="0"/>
                              <a:cs typeface="Times New Roman" panose="02020603050405020304" pitchFamily="18" charset="0"/>
                            </a:rPr>
                            <m:t>−</m:t>
                          </m:r>
                          <m:r>
                            <a:rPr lang="en-AU" altLang="en-US" sz="2800" b="0" i="1" smtClean="0">
                              <a:solidFill>
                                <a:srgbClr val="00B050"/>
                              </a:solidFill>
                              <a:latin typeface="Cambria Math" panose="02040503050406030204" pitchFamily="18" charset="0"/>
                              <a:cs typeface="Times New Roman" panose="02020603050405020304" pitchFamily="18" charset="0"/>
                            </a:rPr>
                            <m:t>𝑔</m:t>
                          </m:r>
                        </m:den>
                      </m:f>
                    </m:oMath>
                  </m:oMathPara>
                </a14:m>
                <a:endParaRPr lang="en-US" altLang="en-US" sz="2800" dirty="0">
                  <a:latin typeface="Palatino"/>
                  <a:cs typeface="Times New Roman" panose="02020603050405020304" pitchFamily="18" charset="0"/>
                </a:endParaRPr>
              </a:p>
              <a:p>
                <a:pPr defTabSz="914400">
                  <a:lnSpc>
                    <a:spcPct val="90000"/>
                  </a:lnSpc>
                  <a:buFontTx/>
                  <a:buNone/>
                </a:pPr>
                <a:endParaRPr lang="en-US" altLang="en-US" sz="2800" dirty="0">
                  <a:latin typeface="Palatino"/>
                  <a:cs typeface="Times New Roman" panose="02020603050405020304" pitchFamily="18" charset="0"/>
                </a:endParaRPr>
              </a:p>
              <a:p>
                <a:pPr defTabSz="914400">
                  <a:lnSpc>
                    <a:spcPct val="90000"/>
                  </a:lnSpc>
                  <a:buFontTx/>
                  <a:buNone/>
                </a:pPr>
                <a:r>
                  <a:rPr lang="en-US" altLang="en-US" sz="2800" dirty="0">
                    <a:latin typeface="Palatino"/>
                    <a:cs typeface="Times New Roman" panose="02020603050405020304" pitchFamily="18" charset="0"/>
                  </a:rPr>
                  <a:t>			Will it work?</a:t>
                </a:r>
              </a:p>
              <a:p>
                <a:pPr defTabSz="914400">
                  <a:lnSpc>
                    <a:spcPct val="90000"/>
                  </a:lnSpc>
                  <a:buFontTx/>
                  <a:buNone/>
                </a:pPr>
                <a:endParaRPr lang="en-US" altLang="en-US" sz="2800" dirty="0">
                  <a:latin typeface="Palatino"/>
                  <a:cs typeface="Times New Roman" panose="02020603050405020304" pitchFamily="18" charset="0"/>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305340" y="2762648"/>
                <a:ext cx="11191460" cy="5472692"/>
              </a:xfrm>
              <a:prstGeom prst="rect">
                <a:avLst/>
              </a:prstGeom>
              <a:blipFill>
                <a:blip r:embed="rId4"/>
                <a:stretch>
                  <a:fillRect l="-1089" t="-2004" b="-4788"/>
                </a:stretch>
              </a:blipFill>
              <a:ln w="9525">
                <a:noFill/>
                <a:miter lim="800000"/>
                <a:headEnd/>
                <a:tailEnd/>
              </a:ln>
            </p:spPr>
            <p:txBody>
              <a:bodyPr/>
              <a:lstStyle/>
              <a:p>
                <a:r>
                  <a:rPr lang="en-AU">
                    <a:noFill/>
                  </a:rPr>
                  <a:t> </a:t>
                </a:r>
              </a:p>
            </p:txBody>
          </p:sp>
        </mc:Fallback>
      </mc:AlternateContent>
      <p:graphicFrame>
        <p:nvGraphicFramePr>
          <p:cNvPr id="6" name="Object 4"/>
          <p:cNvGraphicFramePr>
            <a:graphicFrameLocks/>
          </p:cNvGraphicFramePr>
          <p:nvPr>
            <p:extLst>
              <p:ext uri="{D42A27DB-BD31-4B8C-83A1-F6EECF244321}">
                <p14:modId xmlns:p14="http://schemas.microsoft.com/office/powerpoint/2010/main" val="2267365769"/>
              </p:ext>
            </p:extLst>
          </p:nvPr>
        </p:nvGraphicFramePr>
        <p:xfrm>
          <a:off x="4625009" y="3502990"/>
          <a:ext cx="3816626" cy="1254539"/>
        </p:xfrm>
        <a:graphic>
          <a:graphicData uri="http://schemas.openxmlformats.org/presentationml/2006/ole">
            <mc:AlternateContent xmlns:mc="http://schemas.openxmlformats.org/markup-compatibility/2006">
              <mc:Choice xmlns:v="urn:schemas-microsoft-com:vml" Requires="v">
                <p:oleObj name="Equation" r:id="rId5" imgW="1041120" imgH="380880" progId="Equation.3">
                  <p:embed/>
                </p:oleObj>
              </mc:Choice>
              <mc:Fallback>
                <p:oleObj name="Equation" r:id="rId5" imgW="1041120" imgH="380880" progId="Equation.3">
                  <p:embed/>
                  <p:pic>
                    <p:nvPicPr>
                      <p:cNvPr id="6"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5009" y="3502990"/>
                        <a:ext cx="3816626" cy="1254539"/>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333427408"/>
              </p:ext>
            </p:extLst>
          </p:nvPr>
        </p:nvGraphicFramePr>
        <p:xfrm>
          <a:off x="4725781" y="5945466"/>
          <a:ext cx="3835124" cy="1237213"/>
        </p:xfrm>
        <a:graphic>
          <a:graphicData uri="http://schemas.openxmlformats.org/presentationml/2006/ole">
            <mc:AlternateContent xmlns:mc="http://schemas.openxmlformats.org/markup-compatibility/2006">
              <mc:Choice xmlns:v="urn:schemas-microsoft-com:vml" Requires="v">
                <p:oleObj name="Equation" r:id="rId7" imgW="1041120" imgH="380880" progId="Equation.3">
                  <p:embed/>
                </p:oleObj>
              </mc:Choice>
              <mc:Fallback>
                <p:oleObj name="Equation" r:id="rId7" imgW="1041120" imgH="380880" progId="Equation.3">
                  <p:embed/>
                  <p:pic>
                    <p:nvPicPr>
                      <p:cNvPr id="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5781" y="5945466"/>
                        <a:ext cx="3835124" cy="12372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5322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365760" y="580644"/>
            <a:ext cx="12131040" cy="1219200"/>
          </a:xfrm>
          <a:prstGeom prst="rect">
            <a:avLst/>
          </a:prstGeom>
        </p:spPr>
        <p:txBody>
          <a:bodyPr>
            <a:noAutofit/>
          </a:bodyPr>
          <a:lstStyle/>
          <a:p>
            <a:r>
              <a:rPr lang="en-AU" sz="5000" dirty="0"/>
              <a:t>DCF Valuation: The Coca-Cola Company</a:t>
            </a:r>
            <a:endParaRPr sz="5000" dirty="0"/>
          </a:p>
        </p:txBody>
      </p:sp>
      <p:pic>
        <p:nvPicPr>
          <p:cNvPr id="7" name="Picture 6"/>
          <p:cNvPicPr>
            <a:picLocks noChangeAspect="1"/>
          </p:cNvPicPr>
          <p:nvPr/>
        </p:nvPicPr>
        <p:blipFill>
          <a:blip r:embed="rId3"/>
          <a:stretch>
            <a:fillRect/>
          </a:stretch>
        </p:blipFill>
        <p:spPr>
          <a:xfrm>
            <a:off x="193484" y="2178382"/>
            <a:ext cx="14132118" cy="6925861"/>
          </a:xfrm>
          <a:prstGeom prst="rect">
            <a:avLst/>
          </a:prstGeom>
        </p:spPr>
      </p:pic>
      <p:sp>
        <p:nvSpPr>
          <p:cNvPr id="10" name="TextBox 9"/>
          <p:cNvSpPr txBox="1"/>
          <p:nvPr/>
        </p:nvSpPr>
        <p:spPr>
          <a:xfrm>
            <a:off x="5697192" y="8650358"/>
            <a:ext cx="6799607" cy="861774"/>
          </a:xfrm>
          <a:prstGeom prst="rect">
            <a:avLst/>
          </a:prstGeom>
          <a:noFill/>
        </p:spPr>
        <p:txBody>
          <a:bodyPr wrap="square" rtlCol="0">
            <a:spAutoFit/>
          </a:bodyPr>
          <a:lstStyle/>
          <a:p>
            <a:pPr marL="342900" indent="-342900" defTabSz="914400">
              <a:buFontTx/>
              <a:buNone/>
            </a:pPr>
            <a:r>
              <a:rPr lang="en-US" altLang="en-US" sz="2500" dirty="0">
                <a:cs typeface="Times New Roman" panose="02020603050405020304" pitchFamily="18" charset="0"/>
              </a:rPr>
              <a:t>Present value of CV  = </a:t>
            </a:r>
            <a:r>
              <a:rPr lang="en-US" altLang="en-US" sz="2500" u="sng" dirty="0">
                <a:cs typeface="Times New Roman" panose="02020603050405020304" pitchFamily="18" charset="0"/>
              </a:rPr>
              <a:t>139,414</a:t>
            </a:r>
            <a:r>
              <a:rPr lang="en-US" altLang="en-US" sz="2500" dirty="0">
                <a:cs typeface="Times New Roman" panose="02020603050405020304" pitchFamily="18" charset="0"/>
              </a:rPr>
              <a:t>  =  90,611</a:t>
            </a:r>
          </a:p>
          <a:p>
            <a:pPr marL="342900" indent="-342900" defTabSz="914400">
              <a:buFontTx/>
              <a:buNone/>
            </a:pPr>
            <a:r>
              <a:rPr lang="en-US" altLang="en-US" sz="2500" dirty="0">
                <a:cs typeface="Times New Roman" panose="02020603050405020304" pitchFamily="18" charset="0"/>
              </a:rPr>
              <a:t>			1.5386</a:t>
            </a:r>
          </a:p>
        </p:txBody>
      </p:sp>
    </p:spTree>
    <p:extLst>
      <p:ext uri="{BB962C8B-B14F-4D97-AF65-F5344CB8AC3E}">
        <p14:creationId xmlns:p14="http://schemas.microsoft.com/office/powerpoint/2010/main" val="77838702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508000" y="580644"/>
            <a:ext cx="11988800" cy="1219200"/>
          </a:xfrm>
          <a:prstGeom prst="rect">
            <a:avLst/>
          </a:prstGeom>
        </p:spPr>
        <p:txBody>
          <a:bodyPr>
            <a:normAutofit/>
          </a:bodyPr>
          <a:lstStyle/>
          <a:p>
            <a:r>
              <a:rPr lang="en-AU" sz="5500" dirty="0"/>
              <a:t>Steps for a DCF Valuation</a:t>
            </a:r>
            <a:endParaRPr sz="5500" dirty="0"/>
          </a:p>
        </p:txBody>
      </p:sp>
      <p:sp>
        <p:nvSpPr>
          <p:cNvPr id="5" name="Rectangle 3"/>
          <p:cNvSpPr txBox="1">
            <a:spLocks noChangeArrowheads="1"/>
          </p:cNvSpPr>
          <p:nvPr/>
        </p:nvSpPr>
        <p:spPr bwMode="auto">
          <a:xfrm>
            <a:off x="457199" y="2934926"/>
            <a:ext cx="12437165" cy="54726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598488" indent="-381000" defTabSz="914400">
              <a:buFontTx/>
              <a:buNone/>
            </a:pPr>
            <a:r>
              <a:rPr lang="en-US" altLang="en-US" sz="2800" i="1" dirty="0">
                <a:latin typeface="Palatino"/>
                <a:cs typeface="Times New Roman" panose="02020603050405020304" pitchFamily="18" charset="0"/>
              </a:rPr>
              <a:t>Here are the steps to follow for a DCF valuation:</a:t>
            </a:r>
          </a:p>
          <a:p>
            <a:pPr marL="598488" indent="-381000" defTabSz="914400">
              <a:buFontTx/>
              <a:buNone/>
            </a:pPr>
            <a:endParaRPr lang="en-US" altLang="en-US" sz="2800" dirty="0">
              <a:latin typeface="Palatino"/>
              <a:cs typeface="Times New Roman" panose="02020603050405020304" pitchFamily="18" charset="0"/>
            </a:endParaRPr>
          </a:p>
          <a:p>
            <a:pPr marL="598488" indent="-381000" defTabSz="914400">
              <a:buFontTx/>
              <a:buAutoNum type="arabicPeriod"/>
            </a:pPr>
            <a:r>
              <a:rPr lang="en-US" altLang="en-US" sz="2800" dirty="0">
                <a:latin typeface="Palatino"/>
                <a:cs typeface="Times New Roman" panose="02020603050405020304" pitchFamily="18" charset="0"/>
              </a:rPr>
              <a:t>Forecast free cash flow to a horizon</a:t>
            </a:r>
          </a:p>
          <a:p>
            <a:pPr marL="598488" indent="-381000" defTabSz="914400">
              <a:buFontTx/>
              <a:buAutoNum type="arabicPeriod"/>
            </a:pPr>
            <a:r>
              <a:rPr lang="en-US" altLang="en-US" sz="2800" dirty="0">
                <a:latin typeface="Palatino"/>
                <a:cs typeface="Times New Roman" panose="02020603050405020304" pitchFamily="18" charset="0"/>
              </a:rPr>
              <a:t>Discount the free cash flow to present value</a:t>
            </a:r>
          </a:p>
          <a:p>
            <a:pPr marL="598488" indent="-381000" defTabSz="914400">
              <a:buFontTx/>
              <a:buAutoNum type="arabicPeriod"/>
            </a:pPr>
            <a:r>
              <a:rPr lang="en-US" altLang="en-US" sz="2800" dirty="0">
                <a:latin typeface="Palatino"/>
                <a:cs typeface="Times New Roman" panose="02020603050405020304" pitchFamily="18" charset="0"/>
              </a:rPr>
              <a:t>Calculate a continuing value at the horizon with an estimated growth rate</a:t>
            </a:r>
          </a:p>
          <a:p>
            <a:pPr marL="598488" indent="-381000" defTabSz="914400">
              <a:buFontTx/>
              <a:buAutoNum type="arabicPeriod"/>
            </a:pPr>
            <a:r>
              <a:rPr lang="en-US" altLang="en-US" sz="2800" dirty="0">
                <a:latin typeface="Palatino"/>
                <a:cs typeface="Times New Roman" panose="02020603050405020304" pitchFamily="18" charset="0"/>
              </a:rPr>
              <a:t>Discount the continuing value to the present</a:t>
            </a:r>
          </a:p>
          <a:p>
            <a:pPr marL="598488" indent="-381000" defTabSz="914400">
              <a:buFontTx/>
              <a:buAutoNum type="arabicPeriod"/>
            </a:pPr>
            <a:r>
              <a:rPr lang="en-US" altLang="en-US" sz="2800" dirty="0">
                <a:latin typeface="Palatino"/>
                <a:cs typeface="Times New Roman" panose="02020603050405020304" pitchFamily="18" charset="0"/>
              </a:rPr>
              <a:t>Add 2 and 4</a:t>
            </a:r>
          </a:p>
          <a:p>
            <a:pPr marL="598488" indent="-381000" defTabSz="914400">
              <a:buFontTx/>
              <a:buAutoNum type="arabicPeriod"/>
            </a:pPr>
            <a:r>
              <a:rPr lang="en-US" altLang="en-US" sz="2800" dirty="0">
                <a:latin typeface="Palatino"/>
                <a:cs typeface="Times New Roman" panose="02020603050405020304" pitchFamily="18" charset="0"/>
              </a:rPr>
              <a:t>Subtract net debt</a:t>
            </a:r>
          </a:p>
        </p:txBody>
      </p:sp>
    </p:spTree>
    <p:extLst>
      <p:ext uri="{BB962C8B-B14F-4D97-AF65-F5344CB8AC3E}">
        <p14:creationId xmlns:p14="http://schemas.microsoft.com/office/powerpoint/2010/main" val="354333240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Evaluation in reality</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508000" y="2628900"/>
                <a:ext cx="11988800" cy="7124700"/>
              </a:xfrm>
            </p:spPr>
            <p:txBody>
              <a:bodyPr>
                <a:normAutofit fontScale="55000" lnSpcReduction="20000"/>
              </a:bodyPr>
              <a:lstStyle/>
              <a:p>
                <a:pPr marL="0" indent="0">
                  <a:buNone/>
                </a:pPr>
                <a:r>
                  <a:rPr lang="en-AU" dirty="0"/>
                  <a:t>1) Where to find forecasted free cash flow? (</a:t>
                </a:r>
                <a:r>
                  <a:rPr lang="en-AU" dirty="0" err="1"/>
                  <a:t>eg.</a:t>
                </a:r>
                <a:r>
                  <a:rPr lang="en-AU" dirty="0"/>
                  <a:t> W</a:t>
                </a:r>
                <a:r>
                  <a:rPr lang="en-US" altLang="zh-CN" dirty="0" err="1"/>
                  <a:t>orkspace</a:t>
                </a:r>
                <a:r>
                  <a:rPr lang="en-AU" dirty="0"/>
                  <a:t>)</a:t>
                </a:r>
              </a:p>
              <a:p>
                <a:pPr lvl="1"/>
                <a:r>
                  <a:rPr lang="en-AU" dirty="0"/>
                  <a:t>FCFF=CFO-</a:t>
                </a:r>
                <a:r>
                  <a:rPr lang="en-AU" dirty="0" err="1"/>
                  <a:t>CapEx</a:t>
                </a:r>
                <a:r>
                  <a:rPr lang="en-AU" dirty="0"/>
                  <a:t> (cash flow statement; </a:t>
                </a:r>
                <a:r>
                  <a:rPr lang="en-AU" dirty="0" err="1"/>
                  <a:t>CapEx</a:t>
                </a:r>
                <a:r>
                  <a:rPr lang="en-AU" dirty="0"/>
                  <a:t> normally includes fixed and tangible assets only)</a:t>
                </a:r>
              </a:p>
              <a:p>
                <a:pPr marL="0" indent="0">
                  <a:buNone/>
                </a:pPr>
                <a:r>
                  <a:rPr lang="en-AU" dirty="0"/>
                  <a:t>2) What is cost of capital? WACC=</a:t>
                </a:r>
                <a14:m>
                  <m:oMath xmlns:m="http://schemas.openxmlformats.org/officeDocument/2006/math">
                    <m:d>
                      <m:dPr>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r>
                              <a:rPr lang="en-AU" b="0" i="1" smtClean="0">
                                <a:latin typeface="Cambria Math" panose="02040503050406030204" pitchFamily="18" charset="0"/>
                              </a:rPr>
                              <m:t>𝐸</m:t>
                            </m:r>
                          </m:num>
                          <m:den>
                            <m:r>
                              <a:rPr lang="en-AU" b="0" i="1" smtClean="0">
                                <a:latin typeface="Cambria Math" panose="02040503050406030204" pitchFamily="18" charset="0"/>
                              </a:rPr>
                              <m:t>𝑉</m:t>
                            </m:r>
                          </m:den>
                        </m:f>
                        <m:r>
                          <a:rPr lang="en-AU" b="0" i="1" smtClean="0">
                            <a:latin typeface="Cambria Math" panose="02040503050406030204" pitchFamily="18" charset="0"/>
                            <a:ea typeface="Cambria Math" panose="02040503050406030204" pitchFamily="18" charset="0"/>
                          </a:rPr>
                          <m:t>×</m:t>
                        </m:r>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𝑅</m:t>
                            </m:r>
                          </m:e>
                          <m:sub>
                            <m:r>
                              <a:rPr lang="en-AU" b="0" i="1" smtClean="0">
                                <a:latin typeface="Cambria Math" panose="02040503050406030204" pitchFamily="18" charset="0"/>
                                <a:ea typeface="Cambria Math" panose="02040503050406030204" pitchFamily="18" charset="0"/>
                              </a:rPr>
                              <m:t>𝑒</m:t>
                            </m:r>
                          </m:sub>
                        </m:sSub>
                      </m:e>
                    </m:d>
                    <m:r>
                      <a:rPr lang="en-AU" b="0"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ea typeface="Cambria Math" panose="02040503050406030204" pitchFamily="18" charset="0"/>
                          </a:rPr>
                        </m:ctrlPr>
                      </m:fPr>
                      <m:num>
                        <m:r>
                          <a:rPr lang="en-AU" b="0" i="1" smtClean="0">
                            <a:latin typeface="Cambria Math" panose="02040503050406030204" pitchFamily="18" charset="0"/>
                            <a:ea typeface="Cambria Math" panose="02040503050406030204" pitchFamily="18" charset="0"/>
                          </a:rPr>
                          <m:t>𝐷</m:t>
                        </m:r>
                      </m:num>
                      <m:den>
                        <m:r>
                          <a:rPr lang="en-AU" b="0" i="1" smtClean="0">
                            <a:latin typeface="Cambria Math" panose="02040503050406030204" pitchFamily="18" charset="0"/>
                            <a:ea typeface="Cambria Math" panose="02040503050406030204" pitchFamily="18" charset="0"/>
                          </a:rPr>
                          <m:t>𝑉</m:t>
                        </m:r>
                      </m:den>
                    </m:f>
                    <m:r>
                      <a:rPr lang="en-AU" b="0" i="1" smtClean="0">
                        <a:latin typeface="Cambria Math" panose="02040503050406030204" pitchFamily="18" charset="0"/>
                        <a:ea typeface="Cambria Math" panose="02040503050406030204" pitchFamily="18" charset="0"/>
                      </a:rPr>
                      <m:t>×</m:t>
                    </m:r>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𝑅</m:t>
                        </m:r>
                      </m:e>
                      <m:sub>
                        <m:r>
                          <a:rPr lang="en-AU" b="0" i="1" smtClean="0">
                            <a:latin typeface="Cambria Math" panose="02040503050406030204" pitchFamily="18" charset="0"/>
                            <a:ea typeface="Cambria Math" panose="02040503050406030204" pitchFamily="18" charset="0"/>
                          </a:rPr>
                          <m:t>𝑑</m:t>
                        </m:r>
                      </m:sub>
                    </m:sSub>
                    <m:r>
                      <a:rPr lang="en-AU" b="0" i="1" smtClean="0">
                        <a:latin typeface="Cambria Math" panose="02040503050406030204" pitchFamily="18" charset="0"/>
                        <a:ea typeface="Cambria Math" panose="02040503050406030204" pitchFamily="18" charset="0"/>
                      </a:rPr>
                      <m:t>×</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1−</m:t>
                        </m:r>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𝑇</m:t>
                            </m:r>
                          </m:e>
                          <m:sub>
                            <m:r>
                              <a:rPr lang="en-AU" b="0" i="1" smtClean="0">
                                <a:latin typeface="Cambria Math" panose="02040503050406030204" pitchFamily="18" charset="0"/>
                                <a:ea typeface="Cambria Math" panose="02040503050406030204" pitchFamily="18" charset="0"/>
                              </a:rPr>
                              <m:t>𝐶</m:t>
                            </m:r>
                          </m:sub>
                        </m:sSub>
                      </m:e>
                    </m:d>
                    <m:r>
                      <a:rPr lang="en-AU" b="0" i="1" smtClean="0">
                        <a:latin typeface="Cambria Math" panose="02040503050406030204" pitchFamily="18" charset="0"/>
                        <a:ea typeface="Cambria Math" panose="02040503050406030204" pitchFamily="18" charset="0"/>
                      </a:rPr>
                      <m:t>)</m:t>
                    </m:r>
                  </m:oMath>
                </a14:m>
                <a:endParaRPr lang="en-AU" dirty="0"/>
              </a:p>
              <a:p>
                <a:pPr lvl="1"/>
                <a:r>
                  <a:rPr lang="en-AU" dirty="0"/>
                  <a:t>CAPM: </a:t>
                </a:r>
                <a14:m>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𝑹</m:t>
                        </m:r>
                      </m:e>
                      <m:sub>
                        <m:r>
                          <a:rPr lang="en-AU" b="1" i="1">
                            <a:latin typeface="Cambria Math" panose="02040503050406030204" pitchFamily="18" charset="0"/>
                          </a:rPr>
                          <m:t>𝑬</m:t>
                        </m:r>
                      </m:sub>
                    </m:sSub>
                    <m:r>
                      <a:rPr lang="en-AU" b="1" i="1">
                        <a:latin typeface="Cambria Math" panose="02040503050406030204" pitchFamily="18" charset="0"/>
                      </a:rPr>
                      <m:t>=</m:t>
                    </m:r>
                    <m:sSub>
                      <m:sSubPr>
                        <m:ctrlPr>
                          <a:rPr lang="en-AU" b="1" i="1">
                            <a:latin typeface="Cambria Math" panose="02040503050406030204" pitchFamily="18" charset="0"/>
                          </a:rPr>
                        </m:ctrlPr>
                      </m:sSubPr>
                      <m:e>
                        <m:r>
                          <a:rPr lang="en-AU" b="1" i="1">
                            <a:latin typeface="Cambria Math" panose="02040503050406030204" pitchFamily="18" charset="0"/>
                          </a:rPr>
                          <m:t>𝒓</m:t>
                        </m:r>
                      </m:e>
                      <m:sub>
                        <m:r>
                          <a:rPr lang="en-AU" b="1" i="1">
                            <a:latin typeface="Cambria Math" panose="02040503050406030204" pitchFamily="18" charset="0"/>
                          </a:rPr>
                          <m:t>𝒇</m:t>
                        </m:r>
                      </m:sub>
                    </m:sSub>
                    <m:r>
                      <a:rPr lang="en-AU" b="1" i="1">
                        <a:latin typeface="Cambria Math" panose="02040503050406030204" pitchFamily="18" charset="0"/>
                      </a:rPr>
                      <m:t>+</m:t>
                    </m:r>
                    <m:r>
                      <a:rPr lang="en-AU" b="1" i="1">
                        <a:latin typeface="Cambria Math" panose="02040503050406030204" pitchFamily="18" charset="0"/>
                      </a:rPr>
                      <m:t>𝜷</m:t>
                    </m:r>
                    <m:d>
                      <m:dPr>
                        <m:ctrlPr>
                          <a:rPr lang="en-AU" b="1" i="1">
                            <a:latin typeface="Cambria Math" panose="02040503050406030204" pitchFamily="18" charset="0"/>
                          </a:rPr>
                        </m:ctrlPr>
                      </m:dPr>
                      <m:e>
                        <m:sSub>
                          <m:sSubPr>
                            <m:ctrlPr>
                              <a:rPr lang="en-AU" b="1" i="1">
                                <a:latin typeface="Cambria Math" panose="02040503050406030204" pitchFamily="18" charset="0"/>
                              </a:rPr>
                            </m:ctrlPr>
                          </m:sSubPr>
                          <m:e>
                            <m:r>
                              <a:rPr lang="en-AU" b="1" i="1">
                                <a:latin typeface="Cambria Math" panose="02040503050406030204" pitchFamily="18" charset="0"/>
                              </a:rPr>
                              <m:t>𝒓</m:t>
                            </m:r>
                          </m:e>
                          <m:sub>
                            <m:r>
                              <a:rPr lang="en-AU" b="1" i="1">
                                <a:latin typeface="Cambria Math" panose="02040503050406030204" pitchFamily="18" charset="0"/>
                              </a:rPr>
                              <m:t>𝒎</m:t>
                            </m:r>
                          </m:sub>
                        </m:sSub>
                        <m:r>
                          <a:rPr lang="en-AU" b="1" i="1">
                            <a:latin typeface="Cambria Math" panose="02040503050406030204" pitchFamily="18" charset="0"/>
                          </a:rPr>
                          <m:t>−</m:t>
                        </m:r>
                        <m:sSub>
                          <m:sSubPr>
                            <m:ctrlPr>
                              <a:rPr lang="en-AU" b="1" i="1">
                                <a:latin typeface="Cambria Math" panose="02040503050406030204" pitchFamily="18" charset="0"/>
                              </a:rPr>
                            </m:ctrlPr>
                          </m:sSubPr>
                          <m:e>
                            <m:r>
                              <a:rPr lang="en-AU" b="1" i="1">
                                <a:latin typeface="Cambria Math" panose="02040503050406030204" pitchFamily="18" charset="0"/>
                              </a:rPr>
                              <m:t>𝒓</m:t>
                            </m:r>
                          </m:e>
                          <m:sub>
                            <m:r>
                              <a:rPr lang="en-AU" b="1" i="1">
                                <a:latin typeface="Cambria Math" panose="02040503050406030204" pitchFamily="18" charset="0"/>
                              </a:rPr>
                              <m:t>𝒇</m:t>
                            </m:r>
                          </m:sub>
                        </m:sSub>
                      </m:e>
                    </m:d>
                  </m:oMath>
                </a14:m>
                <a:endParaRPr lang="en-AU" dirty="0"/>
              </a:p>
              <a:p>
                <a:pPr lvl="1"/>
                <a:r>
                  <a:rPr lang="en-AU" dirty="0"/>
                  <a:t>DGM: </a:t>
                </a:r>
                <a14:m>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𝑹</m:t>
                        </m:r>
                      </m:e>
                      <m:sub>
                        <m:r>
                          <a:rPr lang="en-AU" b="1" i="1">
                            <a:latin typeface="Cambria Math" panose="02040503050406030204" pitchFamily="18" charset="0"/>
                          </a:rPr>
                          <m:t>𝑬</m:t>
                        </m:r>
                      </m:sub>
                    </m:sSub>
                    <m:r>
                      <a:rPr lang="en-AU" b="1" i="1">
                        <a:latin typeface="Cambria Math" panose="02040503050406030204" pitchFamily="18" charset="0"/>
                      </a:rPr>
                      <m:t>=</m:t>
                    </m:r>
                    <m:f>
                      <m:fPr>
                        <m:ctrlPr>
                          <a:rPr lang="en-AU" b="1" i="1">
                            <a:latin typeface="Cambria Math" panose="02040503050406030204" pitchFamily="18" charset="0"/>
                          </a:rPr>
                        </m:ctrlPr>
                      </m:fPr>
                      <m:num>
                        <m:sSub>
                          <m:sSubPr>
                            <m:ctrlPr>
                              <a:rPr lang="en-AU" b="1" i="1">
                                <a:latin typeface="Cambria Math" panose="02040503050406030204" pitchFamily="18" charset="0"/>
                              </a:rPr>
                            </m:ctrlPr>
                          </m:sSubPr>
                          <m:e>
                            <m:r>
                              <a:rPr lang="en-AU" b="1" i="1">
                                <a:latin typeface="Cambria Math" panose="02040503050406030204" pitchFamily="18" charset="0"/>
                              </a:rPr>
                              <m:t>𝑫</m:t>
                            </m:r>
                          </m:e>
                          <m:sub>
                            <m:r>
                              <a:rPr lang="en-AU" b="1" i="1">
                                <a:latin typeface="Cambria Math" panose="02040503050406030204" pitchFamily="18" charset="0"/>
                              </a:rPr>
                              <m:t>𝟏</m:t>
                            </m:r>
                          </m:sub>
                        </m:sSub>
                      </m:num>
                      <m:den>
                        <m:sSub>
                          <m:sSubPr>
                            <m:ctrlPr>
                              <a:rPr lang="en-AU" b="1" i="1">
                                <a:latin typeface="Cambria Math" panose="02040503050406030204" pitchFamily="18" charset="0"/>
                              </a:rPr>
                            </m:ctrlPr>
                          </m:sSubPr>
                          <m:e>
                            <m:r>
                              <a:rPr lang="en-AU" b="1" i="1">
                                <a:latin typeface="Cambria Math" panose="02040503050406030204" pitchFamily="18" charset="0"/>
                              </a:rPr>
                              <m:t>𝑷</m:t>
                            </m:r>
                          </m:e>
                          <m:sub>
                            <m:r>
                              <a:rPr lang="en-AU" b="1" i="1">
                                <a:latin typeface="Cambria Math" panose="02040503050406030204" pitchFamily="18" charset="0"/>
                              </a:rPr>
                              <m:t>𝟎</m:t>
                            </m:r>
                          </m:sub>
                        </m:sSub>
                      </m:den>
                    </m:f>
                    <m:r>
                      <a:rPr lang="en-AU" b="1" i="1">
                        <a:latin typeface="Cambria Math" panose="02040503050406030204" pitchFamily="18" charset="0"/>
                      </a:rPr>
                      <m:t>+</m:t>
                    </m:r>
                    <m:r>
                      <a:rPr lang="en-AU" b="1" i="1">
                        <a:latin typeface="Cambria Math" panose="02040503050406030204" pitchFamily="18" charset="0"/>
                      </a:rPr>
                      <m:t>𝒈</m:t>
                    </m:r>
                  </m:oMath>
                </a14:m>
                <a:endParaRPr lang="en-AU" dirty="0"/>
              </a:p>
              <a:p>
                <a:pPr marL="0" indent="0">
                  <a:buNone/>
                </a:pPr>
                <a:r>
                  <a:rPr lang="en-AU" dirty="0"/>
                  <a:t>3) What is g?</a:t>
                </a:r>
              </a:p>
              <a:p>
                <a:pPr lvl="1"/>
                <a:r>
                  <a:rPr lang="en-AU" dirty="0"/>
                  <a:t>historical data</a:t>
                </a:r>
              </a:p>
              <a:p>
                <a:pPr lvl="1"/>
                <a:r>
                  <a:rPr lang="en-AU" dirty="0"/>
                  <a:t>Sustainable growth rate=</a:t>
                </a:r>
                <a14:m>
                  <m:oMath xmlns:m="http://schemas.openxmlformats.org/officeDocument/2006/math">
                    <m:r>
                      <a:rPr lang="en-AU" b="1" i="1">
                        <a:latin typeface="Cambria Math" panose="02040503050406030204" pitchFamily="18" charset="0"/>
                      </a:rPr>
                      <m:t>𝒈</m:t>
                    </m:r>
                    <m:r>
                      <a:rPr lang="en-AU" b="1" i="1">
                        <a:latin typeface="Cambria Math" panose="02040503050406030204" pitchFamily="18" charset="0"/>
                      </a:rPr>
                      <m:t>=</m:t>
                    </m:r>
                    <m:r>
                      <a:rPr lang="en-AU" b="1" i="1">
                        <a:latin typeface="Cambria Math" panose="02040503050406030204" pitchFamily="18" charset="0"/>
                      </a:rPr>
                      <m:t>𝒓𝒆𝒕𝒆𝒏𝒕𝒊𝒐𝒏</m:t>
                    </m:r>
                    <m:r>
                      <a:rPr lang="en-AU" b="1" i="1">
                        <a:latin typeface="Cambria Math" panose="02040503050406030204" pitchFamily="18" charset="0"/>
                      </a:rPr>
                      <m:t> </m:t>
                    </m:r>
                    <m:r>
                      <a:rPr lang="en-AU" b="1" i="1">
                        <a:latin typeface="Cambria Math" panose="02040503050406030204" pitchFamily="18" charset="0"/>
                      </a:rPr>
                      <m:t>𝒓𝒂𝒕𝒆</m:t>
                    </m:r>
                    <m:r>
                      <a:rPr lang="en-AU" b="1" i="1">
                        <a:latin typeface="Cambria Math" panose="02040503050406030204" pitchFamily="18" charset="0"/>
                      </a:rPr>
                      <m:t>×</m:t>
                    </m:r>
                    <m:r>
                      <a:rPr lang="en-AU" b="1" i="1">
                        <a:latin typeface="Cambria Math" panose="02040503050406030204" pitchFamily="18" charset="0"/>
                      </a:rPr>
                      <m:t>𝑹𝑶𝑬</m:t>
                    </m:r>
                    <m:r>
                      <a:rPr lang="en-AU" b="1" i="1">
                        <a:latin typeface="Cambria Math" panose="02040503050406030204" pitchFamily="18" charset="0"/>
                      </a:rPr>
                      <m:t>=(</m:t>
                    </m:r>
                    <m:r>
                      <a:rPr lang="en-AU" b="1" i="1">
                        <a:latin typeface="Cambria Math" panose="02040503050406030204" pitchFamily="18" charset="0"/>
                      </a:rPr>
                      <m:t>𝟏</m:t>
                    </m:r>
                    <m:r>
                      <a:rPr lang="en-AU" b="1" i="1">
                        <a:latin typeface="Cambria Math" panose="02040503050406030204" pitchFamily="18" charset="0"/>
                      </a:rPr>
                      <m:t>−</m:t>
                    </m:r>
                    <m:f>
                      <m:fPr>
                        <m:ctrlPr>
                          <a:rPr lang="en-AU" b="1" i="1">
                            <a:latin typeface="Cambria Math" panose="02040503050406030204" pitchFamily="18" charset="0"/>
                          </a:rPr>
                        </m:ctrlPr>
                      </m:fPr>
                      <m:num>
                        <m:r>
                          <a:rPr lang="en-AU" b="1" i="1">
                            <a:latin typeface="Cambria Math" panose="02040503050406030204" pitchFamily="18" charset="0"/>
                          </a:rPr>
                          <m:t>𝑫𝒊𝒗𝒊𝒅𝒆𝒏𝒅</m:t>
                        </m:r>
                      </m:num>
                      <m:den>
                        <m:r>
                          <a:rPr lang="en-AU" b="1" i="1">
                            <a:latin typeface="Cambria Math" panose="02040503050406030204" pitchFamily="18" charset="0"/>
                          </a:rPr>
                          <m:t>𝑬𝑷𝑺</m:t>
                        </m:r>
                      </m:den>
                    </m:f>
                    <m:r>
                      <a:rPr lang="en-AU" b="1" i="1">
                        <a:latin typeface="Cambria Math" panose="02040503050406030204" pitchFamily="18" charset="0"/>
                      </a:rPr>
                      <m:t>)×(</m:t>
                    </m:r>
                    <m:f>
                      <m:fPr>
                        <m:ctrlPr>
                          <a:rPr lang="en-AU" b="1" i="1">
                            <a:latin typeface="Cambria Math" panose="02040503050406030204" pitchFamily="18" charset="0"/>
                          </a:rPr>
                        </m:ctrlPr>
                      </m:fPr>
                      <m:num>
                        <m:r>
                          <a:rPr lang="en-AU" b="1" i="1">
                            <a:latin typeface="Cambria Math" panose="02040503050406030204" pitchFamily="18" charset="0"/>
                          </a:rPr>
                          <m:t>𝑵𝒆𝒕</m:t>
                        </m:r>
                        <m:r>
                          <a:rPr lang="en-AU" b="1" i="1">
                            <a:latin typeface="Cambria Math" panose="02040503050406030204" pitchFamily="18" charset="0"/>
                          </a:rPr>
                          <m:t> </m:t>
                        </m:r>
                        <m:r>
                          <a:rPr lang="en-AU" b="1" i="1">
                            <a:latin typeface="Cambria Math" panose="02040503050406030204" pitchFamily="18" charset="0"/>
                          </a:rPr>
                          <m:t>𝒊𝒏𝒄𝒐𝒎𝒆</m:t>
                        </m:r>
                      </m:num>
                      <m:den>
                        <m:r>
                          <a:rPr lang="en-AU" b="1" i="1">
                            <a:latin typeface="Cambria Math" panose="02040503050406030204" pitchFamily="18" charset="0"/>
                          </a:rPr>
                          <m:t>𝒔𝒉𝒂𝒓𝒆𝒉𝒐𝒍𝒅𝒆𝒓𝒔</m:t>
                        </m:r>
                        <m:r>
                          <a:rPr lang="en-AU" b="1" i="1">
                            <a:latin typeface="Cambria Math" panose="02040503050406030204" pitchFamily="18" charset="0"/>
                          </a:rPr>
                          <m:t> </m:t>
                        </m:r>
                        <m:r>
                          <a:rPr lang="en-AU" b="1" i="1">
                            <a:latin typeface="Cambria Math" panose="02040503050406030204" pitchFamily="18" charset="0"/>
                          </a:rPr>
                          <m:t>𝒆𝒒𝒖𝒊𝒕𝒚</m:t>
                        </m:r>
                      </m:den>
                    </m:f>
                    <m:r>
                      <a:rPr lang="en-AU" b="1" i="1">
                        <a:latin typeface="Cambria Math" panose="02040503050406030204" pitchFamily="18" charset="0"/>
                      </a:rPr>
                      <m:t>)</m:t>
                    </m:r>
                  </m:oMath>
                </a14:m>
                <a:endParaRPr lang="en-AU" sz="3200" dirty="0"/>
              </a:p>
              <a:p>
                <a:pPr marL="0" indent="0">
                  <a:buNone/>
                </a:pPr>
                <a:r>
                  <a:rPr lang="en-AU" dirty="0"/>
                  <a:t>4) What is net debt? </a:t>
                </a:r>
              </a:p>
              <a:p>
                <a:pPr lvl="1"/>
                <a:r>
                  <a:rPr lang="en-AU" dirty="0"/>
                  <a:t>Enterprise value=Net Debt+ Equity       </a:t>
                </a:r>
                <a:r>
                  <a:rPr lang="en-AU" dirty="0">
                    <a:sym typeface="Symbol" panose="05050102010706020507" pitchFamily="18" charset="2"/>
                  </a:rPr>
                  <a:t>Net debt=Debt-Cash and cash equivalent </a:t>
                </a:r>
                <a:endParaRPr lang="en-AU" dirty="0"/>
              </a:p>
              <a:p>
                <a:pPr marL="0" indent="0">
                  <a:buNone/>
                </a:pPr>
                <a:r>
                  <a:rPr lang="en-AU" dirty="0"/>
                  <a:t>5) No. of shares outstanding.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508000" y="2628900"/>
                <a:ext cx="11988800" cy="7124700"/>
              </a:xfrm>
              <a:blipFill>
                <a:blip r:embed="rId2"/>
                <a:stretch>
                  <a:fillRect l="-864" r="-458"/>
                </a:stretch>
              </a:blipFill>
            </p:spPr>
            <p:txBody>
              <a:bodyPr/>
              <a:lstStyle/>
              <a:p>
                <a:r>
                  <a:rPr lang="en-AU">
                    <a:noFill/>
                  </a:rPr>
                  <a:t> </a:t>
                </a:r>
              </a:p>
            </p:txBody>
          </p:sp>
        </mc:Fallback>
      </mc:AlternateContent>
    </p:spTree>
    <p:extLst>
      <p:ext uri="{BB962C8B-B14F-4D97-AF65-F5344CB8AC3E}">
        <p14:creationId xmlns:p14="http://schemas.microsoft.com/office/powerpoint/2010/main" val="2061364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508000" y="580644"/>
            <a:ext cx="11988800" cy="1219200"/>
          </a:xfrm>
          <a:prstGeom prst="rect">
            <a:avLst/>
          </a:prstGeom>
        </p:spPr>
        <p:txBody>
          <a:bodyPr>
            <a:normAutofit/>
          </a:bodyPr>
          <a:lstStyle/>
          <a:p>
            <a:r>
              <a:rPr lang="en-AU" sz="5500" dirty="0"/>
              <a:t>Will DCF Valuation Always Work?</a:t>
            </a:r>
            <a:endParaRPr sz="5500" dirty="0"/>
          </a:p>
        </p:txBody>
      </p:sp>
      <p:pic>
        <p:nvPicPr>
          <p:cNvPr id="2" name="Picture 1"/>
          <p:cNvPicPr>
            <a:picLocks noChangeAspect="1"/>
          </p:cNvPicPr>
          <p:nvPr/>
        </p:nvPicPr>
        <p:blipFill>
          <a:blip r:embed="rId3"/>
          <a:stretch>
            <a:fillRect/>
          </a:stretch>
        </p:blipFill>
        <p:spPr>
          <a:xfrm>
            <a:off x="675862" y="2279375"/>
            <a:ext cx="13013634" cy="4612328"/>
          </a:xfrm>
          <a:prstGeom prst="rect">
            <a:avLst/>
          </a:prstGeom>
        </p:spPr>
      </p:pic>
      <p:sp>
        <p:nvSpPr>
          <p:cNvPr id="6" name="TextBox 5"/>
          <p:cNvSpPr txBox="1"/>
          <p:nvPr/>
        </p:nvSpPr>
        <p:spPr>
          <a:xfrm>
            <a:off x="561008" y="7309396"/>
            <a:ext cx="11829775" cy="1692771"/>
          </a:xfrm>
          <a:prstGeom prst="rect">
            <a:avLst/>
          </a:prstGeom>
          <a:noFill/>
        </p:spPr>
        <p:txBody>
          <a:bodyPr wrap="square" rtlCol="0">
            <a:spAutoFit/>
          </a:bodyPr>
          <a:lstStyle/>
          <a:p>
            <a:pPr marL="342900" indent="-342900" algn="just">
              <a:buFont typeface="Arial" panose="020B0604020202020204" pitchFamily="34" charset="0"/>
              <a:buChar char="•"/>
            </a:pPr>
            <a:r>
              <a:rPr lang="en-AU" sz="2600" dirty="0"/>
              <a:t>GE earned one of the highest stock returns from 1993 -2004… BUT, FCF are negative!</a:t>
            </a:r>
          </a:p>
          <a:p>
            <a:pPr marL="342900" indent="-342900" algn="just">
              <a:buFont typeface="Arial" panose="020B0604020202020204" pitchFamily="34" charset="0"/>
              <a:buChar char="•"/>
            </a:pPr>
            <a:r>
              <a:rPr lang="en-AU" sz="2600" dirty="0"/>
              <a:t>FCF negative as CFO&lt;CFI … more investment &gt;&gt; more growth?</a:t>
            </a:r>
          </a:p>
          <a:p>
            <a:pPr marL="342900" indent="-342900" algn="just">
              <a:buFont typeface="Arial" panose="020B0604020202020204" pitchFamily="34" charset="0"/>
              <a:buChar char="•"/>
            </a:pPr>
            <a:r>
              <a:rPr lang="en-AU" sz="2600" dirty="0"/>
              <a:t>FCF does not indicate value addition</a:t>
            </a:r>
          </a:p>
        </p:txBody>
      </p:sp>
    </p:spTree>
    <p:extLst>
      <p:ext uri="{BB962C8B-B14F-4D97-AF65-F5344CB8AC3E}">
        <p14:creationId xmlns:p14="http://schemas.microsoft.com/office/powerpoint/2010/main" val="73912272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xfrm>
            <a:off x="238539" y="800100"/>
            <a:ext cx="12258261" cy="1219200"/>
          </a:xfrm>
          <a:prstGeom prst="rect">
            <a:avLst/>
          </a:prstGeom>
        </p:spPr>
        <p:txBody>
          <a:bodyPr>
            <a:normAutofit/>
          </a:bodyPr>
          <a:lstStyle/>
          <a:p>
            <a:r>
              <a:rPr lang="en-AU" sz="5000" dirty="0"/>
              <a:t>Will DCF Valuation Work for Starbucks?</a:t>
            </a:r>
            <a:endParaRPr sz="50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97" y="2308432"/>
            <a:ext cx="11526494"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66723" y="6333712"/>
            <a:ext cx="11473486" cy="2400657"/>
          </a:xfrm>
          <a:prstGeom prst="rect">
            <a:avLst/>
          </a:prstGeom>
          <a:noFill/>
        </p:spPr>
        <p:txBody>
          <a:bodyPr wrap="square" rtlCol="0">
            <a:spAutoFit/>
          </a:bodyPr>
          <a:lstStyle/>
          <a:p>
            <a:pPr marL="342900" indent="-342900" algn="just">
              <a:buFont typeface="Arial" panose="020B0604020202020204" pitchFamily="34" charset="0"/>
              <a:buChar char="•"/>
            </a:pPr>
            <a:r>
              <a:rPr lang="en-AU" sz="2500" dirty="0"/>
              <a:t>During 1996-2000, stock price of Starbucks more than doubled. </a:t>
            </a:r>
          </a:p>
          <a:p>
            <a:pPr marL="342900" indent="-342900" algn="just">
              <a:buFont typeface="Arial" panose="020B0604020202020204" pitchFamily="34" charset="0"/>
              <a:buChar char="•"/>
            </a:pPr>
            <a:r>
              <a:rPr lang="en-AU" sz="2500" dirty="0"/>
              <a:t>BUT, FCF – negative!</a:t>
            </a:r>
          </a:p>
          <a:p>
            <a:pPr marL="342900" indent="-342900" algn="just">
              <a:buFont typeface="Arial" panose="020B0604020202020204" pitchFamily="34" charset="0"/>
              <a:buChar char="•"/>
            </a:pPr>
            <a:r>
              <a:rPr lang="en-AU" sz="2500" dirty="0"/>
              <a:t>In FCF – investment is treated as bad, rather than good</a:t>
            </a:r>
          </a:p>
          <a:p>
            <a:pPr marL="342900" indent="-342900" algn="just">
              <a:buFont typeface="Arial" panose="020B0604020202020204" pitchFamily="34" charset="0"/>
              <a:buChar char="•"/>
            </a:pPr>
            <a:r>
              <a:rPr lang="en-AU" sz="2500" dirty="0"/>
              <a:t>Needs more longer forecast horizon to capture expected cash inflows.</a:t>
            </a:r>
          </a:p>
          <a:p>
            <a:pPr marL="342900" indent="-342900" algn="just">
              <a:buFont typeface="Arial" panose="020B0604020202020204" pitchFamily="34" charset="0"/>
              <a:buChar char="•"/>
            </a:pPr>
            <a:r>
              <a:rPr lang="en-AU" sz="2500" dirty="0"/>
              <a:t>In DCF analysis cash receipts from investments are recognized in periods after the investment is made.</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normAutofit/>
          </a:bodyPr>
          <a:lstStyle/>
          <a:p>
            <a:r>
              <a:rPr lang="en-AU" dirty="0"/>
              <a:t>DCF Valuation and Speculation</a:t>
            </a:r>
            <a:endParaRPr dirty="0"/>
          </a:p>
        </p:txBody>
      </p:sp>
      <p:sp>
        <p:nvSpPr>
          <p:cNvPr id="7" name="Rectangle 3"/>
          <p:cNvSpPr>
            <a:spLocks noGrp="1" noChangeArrowheads="1"/>
          </p:cNvSpPr>
          <p:nvPr>
            <p:ph type="body" idx="1"/>
          </p:nvPr>
        </p:nvSpPr>
        <p:spPr>
          <a:xfrm>
            <a:off x="457200" y="2961428"/>
            <a:ext cx="11721548" cy="5472692"/>
          </a:xfrm>
        </p:spPr>
        <p:txBody>
          <a:bodyPr>
            <a:normAutofit/>
          </a:bodyPr>
          <a:lstStyle/>
          <a:p>
            <a:r>
              <a:rPr lang="en-US" altLang="en-US" sz="2800" dirty="0">
                <a:cs typeface="Times New Roman" panose="02020603050405020304" pitchFamily="18" charset="0"/>
              </a:rPr>
              <a:t>Formal valuation aims to reduce our uncertainty about value and to discipline speculation</a:t>
            </a:r>
          </a:p>
          <a:p>
            <a:endParaRPr lang="en-US" altLang="en-US" sz="2800" dirty="0">
              <a:cs typeface="Times New Roman" panose="02020603050405020304" pitchFamily="18" charset="0"/>
            </a:endParaRPr>
          </a:p>
          <a:p>
            <a:r>
              <a:rPr lang="en-US" altLang="en-US" sz="2800" dirty="0">
                <a:cs typeface="Times New Roman" panose="02020603050405020304" pitchFamily="18" charset="0"/>
              </a:rPr>
              <a:t>The most uncertain (speculative) part of a valuation is the continuing value. So valuation techniques are preferred if they result in a smaller amount of the value attributable to the continuing value</a:t>
            </a:r>
          </a:p>
          <a:p>
            <a:endParaRPr lang="en-US" altLang="en-US" sz="2800" dirty="0">
              <a:cs typeface="Times New Roman" panose="02020603050405020304" pitchFamily="18" charset="0"/>
            </a:endParaRPr>
          </a:p>
          <a:p>
            <a:r>
              <a:rPr lang="en-US" altLang="en-US" sz="2800" dirty="0">
                <a:cs typeface="Times New Roman" panose="02020603050405020304" pitchFamily="18" charset="0"/>
              </a:rPr>
              <a:t>DCF techniques can result in more than 100% of the valuation in the continuing value: See General Electric and Starbucks</a:t>
            </a: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noAutofit/>
          </a:bodyPr>
          <a:lstStyle/>
          <a:p>
            <a:r>
              <a:rPr lang="en-AU" sz="4400" dirty="0"/>
              <a:t>Why Free Cash Flow is Not a Value-Added Concept</a:t>
            </a:r>
            <a:endParaRPr sz="4400" dirty="0"/>
          </a:p>
        </p:txBody>
      </p:sp>
      <p:sp>
        <p:nvSpPr>
          <p:cNvPr id="7" name="Rectangle 3"/>
          <p:cNvSpPr>
            <a:spLocks noGrp="1" noChangeArrowheads="1"/>
          </p:cNvSpPr>
          <p:nvPr>
            <p:ph type="body" idx="1"/>
          </p:nvPr>
        </p:nvSpPr>
        <p:spPr>
          <a:xfrm>
            <a:off x="457199" y="2590368"/>
            <a:ext cx="12211879" cy="5472692"/>
          </a:xfrm>
        </p:spPr>
        <p:txBody>
          <a:bodyPr>
            <a:normAutofit/>
          </a:bodyPr>
          <a:lstStyle/>
          <a:p>
            <a:r>
              <a:rPr lang="en-US" altLang="en-US" sz="2600" b="0" dirty="0">
                <a:cs typeface="Times New Roman" panose="02020603050405020304" pitchFamily="18" charset="0"/>
              </a:rPr>
              <a:t>Cash flow from operations (value added) is reduced by investments (which also add value): investments are treated as value losses</a:t>
            </a:r>
          </a:p>
          <a:p>
            <a:r>
              <a:rPr lang="en-US" altLang="en-US" sz="2600" b="0" dirty="0">
                <a:cs typeface="Times New Roman" panose="02020603050405020304" pitchFamily="18" charset="0"/>
              </a:rPr>
              <a:t>Value received is not matched against value surrendered to generate value </a:t>
            </a:r>
          </a:p>
          <a:p>
            <a:endParaRPr lang="en-US" altLang="en-US" sz="2600" b="0" dirty="0">
              <a:cs typeface="Times New Roman" panose="02020603050405020304" pitchFamily="18" charset="0"/>
            </a:endParaRPr>
          </a:p>
          <a:p>
            <a:pPr>
              <a:buFontTx/>
              <a:buNone/>
            </a:pPr>
            <a:r>
              <a:rPr lang="en-US" altLang="en-US" sz="2600" b="0" dirty="0">
                <a:cs typeface="Times New Roman" panose="02020603050405020304" pitchFamily="18" charset="0"/>
              </a:rPr>
              <a:t>	A firm reduces free cash flow by investing and increases free cash flow by reducing investments:</a:t>
            </a:r>
          </a:p>
          <a:p>
            <a:pPr>
              <a:buFontTx/>
              <a:buNone/>
            </a:pPr>
            <a:r>
              <a:rPr lang="en-US" altLang="en-US" sz="2600" b="0" dirty="0">
                <a:cs typeface="Times New Roman" panose="02020603050405020304" pitchFamily="18" charset="0"/>
              </a:rPr>
              <a:t>	</a:t>
            </a:r>
            <a:r>
              <a:rPr lang="en-US" altLang="en-US" sz="2600" u="sng" dirty="0">
                <a:cs typeface="Times New Roman" panose="02020603050405020304" pitchFamily="18" charset="0"/>
              </a:rPr>
              <a:t>Free cash flow is partially a liquidation concept!!</a:t>
            </a:r>
          </a:p>
          <a:p>
            <a:endParaRPr lang="en-US" altLang="en-US" sz="2600" b="0" dirty="0">
              <a:cs typeface="Times New Roman" panose="02020603050405020304" pitchFamily="18" charset="0"/>
            </a:endParaRPr>
          </a:p>
          <a:p>
            <a:pPr>
              <a:buFontTx/>
              <a:buNone/>
            </a:pPr>
            <a:r>
              <a:rPr lang="en-US" altLang="en-US" sz="2600" b="0" dirty="0">
                <a:cs typeface="Times New Roman" panose="02020603050405020304" pitchFamily="18" charset="0"/>
              </a:rPr>
              <a:t>	 </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normAutofit/>
          </a:bodyPr>
          <a:lstStyle/>
          <a:p>
            <a:r>
              <a:rPr lang="en-AU" sz="4000" dirty="0"/>
              <a:t>Discounted Cash Flow Analysis: </a:t>
            </a:r>
            <a:br>
              <a:rPr lang="en-AU" sz="4000" dirty="0"/>
            </a:br>
            <a:r>
              <a:rPr lang="en-AU" sz="4000" dirty="0"/>
              <a:t>Advantages and Disadvantages</a:t>
            </a:r>
            <a:endParaRPr sz="4000" dirty="0"/>
          </a:p>
        </p:txBody>
      </p:sp>
      <p:sp>
        <p:nvSpPr>
          <p:cNvPr id="11" name="Rectangle 3"/>
          <p:cNvSpPr txBox="1">
            <a:spLocks noChangeArrowheads="1"/>
          </p:cNvSpPr>
          <p:nvPr/>
        </p:nvSpPr>
        <p:spPr bwMode="auto">
          <a:xfrm>
            <a:off x="209828" y="2579965"/>
            <a:ext cx="4282186" cy="2765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defTabSz="914400">
              <a:lnSpc>
                <a:spcPct val="90000"/>
              </a:lnSpc>
              <a:buFontTx/>
              <a:buNone/>
            </a:pPr>
            <a:r>
              <a:rPr lang="en-US" altLang="en-US" sz="2200" b="1" i="1" dirty="0">
                <a:solidFill>
                  <a:srgbClr val="0000FF"/>
                </a:solidFill>
                <a:latin typeface="Palatino"/>
                <a:cs typeface="Times New Roman" panose="02020603050405020304" pitchFamily="18" charset="0"/>
              </a:rPr>
              <a:t>Advantages</a:t>
            </a:r>
          </a:p>
          <a:p>
            <a:pPr defTabSz="914400">
              <a:lnSpc>
                <a:spcPct val="90000"/>
              </a:lnSpc>
            </a:pPr>
            <a:r>
              <a:rPr lang="en-US" altLang="en-US" sz="2200" i="1" dirty="0">
                <a:solidFill>
                  <a:srgbClr val="0000FF"/>
                </a:solidFill>
                <a:latin typeface="Palatino"/>
                <a:cs typeface="Times New Roman" panose="02020603050405020304" pitchFamily="18" charset="0"/>
              </a:rPr>
              <a:t>Easy concept:</a:t>
            </a:r>
            <a:r>
              <a:rPr lang="en-US" altLang="en-US" sz="2200" dirty="0">
                <a:latin typeface="Palatino"/>
                <a:cs typeface="Times New Roman" panose="02020603050405020304" pitchFamily="18" charset="0"/>
              </a:rPr>
              <a:t> cash flows are “real” and easy to think about; they are not affected by accounting rules</a:t>
            </a:r>
          </a:p>
          <a:p>
            <a:pPr defTabSz="914400">
              <a:lnSpc>
                <a:spcPct val="90000"/>
              </a:lnSpc>
            </a:pPr>
            <a:endParaRPr lang="en-US" altLang="en-US" sz="2200" dirty="0">
              <a:latin typeface="Palatino"/>
              <a:cs typeface="Times New Roman" panose="02020603050405020304" pitchFamily="18" charset="0"/>
            </a:endParaRPr>
          </a:p>
          <a:p>
            <a:pPr defTabSz="914400">
              <a:lnSpc>
                <a:spcPct val="90000"/>
              </a:lnSpc>
            </a:pPr>
            <a:r>
              <a:rPr lang="en-US" altLang="en-US" sz="2200" i="1" dirty="0">
                <a:solidFill>
                  <a:srgbClr val="0000FF"/>
                </a:solidFill>
                <a:latin typeface="Palatino"/>
                <a:cs typeface="Times New Roman" panose="02020603050405020304" pitchFamily="18" charset="0"/>
              </a:rPr>
              <a:t>Familiarity:</a:t>
            </a:r>
            <a:r>
              <a:rPr lang="en-US" altLang="en-US" sz="2200" dirty="0">
                <a:latin typeface="Palatino"/>
                <a:cs typeface="Times New Roman" panose="02020603050405020304" pitchFamily="18" charset="0"/>
              </a:rPr>
              <a:t> is a straight application of familiar net present value techniques</a:t>
            </a:r>
          </a:p>
          <a:p>
            <a:pPr defTabSz="914400">
              <a:lnSpc>
                <a:spcPct val="90000"/>
              </a:lnSpc>
            </a:pPr>
            <a:endParaRPr lang="en-US" altLang="en-US" sz="2200" dirty="0">
              <a:latin typeface="Palatino"/>
              <a:cs typeface="Times New Roman" panose="02020603050405020304" pitchFamily="18" charset="0"/>
            </a:endParaRPr>
          </a:p>
        </p:txBody>
      </p:sp>
      <p:sp>
        <p:nvSpPr>
          <p:cNvPr id="12" name="Rectangle 4"/>
          <p:cNvSpPr txBox="1">
            <a:spLocks noChangeArrowheads="1"/>
          </p:cNvSpPr>
          <p:nvPr/>
        </p:nvSpPr>
        <p:spPr bwMode="auto">
          <a:xfrm>
            <a:off x="4310823" y="2547663"/>
            <a:ext cx="8623301" cy="4179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defTabSz="914400">
              <a:lnSpc>
                <a:spcPct val="90000"/>
              </a:lnSpc>
              <a:buFontTx/>
              <a:buNone/>
            </a:pPr>
            <a:r>
              <a:rPr lang="en-US" altLang="en-US" sz="2200" b="1" i="1" dirty="0">
                <a:solidFill>
                  <a:srgbClr val="0000FF"/>
                </a:solidFill>
                <a:latin typeface="Palatino"/>
                <a:cs typeface="Times New Roman" panose="02020603050405020304" pitchFamily="18" charset="0"/>
              </a:rPr>
              <a:t>Disadvantages</a:t>
            </a:r>
          </a:p>
          <a:p>
            <a:pPr marL="342900" defTabSz="914400">
              <a:lnSpc>
                <a:spcPct val="90000"/>
              </a:lnSpc>
            </a:pPr>
            <a:r>
              <a:rPr lang="en-US" altLang="en-US" sz="2200" i="1" dirty="0">
                <a:solidFill>
                  <a:srgbClr val="0000FF"/>
                </a:solidFill>
                <a:latin typeface="Palatino"/>
                <a:cs typeface="Times New Roman" panose="02020603050405020304" pitchFamily="18" charset="0"/>
              </a:rPr>
              <a:t>Suspect concept:</a:t>
            </a:r>
            <a:r>
              <a:rPr lang="en-US" altLang="en-US" sz="2200" dirty="0">
                <a:latin typeface="Palatino"/>
                <a:cs typeface="Times New Roman" panose="02020603050405020304" pitchFamily="18" charset="0"/>
              </a:rPr>
              <a:t> </a:t>
            </a:r>
          </a:p>
          <a:p>
            <a:pPr marL="635000" lvl="1" indent="-177800" defTabSz="914400">
              <a:lnSpc>
                <a:spcPct val="90000"/>
              </a:lnSpc>
              <a:buClr>
                <a:srgbClr val="00B0F0"/>
              </a:buClr>
            </a:pPr>
            <a:r>
              <a:rPr lang="en-US" altLang="en-US" sz="2200" dirty="0">
                <a:latin typeface="Palatino"/>
                <a:cs typeface="Times New Roman" panose="02020603050405020304" pitchFamily="18" charset="0"/>
              </a:rPr>
              <a:t>free cash flow does not measure value added in the short run; value gained is not matched with value given up.</a:t>
            </a:r>
          </a:p>
          <a:p>
            <a:pPr marL="635000" lvl="1" indent="-177800" defTabSz="914400">
              <a:lnSpc>
                <a:spcPct val="90000"/>
              </a:lnSpc>
              <a:buClr>
                <a:srgbClr val="00B0F0"/>
              </a:buClr>
            </a:pPr>
            <a:r>
              <a:rPr lang="en-US" altLang="en-US" sz="2200" dirty="0">
                <a:latin typeface="Palatino"/>
                <a:cs typeface="Times New Roman" panose="02020603050405020304" pitchFamily="18" charset="0"/>
              </a:rPr>
              <a:t>free cash flow fails to recognize value generated that does not involve cash flows</a:t>
            </a:r>
          </a:p>
          <a:p>
            <a:pPr marL="635000" lvl="1" indent="-177800" defTabSz="914400">
              <a:lnSpc>
                <a:spcPct val="90000"/>
              </a:lnSpc>
              <a:buClr>
                <a:srgbClr val="00B0F0"/>
              </a:buClr>
            </a:pPr>
            <a:r>
              <a:rPr lang="en-US" altLang="en-US" sz="2200" dirty="0">
                <a:latin typeface="Palatino"/>
                <a:cs typeface="Times New Roman" panose="02020603050405020304" pitchFamily="18" charset="0"/>
              </a:rPr>
              <a:t>investment is treated as a loss of value </a:t>
            </a:r>
          </a:p>
          <a:p>
            <a:pPr marL="635000" lvl="1" indent="-177800" defTabSz="914400">
              <a:lnSpc>
                <a:spcPct val="90000"/>
              </a:lnSpc>
              <a:buClr>
                <a:srgbClr val="00B0F0"/>
              </a:buClr>
            </a:pPr>
            <a:r>
              <a:rPr lang="en-US" altLang="en-US" sz="2200" dirty="0">
                <a:latin typeface="Palatino"/>
                <a:cs typeface="Times New Roman" panose="02020603050405020304" pitchFamily="18" charset="0"/>
              </a:rPr>
              <a:t>free cash flow is partly a liquidation concept; firms increase free cash flow by cutting back on investments.</a:t>
            </a:r>
          </a:p>
          <a:p>
            <a:pPr marL="635000" lvl="1" indent="-177800" defTabSz="914400">
              <a:lnSpc>
                <a:spcPct val="90000"/>
              </a:lnSpc>
              <a:buClr>
                <a:srgbClr val="00B0F0"/>
              </a:buClr>
            </a:pPr>
            <a:endParaRPr lang="en-US" altLang="en-US" sz="2200" dirty="0">
              <a:latin typeface="Palatino"/>
              <a:cs typeface="Times New Roman" panose="02020603050405020304" pitchFamily="18" charset="0"/>
            </a:endParaRPr>
          </a:p>
          <a:p>
            <a:pPr marL="342900" defTabSz="914400">
              <a:lnSpc>
                <a:spcPct val="90000"/>
              </a:lnSpc>
            </a:pPr>
            <a:r>
              <a:rPr lang="en-US" altLang="en-US" sz="2200" i="1" dirty="0">
                <a:solidFill>
                  <a:srgbClr val="0000FF"/>
                </a:solidFill>
                <a:latin typeface="Palatino"/>
                <a:cs typeface="Times New Roman" panose="02020603050405020304" pitchFamily="18" charset="0"/>
              </a:rPr>
              <a:t>Forecast horizons:</a:t>
            </a:r>
            <a:r>
              <a:rPr lang="en-US" altLang="en-US" sz="2200" dirty="0">
                <a:latin typeface="Palatino"/>
                <a:cs typeface="Times New Roman" panose="02020603050405020304" pitchFamily="18" charset="0"/>
              </a:rPr>
              <a:t> typically requires forecasts for long periods; terminal values for shorter periods are hard to calculate with any reliability</a:t>
            </a:r>
          </a:p>
          <a:p>
            <a:pPr marL="342900" defTabSz="914400">
              <a:lnSpc>
                <a:spcPct val="90000"/>
              </a:lnSpc>
            </a:pPr>
            <a:r>
              <a:rPr lang="en-US" altLang="en-US" sz="2200" i="1" dirty="0">
                <a:solidFill>
                  <a:srgbClr val="0000FF"/>
                </a:solidFill>
                <a:latin typeface="Palatino"/>
                <a:cs typeface="Times New Roman" panose="02020603050405020304" pitchFamily="18" charset="0"/>
              </a:rPr>
              <a:t>Not aligned with what people forecast: </a:t>
            </a:r>
            <a:r>
              <a:rPr lang="en-US" altLang="en-US" sz="2200" dirty="0">
                <a:latin typeface="Palatino"/>
                <a:cs typeface="Times New Roman" panose="02020603050405020304" pitchFamily="18" charset="0"/>
              </a:rPr>
              <a:t>analysts forecast earnings, not free cash flow; adjusting earnings forecasts to free cash forecasts requires further forecasting of accruals</a:t>
            </a:r>
          </a:p>
          <a:p>
            <a:pPr marL="342900" defTabSz="914400">
              <a:lnSpc>
                <a:spcPct val="90000"/>
              </a:lnSpc>
            </a:pPr>
            <a:endParaRPr lang="en-US" altLang="en-US" sz="2200" dirty="0">
              <a:latin typeface="Palatino"/>
              <a:cs typeface="Times New Roman" panose="02020603050405020304" pitchFamily="18" charset="0"/>
            </a:endParaRPr>
          </a:p>
        </p:txBody>
      </p:sp>
      <p:sp>
        <p:nvSpPr>
          <p:cNvPr id="13" name="Text Box 5"/>
          <p:cNvSpPr txBox="1">
            <a:spLocks noChangeArrowheads="1"/>
          </p:cNvSpPr>
          <p:nvPr/>
        </p:nvSpPr>
        <p:spPr bwMode="auto">
          <a:xfrm>
            <a:off x="428902" y="8200889"/>
            <a:ext cx="117072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177800" indent="-177800">
              <a:tabLst>
                <a:tab pos="2679700" algn="l"/>
              </a:tabLst>
              <a:defRPr sz="2400">
                <a:solidFill>
                  <a:schemeClr val="tx1"/>
                </a:solidFill>
                <a:latin typeface="Times New Roman" pitchFamily="18" charset="0"/>
              </a:defRPr>
            </a:lvl1pPr>
            <a:lvl2pPr marL="742950" indent="-285750">
              <a:tabLst>
                <a:tab pos="2679700" algn="l"/>
              </a:tabLst>
              <a:defRPr sz="2400">
                <a:solidFill>
                  <a:schemeClr val="tx1"/>
                </a:solidFill>
                <a:latin typeface="Times New Roman" pitchFamily="18" charset="0"/>
              </a:defRPr>
            </a:lvl2pPr>
            <a:lvl3pPr marL="1143000" indent="-228600">
              <a:tabLst>
                <a:tab pos="2679700" algn="l"/>
              </a:tabLst>
              <a:defRPr sz="2400">
                <a:solidFill>
                  <a:schemeClr val="tx1"/>
                </a:solidFill>
                <a:latin typeface="Times New Roman" pitchFamily="18" charset="0"/>
              </a:defRPr>
            </a:lvl3pPr>
            <a:lvl4pPr marL="1600200" indent="-228600">
              <a:tabLst>
                <a:tab pos="2679700" algn="l"/>
              </a:tabLst>
              <a:defRPr sz="2400">
                <a:solidFill>
                  <a:schemeClr val="tx1"/>
                </a:solidFill>
                <a:latin typeface="Times New Roman" pitchFamily="18" charset="0"/>
              </a:defRPr>
            </a:lvl4pPr>
            <a:lvl5pPr marL="2057400" indent="-228600">
              <a:tabLst>
                <a:tab pos="26797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26797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26797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26797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2679700" algn="l"/>
              </a:tabLst>
              <a:defRPr sz="2400">
                <a:solidFill>
                  <a:schemeClr val="tx1"/>
                </a:solidFill>
                <a:latin typeface="Times New Roman" pitchFamily="18" charset="0"/>
              </a:defRPr>
            </a:lvl9pPr>
          </a:lstStyle>
          <a:p>
            <a:pPr defTabSz="914400" eaLnBrk="0" fontAlgn="base">
              <a:spcBef>
                <a:spcPct val="0"/>
              </a:spcBef>
              <a:spcAft>
                <a:spcPct val="0"/>
              </a:spcAft>
              <a:buClr>
                <a:srgbClr val="006699"/>
              </a:buClr>
            </a:pPr>
            <a:r>
              <a:rPr lang="en-US" altLang="en-US" sz="2200" b="1" i="1" kern="1200" dirty="0">
                <a:solidFill>
                  <a:srgbClr val="0000FF"/>
                </a:solidFill>
                <a:latin typeface="Palatino"/>
                <a:ea typeface="+mn-ea"/>
                <a:cs typeface="Times New Roman" panose="02020603050405020304" pitchFamily="18" charset="0"/>
              </a:rPr>
              <a:t>When It Works Best</a:t>
            </a:r>
          </a:p>
          <a:p>
            <a:pPr algn="just" defTabSz="914400" eaLnBrk="0" fontAlgn="base">
              <a:spcBef>
                <a:spcPct val="0"/>
              </a:spcBef>
              <a:spcAft>
                <a:spcPct val="0"/>
              </a:spcAft>
              <a:buClr>
                <a:srgbClr val="002060"/>
              </a:buClr>
            </a:pPr>
            <a:r>
              <a:rPr lang="en-US" altLang="en-US" sz="2200" kern="1200" dirty="0">
                <a:solidFill>
                  <a:prstClr val="black"/>
                </a:solidFill>
                <a:latin typeface="Palatino"/>
                <a:ea typeface="+mn-ea"/>
                <a:cs typeface="Times New Roman" panose="02020603050405020304" pitchFamily="18" charset="0"/>
              </a:rPr>
              <a:t>   When the investment pattern is such as to produce constant free cash flow or free cash flow growing at a constant rate.</a:t>
            </a:r>
          </a:p>
        </p:txBody>
      </p:sp>
      <p:sp>
        <p:nvSpPr>
          <p:cNvPr id="14" name="Slide Number Placeholder 3"/>
          <p:cNvSpPr txBox="1">
            <a:spLocks/>
          </p:cNvSpPr>
          <p:nvPr/>
        </p:nvSpPr>
        <p:spPr>
          <a:xfrm>
            <a:off x="7998102" y="7826652"/>
            <a:ext cx="942867" cy="520700"/>
          </a:xfrm>
          <a:prstGeom prst="rect">
            <a:avLst/>
          </a:prstGeom>
        </p:spPr>
        <p:txBody>
          <a:bodyPr vert="horz" anchor="ctr" anchorCtr="0"/>
          <a:lstStyle>
            <a:defPPr>
              <a:defRPr lang="en-US"/>
            </a:defPPr>
            <a:lvl1pPr algn="l" rtl="0" eaLnBrk="1" fontAlgn="base" latinLnBrk="0" hangingPunct="1">
              <a:spcBef>
                <a:spcPct val="0"/>
              </a:spcBef>
              <a:spcAft>
                <a:spcPct val="0"/>
              </a:spcAft>
              <a:defRPr kumimoji="0" sz="1200" kern="1200" smtClean="0">
                <a:solidFill>
                  <a:schemeClr val="tx2"/>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238B6709-7E4C-4AC0-ACFC-928F7A8AE576}" type="slidenum">
              <a:rPr kumimoji="0" lang="en-GB" sz="2200" b="1" i="0" u="none" strike="noStrike" kern="1200" cap="none" spc="0" normalizeH="0" baseline="0" noProof="0" smtClean="0">
                <a:ln>
                  <a:noFill/>
                </a:ln>
                <a:solidFill>
                  <a:prstClr val="white"/>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38</a:t>
            </a:fld>
            <a:endParaRPr kumimoji="0" lang="en-GB" sz="2200" b="1" i="0" u="none" strike="noStrike" kern="1200" cap="none" spc="0" normalizeH="0" baseline="0" noProof="0">
              <a:ln>
                <a:noFill/>
              </a:ln>
              <a:solidFill>
                <a:prstClr val="white"/>
              </a:solidFill>
              <a:effectLst/>
              <a:uLnTx/>
              <a:uFillTx/>
              <a:latin typeface="Times New Roman" pitchFamily="18" charset="0"/>
              <a:ea typeface="+mn-ea"/>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t>Learning Outcomes</a:t>
            </a:r>
          </a:p>
        </p:txBody>
      </p:sp>
      <p:sp>
        <p:nvSpPr>
          <p:cNvPr id="139" name="Shape 139"/>
          <p:cNvSpPr>
            <a:spLocks noGrp="1"/>
          </p:cNvSpPr>
          <p:nvPr>
            <p:ph type="body" idx="1"/>
          </p:nvPr>
        </p:nvSpPr>
        <p:spPr>
          <a:prstGeom prst="rect">
            <a:avLst/>
          </a:prstGeom>
        </p:spPr>
        <p:txBody>
          <a:bodyPr anchor="t">
            <a:normAutofit/>
          </a:bodyPr>
          <a:lstStyle/>
          <a:p>
            <a:pPr marL="0" indent="0" defTabSz="403097">
              <a:spcBef>
                <a:spcPts val="1600"/>
              </a:spcBef>
              <a:buSzTx/>
              <a:buNone/>
              <a:defRPr sz="2484"/>
            </a:pPr>
            <a:r>
              <a:rPr sz="2700" dirty="0"/>
              <a:t>After completing this seminar, and the associated readings, you will be able to do the following:</a:t>
            </a:r>
          </a:p>
          <a:p>
            <a:pPr marL="324231" indent="-324231" defTabSz="403097">
              <a:spcBef>
                <a:spcPts val="1600"/>
              </a:spcBef>
              <a:defRPr sz="2484"/>
            </a:pPr>
            <a:r>
              <a:rPr lang="en-AU" sz="2700" dirty="0"/>
              <a:t>Explains how financial statements are used in valuing firms </a:t>
            </a:r>
          </a:p>
          <a:p>
            <a:pPr marL="324231" indent="-324231" defTabSz="403097">
              <a:spcBef>
                <a:spcPts val="1600"/>
              </a:spcBef>
              <a:defRPr sz="2484"/>
            </a:pPr>
            <a:r>
              <a:rPr lang="en-AU" sz="2700" dirty="0"/>
              <a:t>Understand the Difference Between:</a:t>
            </a:r>
          </a:p>
          <a:p>
            <a:pPr marL="794131" lvl="1" indent="-324231" defTabSz="403097">
              <a:spcBef>
                <a:spcPts val="1600"/>
              </a:spcBef>
              <a:defRPr sz="2484"/>
            </a:pPr>
            <a:r>
              <a:rPr lang="en-AU" sz="2700" dirty="0"/>
              <a:t>Simple Valuation Schemes</a:t>
            </a:r>
          </a:p>
          <a:p>
            <a:pPr marL="794131" lvl="1" indent="-324231" defTabSz="403097">
              <a:spcBef>
                <a:spcPts val="1600"/>
              </a:spcBef>
              <a:defRPr sz="2484"/>
            </a:pPr>
            <a:r>
              <a:rPr lang="en-AU" sz="2700" dirty="0"/>
              <a:t>Stock Screening, and</a:t>
            </a:r>
          </a:p>
          <a:p>
            <a:pPr marL="794131" lvl="1" indent="-324231" defTabSz="403097">
              <a:spcBef>
                <a:spcPts val="1600"/>
              </a:spcBef>
              <a:defRPr sz="2484"/>
            </a:pPr>
            <a:r>
              <a:rPr lang="en-AU" sz="2700" dirty="0"/>
              <a:t>Fully Fledged Fundamental Analysis</a:t>
            </a:r>
          </a:p>
          <a:p>
            <a:pPr marL="324231" indent="-324231" defTabSz="403097">
              <a:spcBef>
                <a:spcPts val="1600"/>
              </a:spcBef>
              <a:defRPr sz="2484"/>
            </a:pPr>
            <a:r>
              <a:rPr lang="en-AU" sz="2700" dirty="0"/>
              <a:t>How one converts a forecast to a valuation</a:t>
            </a:r>
          </a:p>
        </p:txBody>
      </p:sp>
    </p:spTree>
    <p:extLst>
      <p:ext uri="{BB962C8B-B14F-4D97-AF65-F5344CB8AC3E}">
        <p14:creationId xmlns:p14="http://schemas.microsoft.com/office/powerpoint/2010/main" val="137336290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rPr lang="en-AU" dirty="0"/>
              <a:t>Valuation Schemes</a:t>
            </a:r>
            <a:endParaRPr dirty="0"/>
          </a:p>
        </p:txBody>
      </p:sp>
      <p:sp>
        <p:nvSpPr>
          <p:cNvPr id="2" name="TextBox 1"/>
          <p:cNvSpPr txBox="1"/>
          <p:nvPr/>
        </p:nvSpPr>
        <p:spPr>
          <a:xfrm>
            <a:off x="185532" y="2259733"/>
            <a:ext cx="12660243" cy="7540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73050" lvl="0" indent="-273050" algn="l" defTabSz="914400" fontAlgn="base" hangingPunct="1">
              <a:spcBef>
                <a:spcPct val="30000"/>
              </a:spcBef>
              <a:spcAft>
                <a:spcPct val="0"/>
              </a:spcAft>
              <a:buClr>
                <a:srgbClr val="727CA3"/>
              </a:buClr>
              <a:buSzPct val="70000"/>
              <a:buFont typeface="Wingdings" pitchFamily="2" charset="2"/>
              <a:buChar char=""/>
              <a:defRPr/>
            </a:pPr>
            <a:r>
              <a:rPr lang="en-US" altLang="en-US" sz="2700" kern="1200" dirty="0">
                <a:solidFill>
                  <a:prstClr val="black"/>
                </a:solidFill>
                <a:ea typeface="+mn-ea"/>
                <a:cs typeface="+mn-cs"/>
              </a:rPr>
              <a:t> Simple approaches:</a:t>
            </a:r>
          </a:p>
          <a:p>
            <a:pPr marL="639763" lvl="1" indent="-273050" algn="l" defTabSz="914400" fontAlgn="base" hangingPunct="1">
              <a:spcBef>
                <a:spcPct val="30000"/>
              </a:spcBef>
              <a:spcAft>
                <a:spcPct val="0"/>
              </a:spcAft>
              <a:buClr>
                <a:srgbClr val="727CA3"/>
              </a:buClr>
              <a:buSzPct val="80000"/>
              <a:buFont typeface="Wingdings 2" pitchFamily="18" charset="2"/>
              <a:buChar char=""/>
              <a:defRPr/>
            </a:pPr>
            <a:r>
              <a:rPr lang="en-US" altLang="en-US" sz="2700" kern="1200" dirty="0">
                <a:solidFill>
                  <a:prstClr val="black"/>
                </a:solidFill>
                <a:ea typeface="+mn-ea"/>
                <a:cs typeface="+mn-cs"/>
              </a:rPr>
              <a:t>Use limited information</a:t>
            </a:r>
          </a:p>
          <a:p>
            <a:pPr marL="639763" lvl="1" indent="-273050" algn="l" defTabSz="914400" fontAlgn="base" hangingPunct="1">
              <a:spcBef>
                <a:spcPct val="30000"/>
              </a:spcBef>
              <a:spcAft>
                <a:spcPct val="0"/>
              </a:spcAft>
              <a:buClr>
                <a:srgbClr val="727CA3"/>
              </a:buClr>
              <a:buSzPct val="80000"/>
              <a:buFont typeface="Wingdings 2" pitchFamily="18" charset="2"/>
              <a:buChar char=""/>
              <a:defRPr/>
            </a:pPr>
            <a:r>
              <a:rPr lang="en-US" altLang="en-US" sz="2700" kern="1200" dirty="0">
                <a:solidFill>
                  <a:prstClr val="black"/>
                </a:solidFill>
                <a:ea typeface="+mn-ea"/>
                <a:cs typeface="+mn-cs"/>
              </a:rPr>
              <a:t>Minimize information analysis (and thus the cost). But they lose precision.</a:t>
            </a:r>
          </a:p>
          <a:p>
            <a:pPr marL="273050" lvl="0" indent="-273050" algn="l" defTabSz="914400" fontAlgn="base" hangingPunct="1">
              <a:spcBef>
                <a:spcPct val="30000"/>
              </a:spcBef>
              <a:spcAft>
                <a:spcPct val="0"/>
              </a:spcAft>
              <a:buClr>
                <a:srgbClr val="727CA3"/>
              </a:buClr>
              <a:buSzPct val="70000"/>
              <a:buFont typeface="Wingdings" pitchFamily="2" charset="2"/>
              <a:buChar char=""/>
              <a:defRPr/>
            </a:pPr>
            <a:endParaRPr lang="en-US" altLang="en-US" sz="2700" kern="1200" dirty="0">
              <a:solidFill>
                <a:prstClr val="black"/>
              </a:solidFill>
              <a:ea typeface="+mn-ea"/>
              <a:cs typeface="+mn-cs"/>
            </a:endParaRPr>
          </a:p>
          <a:p>
            <a:pPr marL="273050" lvl="0" indent="-273050" algn="l" defTabSz="914400" fontAlgn="base" hangingPunct="1">
              <a:spcBef>
                <a:spcPct val="30000"/>
              </a:spcBef>
              <a:spcAft>
                <a:spcPct val="0"/>
              </a:spcAft>
              <a:buClr>
                <a:srgbClr val="727CA3"/>
              </a:buClr>
              <a:buSzPct val="70000"/>
              <a:buFont typeface="Wingdings" pitchFamily="2" charset="2"/>
              <a:buChar char=""/>
              <a:defRPr/>
            </a:pPr>
            <a:r>
              <a:rPr lang="en-US" altLang="en-US" sz="2700" kern="1200" dirty="0">
                <a:solidFill>
                  <a:prstClr val="black"/>
                </a:solidFill>
                <a:ea typeface="+mn-ea"/>
                <a:cs typeface="+mn-cs"/>
              </a:rPr>
              <a:t>Fundamental analysis:</a:t>
            </a:r>
          </a:p>
          <a:p>
            <a:pPr marL="639763" lvl="1" indent="-273050" algn="l" defTabSz="914400" fontAlgn="base" hangingPunct="1">
              <a:spcBef>
                <a:spcPct val="30000"/>
              </a:spcBef>
              <a:spcAft>
                <a:spcPct val="0"/>
              </a:spcAft>
              <a:buClr>
                <a:srgbClr val="727CA3"/>
              </a:buClr>
              <a:buSzPct val="80000"/>
              <a:buFont typeface="Wingdings 2" pitchFamily="18" charset="2"/>
              <a:buChar char=""/>
              <a:defRPr/>
            </a:pPr>
            <a:r>
              <a:rPr lang="en-US" altLang="en-US" sz="2700" kern="1200" dirty="0">
                <a:solidFill>
                  <a:prstClr val="black"/>
                </a:solidFill>
                <a:ea typeface="+mn-ea"/>
                <a:cs typeface="+mn-cs"/>
              </a:rPr>
              <a:t> Use detailed information and</a:t>
            </a:r>
          </a:p>
          <a:p>
            <a:pPr marL="639763" lvl="1" indent="-273050" algn="l" defTabSz="914400" fontAlgn="base" hangingPunct="1">
              <a:spcBef>
                <a:spcPct val="30000"/>
              </a:spcBef>
              <a:spcAft>
                <a:spcPct val="0"/>
              </a:spcAft>
              <a:buClr>
                <a:srgbClr val="727CA3"/>
              </a:buClr>
              <a:buSzPct val="80000"/>
              <a:buFont typeface="Wingdings 2" pitchFamily="18" charset="2"/>
              <a:buChar char=""/>
              <a:defRPr/>
            </a:pPr>
            <a:r>
              <a:rPr lang="en-US" altLang="en-US" sz="2700" kern="1200" dirty="0">
                <a:solidFill>
                  <a:prstClr val="black"/>
                </a:solidFill>
                <a:ea typeface="+mn-ea"/>
                <a:cs typeface="+mn-cs"/>
              </a:rPr>
              <a:t> Involves considerable effort; and Costly.</a:t>
            </a:r>
          </a:p>
          <a:p>
            <a:pPr marL="273050" lvl="0" indent="-273050" algn="l" defTabSz="914400" fontAlgn="base" hangingPunct="1">
              <a:spcBef>
                <a:spcPct val="30000"/>
              </a:spcBef>
              <a:spcAft>
                <a:spcPct val="0"/>
              </a:spcAft>
              <a:buClr>
                <a:srgbClr val="727CA3"/>
              </a:buClr>
              <a:buSzPct val="70000"/>
              <a:buFont typeface="Wingdings" pitchFamily="2" charset="2"/>
              <a:buChar char=""/>
              <a:defRPr/>
            </a:pPr>
            <a:endParaRPr lang="en-US" altLang="en-US" sz="2700" kern="1200" dirty="0">
              <a:solidFill>
                <a:prstClr val="black"/>
              </a:solidFill>
              <a:ea typeface="+mn-ea"/>
              <a:cs typeface="+mn-cs"/>
            </a:endParaRPr>
          </a:p>
          <a:p>
            <a:pPr marL="273050" lvl="0" indent="-273050" algn="l" defTabSz="914400" fontAlgn="base" hangingPunct="1">
              <a:spcBef>
                <a:spcPct val="30000"/>
              </a:spcBef>
              <a:spcAft>
                <a:spcPct val="0"/>
              </a:spcAft>
              <a:buClr>
                <a:srgbClr val="727CA3"/>
              </a:buClr>
              <a:buSzPct val="70000"/>
              <a:buFont typeface="Wingdings" pitchFamily="2" charset="2"/>
              <a:buChar char=""/>
              <a:defRPr/>
            </a:pPr>
            <a:r>
              <a:rPr lang="en-US" altLang="en-US" sz="2700" kern="1200" dirty="0">
                <a:solidFill>
                  <a:prstClr val="black"/>
                </a:solidFill>
                <a:ea typeface="+mn-ea"/>
                <a:cs typeface="+mn-cs"/>
              </a:rPr>
              <a:t>Simple methods:</a:t>
            </a:r>
          </a:p>
          <a:p>
            <a:pPr marL="749300" lvl="1" indent="-177800" algn="l" defTabSz="914400" fontAlgn="base" hangingPunct="1">
              <a:spcBef>
                <a:spcPct val="30000"/>
              </a:spcBef>
              <a:spcAft>
                <a:spcPct val="0"/>
              </a:spcAft>
              <a:buClr>
                <a:srgbClr val="00B0F0"/>
              </a:buClr>
              <a:buSzPct val="80000"/>
              <a:buFont typeface="Wingdings 2" pitchFamily="18" charset="2"/>
              <a:buChar char=""/>
              <a:defRPr/>
            </a:pPr>
            <a:r>
              <a:rPr lang="en-US" altLang="en-US" sz="2700" kern="1200" dirty="0">
                <a:solidFill>
                  <a:prstClr val="black"/>
                </a:solidFill>
                <a:ea typeface="+mn-ea"/>
                <a:cs typeface="+mn-cs"/>
              </a:rPr>
              <a:t> Method of </a:t>
            </a:r>
            <a:r>
              <a:rPr lang="en-US" altLang="en-US" sz="2700" kern="1200" dirty="0" err="1">
                <a:solidFill>
                  <a:prstClr val="black"/>
                </a:solidFill>
                <a:ea typeface="+mn-ea"/>
                <a:cs typeface="+mn-cs"/>
              </a:rPr>
              <a:t>Comparables</a:t>
            </a:r>
            <a:endParaRPr lang="en-US" altLang="en-US" sz="2700" kern="1200" dirty="0">
              <a:solidFill>
                <a:prstClr val="black"/>
              </a:solidFill>
              <a:ea typeface="+mn-ea"/>
              <a:cs typeface="+mn-cs"/>
            </a:endParaRPr>
          </a:p>
          <a:p>
            <a:pPr marL="749300" lvl="1" indent="-177800" algn="l" defTabSz="914400" fontAlgn="base" hangingPunct="1">
              <a:spcBef>
                <a:spcPct val="30000"/>
              </a:spcBef>
              <a:spcAft>
                <a:spcPct val="0"/>
              </a:spcAft>
              <a:buClr>
                <a:srgbClr val="00B0F0"/>
              </a:buClr>
              <a:buSzPct val="80000"/>
              <a:buFont typeface="Wingdings 2" pitchFamily="18" charset="2"/>
              <a:buChar char=""/>
              <a:defRPr/>
            </a:pPr>
            <a:r>
              <a:rPr lang="en-US" altLang="en-US" sz="2700" kern="1200" dirty="0">
                <a:solidFill>
                  <a:prstClr val="black"/>
                </a:solidFill>
                <a:ea typeface="+mn-ea"/>
                <a:cs typeface="+mn-cs"/>
              </a:rPr>
              <a:t> Screening on Multiples</a:t>
            </a:r>
          </a:p>
          <a:p>
            <a:pPr marL="749300" lvl="1" indent="-177800" algn="l" defTabSz="914400" fontAlgn="base" hangingPunct="1">
              <a:spcBef>
                <a:spcPct val="30000"/>
              </a:spcBef>
              <a:spcAft>
                <a:spcPct val="0"/>
              </a:spcAft>
              <a:buClr>
                <a:srgbClr val="00B0F0"/>
              </a:buClr>
              <a:buSzPct val="80000"/>
              <a:buFont typeface="Wingdings 2" pitchFamily="18" charset="2"/>
              <a:buChar char=""/>
              <a:defRPr/>
            </a:pPr>
            <a:r>
              <a:rPr lang="en-US" altLang="en-US" sz="2700" kern="1200" dirty="0">
                <a:solidFill>
                  <a:prstClr val="black"/>
                </a:solidFill>
                <a:ea typeface="+mn-ea"/>
                <a:cs typeface="+mn-cs"/>
              </a:rPr>
              <a:t> Asset-Based Valuation</a:t>
            </a:r>
          </a:p>
          <a:p>
            <a:pPr marL="273050" lvl="0" indent="-273050" algn="l" defTabSz="914400" fontAlgn="base" hangingPunct="1">
              <a:spcBef>
                <a:spcPct val="30000"/>
              </a:spcBef>
              <a:spcAft>
                <a:spcPct val="0"/>
              </a:spcAft>
              <a:buClr>
                <a:srgbClr val="727CA3"/>
              </a:buClr>
              <a:buSzPct val="70000"/>
              <a:buFont typeface="Wingdings" pitchFamily="2" charset="2"/>
              <a:buChar char=""/>
              <a:defRPr/>
            </a:pPr>
            <a:endParaRPr lang="en-US" altLang="en-US" sz="2700" kern="1200" dirty="0">
              <a:solidFill>
                <a:prstClr val="black"/>
              </a:solidFill>
              <a:ea typeface="+mn-ea"/>
              <a:cs typeface="+mn-cs"/>
            </a:endParaRPr>
          </a:p>
          <a:p>
            <a:pPr marL="0" marR="0" indent="0" algn="just" defTabSz="584200" rtl="0" fontAlgn="auto" latinLnBrk="0" hangingPunct="0">
              <a:lnSpc>
                <a:spcPct val="100000"/>
              </a:lnSpc>
              <a:spcBef>
                <a:spcPts val="0"/>
              </a:spcBef>
              <a:spcAft>
                <a:spcPts val="0"/>
              </a:spcAft>
              <a:buClrTx/>
              <a:buSzTx/>
              <a:buFontTx/>
              <a:buNone/>
              <a:tabLst/>
            </a:pPr>
            <a:endParaRPr kumimoji="0" lang="en-AU" sz="2700" b="0" i="0" u="none" strike="noStrike" cap="none" spc="0" normalizeH="0" baseline="0" dirty="0">
              <a:ln>
                <a:noFill/>
              </a:ln>
              <a:solidFill>
                <a:srgbClr val="414141"/>
              </a:solidFill>
              <a:effectLst/>
              <a:uFillTx/>
              <a:sym typeface="Palatino"/>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prstGeom prst="rect">
            <a:avLst/>
          </a:prstGeom>
        </p:spPr>
        <p:txBody>
          <a:bodyPr>
            <a:normAutofit/>
          </a:bodyPr>
          <a:lstStyle/>
          <a:p>
            <a:r>
              <a:rPr lang="en-AU" sz="5000" dirty="0"/>
              <a:t>The Method of </a:t>
            </a:r>
            <a:r>
              <a:rPr lang="en-AU" sz="5000" dirty="0" err="1"/>
              <a:t>Comparables</a:t>
            </a:r>
            <a:r>
              <a:rPr lang="en-AU" sz="5000" dirty="0"/>
              <a:t>: Comps</a:t>
            </a:r>
            <a:endParaRPr sz="5000" dirty="0"/>
          </a:p>
        </p:txBody>
      </p:sp>
      <p:sp>
        <p:nvSpPr>
          <p:cNvPr id="149" name="Shape 149"/>
          <p:cNvSpPr>
            <a:spLocks noGrp="1"/>
          </p:cNvSpPr>
          <p:nvPr>
            <p:ph type="body" idx="1"/>
          </p:nvPr>
        </p:nvSpPr>
        <p:spPr>
          <a:prstGeom prst="rect">
            <a:avLst/>
          </a:prstGeom>
        </p:spPr>
        <p:txBody>
          <a:bodyPr anchor="t"/>
          <a:lstStyle/>
          <a:p>
            <a:pPr marL="371221" indent="-371221" defTabSz="461518">
              <a:spcBef>
                <a:spcPts val="1800"/>
              </a:spcBef>
              <a:defRPr sz="2844"/>
            </a:pPr>
            <a:r>
              <a:rPr lang="en-AU" dirty="0"/>
              <a:t>Identify comparable firms that have similar operations to the firm whose value is in question (the “target”).</a:t>
            </a:r>
          </a:p>
          <a:p>
            <a:pPr marL="371221" indent="-371221" defTabSz="461518">
              <a:spcBef>
                <a:spcPts val="1800"/>
              </a:spcBef>
              <a:defRPr sz="2844"/>
            </a:pPr>
            <a:endParaRPr lang="en-AU" dirty="0"/>
          </a:p>
          <a:p>
            <a:pPr marL="371221" indent="-371221" defTabSz="461518">
              <a:spcBef>
                <a:spcPts val="1800"/>
              </a:spcBef>
              <a:defRPr sz="2844"/>
            </a:pPr>
            <a:r>
              <a:rPr lang="en-AU" dirty="0"/>
              <a:t>Identify measures for the comparable firms in their financial statements – earnings, book value, sales, cash flow – and calculate multiples of those measures at which the firms trade.</a:t>
            </a:r>
          </a:p>
          <a:p>
            <a:pPr marL="371221" indent="-371221" defTabSz="461518">
              <a:spcBef>
                <a:spcPts val="1800"/>
              </a:spcBef>
              <a:defRPr sz="2844"/>
            </a:pPr>
            <a:endParaRPr lang="en-AU" dirty="0"/>
          </a:p>
          <a:p>
            <a:pPr marL="371221" indent="-371221" defTabSz="461518">
              <a:spcBef>
                <a:spcPts val="1800"/>
              </a:spcBef>
              <a:defRPr sz="2844"/>
            </a:pPr>
            <a:r>
              <a:rPr lang="en-AU" dirty="0"/>
              <a:t>Apply these multiples to the corresponding measures for the target to get that firm’s value.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noAutofit/>
          </a:bodyPr>
          <a:lstStyle/>
          <a:p>
            <a:r>
              <a:rPr lang="en-AU" sz="4500" dirty="0"/>
              <a:t>The Method of </a:t>
            </a:r>
            <a:r>
              <a:rPr lang="en-AU" sz="4500" dirty="0" err="1"/>
              <a:t>Comparables</a:t>
            </a:r>
            <a:r>
              <a:rPr lang="en-AU" sz="4500" dirty="0"/>
              <a:t>:</a:t>
            </a:r>
            <a:br>
              <a:rPr lang="en-AU" sz="4500" dirty="0"/>
            </a:br>
            <a:r>
              <a:rPr lang="en-AU" sz="4500" dirty="0"/>
              <a:t>Hewlett Packard, Lenovo, and Dell 2011</a:t>
            </a:r>
            <a:endParaRPr sz="45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4" y="2767219"/>
            <a:ext cx="11430000" cy="277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64" y="4916694"/>
            <a:ext cx="11429999" cy="364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owchart: Sequential Access Storage 1"/>
          <p:cNvSpPr>
            <a:spLocks noChangeArrowheads="1"/>
          </p:cNvSpPr>
          <p:nvPr/>
        </p:nvSpPr>
        <p:spPr bwMode="auto">
          <a:xfrm>
            <a:off x="1078602" y="5234194"/>
            <a:ext cx="3157983" cy="860393"/>
          </a:xfrm>
          <a:prstGeom prst="flowChartMagneticTape">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AU" altLang="en-US"/>
          </a:p>
        </p:txBody>
      </p:sp>
      <p:sp>
        <p:nvSpPr>
          <p:cNvPr id="8" name="TextBox 3"/>
          <p:cNvSpPr txBox="1">
            <a:spLocks noChangeArrowheads="1"/>
          </p:cNvSpPr>
          <p:nvPr/>
        </p:nvSpPr>
        <p:spPr bwMode="auto">
          <a:xfrm>
            <a:off x="1269102" y="5237369"/>
            <a:ext cx="28795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altLang="en-US" sz="2000" dirty="0" err="1">
                <a:solidFill>
                  <a:schemeClr val="bg1"/>
                </a:solidFill>
              </a:rPr>
              <a:t>Avr</a:t>
            </a:r>
            <a:r>
              <a:rPr lang="en-AU" altLang="en-US" sz="2000" dirty="0">
                <a:solidFill>
                  <a:schemeClr val="bg1"/>
                </a:solidFill>
              </a:rPr>
              <a:t> p/s = (1.06+.27)/2</a:t>
            </a:r>
          </a:p>
          <a:p>
            <a:r>
              <a:rPr lang="en-AU" altLang="en-US" sz="2000" dirty="0">
                <a:solidFill>
                  <a:schemeClr val="bg1"/>
                </a:solidFill>
              </a:rPr>
              <a:t>            = 0.67</a:t>
            </a:r>
          </a:p>
        </p:txBody>
      </p:sp>
      <p:sp>
        <p:nvSpPr>
          <p:cNvPr id="9" name="Down Arrow 5"/>
          <p:cNvSpPr>
            <a:spLocks noChangeArrowheads="1"/>
          </p:cNvSpPr>
          <p:nvPr/>
        </p:nvSpPr>
        <p:spPr bwMode="auto">
          <a:xfrm>
            <a:off x="5634860" y="7996423"/>
            <a:ext cx="104415" cy="512314"/>
          </a:xfrm>
          <a:prstGeom prst="downArrow">
            <a:avLst>
              <a:gd name="adj1" fmla="val 50000"/>
              <a:gd name="adj2" fmla="val 49950"/>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AU" altLang="en-US"/>
          </a:p>
        </p:txBody>
      </p:sp>
      <p:sp>
        <p:nvSpPr>
          <p:cNvPr id="10" name="Oval 6"/>
          <p:cNvSpPr>
            <a:spLocks noChangeArrowheads="1"/>
          </p:cNvSpPr>
          <p:nvPr/>
        </p:nvSpPr>
        <p:spPr bwMode="auto">
          <a:xfrm>
            <a:off x="5584825" y="8298623"/>
            <a:ext cx="2222887" cy="1220727"/>
          </a:xfrm>
          <a:prstGeom prst="ellipse">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AU" altLang="en-US"/>
          </a:p>
        </p:txBody>
      </p:sp>
      <p:sp>
        <p:nvSpPr>
          <p:cNvPr id="11" name="TextBox 7"/>
          <p:cNvSpPr txBox="1">
            <a:spLocks noChangeArrowheads="1"/>
          </p:cNvSpPr>
          <p:nvPr/>
        </p:nvSpPr>
        <p:spPr bwMode="auto">
          <a:xfrm>
            <a:off x="5685592" y="8621851"/>
            <a:ext cx="17541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altLang="en-US" sz="1800" dirty="0">
                <a:solidFill>
                  <a:schemeClr val="bg1"/>
                </a:solidFill>
              </a:rPr>
              <a:t>28,041 VS 33,347 – cheap?</a:t>
            </a:r>
          </a:p>
        </p:txBody>
      </p:sp>
      <p:sp>
        <p:nvSpPr>
          <p:cNvPr id="13" name="TextBox 12"/>
          <p:cNvSpPr txBox="1"/>
          <p:nvPr/>
        </p:nvSpPr>
        <p:spPr>
          <a:xfrm>
            <a:off x="4712390" y="7370969"/>
            <a:ext cx="5346066" cy="461665"/>
          </a:xfrm>
          <a:prstGeom prst="rect">
            <a:avLst/>
          </a:prstGeom>
          <a:noFill/>
        </p:spPr>
        <p:txBody>
          <a:bodyPr wrap="square" rtlCol="0">
            <a:spAutoFit/>
          </a:bodyPr>
          <a:lstStyle/>
          <a:p>
            <a:r>
              <a:rPr lang="en-AU" sz="1200" dirty="0">
                <a:hlinkClick r:id="rId5"/>
              </a:rPr>
              <a:t>https://www.macroaxis.com/invest/ratio/DELL--Market-Capitalization</a:t>
            </a:r>
            <a:endParaRPr lang="en-AU" sz="1200" dirty="0"/>
          </a:p>
          <a:p>
            <a:endParaRPr lang="en-AU" sz="12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normAutofit/>
          </a:bodyPr>
          <a:lstStyle>
            <a:lvl1pPr defTabSz="537463">
              <a:spcBef>
                <a:spcPts val="1400"/>
              </a:spcBef>
              <a:defRPr sz="6440"/>
            </a:lvl1pPr>
          </a:lstStyle>
          <a:p>
            <a:r>
              <a:rPr lang="en-AU" dirty="0"/>
              <a:t>How Cheap is this Method?</a:t>
            </a:r>
            <a:endParaRPr dirty="0"/>
          </a:p>
        </p:txBody>
      </p:sp>
      <p:sp>
        <p:nvSpPr>
          <p:cNvPr id="8" name="Rectangle 3"/>
          <p:cNvSpPr txBox="1">
            <a:spLocks noChangeArrowheads="1"/>
          </p:cNvSpPr>
          <p:nvPr/>
        </p:nvSpPr>
        <p:spPr bwMode="auto">
          <a:xfrm>
            <a:off x="225425" y="2242863"/>
            <a:ext cx="12509914" cy="65698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0000"/>
              <a:buFont typeface="Wingdings" pitchFamily="2" charset="2"/>
              <a:buChar char=""/>
              <a:defRPr sz="1800" kern="1200">
                <a:solidFill>
                  <a:schemeClr val="tx1"/>
                </a:solidFill>
                <a:latin typeface="+mn-lt"/>
                <a:ea typeface="+mn-ea"/>
                <a:cs typeface="+mn-cs"/>
              </a:defRPr>
            </a:lvl1pPr>
            <a:lvl2pPr marL="639763" indent="-273050" algn="l" rtl="0" eaLnBrk="1" fontAlgn="base" hangingPunct="1">
              <a:spcBef>
                <a:spcPct val="200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2pPr>
            <a:lvl3pPr marL="914400" indent="-182563" algn="l" rtl="0" eaLnBrk="1" fontAlgn="base" hangingPunct="1">
              <a:spcBef>
                <a:spcPct val="20000"/>
              </a:spcBef>
              <a:spcAft>
                <a:spcPct val="0"/>
              </a:spcAft>
              <a:buClr>
                <a:srgbClr val="646C8F"/>
              </a:buClr>
              <a:buSzPct val="60000"/>
              <a:buFont typeface="Wingdings" pitchFamily="2" charset="2"/>
              <a:buChar char=""/>
              <a:defRPr sz="1600" kern="1200">
                <a:solidFill>
                  <a:schemeClr val="tx1"/>
                </a:solidFill>
                <a:latin typeface="+mn-lt"/>
                <a:ea typeface="+mn-ea"/>
                <a:cs typeface="+mn-cs"/>
              </a:defRPr>
            </a:lvl3pPr>
            <a:lvl4pPr marL="1187450" indent="-182563" algn="l" rtl="0" eaLnBrk="1" fontAlgn="base" hangingPunct="1">
              <a:spcBef>
                <a:spcPct val="20000"/>
              </a:spcBef>
              <a:spcAft>
                <a:spcPct val="0"/>
              </a:spcAft>
              <a:buClr>
                <a:srgbClr val="BCBFCE"/>
              </a:buClr>
              <a:buSzPct val="60000"/>
              <a:buFont typeface="Wingdings" pitchFamily="2" charset="2"/>
              <a:buChar char=""/>
              <a:defRPr sz="1400" kern="1200">
                <a:solidFill>
                  <a:schemeClr val="tx1"/>
                </a:solidFill>
                <a:latin typeface="+mn-lt"/>
                <a:ea typeface="+mn-ea"/>
                <a:cs typeface="+mn-cs"/>
              </a:defRPr>
            </a:lvl4pPr>
            <a:lvl5pPr marL="1462088" indent="-182563" algn="l" rtl="0" eaLnBrk="1" fontAlgn="base" hangingPunct="1">
              <a:spcBef>
                <a:spcPct val="20000"/>
              </a:spcBef>
              <a:spcAft>
                <a:spcPct val="0"/>
              </a:spcAft>
              <a:buClr>
                <a:srgbClr val="CDD8E3"/>
              </a:buClr>
              <a:buSzPct val="68000"/>
              <a:buFont typeface="Wingdings 2" pitchFamily="18" charset="2"/>
              <a:buChar char=""/>
              <a:defRPr sz="12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defTabSz="914400">
              <a:lnSpc>
                <a:spcPct val="90000"/>
              </a:lnSpc>
              <a:spcBef>
                <a:spcPct val="20000"/>
              </a:spcBef>
            </a:pPr>
            <a:r>
              <a:rPr lang="en-US" altLang="en-US" sz="2600" b="1" u="sng" dirty="0">
                <a:latin typeface="Palatino"/>
                <a:cs typeface="Times New Roman" panose="02020603050405020304" pitchFamily="18" charset="0"/>
              </a:rPr>
              <a:t>Conceptual Problems</a:t>
            </a:r>
            <a:r>
              <a:rPr lang="en-US" altLang="en-US" sz="2600" b="1" dirty="0">
                <a:latin typeface="Palatino"/>
                <a:cs typeface="Times New Roman" panose="02020603050405020304" pitchFamily="18" charset="0"/>
              </a:rPr>
              <a:t>:</a:t>
            </a:r>
          </a:p>
          <a:p>
            <a:pPr lvl="1" defTabSz="914400">
              <a:lnSpc>
                <a:spcPct val="90000"/>
              </a:lnSpc>
              <a:buClr>
                <a:srgbClr val="00B0F0"/>
              </a:buClr>
            </a:pPr>
            <a:r>
              <a:rPr lang="en-US" altLang="en-US" sz="2600" dirty="0">
                <a:latin typeface="Palatino"/>
                <a:cs typeface="Times New Roman" panose="02020603050405020304" pitchFamily="18" charset="0"/>
              </a:rPr>
              <a:t>Circular reasoning: Price is ascertained from price (of the comps)</a:t>
            </a:r>
          </a:p>
          <a:p>
            <a:pPr lvl="2" defTabSz="914400">
              <a:lnSpc>
                <a:spcPct val="90000"/>
              </a:lnSpc>
              <a:buClr>
                <a:srgbClr val="00B0F0"/>
              </a:buClr>
              <a:buFont typeface="Wingdings" panose="05000000000000000000" pitchFamily="2" charset="2"/>
              <a:buChar char="v"/>
            </a:pPr>
            <a:r>
              <a:rPr lang="en-US" altLang="en-US" sz="2400" dirty="0">
                <a:latin typeface="Palatino"/>
                <a:cs typeface="Times New Roman" panose="02020603050405020304" pitchFamily="18" charset="0"/>
              </a:rPr>
              <a:t>Does not tell us value independently of market prices</a:t>
            </a:r>
          </a:p>
          <a:p>
            <a:pPr lvl="2" defTabSz="914400">
              <a:lnSpc>
                <a:spcPct val="90000"/>
              </a:lnSpc>
              <a:buClr>
                <a:srgbClr val="00B0F0"/>
              </a:buClr>
              <a:buFont typeface="Wingdings" panose="05000000000000000000" pitchFamily="2" charset="2"/>
              <a:buChar char="v"/>
            </a:pPr>
            <a:r>
              <a:rPr lang="en-US" altLang="en-US" sz="2400" dirty="0">
                <a:latin typeface="Palatino"/>
                <a:cs typeface="Times New Roman" panose="02020603050405020304" pitchFamily="18" charset="0"/>
              </a:rPr>
              <a:t>Violates the tenet: </a:t>
            </a:r>
            <a:r>
              <a:rPr lang="en-US" altLang="en-US" sz="2400" i="1" dirty="0">
                <a:latin typeface="Palatino"/>
                <a:cs typeface="Times New Roman" panose="02020603050405020304" pitchFamily="18" charset="0"/>
              </a:rPr>
              <a:t>“When calculating value to challenge price, don’t put price into the calculation”</a:t>
            </a:r>
          </a:p>
          <a:p>
            <a:pPr lvl="1" defTabSz="914400">
              <a:lnSpc>
                <a:spcPct val="90000"/>
              </a:lnSpc>
              <a:buClr>
                <a:srgbClr val="00B0F0"/>
              </a:buClr>
            </a:pPr>
            <a:r>
              <a:rPr lang="en-US" altLang="en-US" sz="2600" dirty="0">
                <a:latin typeface="Palatino"/>
                <a:cs typeface="Times New Roman" panose="02020603050405020304" pitchFamily="18" charset="0"/>
              </a:rPr>
              <a:t>If the market is efficient for the comparable companies....Why is it not for the target company ?</a:t>
            </a:r>
          </a:p>
          <a:p>
            <a:pPr lvl="2" defTabSz="914400">
              <a:lnSpc>
                <a:spcPct val="90000"/>
              </a:lnSpc>
              <a:buClr>
                <a:srgbClr val="00B0F0"/>
              </a:buClr>
              <a:buFont typeface="Wingdings" panose="05000000000000000000" pitchFamily="2" charset="2"/>
              <a:buChar char="v"/>
            </a:pPr>
            <a:r>
              <a:rPr lang="en-US" altLang="en-US" sz="2400" dirty="0">
                <a:latin typeface="Palatino"/>
                <a:cs typeface="Times New Roman" panose="02020603050405020304" pitchFamily="18" charset="0"/>
              </a:rPr>
              <a:t>If the comps are mispriced, exercise is doubtful!</a:t>
            </a:r>
          </a:p>
          <a:p>
            <a:pPr lvl="1" defTabSz="914400">
              <a:lnSpc>
                <a:spcPct val="90000"/>
              </a:lnSpc>
              <a:buFont typeface="Wingdings" panose="05000000000000000000" pitchFamily="2" charset="2"/>
              <a:buChar char="v"/>
            </a:pPr>
            <a:endParaRPr lang="en-US" altLang="en-US" sz="2600" dirty="0">
              <a:latin typeface="Palatino"/>
              <a:cs typeface="Times New Roman" panose="02020603050405020304" pitchFamily="18" charset="0"/>
            </a:endParaRPr>
          </a:p>
          <a:p>
            <a:pPr defTabSz="914400">
              <a:lnSpc>
                <a:spcPct val="90000"/>
              </a:lnSpc>
              <a:spcBef>
                <a:spcPct val="20000"/>
              </a:spcBef>
            </a:pPr>
            <a:r>
              <a:rPr lang="en-US" altLang="en-US" sz="2600" b="1" u="sng" dirty="0">
                <a:latin typeface="Palatino"/>
                <a:cs typeface="Times New Roman" panose="02020603050405020304" pitchFamily="18" charset="0"/>
              </a:rPr>
              <a:t>Implementation Problems</a:t>
            </a:r>
            <a:r>
              <a:rPr lang="en-US" altLang="en-US" sz="2600" b="1" dirty="0">
                <a:latin typeface="Palatino"/>
                <a:cs typeface="Times New Roman" panose="02020603050405020304" pitchFamily="18" charset="0"/>
              </a:rPr>
              <a:t>:</a:t>
            </a:r>
          </a:p>
          <a:p>
            <a:pPr lvl="1" defTabSz="914400">
              <a:lnSpc>
                <a:spcPct val="90000"/>
              </a:lnSpc>
              <a:buClr>
                <a:srgbClr val="00B0F0"/>
              </a:buClr>
            </a:pPr>
            <a:r>
              <a:rPr lang="en-US" altLang="en-US" sz="2600" dirty="0">
                <a:latin typeface="Palatino"/>
                <a:cs typeface="Times New Roman" panose="02020603050405020304" pitchFamily="18" charset="0"/>
              </a:rPr>
              <a:t>Finding the </a:t>
            </a:r>
            <a:r>
              <a:rPr lang="en-US" altLang="en-US" sz="2600" dirty="0" err="1">
                <a:latin typeface="Palatino"/>
                <a:cs typeface="Times New Roman" panose="02020603050405020304" pitchFamily="18" charset="0"/>
              </a:rPr>
              <a:t>comparables</a:t>
            </a:r>
            <a:r>
              <a:rPr lang="en-US" altLang="en-US" sz="2600" dirty="0">
                <a:latin typeface="Palatino"/>
                <a:cs typeface="Times New Roman" panose="02020603050405020304" pitchFamily="18" charset="0"/>
              </a:rPr>
              <a:t> that match precisely</a:t>
            </a:r>
          </a:p>
          <a:p>
            <a:pPr lvl="1" defTabSz="914400">
              <a:lnSpc>
                <a:spcPct val="90000"/>
              </a:lnSpc>
              <a:buClr>
                <a:srgbClr val="00B0F0"/>
              </a:buClr>
            </a:pPr>
            <a:r>
              <a:rPr lang="en-US" altLang="en-US" sz="2600" dirty="0">
                <a:latin typeface="Palatino"/>
                <a:cs typeface="Times New Roman" panose="02020603050405020304" pitchFamily="18" charset="0"/>
              </a:rPr>
              <a:t>Different accounting methods for comps and target</a:t>
            </a:r>
          </a:p>
          <a:p>
            <a:pPr lvl="1" defTabSz="914400">
              <a:lnSpc>
                <a:spcPct val="90000"/>
              </a:lnSpc>
              <a:buClr>
                <a:srgbClr val="00B0F0"/>
              </a:buClr>
            </a:pPr>
            <a:r>
              <a:rPr lang="en-US" altLang="en-US" sz="2600" dirty="0">
                <a:latin typeface="Palatino"/>
                <a:cs typeface="Times New Roman" panose="02020603050405020304" pitchFamily="18" charset="0"/>
              </a:rPr>
              <a:t>Different prices from different multiples</a:t>
            </a:r>
          </a:p>
          <a:p>
            <a:pPr lvl="1" defTabSz="914400">
              <a:lnSpc>
                <a:spcPct val="90000"/>
              </a:lnSpc>
              <a:buClr>
                <a:srgbClr val="00B0F0"/>
              </a:buClr>
            </a:pPr>
            <a:r>
              <a:rPr lang="en-US" altLang="en-US" sz="2600" dirty="0">
                <a:latin typeface="Palatino"/>
                <a:cs typeface="Times New Roman" panose="02020603050405020304" pitchFamily="18" charset="0"/>
              </a:rPr>
              <a:t>What about negative denominators?</a:t>
            </a:r>
          </a:p>
          <a:p>
            <a:pPr lvl="1" defTabSz="914400">
              <a:lnSpc>
                <a:spcPct val="90000"/>
              </a:lnSpc>
              <a:buFontTx/>
              <a:buChar char="–"/>
            </a:pPr>
            <a:endParaRPr lang="en-US" altLang="en-US" sz="2600" dirty="0">
              <a:latin typeface="Palatino"/>
              <a:cs typeface="Times New Roman" panose="02020603050405020304" pitchFamily="18" charset="0"/>
            </a:endParaRPr>
          </a:p>
          <a:p>
            <a:pPr defTabSz="914400">
              <a:lnSpc>
                <a:spcPct val="90000"/>
              </a:lnSpc>
              <a:spcBef>
                <a:spcPct val="20000"/>
              </a:spcBef>
            </a:pPr>
            <a:r>
              <a:rPr lang="en-US" altLang="en-US" sz="2600" b="1" u="sng" dirty="0">
                <a:latin typeface="Palatino"/>
                <a:cs typeface="Times New Roman" panose="02020603050405020304" pitchFamily="18" charset="0"/>
              </a:rPr>
              <a:t>Applications</a:t>
            </a:r>
            <a:r>
              <a:rPr lang="en-US" altLang="en-US" sz="2600" b="1" dirty="0">
                <a:latin typeface="Palatino"/>
                <a:cs typeface="Times New Roman" panose="02020603050405020304" pitchFamily="18" charset="0"/>
              </a:rPr>
              <a:t>:</a:t>
            </a:r>
          </a:p>
          <a:p>
            <a:pPr lvl="1" defTabSz="914400">
              <a:lnSpc>
                <a:spcPct val="90000"/>
              </a:lnSpc>
              <a:buClr>
                <a:srgbClr val="00B0F0"/>
              </a:buClr>
            </a:pPr>
            <a:r>
              <a:rPr lang="en-US" altLang="en-US" sz="2600" dirty="0">
                <a:latin typeface="Palatino"/>
                <a:cs typeface="Times New Roman" panose="02020603050405020304" pitchFamily="18" charset="0"/>
              </a:rPr>
              <a:t>IPOs; firms that are not traded (to approximate price, not value)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hlink"/>
                                      </p:to>
                                    </p:animClr>
                                  </p:subTnLst>
                                </p:cTn>
                              </p:par>
                              <p:par>
                                <p:cTn id="9" presetID="2" presetClass="entr" presetSubtype="2"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hlink"/>
                                      </p:to>
                                    </p:animClr>
                                  </p:subTnLst>
                                </p:cTn>
                              </p:par>
                              <p:par>
                                <p:cTn id="13" presetID="2" presetClass="entr" presetSubtype="2"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hlink"/>
                                      </p:to>
                                    </p:animClr>
                                  </p:subTnLst>
                                </p:cTn>
                              </p:par>
                              <p:par>
                                <p:cTn id="17" presetID="2" presetClass="entr" presetSubtype="2"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hlink"/>
                                      </p:to>
                                    </p:animClr>
                                  </p:subTnLst>
                                </p:cTn>
                              </p:par>
                              <p:par>
                                <p:cTn id="21" presetID="2" presetClass="entr" presetSubtype="2"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4" end="4"/>
                                            </p:txEl>
                                          </p:spTgt>
                                        </p:tgtEl>
                                        <p:attrNameLst>
                                          <p:attrName>ppt_c</p:attrName>
                                        </p:attrNameLst>
                                      </p:cBhvr>
                                      <p:to>
                                        <a:schemeClr val="hlink"/>
                                      </p:to>
                                    </p:animClr>
                                  </p:subTnLst>
                                </p:cTn>
                              </p:par>
                              <p:par>
                                <p:cTn id="25" presetID="2" presetClass="entr" presetSubtype="2" fill="hold" grpId="0"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5" end="5"/>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7" end="7"/>
                                            </p:txEl>
                                          </p:spTgt>
                                        </p:tgtEl>
                                        <p:attrNameLst>
                                          <p:attrName>ppt_c</p:attrName>
                                        </p:attrNameLst>
                                      </p:cBhvr>
                                      <p:to>
                                        <a:schemeClr val="hlink"/>
                                      </p:to>
                                    </p:animClr>
                                  </p:subTnLst>
                                </p:cTn>
                              </p:par>
                              <p:par>
                                <p:cTn id="35" presetID="2" presetClass="entr" presetSubtype="2"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8" end="8"/>
                                            </p:txEl>
                                          </p:spTgt>
                                        </p:tgtEl>
                                        <p:attrNameLst>
                                          <p:attrName>ppt_c</p:attrName>
                                        </p:attrNameLst>
                                      </p:cBhvr>
                                      <p:to>
                                        <a:schemeClr val="hlink"/>
                                      </p:to>
                                    </p:animClr>
                                  </p:subTnLst>
                                </p:cTn>
                              </p:par>
                              <p:par>
                                <p:cTn id="39" presetID="2" presetClass="entr" presetSubtype="2" fill="hold" grpId="0"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 calcmode="lin" valueType="num">
                                      <p:cBhvr additive="base">
                                        <p:cTn id="41" dur="500" fill="hold"/>
                                        <p:tgtEl>
                                          <p:spTgt spid="8">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9" end="9"/>
                                            </p:txEl>
                                          </p:spTgt>
                                        </p:tgtEl>
                                        <p:attrNameLst>
                                          <p:attrName>ppt_c</p:attrName>
                                        </p:attrNameLst>
                                      </p:cBhvr>
                                      <p:to>
                                        <a:schemeClr val="hlink"/>
                                      </p:to>
                                    </p:animClr>
                                  </p:subTnLst>
                                </p:cTn>
                              </p:par>
                              <p:par>
                                <p:cTn id="43" presetID="2" presetClass="entr" presetSubtype="2" fill="hold" grpId="0"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 calcmode="lin" valueType="num">
                                      <p:cBhvr additive="base">
                                        <p:cTn id="45" dur="500" fill="hold"/>
                                        <p:tgtEl>
                                          <p:spTgt spid="8">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10" end="10"/>
                                            </p:txEl>
                                          </p:spTgt>
                                        </p:tgtEl>
                                        <p:attrNameLst>
                                          <p:attrName>ppt_c</p:attrName>
                                        </p:attrNameLst>
                                      </p:cBhvr>
                                      <p:to>
                                        <a:schemeClr val="hlink"/>
                                      </p:to>
                                    </p:animClr>
                                  </p:subTnLst>
                                </p:cTn>
                              </p:par>
                              <p:par>
                                <p:cTn id="47" presetID="2" presetClass="entr" presetSubtype="2" fill="hold" grpId="0" nodeType="with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additive="base">
                                        <p:cTn id="49" dur="500" fill="hold"/>
                                        <p:tgtEl>
                                          <p:spTgt spid="8">
                                            <p:txEl>
                                              <p:pRg st="11" end="1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11" end="11"/>
                                            </p:txEl>
                                          </p:spTgt>
                                        </p:tgtEl>
                                        <p:attrNameLst>
                                          <p:attrName>ppt_c</p:attrName>
                                        </p:attrNameLst>
                                      </p:cBhvr>
                                      <p:to>
                                        <a:schemeClr val="hlink"/>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 calcmode="lin" valueType="num">
                                      <p:cBhvr additive="base">
                                        <p:cTn id="55" dur="500" fill="hold"/>
                                        <p:tgtEl>
                                          <p:spTgt spid="8">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
                                            <p:txEl>
                                              <p:pRg st="13" end="1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13" end="13"/>
                                            </p:txEl>
                                          </p:spTgt>
                                        </p:tgtEl>
                                        <p:attrNameLst>
                                          <p:attrName>ppt_c</p:attrName>
                                        </p:attrNameLst>
                                      </p:cBhvr>
                                      <p:to>
                                        <a:schemeClr val="hlink"/>
                                      </p:to>
                                    </p:animClr>
                                  </p:subTnLst>
                                </p:cTn>
                              </p:par>
                              <p:par>
                                <p:cTn id="57" presetID="2" presetClass="entr" presetSubtype="2" fill="hold" grpId="0" nodeType="with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 calcmode="lin" valueType="num">
                                      <p:cBhvr additive="base">
                                        <p:cTn id="59" dur="500" fill="hold"/>
                                        <p:tgtEl>
                                          <p:spTgt spid="8">
                                            <p:txEl>
                                              <p:pRg st="14" end="1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
                                            <p:txEl>
                                              <p:pRg st="14" end="1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
                                            <p:txEl>
                                              <p:pRg st="14" end="1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rPr lang="en-AU" dirty="0"/>
              <a:t>Screening on Multiple </a:t>
            </a:r>
            <a:endParaRPr dirty="0"/>
          </a:p>
        </p:txBody>
      </p:sp>
      <p:sp>
        <p:nvSpPr>
          <p:cNvPr id="165" name="Shape 165"/>
          <p:cNvSpPr>
            <a:spLocks noGrp="1"/>
          </p:cNvSpPr>
          <p:nvPr>
            <p:ph type="body" sz="half" idx="1"/>
          </p:nvPr>
        </p:nvSpPr>
        <p:spPr>
          <a:xfrm>
            <a:off x="508000" y="2019299"/>
            <a:ext cx="11524974" cy="7509013"/>
          </a:xfrm>
          <a:prstGeom prst="rect">
            <a:avLst/>
          </a:prstGeom>
        </p:spPr>
        <p:txBody>
          <a:bodyPr>
            <a:noAutofit/>
          </a:bodyPr>
          <a:lstStyle/>
          <a:p>
            <a:pPr marL="0" lvl="0" indent="0" defTabSz="914400" fontAlgn="base">
              <a:spcBef>
                <a:spcPts val="0"/>
              </a:spcBef>
              <a:spcAft>
                <a:spcPct val="0"/>
              </a:spcAft>
              <a:buClr>
                <a:srgbClr val="727CA3"/>
              </a:buClr>
              <a:buSzPct val="70000"/>
              <a:buFont typeface="Wingdings" panose="05000000000000000000" pitchFamily="2" charset="2"/>
              <a:buChar char="v"/>
            </a:pPr>
            <a:r>
              <a:rPr lang="en-US" altLang="en-US" sz="2800" kern="1200" dirty="0">
                <a:solidFill>
                  <a:prstClr val="black"/>
                </a:solidFill>
                <a:ea typeface="+mn-ea"/>
                <a:cs typeface="Times New Roman" panose="02020603050405020304" pitchFamily="18" charset="0"/>
              </a:rPr>
              <a:t>Screening on multiple is referred to as </a:t>
            </a:r>
            <a:r>
              <a:rPr lang="en-US" altLang="en-US" sz="2800" kern="1200" dirty="0">
                <a:solidFill>
                  <a:srgbClr val="00B050"/>
                </a:solidFill>
                <a:ea typeface="+mn-ea"/>
                <a:cs typeface="Times New Roman" panose="02020603050405020304" pitchFamily="18" charset="0"/>
              </a:rPr>
              <a:t>fundamental screening </a:t>
            </a:r>
            <a:r>
              <a:rPr lang="en-US" altLang="en-US" sz="2800" kern="1200" dirty="0">
                <a:solidFill>
                  <a:prstClr val="black"/>
                </a:solidFill>
                <a:ea typeface="+mn-ea"/>
                <a:cs typeface="Times New Roman" panose="02020603050405020304" pitchFamily="18" charset="0"/>
              </a:rPr>
              <a:t>because multiples price fundamental features of the firm.</a:t>
            </a:r>
          </a:p>
          <a:p>
            <a:pPr marL="0" lvl="0" indent="0" defTabSz="914400" fontAlgn="base">
              <a:spcBef>
                <a:spcPts val="0"/>
              </a:spcBef>
              <a:spcAft>
                <a:spcPct val="0"/>
              </a:spcAft>
              <a:buClr>
                <a:srgbClr val="727CA3"/>
              </a:buClr>
              <a:buSzPct val="70000"/>
              <a:buFont typeface="Wingdings" panose="05000000000000000000" pitchFamily="2" charset="2"/>
              <a:buChar char="v"/>
            </a:pPr>
            <a:endParaRPr lang="en-US" altLang="en-US" sz="2800" kern="1200" dirty="0">
              <a:solidFill>
                <a:prstClr val="black"/>
              </a:solidFill>
              <a:ea typeface="+mn-ea"/>
              <a:cs typeface="Times New Roman" panose="02020603050405020304" pitchFamily="18" charset="0"/>
            </a:endParaRPr>
          </a:p>
          <a:p>
            <a:pPr marL="0" lvl="0" indent="0" defTabSz="914400" fontAlgn="base">
              <a:spcBef>
                <a:spcPts val="0"/>
              </a:spcBef>
              <a:spcAft>
                <a:spcPct val="0"/>
              </a:spcAft>
              <a:buClr>
                <a:srgbClr val="727CA3"/>
              </a:buClr>
              <a:buSzPct val="70000"/>
              <a:buFont typeface="Wingdings" panose="05000000000000000000" pitchFamily="2" charset="2"/>
              <a:buChar char="v"/>
            </a:pPr>
            <a:r>
              <a:rPr lang="en-US" altLang="en-US" sz="2800" kern="1200" dirty="0">
                <a:solidFill>
                  <a:prstClr val="black"/>
                </a:solidFill>
                <a:ea typeface="+mn-ea"/>
                <a:cs typeface="Times New Roman" panose="02020603050405020304" pitchFamily="18" charset="0"/>
              </a:rPr>
              <a:t>Stocks are screened for buying and selling on the basis of their relative multiples.</a:t>
            </a:r>
          </a:p>
          <a:p>
            <a:pPr marL="0" lvl="0" indent="0" defTabSz="914400" fontAlgn="base">
              <a:spcBef>
                <a:spcPts val="0"/>
              </a:spcBef>
              <a:spcAft>
                <a:spcPct val="0"/>
              </a:spcAft>
              <a:buClr>
                <a:srgbClr val="727CA3"/>
              </a:buClr>
              <a:buSzPct val="70000"/>
              <a:buNone/>
            </a:pPr>
            <a:endParaRPr lang="en-US" altLang="en-US" sz="2800" kern="1200" dirty="0">
              <a:solidFill>
                <a:prstClr val="black"/>
              </a:solidFill>
              <a:ea typeface="+mn-ea"/>
              <a:cs typeface="Times New Roman" panose="02020603050405020304" pitchFamily="18" charset="0"/>
            </a:endParaRPr>
          </a:p>
          <a:p>
            <a:pPr marL="0" lvl="0" indent="0" defTabSz="914400" fontAlgn="base">
              <a:spcBef>
                <a:spcPts val="0"/>
              </a:spcBef>
              <a:spcAft>
                <a:spcPct val="0"/>
              </a:spcAft>
              <a:buClr>
                <a:srgbClr val="727CA3"/>
              </a:buClr>
              <a:buSzPct val="70000"/>
              <a:buFont typeface="Wingdings" panose="05000000000000000000" pitchFamily="2" charset="2"/>
              <a:buChar char="v"/>
            </a:pPr>
            <a:r>
              <a:rPr lang="en-US" altLang="en-US" sz="2800" b="1" kern="1200" dirty="0">
                <a:solidFill>
                  <a:prstClr val="black"/>
                </a:solidFill>
                <a:ea typeface="+mn-ea"/>
                <a:cs typeface="Times New Roman" panose="02020603050405020304" pitchFamily="18" charset="0"/>
              </a:rPr>
              <a:t>Basic assumption: </a:t>
            </a:r>
            <a:r>
              <a:rPr lang="en-US" altLang="en-US" sz="2800" kern="1200" dirty="0">
                <a:solidFill>
                  <a:prstClr val="black"/>
                </a:solidFill>
                <a:ea typeface="+mn-ea"/>
                <a:cs typeface="Times New Roman" panose="02020603050405020304" pitchFamily="18" charset="0"/>
              </a:rPr>
              <a:t>similar firms should have similar multiples (market must be efficient). If firms trade at different multiples, they may be relatively mispriced.</a:t>
            </a:r>
          </a:p>
          <a:p>
            <a:pPr marL="0" lvl="0" indent="0" defTabSz="914400" fontAlgn="base">
              <a:spcBef>
                <a:spcPts val="0"/>
              </a:spcBef>
              <a:spcAft>
                <a:spcPct val="0"/>
              </a:spcAft>
              <a:buClr>
                <a:srgbClr val="727CA3"/>
              </a:buClr>
              <a:buSzPct val="70000"/>
              <a:buFont typeface="Wingdings" panose="05000000000000000000" pitchFamily="2" charset="2"/>
              <a:buChar char="v"/>
            </a:pPr>
            <a:endParaRPr lang="en-AU" altLang="en-US" sz="2800" kern="1200" dirty="0">
              <a:solidFill>
                <a:prstClr val="black"/>
              </a:solidFill>
              <a:ea typeface="+mn-ea"/>
              <a:cs typeface="Times New Roman" panose="02020603050405020304" pitchFamily="18" charset="0"/>
            </a:endParaRPr>
          </a:p>
          <a:p>
            <a:pPr marL="0" lvl="0" indent="0" defTabSz="914400" fontAlgn="base">
              <a:spcBef>
                <a:spcPts val="0"/>
              </a:spcBef>
              <a:spcAft>
                <a:spcPct val="0"/>
              </a:spcAft>
              <a:buClr>
                <a:srgbClr val="727CA3"/>
              </a:buClr>
              <a:buSzPct val="70000"/>
              <a:buFont typeface="Wingdings" panose="05000000000000000000" pitchFamily="2" charset="2"/>
              <a:buChar char="v"/>
            </a:pPr>
            <a:r>
              <a:rPr lang="en-AU" altLang="en-US" sz="2800" b="1" kern="1200" dirty="0">
                <a:solidFill>
                  <a:prstClr val="black"/>
                </a:solidFill>
                <a:ea typeface="+mn-ea"/>
                <a:cs typeface="Times New Roman" panose="02020603050405020304" pitchFamily="18" charset="0"/>
              </a:rPr>
              <a:t>Glamour stocks/growth stock:</a:t>
            </a:r>
            <a:r>
              <a:rPr lang="en-AU" altLang="en-US" sz="2800" kern="1200" dirty="0">
                <a:solidFill>
                  <a:prstClr val="black"/>
                </a:solidFill>
                <a:ea typeface="+mn-ea"/>
                <a:cs typeface="Times New Roman" panose="02020603050405020304" pitchFamily="18" charset="0"/>
              </a:rPr>
              <a:t> stock with high multiple</a:t>
            </a:r>
          </a:p>
          <a:p>
            <a:pPr marL="0" lvl="0" indent="0" defTabSz="914400" fontAlgn="base">
              <a:spcBef>
                <a:spcPts val="0"/>
              </a:spcBef>
              <a:spcAft>
                <a:spcPct val="0"/>
              </a:spcAft>
              <a:buClr>
                <a:srgbClr val="727CA3"/>
              </a:buClr>
              <a:buSzPct val="70000"/>
              <a:buFont typeface="Wingdings" panose="05000000000000000000" pitchFamily="2" charset="2"/>
              <a:buChar char="v"/>
            </a:pPr>
            <a:endParaRPr lang="en-AU" altLang="en-US" sz="2800" kern="1200" dirty="0">
              <a:solidFill>
                <a:prstClr val="black"/>
              </a:solidFill>
              <a:ea typeface="+mn-ea"/>
              <a:cs typeface="Times New Roman" panose="02020603050405020304" pitchFamily="18" charset="0"/>
            </a:endParaRPr>
          </a:p>
          <a:p>
            <a:pPr marL="0" lvl="0" indent="0" defTabSz="914400" fontAlgn="base">
              <a:spcBef>
                <a:spcPts val="0"/>
              </a:spcBef>
              <a:spcAft>
                <a:spcPct val="0"/>
              </a:spcAft>
              <a:buClr>
                <a:srgbClr val="727CA3"/>
              </a:buClr>
              <a:buSzPct val="70000"/>
              <a:buFont typeface="Wingdings" panose="05000000000000000000" pitchFamily="2" charset="2"/>
              <a:buChar char="v"/>
            </a:pPr>
            <a:r>
              <a:rPr lang="en-AU" altLang="en-US" sz="2800" b="1" kern="1200" dirty="0">
                <a:solidFill>
                  <a:prstClr val="black"/>
                </a:solidFill>
                <a:ea typeface="+mn-ea"/>
                <a:cs typeface="Times New Roman" panose="02020603050405020304" pitchFamily="18" charset="0"/>
              </a:rPr>
              <a:t>Contrarian stocks/ value stocks:</a:t>
            </a:r>
            <a:r>
              <a:rPr lang="en-AU" altLang="en-US" sz="2800" kern="1200" dirty="0">
                <a:solidFill>
                  <a:prstClr val="black"/>
                </a:solidFill>
                <a:ea typeface="+mn-ea"/>
                <a:cs typeface="Times New Roman" panose="02020603050405020304" pitchFamily="18" charset="0"/>
              </a:rPr>
              <a:t> stock with low multiple. Value is deemed to be higher relative to their price.</a:t>
            </a:r>
            <a:r>
              <a:rPr lang="en-US" altLang="en-US" sz="2800" kern="1200" dirty="0">
                <a:solidFill>
                  <a:prstClr val="black"/>
                </a:solidFill>
                <a:ea typeface="+mn-ea"/>
                <a:cs typeface="Times New Roman" panose="02020603050405020304" pitchFamily="18" charset="0"/>
              </a:rPr>
              <a:t> </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3.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2431</TotalTime>
  <Words>2390</Words>
  <Application>Microsoft Office PowerPoint</Application>
  <PresentationFormat>Custom</PresentationFormat>
  <Paragraphs>312</Paragraphs>
  <Slides>38</Slides>
  <Notes>36</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2</vt:i4>
      </vt:variant>
      <vt:variant>
        <vt:lpstr>Slide Titles</vt:lpstr>
      </vt:variant>
      <vt:variant>
        <vt:i4>38</vt:i4>
      </vt:variant>
    </vt:vector>
  </HeadingPairs>
  <TitlesOfParts>
    <vt:vector size="56" baseType="lpstr">
      <vt:lpstr>Avenir Roman</vt:lpstr>
      <vt:lpstr>Bodoni SvtyTwo ITC TT-Book</vt:lpstr>
      <vt:lpstr>Monotype Sorts</vt:lpstr>
      <vt:lpstr>New York</vt:lpstr>
      <vt:lpstr>Palatino</vt:lpstr>
      <vt:lpstr>Zapf Dingbats</vt:lpstr>
      <vt:lpstr>Arial</vt:lpstr>
      <vt:lpstr>Calibri</vt:lpstr>
      <vt:lpstr>Cambria</vt:lpstr>
      <vt:lpstr>Cambria Math</vt:lpstr>
      <vt:lpstr>Helvetica</vt:lpstr>
      <vt:lpstr>Times New Roman</vt:lpstr>
      <vt:lpstr>Wingdings</vt:lpstr>
      <vt:lpstr>Wingdings 2</vt:lpstr>
      <vt:lpstr>New_Template4</vt:lpstr>
      <vt:lpstr>FIM3001</vt:lpstr>
      <vt:lpstr>Equation</vt:lpstr>
      <vt:lpstr>Worksheet</vt:lpstr>
      <vt:lpstr>PowerPoint Presentation</vt:lpstr>
      <vt:lpstr>Equity Valuation 1</vt:lpstr>
      <vt:lpstr>Financial Statement Analysis</vt:lpstr>
      <vt:lpstr>Learning Outcomes</vt:lpstr>
      <vt:lpstr>Valuation Schemes</vt:lpstr>
      <vt:lpstr>The Method of Comparables: Comps</vt:lpstr>
      <vt:lpstr>The Method of Comparables: Hewlett Packard, Lenovo, and Dell 2011</vt:lpstr>
      <vt:lpstr>How Cheap is this Method?</vt:lpstr>
      <vt:lpstr>Screening on Multiple </vt:lpstr>
      <vt:lpstr>How Multiple Screening Works</vt:lpstr>
      <vt:lpstr>Fundamental Screening:  Returns to P/B Screening (1963-2006)</vt:lpstr>
      <vt:lpstr>Two-way Screening: Returns to Screening on Both P/E and P/B (1963-2006)</vt:lpstr>
      <vt:lpstr>Problems with Screening</vt:lpstr>
      <vt:lpstr>Technical Screens</vt:lpstr>
      <vt:lpstr>Asset Based Valuation</vt:lpstr>
      <vt:lpstr>Fundamental Analysis</vt:lpstr>
      <vt:lpstr>The Process of Fundamental Analysis</vt:lpstr>
      <vt:lpstr>How Financial Statements are Used in Fundamental Analysis</vt:lpstr>
      <vt:lpstr>Two Terminal Investments:  A Bond and a Project</vt:lpstr>
      <vt:lpstr>The Valuation Model: Bonds</vt:lpstr>
      <vt:lpstr>The Valuation Model: A Project</vt:lpstr>
      <vt:lpstr>Value Creation: V0 &gt; I0</vt:lpstr>
      <vt:lpstr>Valuation Models: Going Concerns</vt:lpstr>
      <vt:lpstr>Criteria for Practical Valuation</vt:lpstr>
      <vt:lpstr>Financial Statement Analysis</vt:lpstr>
      <vt:lpstr>Some Financial Math:  The Value of a Perpetuity and a Perpetuity with Growth</vt:lpstr>
      <vt:lpstr>Cash Flows Within a Firm: Free Cash Flow</vt:lpstr>
      <vt:lpstr>Free Cash-Flow</vt:lpstr>
      <vt:lpstr>The Discounted Cash Flow (DCF) Model</vt:lpstr>
      <vt:lpstr>The Continuing Value for the DCF Model</vt:lpstr>
      <vt:lpstr>DCF Valuation: The Coca-Cola Company</vt:lpstr>
      <vt:lpstr>Steps for a DCF Valuation</vt:lpstr>
      <vt:lpstr>Evaluation in reality</vt:lpstr>
      <vt:lpstr>Will DCF Valuation Always Work?</vt:lpstr>
      <vt:lpstr>Will DCF Valuation Work for Starbucks?</vt:lpstr>
      <vt:lpstr>DCF Valuation and Speculation</vt:lpstr>
      <vt:lpstr>Why Free Cash Flow is Not a Value-Added Concept</vt:lpstr>
      <vt:lpstr>Discounted Cash Flow Analysis:  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Techniques &amp; Applications</dc:title>
  <dc:creator>Mostafa Hasan</dc:creator>
  <cp:lastModifiedBy>Siwen Song</cp:lastModifiedBy>
  <cp:revision>138</cp:revision>
  <cp:lastPrinted>2019-09-19T08:40:50Z</cp:lastPrinted>
  <dcterms:modified xsi:type="dcterms:W3CDTF">2023-06-16T05:13:05Z</dcterms:modified>
</cp:coreProperties>
</file>