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974C-B115-484F-8045-E2DEA7BD026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FEDA-1427-4633-AF81-E8E8AE5E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8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974C-B115-484F-8045-E2DEA7BD026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FEDA-1427-4633-AF81-E8E8AE5E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2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974C-B115-484F-8045-E2DEA7BD026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FEDA-1427-4633-AF81-E8E8AE5E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6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974C-B115-484F-8045-E2DEA7BD026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FEDA-1427-4633-AF81-E8E8AE5E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8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974C-B115-484F-8045-E2DEA7BD026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FEDA-1427-4633-AF81-E8E8AE5E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0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974C-B115-484F-8045-E2DEA7BD026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FEDA-1427-4633-AF81-E8E8AE5E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6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974C-B115-484F-8045-E2DEA7BD026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FEDA-1427-4633-AF81-E8E8AE5E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7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974C-B115-484F-8045-E2DEA7BD026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FEDA-1427-4633-AF81-E8E8AE5E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2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974C-B115-484F-8045-E2DEA7BD026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FEDA-1427-4633-AF81-E8E8AE5E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7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974C-B115-484F-8045-E2DEA7BD026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FEDA-1427-4633-AF81-E8E8AE5E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3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974C-B115-484F-8045-E2DEA7BD026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FEDA-1427-4633-AF81-E8E8AE5E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2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A974C-B115-484F-8045-E2DEA7BD026D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BFEDA-1427-4633-AF81-E8E8AE5E1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8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1364670"/>
            <a:ext cx="2590800" cy="3200400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1100" y="5334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Working Capital “Days”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81000" y="1039368"/>
            <a:ext cx="8071376" cy="274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rot="5400000">
            <a:off x="211836" y="870204"/>
            <a:ext cx="365760" cy="274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90" y="565158"/>
            <a:ext cx="1987610" cy="540747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5576594" y="1364670"/>
            <a:ext cx="2587752" cy="3200400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01" y="1191490"/>
            <a:ext cx="451376" cy="451376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6123710" y="2966629"/>
            <a:ext cx="1981200" cy="276999"/>
          </a:xfrm>
          <a:prstGeom prst="rect">
            <a:avLst/>
          </a:prstGeom>
          <a:noFill/>
          <a:effectLst>
            <a:outerShdw blurRad="38100" dist="38100" dir="27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Revenues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4680" y="2729340"/>
            <a:ext cx="2209800" cy="6858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38100" dist="38100" dir="27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32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Suppliers</a:t>
            </a:r>
            <a:endParaRPr lang="en-US" b="1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32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04" y="2369125"/>
            <a:ext cx="773101" cy="7731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17270" y="2657878"/>
            <a:ext cx="1981200" cy="369332"/>
          </a:xfrm>
          <a:prstGeom prst="rect">
            <a:avLst/>
          </a:prstGeom>
          <a:noFill/>
          <a:effectLst>
            <a:outerShdw blurRad="38100" dist="38100" dir="27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Trade Payables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Isosceles Triangle 16"/>
          <p:cNvSpPr/>
          <p:nvPr/>
        </p:nvSpPr>
        <p:spPr>
          <a:xfrm rot="5400000">
            <a:off x="4991383" y="2968619"/>
            <a:ext cx="762000" cy="200323"/>
          </a:xfrm>
          <a:prstGeom prst="triangle">
            <a:avLst/>
          </a:prstGeom>
          <a:solidFill>
            <a:srgbClr val="002060"/>
          </a:solidFill>
          <a:ln>
            <a:noFill/>
          </a:ln>
          <a:effectLst>
            <a:outerShdw blurRad="38100" dist="38100" dir="2700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28110" y="2999500"/>
            <a:ext cx="196388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Generated by the acquisition of Raw Materials from Suppliers </a:t>
            </a:r>
            <a:endParaRPr lang="en-US" sz="11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741766" y="2669752"/>
            <a:ext cx="2194560" cy="76617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38100" dist="38100" dir="27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32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03221" y="2792580"/>
            <a:ext cx="1981200" cy="276999"/>
          </a:xfrm>
          <a:prstGeom prst="rect">
            <a:avLst/>
          </a:prstGeom>
          <a:noFill/>
          <a:effectLst>
            <a:outerShdw blurRad="38100" dist="38100" dir="27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Trade Payables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5874330" y="3058002"/>
            <a:ext cx="1463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797191" y="3075805"/>
            <a:ext cx="1981200" cy="276999"/>
          </a:xfrm>
          <a:prstGeom prst="rect">
            <a:avLst/>
          </a:prstGeom>
          <a:noFill/>
          <a:effectLst>
            <a:outerShdw blurRad="38100" dist="38100" dir="27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Cost of goods sold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Double Bracket 93"/>
          <p:cNvSpPr/>
          <p:nvPr/>
        </p:nvSpPr>
        <p:spPr>
          <a:xfrm>
            <a:off x="5797191" y="2744090"/>
            <a:ext cx="1597934" cy="608714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403605" y="2931125"/>
            <a:ext cx="45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522190" y="2947167"/>
            <a:ext cx="707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360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18146" y="2570233"/>
            <a:ext cx="711454" cy="2743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" dist="38100" dir="27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DPO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44680" y="3724731"/>
            <a:ext cx="2209800" cy="6858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38100" dist="38100" dir="27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32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Company</a:t>
            </a:r>
            <a:endParaRPr lang="en-US" b="1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32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603" y="3251585"/>
            <a:ext cx="936602" cy="96498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117270" y="3644357"/>
            <a:ext cx="1752600" cy="369332"/>
          </a:xfrm>
          <a:prstGeom prst="rect">
            <a:avLst/>
          </a:prstGeom>
          <a:noFill/>
          <a:effectLst>
            <a:outerShdw blurRad="38100" dist="38100" dir="27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Inventory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Isosceles Triangle 59"/>
          <p:cNvSpPr/>
          <p:nvPr/>
        </p:nvSpPr>
        <p:spPr>
          <a:xfrm rot="5400000">
            <a:off x="4991383" y="3952906"/>
            <a:ext cx="762000" cy="200323"/>
          </a:xfrm>
          <a:prstGeom prst="triangle">
            <a:avLst/>
          </a:prstGeom>
          <a:solidFill>
            <a:srgbClr val="002060"/>
          </a:solidFill>
          <a:ln>
            <a:noFill/>
          </a:ln>
          <a:effectLst>
            <a:outerShdw blurRad="38100" dist="38100" dir="2700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228110" y="3987969"/>
            <a:ext cx="1963880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amount of goods and finished products held by the company</a:t>
            </a:r>
            <a:endParaRPr lang="en-US" sz="11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741766" y="3713632"/>
            <a:ext cx="2194560" cy="76617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38100" dist="38100" dir="27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32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03221" y="3836460"/>
            <a:ext cx="1981200" cy="276999"/>
          </a:xfrm>
          <a:prstGeom prst="rect">
            <a:avLst/>
          </a:prstGeom>
          <a:noFill/>
          <a:effectLst>
            <a:outerShdw blurRad="38100" dist="38100" dir="27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Inventory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5874330" y="4101882"/>
            <a:ext cx="1463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797191" y="4119685"/>
            <a:ext cx="1981200" cy="276999"/>
          </a:xfrm>
          <a:prstGeom prst="rect">
            <a:avLst/>
          </a:prstGeom>
          <a:noFill/>
          <a:effectLst>
            <a:outerShdw blurRad="38100" dist="38100" dir="27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Cost of goods sold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Double Bracket 77"/>
          <p:cNvSpPr/>
          <p:nvPr/>
        </p:nvSpPr>
        <p:spPr>
          <a:xfrm>
            <a:off x="5797191" y="3787970"/>
            <a:ext cx="1597934" cy="608714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403605" y="3975005"/>
            <a:ext cx="45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22190" y="3991047"/>
            <a:ext cx="707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360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518146" y="3575109"/>
            <a:ext cx="711454" cy="2743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" dist="38100" dir="27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DIO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4680" y="1708276"/>
            <a:ext cx="2209800" cy="6858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38100" dist="38100" dir="27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32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Clients</a:t>
            </a:r>
            <a:endParaRPr lang="en-US" b="1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32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05" y="1403476"/>
            <a:ext cx="609600" cy="6096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3117270" y="1620979"/>
            <a:ext cx="2209800" cy="369332"/>
          </a:xfrm>
          <a:prstGeom prst="rect">
            <a:avLst/>
          </a:prstGeom>
          <a:noFill/>
          <a:effectLst>
            <a:outerShdw blurRad="38100" dist="38100" dir="27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Trade Receivables</a:t>
            </a: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Isosceles Triangle 60"/>
          <p:cNvSpPr/>
          <p:nvPr/>
        </p:nvSpPr>
        <p:spPr>
          <a:xfrm rot="5400000">
            <a:off x="4991383" y="1957238"/>
            <a:ext cx="762000" cy="200323"/>
          </a:xfrm>
          <a:prstGeom prst="triangle">
            <a:avLst/>
          </a:prstGeom>
          <a:solidFill>
            <a:srgbClr val="002060"/>
          </a:solidFill>
          <a:ln>
            <a:noFill/>
          </a:ln>
          <a:effectLst>
            <a:outerShdw blurRad="38100" dist="38100" dir="2700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228110" y="2010950"/>
            <a:ext cx="196388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Generated from selling products on credit </a:t>
            </a:r>
            <a:endParaRPr lang="en-US" sz="11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741766" y="1627918"/>
            <a:ext cx="2194560" cy="76617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38100" dist="38100" dir="27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32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03221" y="1750746"/>
            <a:ext cx="1981200" cy="276999"/>
          </a:xfrm>
          <a:prstGeom prst="rect">
            <a:avLst/>
          </a:prstGeom>
          <a:noFill/>
          <a:effectLst>
            <a:outerShdw blurRad="38100" dist="38100" dir="27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Trade Receivables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5874330" y="2016168"/>
            <a:ext cx="1463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ouble Bracket 100"/>
          <p:cNvSpPr/>
          <p:nvPr/>
        </p:nvSpPr>
        <p:spPr>
          <a:xfrm>
            <a:off x="5797191" y="1702256"/>
            <a:ext cx="1597934" cy="608714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7403605" y="1889291"/>
            <a:ext cx="45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522190" y="1905333"/>
            <a:ext cx="707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360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518146" y="1558661"/>
            <a:ext cx="711454" cy="2743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8100" dist="38100" dir="27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DSO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44680" y="4400027"/>
            <a:ext cx="7551793" cy="1949885"/>
            <a:chOff x="744680" y="4400027"/>
            <a:chExt cx="7551793" cy="1949885"/>
          </a:xfrm>
        </p:grpSpPr>
        <p:sp>
          <p:nvSpPr>
            <p:cNvPr id="62" name="Striped Right Arrow 61"/>
            <p:cNvSpPr/>
            <p:nvPr/>
          </p:nvSpPr>
          <p:spPr>
            <a:xfrm>
              <a:off x="744680" y="4959752"/>
              <a:ext cx="7484920" cy="548640"/>
            </a:xfrm>
            <a:prstGeom prst="striped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5" rIns="91449" bIns="45725" rtlCol="0" anchor="ctr"/>
            <a:lstStyle/>
            <a:p>
              <a:pPr algn="ctr"/>
              <a:endParaRPr lang="en-GB"/>
            </a:p>
          </p:txBody>
        </p:sp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324" y="4441592"/>
              <a:ext cx="677171" cy="677171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0730" y="4400027"/>
              <a:ext cx="684344" cy="705082"/>
            </a:xfrm>
            <a:prstGeom prst="rect">
              <a:avLst/>
            </a:prstGeom>
          </p:spPr>
        </p:pic>
        <p:cxnSp>
          <p:nvCxnSpPr>
            <p:cNvPr id="112" name="Elbow Connector 111"/>
            <p:cNvCxnSpPr/>
            <p:nvPr/>
          </p:nvCxnSpPr>
          <p:spPr>
            <a:xfrm rot="16200000" flipH="1">
              <a:off x="1335565" y="5103853"/>
              <a:ext cx="274320" cy="91440"/>
            </a:xfrm>
            <a:prstGeom prst="bentConnector2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919409" y="5387269"/>
              <a:ext cx="110663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i="1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Supplier delivers Raw Materials</a:t>
              </a:r>
              <a:endParaRPr lang="en-US" sz="11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1" name="Elbow Connector 120"/>
            <p:cNvCxnSpPr/>
            <p:nvPr/>
          </p:nvCxnSpPr>
          <p:spPr>
            <a:xfrm flipV="1">
              <a:off x="4404360" y="5012413"/>
              <a:ext cx="91440" cy="274320"/>
            </a:xfrm>
            <a:prstGeom prst="bentConnector2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2292910" y="5387269"/>
              <a:ext cx="151099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i="1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Products in the company’s warehouse</a:t>
              </a:r>
              <a:endParaRPr lang="en-US" sz="11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210" y="4582125"/>
              <a:ext cx="396306" cy="396306"/>
            </a:xfrm>
            <a:prstGeom prst="rect">
              <a:avLst/>
            </a:prstGeom>
          </p:spPr>
        </p:pic>
        <p:sp>
          <p:nvSpPr>
            <p:cNvPr id="124" name="TextBox 123"/>
            <p:cNvSpPr txBox="1"/>
            <p:nvPr/>
          </p:nvSpPr>
          <p:spPr>
            <a:xfrm>
              <a:off x="5426452" y="5428834"/>
              <a:ext cx="1431548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i="1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Clients buy the company’s products</a:t>
              </a:r>
            </a:p>
            <a:p>
              <a:endParaRPr lang="en-US" sz="11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5" name="Elbow Connector 124"/>
            <p:cNvCxnSpPr/>
            <p:nvPr/>
          </p:nvCxnSpPr>
          <p:spPr>
            <a:xfrm rot="16200000" flipH="1">
              <a:off x="5690930" y="5103854"/>
              <a:ext cx="274320" cy="91440"/>
            </a:xfrm>
            <a:prstGeom prst="bentConnector2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0220" y="4508660"/>
              <a:ext cx="492657" cy="492657"/>
            </a:xfrm>
            <a:prstGeom prst="rect">
              <a:avLst/>
            </a:prstGeom>
          </p:spPr>
        </p:pic>
        <p:sp>
          <p:nvSpPr>
            <p:cNvPr id="127" name="TextBox 126"/>
            <p:cNvSpPr txBox="1"/>
            <p:nvPr/>
          </p:nvSpPr>
          <p:spPr>
            <a:xfrm>
              <a:off x="3955475" y="5387269"/>
              <a:ext cx="1106630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i="1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Raw Materials paid to suppliers</a:t>
              </a:r>
              <a:endParaRPr lang="en-US" sz="1100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250" y="4508660"/>
              <a:ext cx="492657" cy="492657"/>
            </a:xfrm>
            <a:prstGeom prst="rect">
              <a:avLst/>
            </a:prstGeom>
          </p:spPr>
        </p:pic>
        <p:sp>
          <p:nvSpPr>
            <p:cNvPr id="129" name="TextBox 128"/>
            <p:cNvSpPr txBox="1"/>
            <p:nvPr/>
          </p:nvSpPr>
          <p:spPr>
            <a:xfrm>
              <a:off x="6864925" y="5430975"/>
              <a:ext cx="1431548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i="1" dirty="0" smtClean="0">
                  <a:solidFill>
                    <a:srgbClr val="002060"/>
                  </a:solidFill>
                  <a:latin typeface="Arial" pitchFamily="34" charset="0"/>
                  <a:cs typeface="Arial" pitchFamily="34" charset="0"/>
                </a:rPr>
                <a:t>Clients pay the products</a:t>
              </a:r>
            </a:p>
            <a:p>
              <a:endParaRPr lang="en-US" sz="1100" i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13149" y="5739678"/>
              <a:ext cx="3017520" cy="1828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 smtClean="0">
                  <a:latin typeface="Arial" pitchFamily="34" charset="0"/>
                  <a:cs typeface="Arial" pitchFamily="34" charset="0"/>
                </a:rPr>
                <a:t>DPO</a:t>
              </a:r>
              <a:endParaRPr lang="en-US" sz="11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777824" y="5950077"/>
              <a:ext cx="3019367" cy="18288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 smtClean="0">
                  <a:latin typeface="Arial" pitchFamily="34" charset="0"/>
                  <a:cs typeface="Arial" pitchFamily="34" charset="0"/>
                </a:rPr>
                <a:t>DIO</a:t>
              </a:r>
              <a:endParaRPr lang="en-US" sz="11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797191" y="6167032"/>
              <a:ext cx="1518010" cy="1828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 smtClean="0">
                  <a:latin typeface="Arial" pitchFamily="34" charset="0"/>
                  <a:cs typeface="Arial" pitchFamily="34" charset="0"/>
                </a:rPr>
                <a:t>DSO</a:t>
              </a:r>
              <a:endParaRPr lang="en-US" sz="1100" b="1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3" name="Elbow Connector 132"/>
            <p:cNvCxnSpPr/>
            <p:nvPr/>
          </p:nvCxnSpPr>
          <p:spPr>
            <a:xfrm flipV="1">
              <a:off x="7223760" y="5012413"/>
              <a:ext cx="91440" cy="274320"/>
            </a:xfrm>
            <a:prstGeom prst="bentConnector2">
              <a:avLst/>
            </a:prstGeom>
            <a:ln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Elbow Connector 133"/>
            <p:cNvCxnSpPr/>
            <p:nvPr/>
          </p:nvCxnSpPr>
          <p:spPr>
            <a:xfrm rot="16200000" flipH="1">
              <a:off x="2754284" y="5103853"/>
              <a:ext cx="274320" cy="91440"/>
            </a:xfrm>
            <a:prstGeom prst="bentConnector2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3"/>
          <p:cNvSpPr txBox="1"/>
          <p:nvPr/>
        </p:nvSpPr>
        <p:spPr>
          <a:xfrm>
            <a:off x="3505201" y="6220690"/>
            <a:ext cx="2133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© 365careers, 2014</a:t>
            </a:r>
            <a:endParaRPr 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6096000" y="2041727"/>
            <a:ext cx="1981200" cy="276999"/>
          </a:xfrm>
          <a:prstGeom prst="rect">
            <a:avLst/>
          </a:prstGeom>
          <a:noFill/>
          <a:effectLst>
            <a:outerShdw blurRad="38100" dist="38100" dir="27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Revenues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5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5" grpId="0" animBg="1"/>
      <p:bldP spid="14" grpId="0"/>
      <p:bldP spid="17" grpId="0" animBg="1"/>
      <p:bldP spid="18" grpId="0"/>
      <p:bldP spid="90" grpId="0" animBg="1"/>
      <p:bldP spid="91" grpId="0"/>
      <p:bldP spid="93" grpId="0"/>
      <p:bldP spid="94" grpId="0" animBg="1"/>
      <p:bldP spid="95" grpId="0"/>
      <p:bldP spid="96" grpId="0"/>
      <p:bldP spid="30" grpId="0" animBg="1"/>
      <p:bldP spid="42" grpId="0" animBg="1"/>
      <p:bldP spid="51" grpId="0"/>
      <p:bldP spid="60" grpId="0" animBg="1"/>
      <p:bldP spid="63" grpId="0"/>
      <p:bldP spid="74" grpId="0" animBg="1"/>
      <p:bldP spid="75" grpId="0"/>
      <p:bldP spid="77" grpId="0"/>
      <p:bldP spid="78" grpId="0" animBg="1"/>
      <p:bldP spid="79" grpId="0"/>
      <p:bldP spid="80" grpId="0"/>
      <p:bldP spid="104" grpId="0" animBg="1"/>
      <p:bldP spid="44" grpId="0" animBg="1"/>
      <p:bldP spid="55" grpId="0"/>
      <p:bldP spid="61" grpId="0" animBg="1"/>
      <p:bldP spid="64" grpId="0"/>
      <p:bldP spid="97" grpId="0" animBg="1"/>
      <p:bldP spid="98" grpId="0"/>
      <p:bldP spid="101" grpId="0" animBg="1"/>
      <p:bldP spid="102" grpId="0"/>
      <p:bldP spid="103" grpId="0"/>
      <p:bldP spid="105" grpId="0" animBg="1"/>
      <p:bldP spid="7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93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</dc:creator>
  <cp:lastModifiedBy>New</cp:lastModifiedBy>
  <cp:revision>15</cp:revision>
  <dcterms:created xsi:type="dcterms:W3CDTF">2014-11-01T17:05:35Z</dcterms:created>
  <dcterms:modified xsi:type="dcterms:W3CDTF">2014-11-19T18:23:27Z</dcterms:modified>
</cp:coreProperties>
</file>