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1"/>
  </p:notesMasterIdLst>
  <p:handoutMasterIdLst>
    <p:handoutMasterId r:id="rId22"/>
  </p:handoutMasterIdLst>
  <p:sldIdLst>
    <p:sldId id="264" r:id="rId3"/>
    <p:sldId id="276" r:id="rId4"/>
    <p:sldId id="281" r:id="rId5"/>
    <p:sldId id="282" r:id="rId6"/>
    <p:sldId id="283" r:id="rId7"/>
    <p:sldId id="284" r:id="rId8"/>
    <p:sldId id="285" r:id="rId9"/>
    <p:sldId id="286" r:id="rId10"/>
    <p:sldId id="287" r:id="rId11"/>
    <p:sldId id="277" r:id="rId12"/>
    <p:sldId id="278" r:id="rId13"/>
    <p:sldId id="279" r:id="rId14"/>
    <p:sldId id="266" r:id="rId15"/>
    <p:sldId id="268" r:id="rId16"/>
    <p:sldId id="269" r:id="rId17"/>
    <p:sldId id="270" r:id="rId18"/>
    <p:sldId id="280" r:id="rId19"/>
    <p:sldId id="274"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324819872"/>
        <c:axId val="324819088"/>
      </c:lineChart>
      <c:catAx>
        <c:axId val="32481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324819088"/>
        <c:crosses val="autoZero"/>
        <c:auto val="1"/>
        <c:lblAlgn val="ctr"/>
        <c:lblOffset val="100"/>
        <c:noMultiLvlLbl val="0"/>
      </c:catAx>
      <c:valAx>
        <c:axId val="324819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324819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7D14C5-CED9-4CFC-B338-DFB0C8090B9F}">
      <dgm:prSet phldrT="[Text]"/>
      <dgm:spPr/>
      <dgm:t>
        <a:bodyPr/>
        <a:lstStyle/>
        <a:p>
          <a:r>
            <a:rPr lang="en-US" smtClean="0"/>
            <a:t>Group A</a:t>
          </a:r>
          <a:endParaRPr lang="en-US" dirty="0"/>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dirty="0" smtClean="0"/>
            <a:t>Task 1</a:t>
          </a:r>
          <a:endParaRPr lang="en-US" dirty="0"/>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dgm:spPr/>
      <dgm:t>
        <a:bodyPr/>
        <a:lstStyle/>
        <a:p>
          <a:r>
            <a:rPr lang="en-US" dirty="0" smtClean="0"/>
            <a:t>Task 2</a:t>
          </a:r>
          <a:endParaRPr lang="en-US" dirty="0"/>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dgm:spPr/>
      <dgm:t>
        <a:bodyPr/>
        <a:lstStyle/>
        <a:p>
          <a:r>
            <a:rPr lang="en-US" dirty="0" smtClean="0"/>
            <a:t>Group B</a:t>
          </a:r>
          <a:endParaRPr lang="en-US" dirty="0"/>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dirty="0" smtClean="0"/>
            <a:t>Task 1</a:t>
          </a:r>
          <a:endParaRPr lang="en-US" dirty="0"/>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dgm:spPr/>
      <dgm:t>
        <a:bodyPr/>
        <a:lstStyle/>
        <a:p>
          <a:r>
            <a:rPr lang="en-US" dirty="0" smtClean="0"/>
            <a:t>Task 2</a:t>
          </a:r>
          <a:endParaRPr lang="en-US" dirty="0"/>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CC6B7442-0B72-4EF2-9F13-1325B51AFF9F}">
      <dgm:prSet phldrT="[Text]"/>
      <dgm:spPr/>
      <dgm:t>
        <a:bodyPr/>
        <a:lstStyle/>
        <a:p>
          <a:r>
            <a:rPr lang="en-US" dirty="0" smtClean="0"/>
            <a:t>Group C</a:t>
          </a:r>
          <a:endParaRPr lang="en-US" dirty="0"/>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r>
            <a:rPr lang="en-US" dirty="0" smtClean="0"/>
            <a:t>Task 1</a:t>
          </a:r>
          <a:endParaRPr lang="en-US" dirty="0"/>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a:lstStyle/>
        <a:p>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a:lstStyle/>
        <a:p>
          <a:endParaRPr lang="en-US"/>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en-US"/>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en-US"/>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en-US"/>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en-US"/>
        </a:p>
      </dgm:t>
    </dgm:pt>
  </dgm:ptLst>
  <dgm:cxnLst>
    <dgm:cxn modelId="{C6E7222A-5F84-456A-9806-D51868FAF8A9}" srcId="{3C67E77D-62FA-499D-B5E6-E79A091C5267}" destId="{D6510970-8F9C-4B45-A0F3-6ACB9AA76D40}" srcOrd="0" destOrd="0" parTransId="{7A9FC291-2B6A-4475-8B09-917F9F09E3AB}" sibTransId="{4B87F32C-3630-48F2-9114-4262C0BEEA9E}"/>
    <dgm:cxn modelId="{3656B090-A676-4E00-8A74-815942300152}" type="presOf" srcId="{709ED9DC-E391-4C6C-B788-93F1C2EFB6FD}" destId="{782956A5-ADC8-4959-B856-589B9D9B9635}" srcOrd="0" destOrd="1" presId="urn:microsoft.com/office/officeart/2005/8/layout/vList2"/>
    <dgm:cxn modelId="{FAC3D40F-8E66-452D-9CA4-C2871F2D10EF}" srcId="{477D14C5-CED9-4CFC-B338-DFB0C8090B9F}" destId="{33EAD35F-38F2-4CB7-9A6D-B04FFD8A51FD}" srcOrd="1" destOrd="0" parTransId="{81FE7DB1-4BFC-4407-80A9-E5514E94C61D}" sibTransId="{4B66B839-1910-459B-92B2-14846EBA7A70}"/>
    <dgm:cxn modelId="{A55A44F5-7713-43BE-A80C-9D7C49E6D5AD}" type="presOf" srcId="{D6510970-8F9C-4B45-A0F3-6ACB9AA76D40}" destId="{782956A5-ADC8-4959-B856-589B9D9B9635}" srcOrd="0" destOrd="0" presId="urn:microsoft.com/office/officeart/2005/8/layout/vList2"/>
    <dgm:cxn modelId="{96956FBE-70C8-4F89-BD0B-33093C0F439D}" type="presOf" srcId="{3C67E77D-62FA-499D-B5E6-E79A091C5267}" destId="{81203336-F3DE-4B3A-BCF4-0F68C23AC2BB}"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0F1F224B-6995-4D7E-B65E-FDD2121E7EA2}" type="presOf" srcId="{FE0A3CAE-D039-42F2-AF12-1E6F6793A633}" destId="{08B7B17B-8600-44B0-B235-389E5D71D804}" srcOrd="0" destOrd="0" presId="urn:microsoft.com/office/officeart/2005/8/layout/vList2"/>
    <dgm:cxn modelId="{5BDE416F-F97E-4F73-BE1A-C12EA4F60682}" type="presOf" srcId="{90119837-5B71-4D44-BB01-DB0B084933C8}" destId="{ED5DCCC5-BCA8-4491-AA37-BAF153ECA184}" srcOrd="0" destOrd="0"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594ECC8D-94FA-41B7-9F5F-6B7A67E36EF5}" type="presOf" srcId="{C111C18A-FD96-4E63-821A-54D70D8DC65F}" destId="{CD5F6E02-AD43-4E7A-935B-DDF5D6C74800}" srcOrd="0" destOrd="0" presId="urn:microsoft.com/office/officeart/2005/8/layout/vList2"/>
    <dgm:cxn modelId="{109ECBC1-64DC-48B7-847D-6354B293D099}" type="presOf" srcId="{33EAD35F-38F2-4CB7-9A6D-B04FFD8A51FD}" destId="{CD5F6E02-AD43-4E7A-935B-DDF5D6C74800}" srcOrd="0" destOrd="1"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78E3C3B3-FD19-41A6-A9CC-BB3375A6FF81}" srcId="{3C67E77D-62FA-499D-B5E6-E79A091C5267}" destId="{709ED9DC-E391-4C6C-B788-93F1C2EFB6FD}" srcOrd="1" destOrd="0" parTransId="{B5FA6CF0-E0A0-46A0-93C9-B722B31A8A9C}" sibTransId="{F3C03C29-D7FF-4D61-8D75-8B75B2F589EC}"/>
    <dgm:cxn modelId="{FFD8B471-C98F-4DB5-8DE3-2AB7E896ADD5}" srcId="{477D14C5-CED9-4CFC-B338-DFB0C8090B9F}" destId="{C111C18A-FD96-4E63-821A-54D70D8DC65F}" srcOrd="0" destOrd="0" parTransId="{83BE74EF-FAB4-45A2-BBED-7CD5259AB210}" sibTransId="{B4F34DE2-2DAE-4F88-8C78-BD8892EBF4FF}"/>
    <dgm:cxn modelId="{102D6D4D-90C9-40F4-A001-35DCC329B127}" srcId="{90119837-5B71-4D44-BB01-DB0B084933C8}" destId="{CC6B7442-0B72-4EF2-9F13-1325B51AFF9F}" srcOrd="2" destOrd="0" parTransId="{E3D139E0-5DC2-4F8E-9F8F-B3F0EBCD4689}" sibTransId="{FF80E1BA-0D6F-4EE8-9640-892A5897DBCD}"/>
    <dgm:cxn modelId="{139D5BB1-09CB-45F8-9347-D7764258A754}" type="presOf" srcId="{CC6B7442-0B72-4EF2-9F13-1325B51AFF9F}" destId="{D64CB5D5-837D-47FC-9E42-A26D800BC695}" srcOrd="0" destOrd="0" presId="urn:microsoft.com/office/officeart/2005/8/layout/vList2"/>
    <dgm:cxn modelId="{8D0A4494-246A-45A7-AB6A-CDBC9E33ECD3}" type="presOf" srcId="{477D14C5-CED9-4CFC-B338-DFB0C8090B9F}" destId="{A9DD881E-A532-414B-870C-8ADE2076F78C}" srcOrd="0" destOrd="0" presId="urn:microsoft.com/office/officeart/2005/8/layout/vList2"/>
    <dgm:cxn modelId="{0910C0A3-A67A-496C-8A74-C4E35FED4675}" type="presParOf" srcId="{ED5DCCC5-BCA8-4491-AA37-BAF153ECA184}" destId="{A9DD881E-A532-414B-870C-8ADE2076F78C}" srcOrd="0" destOrd="0" presId="urn:microsoft.com/office/officeart/2005/8/layout/vList2"/>
    <dgm:cxn modelId="{9334B2F5-7FCF-4B1F-B6AA-DB249F4421A1}" type="presParOf" srcId="{ED5DCCC5-BCA8-4491-AA37-BAF153ECA184}" destId="{CD5F6E02-AD43-4E7A-935B-DDF5D6C74800}" srcOrd="1" destOrd="0" presId="urn:microsoft.com/office/officeart/2005/8/layout/vList2"/>
    <dgm:cxn modelId="{4F4F04E9-8CC4-46EA-94F2-D97F126F4DA5}" type="presParOf" srcId="{ED5DCCC5-BCA8-4491-AA37-BAF153ECA184}" destId="{81203336-F3DE-4B3A-BCF4-0F68C23AC2BB}" srcOrd="2" destOrd="0" presId="urn:microsoft.com/office/officeart/2005/8/layout/vList2"/>
    <dgm:cxn modelId="{9E10C16C-1E52-4EC3-8CA1-A7C07C605948}" type="presParOf" srcId="{ED5DCCC5-BCA8-4491-AA37-BAF153ECA184}" destId="{782956A5-ADC8-4959-B856-589B9D9B9635}" srcOrd="3" destOrd="0" presId="urn:microsoft.com/office/officeart/2005/8/layout/vList2"/>
    <dgm:cxn modelId="{8E5B4048-9D19-4E76-9DF1-CC741CEADF9A}" type="presParOf" srcId="{ED5DCCC5-BCA8-4491-AA37-BAF153ECA184}" destId="{D64CB5D5-837D-47FC-9E42-A26D800BC695}" srcOrd="4" destOrd="0" presId="urn:microsoft.com/office/officeart/2005/8/layout/vList2"/>
    <dgm:cxn modelId="{3160F1A4-3C45-478F-BAAB-DEF3A5444A4A}"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2900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smtClean="0"/>
            <a:t>Group A</a:t>
          </a:r>
          <a:endParaRPr lang="en-US" sz="3100" kern="1200" dirty="0"/>
        </a:p>
      </dsp:txBody>
      <dsp:txXfrm>
        <a:off x="36296" y="65303"/>
        <a:ext cx="4904221" cy="670943"/>
      </dsp:txXfrm>
    </dsp:sp>
    <dsp:sp modelId="{CD5F6E02-AD43-4E7A-935B-DDF5D6C74800}">
      <dsp:nvSpPr>
        <dsp:cNvPr id="0" name=""/>
        <dsp:cNvSpPr/>
      </dsp:nvSpPr>
      <dsp:spPr>
        <a:xfrm>
          <a:off x="0" y="772542"/>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Task 1</a:t>
          </a:r>
          <a:endParaRPr lang="en-US" sz="2400" kern="1200" dirty="0"/>
        </a:p>
        <a:p>
          <a:pPr marL="228600" lvl="1" indent="-228600" algn="l" defTabSz="1066800">
            <a:lnSpc>
              <a:spcPct val="90000"/>
            </a:lnSpc>
            <a:spcBef>
              <a:spcPct val="0"/>
            </a:spcBef>
            <a:spcAft>
              <a:spcPct val="20000"/>
            </a:spcAft>
            <a:buChar char="••"/>
          </a:pPr>
          <a:r>
            <a:rPr lang="en-US" sz="2400" kern="1200" dirty="0" smtClean="0"/>
            <a:t>Task 2</a:t>
          </a:r>
          <a:endParaRPr lang="en-US" sz="2400" kern="1200" dirty="0"/>
        </a:p>
      </dsp:txBody>
      <dsp:txXfrm>
        <a:off x="0" y="772542"/>
        <a:ext cx="4976813" cy="834210"/>
      </dsp:txXfrm>
    </dsp:sp>
    <dsp:sp modelId="{81203336-F3DE-4B3A-BCF4-0F68C23AC2BB}">
      <dsp:nvSpPr>
        <dsp:cNvPr id="0" name=""/>
        <dsp:cNvSpPr/>
      </dsp:nvSpPr>
      <dsp:spPr>
        <a:xfrm>
          <a:off x="0" y="1606752"/>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Group B</a:t>
          </a:r>
          <a:endParaRPr lang="en-US" sz="3100" kern="1200" dirty="0"/>
        </a:p>
      </dsp:txBody>
      <dsp:txXfrm>
        <a:off x="36296" y="1643048"/>
        <a:ext cx="4904221" cy="670943"/>
      </dsp:txXfrm>
    </dsp:sp>
    <dsp:sp modelId="{782956A5-ADC8-4959-B856-589B9D9B9635}">
      <dsp:nvSpPr>
        <dsp:cNvPr id="0" name=""/>
        <dsp:cNvSpPr/>
      </dsp:nvSpPr>
      <dsp:spPr>
        <a:xfrm>
          <a:off x="0" y="2350287"/>
          <a:ext cx="4976813"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Task 1</a:t>
          </a:r>
          <a:endParaRPr lang="en-US" sz="2400" kern="1200" dirty="0"/>
        </a:p>
        <a:p>
          <a:pPr marL="228600" lvl="1" indent="-228600" algn="l" defTabSz="1066800">
            <a:lnSpc>
              <a:spcPct val="90000"/>
            </a:lnSpc>
            <a:spcBef>
              <a:spcPct val="0"/>
            </a:spcBef>
            <a:spcAft>
              <a:spcPct val="20000"/>
            </a:spcAft>
            <a:buChar char="••"/>
          </a:pPr>
          <a:r>
            <a:rPr lang="en-US" sz="2400" kern="1200" dirty="0" smtClean="0"/>
            <a:t>Task 2</a:t>
          </a:r>
          <a:endParaRPr lang="en-US" sz="2400" kern="1200" dirty="0"/>
        </a:p>
      </dsp:txBody>
      <dsp:txXfrm>
        <a:off x="0" y="2350287"/>
        <a:ext cx="4976813" cy="834210"/>
      </dsp:txXfrm>
    </dsp:sp>
    <dsp:sp modelId="{D64CB5D5-837D-47FC-9E42-A26D800BC695}">
      <dsp:nvSpPr>
        <dsp:cNvPr id="0" name=""/>
        <dsp:cNvSpPr/>
      </dsp:nvSpPr>
      <dsp:spPr>
        <a:xfrm>
          <a:off x="0" y="3184497"/>
          <a:ext cx="497681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Group C</a:t>
          </a:r>
          <a:endParaRPr lang="en-US" sz="3100" kern="1200" dirty="0"/>
        </a:p>
      </dsp:txBody>
      <dsp:txXfrm>
        <a:off x="36296" y="3220793"/>
        <a:ext cx="4904221" cy="670943"/>
      </dsp:txXfrm>
    </dsp:sp>
    <dsp:sp modelId="{08B7B17B-8600-44B0-B235-389E5D71D804}">
      <dsp:nvSpPr>
        <dsp:cNvPr id="0" name=""/>
        <dsp:cNvSpPr/>
      </dsp:nvSpPr>
      <dsp:spPr>
        <a:xfrm>
          <a:off x="0" y="3928032"/>
          <a:ext cx="49768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01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Task 1</a:t>
          </a:r>
          <a:endParaRPr lang="en-US" sz="2400" kern="1200" dirty="0"/>
        </a:p>
      </dsp:txBody>
      <dsp:txXfrm>
        <a:off x="0" y="3928032"/>
        <a:ext cx="4976813"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9/24/2014</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9/24/2014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B8796F01-7154-41E0-B48B-A6921757531A}" type="slidenum">
              <a:rPr lang="fr-FR" smtClean="0"/>
              <a:pPr/>
              <a:t>5</a:t>
            </a:fld>
            <a:endParaRPr lang="fr-FR"/>
          </a:p>
        </p:txBody>
      </p:sp>
    </p:spTree>
    <p:extLst>
      <p:ext uri="{BB962C8B-B14F-4D97-AF65-F5344CB8AC3E}">
        <p14:creationId xmlns:p14="http://schemas.microsoft.com/office/powerpoint/2010/main" val="1596489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F653E49-5A98-4769-AF2A-2D9D1CFCF266}" type="datetime2">
              <a:rPr lang="en-US" smtClean="0"/>
              <a:t>Wednesday, September 24, 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B172FF1-B5AC-4165-BE64-FD8D7F42A3BA}" type="datetime2">
              <a:rPr lang="en-US" smtClean="0"/>
              <a:t>Wednesday, September 24, 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3C3E463-E2B3-451B-95FE-30A28737F634}" type="datetime2">
              <a:rPr lang="en-US" smtClean="0"/>
              <a:t>Wednesday, September 24, 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58A80D6-DA54-4E50-B564-9448611E3676}" type="datetime2">
              <a:rPr lang="en-US" smtClean="0"/>
              <a:t>Wednesday, September 24, 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4E8F40A-0A7B-479E-8C11-1644C735128C}" type="datetime2">
              <a:rPr lang="en-US" smtClean="0"/>
              <a:t>Wednesday, September 24, 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7225C91-EE42-483D-9311-734CFE92A543}" type="datetime2">
              <a:rPr lang="en-US" smtClean="0"/>
              <a:t>Wednesday, September 24, 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FB530-D191-42C7-B664-68CCA90F31F2}" type="datetime2">
              <a:rPr lang="en-US" smtClean="0"/>
              <a:t>Wednesday, September 24, 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CD70BC-B829-44F9-B128-E37D774F3C84}" type="datetime2">
              <a:rPr lang="en-US" smtClean="0"/>
              <a:t>Wednesday, September 24, 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C7A39C-9BC3-4769-8D77-0E4EEF990D0C}" type="datetime2">
              <a:rPr lang="en-US" smtClean="0"/>
              <a:t>Wednesday, September 24, 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9AB3B028-45C2-45E9-9E37-F9290D5DFD5D}" type="datetime2">
              <a:rPr lang="en-US" smtClean="0"/>
              <a:t>Wednesday, September 24, 2014</a:t>
            </a:fld>
            <a:endParaRPr/>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endParaRP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fld id="{EB37DED6-D4C7-42EE-AB49-D2E39E64FDE4}" type="slidenum">
              <a:rPr/>
              <a:pPr/>
              <a:t>‹#›</a:t>
            </a:fld>
            <a:endParaRPr/>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BBM 311: BANKING THEORY AND PRACTICE</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and Content Layout with Chart </a:t>
            </a:r>
            <a:endParaRPr lang="en-US" dirty="0"/>
          </a:p>
        </p:txBody>
      </p:sp>
      <p:graphicFrame>
        <p:nvGraphicFramePr>
          <p:cNvPr id="7" name="Content Placeholder 6" descr="Line" title="Chart"/>
          <p:cNvGraphicFramePr>
            <a:graphicFrameLocks noGrp="1"/>
          </p:cNvGraphicFramePr>
          <p:nvPr>
            <p:ph idx="1"/>
            <p:extLst>
              <p:ext uri="{D42A27DB-BD31-4B8C-83A1-F6EECF244321}">
                <p14:modId xmlns:p14="http://schemas.microsoft.com/office/powerpoint/2010/main" val="2432020898"/>
              </p:ext>
            </p:extLst>
          </p:nvPr>
        </p:nvGraphicFramePr>
        <p:xfrm>
          <a:off x="1117600" y="1701800"/>
          <a:ext cx="10156825"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fld id="{13973C69-2746-47EC-8065-AD1A2EBFEA04}" type="datetime2">
              <a:rPr lang="en-US" smtClean="0"/>
              <a:t>Wednesday, September 24, 2014</a:t>
            </a:fld>
            <a:endParaRPr lang="en-US"/>
          </a:p>
        </p:txBody>
      </p:sp>
    </p:spTree>
    <p:extLst>
      <p:ext uri="{BB962C8B-B14F-4D97-AF65-F5344CB8AC3E}">
        <p14:creationId xmlns:p14="http://schemas.microsoft.com/office/powerpoint/2010/main" val="24749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Content Layout with Table</a:t>
            </a:r>
            <a:endParaRPr lang="en-US" dirty="0"/>
          </a:p>
        </p:txBody>
      </p:sp>
      <p:sp>
        <p:nvSpPr>
          <p:cNvPr id="5" name="Content Placeholder 4"/>
          <p:cNvSpPr>
            <a:spLocks noGrp="1"/>
          </p:cNvSpPr>
          <p:nvPr>
            <p:ph sz="half" idx="1"/>
          </p:nvPr>
        </p:nvSpPr>
        <p:spPr/>
        <p:txBody>
          <a:bodyPr/>
          <a:lstStyle/>
          <a:p>
            <a:r>
              <a:rPr lang="en-US" smtClean="0"/>
              <a:t>First bullet point here</a:t>
            </a:r>
          </a:p>
          <a:p>
            <a:r>
              <a:rPr lang="en-US" smtClean="0"/>
              <a:t>Second bullet point here</a:t>
            </a:r>
          </a:p>
          <a:p>
            <a:r>
              <a:rPr lang="en-US" smtClean="0"/>
              <a:t>Third bullet point here</a:t>
            </a:r>
            <a:endParaRPr lang="en-US" dirty="0"/>
          </a:p>
        </p:txBody>
      </p:sp>
      <p:graphicFrame>
        <p:nvGraphicFramePr>
          <p:cNvPr id="6" name="Content Placeholder 5" descr="Sample table with 3 columns, 4 rows" title="Table"/>
          <p:cNvGraphicFramePr>
            <a:graphicFrameLocks noGrp="1"/>
          </p:cNvGraphicFramePr>
          <p:nvPr>
            <p:ph sz="half" idx="2"/>
            <p:extLst>
              <p:ext uri="{D42A27DB-BD31-4B8C-83A1-F6EECF244321}">
                <p14:modId xmlns:p14="http://schemas.microsoft.com/office/powerpoint/2010/main" val="2544813373"/>
              </p:ext>
            </p:extLst>
          </p:nvPr>
        </p:nvGraphicFramePr>
        <p:xfrm>
          <a:off x="6297613" y="1701800"/>
          <a:ext cx="4976811" cy="2413000"/>
        </p:xfrm>
        <a:graphic>
          <a:graphicData uri="http://schemas.openxmlformats.org/drawingml/2006/table">
            <a:tbl>
              <a:tblPr firstRow="1" bandRow="1">
                <a:tableStyleId>{69012ECD-51FC-41F1-AA8D-1B2483CD663E}</a:tableStyleId>
              </a:tblPr>
              <a:tblGrid>
                <a:gridCol w="1658937"/>
                <a:gridCol w="1658937"/>
                <a:gridCol w="1658937"/>
              </a:tblGrid>
              <a:tr h="603250">
                <a:tc>
                  <a:txBody>
                    <a:bodyPr/>
                    <a:lstStyle/>
                    <a:p>
                      <a:endParaRPr lang="en-US" dirty="0"/>
                    </a:p>
                  </a:txBody>
                  <a:tcPr anchor="ctr"/>
                </a:tc>
                <a:tc>
                  <a:txBody>
                    <a:bodyPr/>
                    <a:lstStyle/>
                    <a:p>
                      <a:pPr algn="ctr"/>
                      <a:r>
                        <a:rPr lang="en-US" dirty="0" smtClean="0"/>
                        <a:t>Group A</a:t>
                      </a:r>
                      <a:endParaRPr lang="en-US" dirty="0"/>
                    </a:p>
                  </a:txBody>
                  <a:tcPr anchor="ctr"/>
                </a:tc>
                <a:tc>
                  <a:txBody>
                    <a:bodyPr/>
                    <a:lstStyle/>
                    <a:p>
                      <a:pPr algn="ctr"/>
                      <a:r>
                        <a:rPr lang="en-US" dirty="0" smtClean="0"/>
                        <a:t>Group B</a:t>
                      </a:r>
                      <a:endParaRPr lang="en-US" dirty="0"/>
                    </a:p>
                  </a:txBody>
                  <a:tcPr anchor="ctr"/>
                </a:tc>
              </a:tr>
              <a:tr h="603250">
                <a:tc>
                  <a:txBody>
                    <a:bodyPr/>
                    <a:lstStyle/>
                    <a:p>
                      <a:r>
                        <a:rPr lang="en-US" dirty="0" smtClean="0"/>
                        <a:t>Class 1</a:t>
                      </a:r>
                      <a:endParaRPr lang="en-US" dirty="0"/>
                    </a:p>
                  </a:txBody>
                  <a:tcPr anchor="ctr"/>
                </a:tc>
                <a:tc>
                  <a:txBody>
                    <a:bodyPr/>
                    <a:lstStyle/>
                    <a:p>
                      <a:pPr algn="ctr"/>
                      <a:r>
                        <a:rPr lang="en-US" dirty="0" smtClean="0"/>
                        <a:t>82</a:t>
                      </a:r>
                      <a:endParaRPr lang="en-US" dirty="0"/>
                    </a:p>
                  </a:txBody>
                  <a:tcPr anchor="ctr"/>
                </a:tc>
                <a:tc>
                  <a:txBody>
                    <a:bodyPr/>
                    <a:lstStyle/>
                    <a:p>
                      <a:pPr algn="ctr"/>
                      <a:r>
                        <a:rPr lang="en-US" dirty="0" smtClean="0"/>
                        <a:t>95</a:t>
                      </a:r>
                      <a:endParaRPr lang="en-US" dirty="0"/>
                    </a:p>
                  </a:txBody>
                  <a:tcPr anchor="ctr"/>
                </a:tc>
              </a:tr>
              <a:tr h="603250">
                <a:tc>
                  <a:txBody>
                    <a:bodyPr/>
                    <a:lstStyle/>
                    <a:p>
                      <a:r>
                        <a:rPr lang="en-US" dirty="0" smtClean="0"/>
                        <a:t>Class 2</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88</a:t>
                      </a:r>
                      <a:endParaRPr lang="en-US" dirty="0"/>
                    </a:p>
                  </a:txBody>
                  <a:tcPr anchor="ctr"/>
                </a:tc>
              </a:tr>
              <a:tr h="603250">
                <a:tc>
                  <a:txBody>
                    <a:bodyPr/>
                    <a:lstStyle/>
                    <a:p>
                      <a:r>
                        <a:rPr lang="en-US" dirty="0" smtClean="0"/>
                        <a:t>Class 3</a:t>
                      </a:r>
                      <a:endParaRPr lang="en-US" dirty="0"/>
                    </a:p>
                  </a:txBody>
                  <a:tcPr anchor="ctr"/>
                </a:tc>
                <a:tc>
                  <a:txBody>
                    <a:bodyPr/>
                    <a:lstStyle/>
                    <a:p>
                      <a:pPr algn="ctr"/>
                      <a:r>
                        <a:rPr lang="en-US" dirty="0" smtClean="0"/>
                        <a:t>84</a:t>
                      </a:r>
                      <a:endParaRPr lang="en-US" dirty="0"/>
                    </a:p>
                  </a:txBody>
                  <a:tcPr anchor="ctr"/>
                </a:tc>
                <a:tc>
                  <a:txBody>
                    <a:bodyPr/>
                    <a:lstStyle/>
                    <a:p>
                      <a:pPr algn="ctr"/>
                      <a:r>
                        <a:rPr lang="en-US" dirty="0" smtClean="0"/>
                        <a:t>90</a:t>
                      </a:r>
                      <a:endParaRPr lang="en-US" dirty="0"/>
                    </a:p>
                  </a:txBody>
                  <a:tcPr anchor="ctr"/>
                </a:tc>
              </a:tr>
            </a:tbl>
          </a:graphicData>
        </a:graphic>
      </p:graphicFrame>
      <p:sp>
        <p:nvSpPr>
          <p:cNvPr id="3" name="Date Placeholder 2"/>
          <p:cNvSpPr>
            <a:spLocks noGrp="1"/>
          </p:cNvSpPr>
          <p:nvPr>
            <p:ph type="dt" sz="half" idx="10"/>
          </p:nvPr>
        </p:nvSpPr>
        <p:spPr/>
        <p:txBody>
          <a:bodyPr/>
          <a:lstStyle/>
          <a:p>
            <a:fld id="{7D8694CE-3143-439A-B633-3E4E8BA35AB4}" type="datetime2">
              <a:rPr lang="en-US" smtClean="0"/>
              <a:t>Wednesday, September 24, 2014</a:t>
            </a:fld>
            <a:endParaRPr lang="en-US"/>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Content Layout with SmartArt</a:t>
            </a:r>
            <a:endParaRPr lang="en-US" dirty="0"/>
          </a:p>
        </p:txBody>
      </p:sp>
      <p:graphicFrame>
        <p:nvGraphicFramePr>
          <p:cNvPr id="4" name="Content Placeholder 3" descr="Vertical Bullet List" title="SmartArt"/>
          <p:cNvGraphicFramePr>
            <a:graphicFrameLocks noGrp="1"/>
          </p:cNvGraphicFramePr>
          <p:nvPr>
            <p:ph sz="half" idx="1"/>
            <p:extLst>
              <p:ext uri="{D42A27DB-BD31-4B8C-83A1-F6EECF244321}">
                <p14:modId xmlns:p14="http://schemas.microsoft.com/office/powerpoint/2010/main" val="793007413"/>
              </p:ext>
            </p:extLst>
          </p:nvPr>
        </p:nvGraphicFramePr>
        <p:xfrm>
          <a:off x="1117600" y="1701800"/>
          <a:ext cx="4976813"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p:txBody>
          <a:bodyPr/>
          <a:lstStyle/>
          <a:p>
            <a:r>
              <a:rPr lang="en-US" smtClean="0"/>
              <a:t>First bullet point here</a:t>
            </a:r>
          </a:p>
          <a:p>
            <a:r>
              <a:rPr lang="en-US" smtClean="0"/>
              <a:t>Second bullet point here</a:t>
            </a:r>
          </a:p>
          <a:p>
            <a:r>
              <a:rPr lang="en-US" smtClean="0"/>
              <a:t>Third bullet point here</a:t>
            </a:r>
            <a:endParaRPr lang="en-US" dirty="0"/>
          </a:p>
        </p:txBody>
      </p:sp>
      <p:sp>
        <p:nvSpPr>
          <p:cNvPr id="3" name="Date Placeholder 2"/>
          <p:cNvSpPr>
            <a:spLocks noGrp="1"/>
          </p:cNvSpPr>
          <p:nvPr>
            <p:ph type="dt" sz="half" idx="10"/>
          </p:nvPr>
        </p:nvSpPr>
        <p:spPr/>
        <p:txBody>
          <a:bodyPr/>
          <a:lstStyle/>
          <a:p>
            <a:fld id="{6B6C394F-82D3-4E0B-B3DA-78326B7E1AEB}" type="datetime2">
              <a:rPr lang="en-US" smtClean="0"/>
              <a:t>Wednesday, September 24, 2014</a:t>
            </a:fld>
            <a:endParaRPr lang="en-US"/>
          </a:p>
        </p:txBody>
      </p:sp>
    </p:spTree>
    <p:extLst>
      <p:ext uri="{BB962C8B-B14F-4D97-AF65-F5344CB8AC3E}">
        <p14:creationId xmlns:p14="http://schemas.microsoft.com/office/powerpoint/2010/main" val="134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Text Placeholder 4"/>
          <p:cNvSpPr>
            <a:spLocks noGrp="1"/>
          </p:cNvSpPr>
          <p:nvPr>
            <p:ph type="body" idx="1"/>
          </p:nvPr>
        </p:nvSpPr>
        <p:spPr/>
        <p:txBody>
          <a:bodyPr/>
          <a:lstStyle/>
          <a:p>
            <a:endParaRPr lang="en-US" dirty="0"/>
          </a:p>
        </p:txBody>
      </p:sp>
      <p:sp>
        <p:nvSpPr>
          <p:cNvPr id="3" name="Content Placeholder 2"/>
          <p:cNvSpPr>
            <a:spLocks noGrp="1"/>
          </p:cNvSpPr>
          <p:nvPr>
            <p:ph sz="half" idx="2"/>
          </p:nvPr>
        </p:nvSpPr>
        <p:spPr/>
        <p:txBody>
          <a:bodyPr/>
          <a:lstStyle/>
          <a:p>
            <a:endParaRPr lang="en-US" dirty="0" smtClean="0"/>
          </a:p>
        </p:txBody>
      </p:sp>
      <p:sp>
        <p:nvSpPr>
          <p:cNvPr id="6" name="Text Placeholder 5"/>
          <p:cNvSpPr>
            <a:spLocks noGrp="1"/>
          </p:cNvSpPr>
          <p:nvPr>
            <p:ph type="body" sz="quarter" idx="3"/>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
        <p:nvSpPr>
          <p:cNvPr id="7" name="Date Placeholder 6"/>
          <p:cNvSpPr>
            <a:spLocks noGrp="1"/>
          </p:cNvSpPr>
          <p:nvPr>
            <p:ph type="dt" sz="half" idx="10"/>
          </p:nvPr>
        </p:nvSpPr>
        <p:spPr/>
        <p:txBody>
          <a:bodyPr/>
          <a:lstStyle/>
          <a:p>
            <a:fld id="{D02A84A7-5B9F-4356-BC7D-B9E030DBA050}" type="datetime2">
              <a:rPr lang="en-US" smtClean="0"/>
              <a:t>Wednesday, September 24, 2014</a:t>
            </a:fld>
            <a:endParaRPr lang="en-US"/>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C37DE8EB-D258-41C9-BAA4-0BC9D7A1C25B}" type="datetime2">
              <a:rPr lang="en-US" smtClean="0"/>
              <a:t>Wednesday, September 24, 2014</a:t>
            </a:fld>
            <a:endParaRPr lang="en-US"/>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2057C-BC0B-4F26-9C90-7F0F1957A9E2}" type="datetime2">
              <a:rPr lang="en-US" smtClean="0"/>
              <a:t>Wednesday, September 24, 2014</a:t>
            </a:fld>
            <a:endParaRPr lang="en-US"/>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p:cNvSpPr>
            <a:spLocks noGrp="1"/>
          </p:cNvSpPr>
          <p:nvPr>
            <p:ph type="dt" sz="half" idx="10"/>
          </p:nvPr>
        </p:nvSpPr>
        <p:spPr/>
        <p:txBody>
          <a:bodyPr/>
          <a:lstStyle/>
          <a:p>
            <a:fld id="{07622708-5BD2-42AC-A08D-82167B765DC2}" type="datetime2">
              <a:rPr lang="en-US" smtClean="0"/>
              <a:t>Wednesday, September 24, 2014</a:t>
            </a:fld>
            <a:endParaRPr lang="en-US"/>
          </a:p>
        </p:txBody>
      </p:sp>
    </p:spTree>
    <p:extLst>
      <p:ext uri="{BB962C8B-B14F-4D97-AF65-F5344CB8AC3E}">
        <p14:creationId xmlns:p14="http://schemas.microsoft.com/office/powerpoint/2010/main" val="17506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3" name="Picture Placeholder 2"/>
          <p:cNvSpPr>
            <a:spLocks noGrp="1"/>
          </p:cNvSpPr>
          <p:nvPr>
            <p:ph type="pic" idx="1"/>
          </p:nvPr>
        </p:nvSpPr>
        <p:spPr/>
      </p:sp>
      <p:sp>
        <p:nvSpPr>
          <p:cNvPr id="5" name="Date Placeholder 4"/>
          <p:cNvSpPr>
            <a:spLocks noGrp="1"/>
          </p:cNvSpPr>
          <p:nvPr>
            <p:ph type="dt" sz="half" idx="10"/>
          </p:nvPr>
        </p:nvSpPr>
        <p:spPr/>
        <p:txBody>
          <a:bodyPr/>
          <a:lstStyle/>
          <a:p>
            <a:fld id="{759E256F-06C3-4EAA-8643-8E29B501BF20}" type="datetime2">
              <a:rPr lang="en-US" smtClean="0"/>
              <a:t>Wednesday, September 24, 2014</a:t>
            </a:fld>
            <a:endParaRPr lang="en-US"/>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 to banking</a:t>
            </a:r>
            <a:endParaRPr lang="en-US" dirty="0"/>
          </a:p>
        </p:txBody>
      </p:sp>
      <p:sp>
        <p:nvSpPr>
          <p:cNvPr id="14" name="Content Placeholder 13"/>
          <p:cNvSpPr>
            <a:spLocks noGrp="1"/>
          </p:cNvSpPr>
          <p:nvPr>
            <p:ph idx="1"/>
          </p:nvPr>
        </p:nvSpPr>
        <p:spPr/>
        <p:txBody>
          <a:bodyPr/>
          <a:lstStyle/>
          <a:p>
            <a:r>
              <a:rPr lang="en-US" dirty="0" smtClean="0"/>
              <a:t>(Commercial) Banks are financial intermediaries that </a:t>
            </a:r>
          </a:p>
          <a:p>
            <a:pPr lvl="1"/>
            <a:r>
              <a:rPr lang="en-US" dirty="0" smtClean="0"/>
              <a:t>safeguard, </a:t>
            </a:r>
          </a:p>
          <a:p>
            <a:pPr lvl="1"/>
            <a:r>
              <a:rPr lang="en-US" dirty="0" smtClean="0"/>
              <a:t>transfer, </a:t>
            </a:r>
          </a:p>
          <a:p>
            <a:pPr lvl="1"/>
            <a:r>
              <a:rPr lang="en-US" dirty="0" smtClean="0"/>
              <a:t>Exchange, and </a:t>
            </a:r>
          </a:p>
          <a:p>
            <a:pPr lvl="1"/>
            <a:r>
              <a:rPr lang="en-US" dirty="0" smtClean="0"/>
              <a:t>Lend money</a:t>
            </a:r>
            <a:endParaRPr lang="en-US" dirty="0" smtClean="0"/>
          </a:p>
          <a:p>
            <a:r>
              <a:rPr lang="en-US" dirty="0" smtClean="0"/>
              <a:t>Similar institutions that carry out functions similar to banks, but are not actually commercial banks are called SHADOW BANKS</a:t>
            </a:r>
          </a:p>
          <a:p>
            <a:r>
              <a:rPr lang="en-US" dirty="0" smtClean="0"/>
              <a:t>Examples include SACCOS, Investment banks, Brokerage houses, …..</a:t>
            </a:r>
            <a:endParaRPr lang="en-US" dirty="0" smtClean="0"/>
          </a:p>
          <a:p>
            <a:endParaRPr lang="en-US" dirty="0"/>
          </a:p>
        </p:txBody>
      </p:sp>
      <p:sp>
        <p:nvSpPr>
          <p:cNvPr id="2" name="Date Placeholder 1"/>
          <p:cNvSpPr>
            <a:spLocks noGrp="1"/>
          </p:cNvSpPr>
          <p:nvPr>
            <p:ph type="dt" sz="half" idx="10"/>
          </p:nvPr>
        </p:nvSpPr>
        <p:spPr/>
        <p:txBody>
          <a:bodyPr/>
          <a:lstStyle/>
          <a:p>
            <a:fld id="{8EC99213-905F-4573-884E-148F463BE7B7}" type="datetime2">
              <a:rPr lang="en-US" smtClean="0"/>
              <a:t>Wednesday, September 24, 2014</a:t>
            </a:fld>
            <a:endParaRPr lang="en-US"/>
          </a:p>
        </p:txBody>
      </p:sp>
    </p:spTree>
    <p:extLst>
      <p:ext uri="{BB962C8B-B14F-4D97-AF65-F5344CB8AC3E}">
        <p14:creationId xmlns:p14="http://schemas.microsoft.com/office/powerpoint/2010/main" val="71118295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banking</a:t>
            </a:r>
            <a:endParaRPr lang="fr-FR" dirty="0"/>
          </a:p>
        </p:txBody>
      </p:sp>
      <p:sp>
        <p:nvSpPr>
          <p:cNvPr id="3" name="Content Placeholder 2"/>
          <p:cNvSpPr>
            <a:spLocks noGrp="1"/>
          </p:cNvSpPr>
          <p:nvPr>
            <p:ph idx="1"/>
          </p:nvPr>
        </p:nvSpPr>
        <p:spPr/>
        <p:txBody>
          <a:bodyPr/>
          <a:lstStyle/>
          <a:p>
            <a:r>
              <a:rPr lang="en-GB" dirty="0" smtClean="0"/>
              <a:t>Mergers, technology, and competition have reshaped banking.</a:t>
            </a:r>
          </a:p>
          <a:p>
            <a:r>
              <a:rPr lang="en-US" dirty="0" smtClean="0"/>
              <a:t>A </a:t>
            </a:r>
            <a:r>
              <a:rPr lang="en-US" i="1" dirty="0"/>
              <a:t>merger </a:t>
            </a:r>
            <a:r>
              <a:rPr lang="en-US" dirty="0"/>
              <a:t>occurs when one or more banks </a:t>
            </a:r>
            <a:r>
              <a:rPr lang="en-US" dirty="0" smtClean="0"/>
              <a:t>join or </a:t>
            </a:r>
            <a:r>
              <a:rPr lang="en-US" dirty="0"/>
              <a:t>acquire another bank or banks. Mergers increase the size of banks, </a:t>
            </a:r>
            <a:r>
              <a:rPr lang="en-US" dirty="0" smtClean="0"/>
              <a:t>giving them </a:t>
            </a:r>
            <a:r>
              <a:rPr lang="en-US" dirty="0"/>
              <a:t>more resources. Mergers also decrease the number of banks.</a:t>
            </a:r>
            <a:endParaRPr lang="en-GB" dirty="0" smtClean="0"/>
          </a:p>
          <a:p>
            <a:r>
              <a:rPr lang="en-US" dirty="0"/>
              <a:t>Banks are larger and </a:t>
            </a:r>
            <a:r>
              <a:rPr lang="en-US" dirty="0" smtClean="0"/>
              <a:t>ownership is </a:t>
            </a:r>
            <a:r>
              <a:rPr lang="en-US" dirty="0"/>
              <a:t>concentrated. Fewer banks control more and more of the </a:t>
            </a:r>
            <a:r>
              <a:rPr lang="en-US" dirty="0" smtClean="0"/>
              <a:t>nation's </a:t>
            </a:r>
            <a:r>
              <a:rPr lang="fr-FR" dirty="0" smtClean="0"/>
              <a:t>money.</a:t>
            </a:r>
          </a:p>
          <a:p>
            <a:r>
              <a:rPr lang="en-GB" dirty="0" smtClean="0"/>
              <a:t>CFC merger with Stanbic, Eco Bank acquires EABS, Guaranty Trust Bank, GTB acquires 70% stake in Fina Bank, I&amp;M bank acquired by City Trust LTD ……………..</a:t>
            </a:r>
            <a:endParaRPr lang="fr-FR" dirty="0" smtClean="0"/>
          </a:p>
          <a:p>
            <a:endParaRPr lang="fr-FR" dirty="0"/>
          </a:p>
        </p:txBody>
      </p:sp>
      <p:sp>
        <p:nvSpPr>
          <p:cNvPr id="4" name="Date Placeholder 3"/>
          <p:cNvSpPr>
            <a:spLocks noGrp="1"/>
          </p:cNvSpPr>
          <p:nvPr>
            <p:ph type="dt" sz="half" idx="10"/>
          </p:nvPr>
        </p:nvSpPr>
        <p:spPr/>
        <p:txBody>
          <a:bodyPr/>
          <a:lstStyle/>
          <a:p>
            <a:fld id="{B1A60896-9023-4598-B49E-E0B9277EA141}" type="datetime2">
              <a:rPr lang="en-US" smtClean="0"/>
              <a:t>Wednesday, September 24, 2014</a:t>
            </a:fld>
            <a:endParaRPr lang="en-US"/>
          </a:p>
        </p:txBody>
      </p:sp>
    </p:spTree>
    <p:extLst>
      <p:ext uri="{BB962C8B-B14F-4D97-AF65-F5344CB8AC3E}">
        <p14:creationId xmlns:p14="http://schemas.microsoft.com/office/powerpoint/2010/main" val="3703477618"/>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banking ………………</a:t>
            </a:r>
            <a:endParaRPr lang="fr-FR" dirty="0"/>
          </a:p>
        </p:txBody>
      </p:sp>
      <p:sp>
        <p:nvSpPr>
          <p:cNvPr id="3" name="Content Placeholder 2"/>
          <p:cNvSpPr>
            <a:spLocks noGrp="1"/>
          </p:cNvSpPr>
          <p:nvPr>
            <p:ph idx="1"/>
          </p:nvPr>
        </p:nvSpPr>
        <p:spPr/>
        <p:txBody>
          <a:bodyPr>
            <a:normAutofit/>
          </a:bodyPr>
          <a:lstStyle/>
          <a:p>
            <a:r>
              <a:rPr lang="en-US" dirty="0"/>
              <a:t>Banks </a:t>
            </a:r>
            <a:r>
              <a:rPr lang="en-US" dirty="0" smtClean="0"/>
              <a:t>compete not </a:t>
            </a:r>
            <a:r>
              <a:rPr lang="en-US" dirty="0"/>
              <a:t>only with other banks, but with other businesses that sell financial services</a:t>
            </a:r>
            <a:r>
              <a:rPr lang="en-US" dirty="0" smtClean="0"/>
              <a:t>,</a:t>
            </a:r>
            <a:r>
              <a:rPr lang="en-US" dirty="0"/>
              <a:t> such as credit unions</a:t>
            </a:r>
          </a:p>
          <a:p>
            <a:r>
              <a:rPr lang="en-GB" dirty="0" smtClean="0"/>
              <a:t>Competition has resulted in </a:t>
            </a:r>
          </a:p>
          <a:p>
            <a:pPr lvl="1"/>
            <a:r>
              <a:rPr lang="en-US" dirty="0" smtClean="0"/>
              <a:t>mergers </a:t>
            </a:r>
            <a:r>
              <a:rPr lang="en-US" dirty="0"/>
              <a:t>and </a:t>
            </a:r>
            <a:r>
              <a:rPr lang="en-US" dirty="0" smtClean="0"/>
              <a:t>decreasing numbers </a:t>
            </a:r>
            <a:r>
              <a:rPr lang="en-US" dirty="0"/>
              <a:t>of banks, </a:t>
            </a:r>
            <a:endParaRPr lang="en-US" dirty="0" smtClean="0"/>
          </a:p>
          <a:p>
            <a:pPr lvl="1"/>
            <a:r>
              <a:rPr lang="en-US" dirty="0" smtClean="0"/>
              <a:t>more </a:t>
            </a:r>
            <a:r>
              <a:rPr lang="en-US" dirty="0"/>
              <a:t>services available to </a:t>
            </a:r>
            <a:r>
              <a:rPr lang="en-US" dirty="0" smtClean="0"/>
              <a:t>consumers, as </a:t>
            </a:r>
            <a:r>
              <a:rPr lang="en-US" dirty="0"/>
              <a:t>banks compete to earn customers' financial business</a:t>
            </a:r>
            <a:r>
              <a:rPr lang="en-US" dirty="0" smtClean="0"/>
              <a:t>.. </a:t>
            </a:r>
          </a:p>
          <a:p>
            <a:pPr lvl="1"/>
            <a:r>
              <a:rPr lang="en-US" dirty="0"/>
              <a:t>Banks are more sales oriented than ever, </a:t>
            </a:r>
            <a:r>
              <a:rPr lang="en-US" dirty="0" smtClean="0"/>
              <a:t>with an </a:t>
            </a:r>
            <a:r>
              <a:rPr lang="en-US" dirty="0"/>
              <a:t>emphasis on service, innovation, and </a:t>
            </a:r>
            <a:r>
              <a:rPr lang="en-US" dirty="0" smtClean="0"/>
              <a:t>marketing.</a:t>
            </a:r>
            <a:endParaRPr lang="fr-FR" dirty="0"/>
          </a:p>
        </p:txBody>
      </p:sp>
      <p:sp>
        <p:nvSpPr>
          <p:cNvPr id="4" name="Date Placeholder 3"/>
          <p:cNvSpPr>
            <a:spLocks noGrp="1"/>
          </p:cNvSpPr>
          <p:nvPr>
            <p:ph type="dt" sz="half" idx="10"/>
          </p:nvPr>
        </p:nvSpPr>
        <p:spPr/>
        <p:txBody>
          <a:bodyPr/>
          <a:lstStyle/>
          <a:p>
            <a:fld id="{EC36594A-E486-446E-B412-7EF1A1EF7A13}" type="datetime2">
              <a:rPr lang="en-US" smtClean="0"/>
              <a:t>Wednesday, September 24, 2014</a:t>
            </a:fld>
            <a:endParaRPr lang="en-US"/>
          </a:p>
        </p:txBody>
      </p:sp>
    </p:spTree>
    <p:extLst>
      <p:ext uri="{BB962C8B-B14F-4D97-AF65-F5344CB8AC3E}">
        <p14:creationId xmlns:p14="http://schemas.microsoft.com/office/powerpoint/2010/main" val="22497934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banking ………………</a:t>
            </a:r>
            <a:endParaRPr lang="fr-FR" dirty="0"/>
          </a:p>
        </p:txBody>
      </p:sp>
      <p:sp>
        <p:nvSpPr>
          <p:cNvPr id="3" name="Content Placeholder 2"/>
          <p:cNvSpPr>
            <a:spLocks noGrp="1"/>
          </p:cNvSpPr>
          <p:nvPr>
            <p:ph idx="1"/>
          </p:nvPr>
        </p:nvSpPr>
        <p:spPr/>
        <p:txBody>
          <a:bodyPr/>
          <a:lstStyle/>
          <a:p>
            <a:r>
              <a:rPr lang="en-US" dirty="0" smtClean="0"/>
              <a:t>Fast </a:t>
            </a:r>
            <a:r>
              <a:rPr lang="en-US" dirty="0"/>
              <a:t>and efficient </a:t>
            </a:r>
            <a:r>
              <a:rPr lang="en-US" dirty="0" smtClean="0"/>
              <a:t>technology </a:t>
            </a:r>
            <a:r>
              <a:rPr lang="en-GB" dirty="0" smtClean="0"/>
              <a:t>has</a:t>
            </a:r>
          </a:p>
          <a:p>
            <a:r>
              <a:rPr lang="fr-FR" dirty="0" smtClean="0"/>
              <a:t>Taken over accounting</a:t>
            </a:r>
            <a:r>
              <a:rPr lang="fr-FR" dirty="0"/>
              <a:t>, auditing, and </a:t>
            </a:r>
            <a:r>
              <a:rPr lang="fr-FR" dirty="0" smtClean="0"/>
              <a:t>examining</a:t>
            </a:r>
            <a:r>
              <a:rPr lang="en-US" dirty="0" smtClean="0"/>
              <a:t>, funds transfer</a:t>
            </a:r>
            <a:r>
              <a:rPr lang="en-US" dirty="0"/>
              <a:t>, record keeping, and financial analyses </a:t>
            </a:r>
            <a:r>
              <a:rPr lang="en-US" dirty="0" smtClean="0"/>
              <a:t>making them instantaneous</a:t>
            </a:r>
          </a:p>
          <a:p>
            <a:r>
              <a:rPr lang="en-US" dirty="0" smtClean="0"/>
              <a:t>Ended the 9.00am to 3.00 pm bank hours due to emergence of ATMs, credit cards, mobile and internet banking.</a:t>
            </a:r>
            <a:endParaRPr lang="en-US" dirty="0"/>
          </a:p>
        </p:txBody>
      </p:sp>
      <p:sp>
        <p:nvSpPr>
          <p:cNvPr id="4" name="Date Placeholder 3"/>
          <p:cNvSpPr>
            <a:spLocks noGrp="1"/>
          </p:cNvSpPr>
          <p:nvPr>
            <p:ph type="dt" sz="half" idx="10"/>
          </p:nvPr>
        </p:nvSpPr>
        <p:spPr/>
        <p:txBody>
          <a:bodyPr/>
          <a:lstStyle/>
          <a:p>
            <a:fld id="{AC9F8E38-63C8-4FAB-9389-592C82C90E8C}" type="datetime2">
              <a:rPr lang="en-US" smtClean="0"/>
              <a:t>Wednesday, September 24, 2014</a:t>
            </a:fld>
            <a:endParaRPr lang="en-US"/>
          </a:p>
        </p:txBody>
      </p:sp>
    </p:spTree>
    <p:extLst>
      <p:ext uri="{BB962C8B-B14F-4D97-AF65-F5344CB8AC3E}">
        <p14:creationId xmlns:p14="http://schemas.microsoft.com/office/powerpoint/2010/main" val="224227131"/>
      </p:ext>
    </p:extLst>
  </p:cSld>
  <p:clrMapOvr>
    <a:masterClrMapping/>
  </p:clrMapOvr>
  <mc:AlternateContent xmlns:mc="http://schemas.openxmlformats.org/markup-compatibility/2006">
    <mc:Choice xmlns:p14="http://schemas.microsoft.com/office/powerpoint/2010/main" Requires="p14">
      <p:transition spd="slow" p14:dur="800">
        <p:diamond/>
      </p:transition>
    </mc:Choice>
    <mc:Fallback>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banking ………………</a:t>
            </a:r>
            <a:endParaRPr lang="fr-FR" dirty="0"/>
          </a:p>
        </p:txBody>
      </p:sp>
      <p:sp>
        <p:nvSpPr>
          <p:cNvPr id="3" name="Content Placeholder 2"/>
          <p:cNvSpPr>
            <a:spLocks noGrp="1"/>
          </p:cNvSpPr>
          <p:nvPr>
            <p:ph idx="1"/>
          </p:nvPr>
        </p:nvSpPr>
        <p:spPr/>
        <p:txBody>
          <a:bodyPr>
            <a:normAutofit lnSpcReduction="10000"/>
          </a:bodyPr>
          <a:lstStyle/>
          <a:p>
            <a:r>
              <a:rPr lang="en-GB" dirty="0" smtClean="0"/>
              <a:t>Role of banks in the economy</a:t>
            </a:r>
          </a:p>
          <a:p>
            <a:pPr marL="0" indent="0">
              <a:buNone/>
            </a:pPr>
            <a:r>
              <a:rPr lang="en-GB" dirty="0" smtClean="0"/>
              <a:t>1.  Safeguard money through business practices that</a:t>
            </a:r>
          </a:p>
          <a:p>
            <a:pPr lvl="1"/>
            <a:r>
              <a:rPr lang="en-GB" dirty="0" smtClean="0"/>
              <a:t>Protect: transfer security, identification, enforcement, </a:t>
            </a:r>
          </a:p>
          <a:p>
            <a:pPr lvl="1"/>
            <a:r>
              <a:rPr lang="en-GB" dirty="0" smtClean="0"/>
              <a:t>Record (via record keeping) and,</a:t>
            </a:r>
          </a:p>
          <a:p>
            <a:pPr lvl="1"/>
            <a:r>
              <a:rPr lang="en-GB" dirty="0" smtClean="0"/>
              <a:t>Evaluating banking transactions.</a:t>
            </a:r>
          </a:p>
          <a:p>
            <a:pPr lvl="1"/>
            <a:r>
              <a:rPr lang="en-GB" dirty="0" smtClean="0"/>
              <a:t>Sound business practices- judgement, staff training, …..</a:t>
            </a:r>
          </a:p>
          <a:p>
            <a:pPr marL="457200" indent="-457200">
              <a:buAutoNum type="arabicPeriod" startAt="2"/>
            </a:pPr>
            <a:r>
              <a:rPr lang="en-GB" dirty="0" smtClean="0"/>
              <a:t>Expand the economy by</a:t>
            </a:r>
          </a:p>
          <a:p>
            <a:pPr lvl="1">
              <a:buFontTx/>
              <a:buChar char="-"/>
            </a:pPr>
            <a:r>
              <a:rPr lang="en-GB" dirty="0" smtClean="0"/>
              <a:t>Transferring and,</a:t>
            </a:r>
          </a:p>
          <a:p>
            <a:pPr lvl="1">
              <a:buFontTx/>
              <a:buChar char="-"/>
            </a:pPr>
            <a:r>
              <a:rPr lang="en-GB" dirty="0" smtClean="0"/>
              <a:t>Lending money to creditworthy borrowers</a:t>
            </a:r>
          </a:p>
          <a:p>
            <a:pPr marL="426645" lvl="1" indent="0">
              <a:buNone/>
            </a:pPr>
            <a:r>
              <a:rPr lang="en-GB" dirty="0" smtClean="0"/>
              <a:t>And hence support markets and provide stimulus for job creation.	</a:t>
            </a:r>
            <a:endParaRPr lang="fr-FR" dirty="0"/>
          </a:p>
        </p:txBody>
      </p:sp>
      <p:sp>
        <p:nvSpPr>
          <p:cNvPr id="4" name="Date Placeholder 3"/>
          <p:cNvSpPr>
            <a:spLocks noGrp="1"/>
          </p:cNvSpPr>
          <p:nvPr>
            <p:ph type="dt" sz="half" idx="10"/>
          </p:nvPr>
        </p:nvSpPr>
        <p:spPr/>
        <p:txBody>
          <a:bodyPr/>
          <a:lstStyle/>
          <a:p>
            <a:fld id="{80392AA9-A3D7-4818-A163-79E5517446B8}" type="datetime2">
              <a:rPr lang="en-US" smtClean="0"/>
              <a:t>Wednesday, September 24, 2014</a:t>
            </a:fld>
            <a:endParaRPr lang="en-US"/>
          </a:p>
        </p:txBody>
      </p:sp>
    </p:spTree>
    <p:extLst>
      <p:ext uri="{BB962C8B-B14F-4D97-AF65-F5344CB8AC3E}">
        <p14:creationId xmlns:p14="http://schemas.microsoft.com/office/powerpoint/2010/main" val="369282678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banking ………………</a:t>
            </a:r>
            <a:endParaRPr lang="fr-FR" dirty="0"/>
          </a:p>
        </p:txBody>
      </p:sp>
      <p:sp>
        <p:nvSpPr>
          <p:cNvPr id="3" name="Content Placeholder 2"/>
          <p:cNvSpPr>
            <a:spLocks noGrp="1"/>
          </p:cNvSpPr>
          <p:nvPr>
            <p:ph idx="1"/>
          </p:nvPr>
        </p:nvSpPr>
        <p:spPr/>
        <p:txBody>
          <a:bodyPr/>
          <a:lstStyle/>
          <a:p>
            <a:r>
              <a:rPr lang="en-GB" dirty="0" smtClean="0"/>
              <a:t>How the banking system works….</a:t>
            </a:r>
          </a:p>
          <a:p>
            <a:r>
              <a:rPr lang="en-GB" dirty="0" smtClean="0"/>
              <a:t>1. Banks make money on the SPREAD between interest paid on deposits and that received from loans.</a:t>
            </a:r>
          </a:p>
          <a:p>
            <a:r>
              <a:rPr lang="en-GB" dirty="0" smtClean="0"/>
              <a:t>2. Other sources of income include transaction fees, e.g. when you withdraw over the counter or ATM, Check clearance, Local and international cash transfer, </a:t>
            </a:r>
            <a:r>
              <a:rPr lang="en-GB" dirty="0" err="1" smtClean="0"/>
              <a:t>e.t.c</a:t>
            </a:r>
            <a:r>
              <a:rPr lang="en-GB" dirty="0" smtClean="0"/>
              <a:t>.</a:t>
            </a:r>
          </a:p>
          <a:p>
            <a:r>
              <a:rPr lang="en-GB" dirty="0" smtClean="0"/>
              <a:t>3. Note that deposits are liabilities. Loans and advances are assets.</a:t>
            </a:r>
          </a:p>
          <a:p>
            <a:endParaRPr lang="fr-FR" dirty="0"/>
          </a:p>
        </p:txBody>
      </p:sp>
      <p:sp>
        <p:nvSpPr>
          <p:cNvPr id="4" name="Date Placeholder 3"/>
          <p:cNvSpPr>
            <a:spLocks noGrp="1"/>
          </p:cNvSpPr>
          <p:nvPr>
            <p:ph type="dt" sz="half" idx="10"/>
          </p:nvPr>
        </p:nvSpPr>
        <p:spPr/>
        <p:txBody>
          <a:bodyPr/>
          <a:lstStyle/>
          <a:p>
            <a:fld id="{43C3E463-E2B3-451B-95FE-30A28737F634}" type="datetime2">
              <a:rPr lang="en-US" smtClean="0"/>
              <a:t>Wednesday, September 24, 2014</a:t>
            </a:fld>
            <a:endParaRPr lang="en-US"/>
          </a:p>
        </p:txBody>
      </p:sp>
    </p:spTree>
    <p:extLst>
      <p:ext uri="{BB962C8B-B14F-4D97-AF65-F5344CB8AC3E}">
        <p14:creationId xmlns:p14="http://schemas.microsoft.com/office/powerpoint/2010/main" val="241362789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banking ………………</a:t>
            </a:r>
            <a:endParaRPr lang="fr-F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How the banking system works….</a:t>
                </a:r>
              </a:p>
              <a:p>
                <a:r>
                  <a:rPr lang="en-GB" dirty="0" smtClean="0"/>
                  <a:t>ROA and ROE are the are two ratios used to measure bank profitability.</a:t>
                </a:r>
              </a:p>
              <a:p>
                <a:r>
                  <a:rPr lang="en-GB" dirty="0" smtClean="0"/>
                  <a:t>ROA=</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𝑁𝑒𝑡</m:t>
                        </m:r>
                        <m:r>
                          <a:rPr lang="en-GB" b="0" i="1" smtClean="0">
                            <a:latin typeface="Cambria Math" panose="02040503050406030204" pitchFamily="18" charset="0"/>
                          </a:rPr>
                          <m:t> </m:t>
                        </m:r>
                        <m:r>
                          <a:rPr lang="en-GB" b="0" i="1" smtClean="0">
                            <a:latin typeface="Cambria Math" panose="02040503050406030204" pitchFamily="18" charset="0"/>
                          </a:rPr>
                          <m:t>𝐼𝑛𝑐𝑜𝑚𝑒</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𝐴𝑠𝑠𝑒𝑡𝑠</m:t>
                        </m:r>
                      </m:den>
                    </m:f>
                  </m:oMath>
                </a14:m>
                <a:endParaRPr lang="en-GB" dirty="0" smtClean="0"/>
              </a:p>
              <a:p>
                <a:endParaRPr lang="en-GB" dirty="0"/>
              </a:p>
              <a:p>
                <a:r>
                  <a:rPr lang="en-GB" dirty="0" smtClean="0"/>
                  <a:t>ROE=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𝑁𝑒𝑡</m:t>
                        </m:r>
                        <m:r>
                          <a:rPr lang="en-GB" b="0" i="1" smtClean="0">
                            <a:latin typeface="Cambria Math" panose="02040503050406030204" pitchFamily="18" charset="0"/>
                          </a:rPr>
                          <m:t> </m:t>
                        </m:r>
                        <m:r>
                          <a:rPr lang="en-GB" b="0" i="1" smtClean="0">
                            <a:latin typeface="Cambria Math" panose="02040503050406030204" pitchFamily="18" charset="0"/>
                          </a:rPr>
                          <m:t>𝐼𝑛𝑐𝑜𝑚𝑒</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𝐸𝑞𝑢𝑖𝑡𝑦</m:t>
                        </m:r>
                      </m:den>
                    </m:f>
                  </m:oMath>
                </a14:m>
                <a:endParaRPr lang="fr-F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80" t="-1090"/>
                </a:stretch>
              </a:blipFill>
            </p:spPr>
            <p:txBody>
              <a:bodyPr/>
              <a:lstStyle/>
              <a:p>
                <a:r>
                  <a:rPr lang="fr-FR">
                    <a:noFill/>
                  </a:rPr>
                  <a:t> </a:t>
                </a:r>
              </a:p>
            </p:txBody>
          </p:sp>
        </mc:Fallback>
      </mc:AlternateContent>
      <p:sp>
        <p:nvSpPr>
          <p:cNvPr id="4" name="Date Placeholder 3"/>
          <p:cNvSpPr>
            <a:spLocks noGrp="1"/>
          </p:cNvSpPr>
          <p:nvPr>
            <p:ph type="dt" sz="half" idx="10"/>
          </p:nvPr>
        </p:nvSpPr>
        <p:spPr/>
        <p:txBody>
          <a:bodyPr/>
          <a:lstStyle/>
          <a:p>
            <a:fld id="{43C3E463-E2B3-451B-95FE-30A28737F634}" type="datetime2">
              <a:rPr lang="en-US" smtClean="0"/>
              <a:t>Wednesday, September 24, 2014</a:t>
            </a:fld>
            <a:endParaRPr lang="en-US"/>
          </a:p>
        </p:txBody>
      </p:sp>
    </p:spTree>
    <p:extLst>
      <p:ext uri="{BB962C8B-B14F-4D97-AF65-F5344CB8AC3E}">
        <p14:creationId xmlns:p14="http://schemas.microsoft.com/office/powerpoint/2010/main" val="263560884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financial intermediaries….</a:t>
            </a:r>
            <a:endParaRPr lang="fr-FR" dirty="0"/>
          </a:p>
        </p:txBody>
      </p:sp>
      <p:sp>
        <p:nvSpPr>
          <p:cNvPr id="3" name="Content Placeholder 2"/>
          <p:cNvSpPr>
            <a:spLocks noGrp="1"/>
          </p:cNvSpPr>
          <p:nvPr>
            <p:ph idx="1"/>
          </p:nvPr>
        </p:nvSpPr>
        <p:spPr/>
        <p:txBody>
          <a:bodyPr/>
          <a:lstStyle/>
          <a:p>
            <a:r>
              <a:rPr lang="en-GB" b="1" u="sng" dirty="0" smtClean="0"/>
              <a:t>Deposit intermediaries</a:t>
            </a:r>
            <a:r>
              <a:rPr lang="en-GB" dirty="0" smtClean="0"/>
              <a:t>, </a:t>
            </a:r>
            <a:r>
              <a:rPr lang="en-US" dirty="0" smtClean="0"/>
              <a:t>are </a:t>
            </a:r>
            <a:r>
              <a:rPr lang="en-US" dirty="0"/>
              <a:t>financial </a:t>
            </a:r>
            <a:r>
              <a:rPr lang="en-US" dirty="0" smtClean="0"/>
              <a:t>institutions </a:t>
            </a:r>
            <a:r>
              <a:rPr lang="en-US" dirty="0"/>
              <a:t>(such as </a:t>
            </a:r>
            <a:r>
              <a:rPr lang="en-US" dirty="0" smtClean="0"/>
              <a:t>commercial banks, deposit taking microfinance or </a:t>
            </a:r>
            <a:r>
              <a:rPr lang="en-US" dirty="0"/>
              <a:t>credit </a:t>
            </a:r>
            <a:r>
              <a:rPr lang="en-US" dirty="0" smtClean="0"/>
              <a:t>union, SACCO) </a:t>
            </a:r>
            <a:r>
              <a:rPr lang="en-US" dirty="0"/>
              <a:t>that is legally allowed to accept monetary deposits from </a:t>
            </a:r>
            <a:r>
              <a:rPr lang="en-US" dirty="0" smtClean="0"/>
              <a:t>consumers. It contributes </a:t>
            </a:r>
            <a:r>
              <a:rPr lang="en-US" dirty="0"/>
              <a:t>to the economy by lending much of the money saved by depositors</a:t>
            </a:r>
            <a:r>
              <a:rPr lang="en-US" dirty="0" smtClean="0"/>
              <a:t>.</a:t>
            </a:r>
            <a:r>
              <a:rPr lang="en-GB" dirty="0" smtClean="0"/>
              <a:t> </a:t>
            </a:r>
          </a:p>
          <a:p>
            <a:r>
              <a:rPr lang="en-GB" b="1" u="sng" dirty="0" smtClean="0"/>
              <a:t>Non-depository intermediaries </a:t>
            </a:r>
            <a:r>
              <a:rPr lang="en-US" dirty="0"/>
              <a:t>are financial intermediaries that do not accept deposits but do pool the payments of many people in the form of premiums or contributions and either invest it or provide credit to </a:t>
            </a:r>
            <a:r>
              <a:rPr lang="en-US" dirty="0" smtClean="0"/>
              <a:t>others </a:t>
            </a:r>
            <a:r>
              <a:rPr lang="en-GB" dirty="0" smtClean="0"/>
              <a:t>- Insurance companies, Investment banks, stock brokerage houses, pension funds…..</a:t>
            </a:r>
            <a:endParaRPr lang="fr-FR" dirty="0"/>
          </a:p>
        </p:txBody>
      </p:sp>
      <p:sp>
        <p:nvSpPr>
          <p:cNvPr id="4" name="Date Placeholder 3"/>
          <p:cNvSpPr>
            <a:spLocks noGrp="1"/>
          </p:cNvSpPr>
          <p:nvPr>
            <p:ph type="dt" sz="half" idx="10"/>
          </p:nvPr>
        </p:nvSpPr>
        <p:spPr/>
        <p:txBody>
          <a:bodyPr/>
          <a:lstStyle/>
          <a:p>
            <a:fld id="{43C3E463-E2B3-451B-95FE-30A28737F634}" type="datetime2">
              <a:rPr lang="en-US" smtClean="0"/>
              <a:t>Wednesday, September 24, 2014</a:t>
            </a:fld>
            <a:endParaRPr lang="en-US"/>
          </a:p>
        </p:txBody>
      </p:sp>
    </p:spTree>
    <p:extLst>
      <p:ext uri="{BB962C8B-B14F-4D97-AF65-F5344CB8AC3E}">
        <p14:creationId xmlns:p14="http://schemas.microsoft.com/office/powerpoint/2010/main" val="3686395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0</TotalTime>
  <Words>644</Words>
  <Application>Microsoft Office PowerPoint</Application>
  <PresentationFormat>Custom</PresentationFormat>
  <Paragraphs>95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 Math</vt:lpstr>
      <vt:lpstr>Century Gothic</vt:lpstr>
      <vt:lpstr>Books 16x9</vt:lpstr>
      <vt:lpstr>BBM 311: BANKING THEORY AND PRACTICE</vt:lpstr>
      <vt:lpstr>Introduction to banking</vt:lpstr>
      <vt:lpstr>Introduction to banking</vt:lpstr>
      <vt:lpstr>Introduction to banking ………………</vt:lpstr>
      <vt:lpstr>Introduction to banking ………………</vt:lpstr>
      <vt:lpstr>Introduction to banking ………………</vt:lpstr>
      <vt:lpstr>Introduction to banking ………………</vt:lpstr>
      <vt:lpstr>Introduction to banking ………………</vt:lpstr>
      <vt:lpstr>Other financial intermediaries….</vt:lpstr>
      <vt:lpstr>Title and Content Layout with Chart </vt:lpstr>
      <vt:lpstr>Two Content Layout with Table</vt:lpstr>
      <vt:lpstr>Two Content Layout with SmartArt</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2014-09-24T08:02:20Z</dcterms:created>
  <dcterms:modified xsi:type="dcterms:W3CDTF">2014-09-24T12:45:18Z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TC027879409991</vt:lpwstr>
  </property>
</Properties>
</file>