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93195A-2291-4DFD-AE8E-5AD2917CFA7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fr-FR"/>
        </a:p>
      </dgm:t>
    </dgm:pt>
    <dgm:pt modelId="{61EF0A1C-A3C0-417F-A0E0-EC0E75D03F76}">
      <dgm:prSet phldrT="[Text]"/>
      <dgm:spPr/>
      <dgm:t>
        <a:bodyPr/>
        <a:lstStyle/>
        <a:p>
          <a:r>
            <a:rPr lang="en-GB" dirty="0" smtClean="0"/>
            <a:t>Financial holding company</a:t>
          </a:r>
          <a:endParaRPr lang="fr-FR" dirty="0"/>
        </a:p>
      </dgm:t>
    </dgm:pt>
    <dgm:pt modelId="{3732C8A3-3A0E-41DE-98E8-99D2B62374DD}" type="parTrans" cxnId="{10526498-5CDA-41A3-98C9-A44021655B2E}">
      <dgm:prSet/>
      <dgm:spPr/>
      <dgm:t>
        <a:bodyPr/>
        <a:lstStyle/>
        <a:p>
          <a:endParaRPr lang="fr-FR"/>
        </a:p>
      </dgm:t>
    </dgm:pt>
    <dgm:pt modelId="{1CDFFE5A-D830-4958-8957-BBF382CDD0EF}" type="sibTrans" cxnId="{10526498-5CDA-41A3-98C9-A44021655B2E}">
      <dgm:prSet/>
      <dgm:spPr/>
      <dgm:t>
        <a:bodyPr/>
        <a:lstStyle/>
        <a:p>
          <a:endParaRPr lang="fr-FR"/>
        </a:p>
      </dgm:t>
    </dgm:pt>
    <dgm:pt modelId="{34A9DD06-92C0-4187-A93E-E150C8D0FC21}">
      <dgm:prSet phldrT="[Text]"/>
      <dgm:spPr/>
      <dgm:t>
        <a:bodyPr/>
        <a:lstStyle/>
        <a:p>
          <a:r>
            <a:rPr lang="en-GB" dirty="0" smtClean="0"/>
            <a:t>Insurance agency</a:t>
          </a:r>
          <a:endParaRPr lang="fr-FR" dirty="0"/>
        </a:p>
      </dgm:t>
    </dgm:pt>
    <dgm:pt modelId="{5EE6B2A1-C32D-4FBE-A051-2160595A76E9}" type="parTrans" cxnId="{B328536C-431E-49A3-9942-76FAE46B149A}">
      <dgm:prSet/>
      <dgm:spPr/>
      <dgm:t>
        <a:bodyPr/>
        <a:lstStyle/>
        <a:p>
          <a:endParaRPr lang="fr-FR"/>
        </a:p>
      </dgm:t>
    </dgm:pt>
    <dgm:pt modelId="{11F05009-C6E1-4270-A860-D0BFE079C4D1}" type="sibTrans" cxnId="{B328536C-431E-49A3-9942-76FAE46B149A}">
      <dgm:prSet/>
      <dgm:spPr/>
      <dgm:t>
        <a:bodyPr/>
        <a:lstStyle/>
        <a:p>
          <a:endParaRPr lang="fr-FR"/>
        </a:p>
      </dgm:t>
    </dgm:pt>
    <dgm:pt modelId="{F5A4107E-57B9-4814-A272-94A8C15E6907}">
      <dgm:prSet phldrT="[Text]"/>
      <dgm:spPr/>
      <dgm:t>
        <a:bodyPr/>
        <a:lstStyle/>
        <a:p>
          <a:r>
            <a:rPr lang="en-GB" dirty="0" smtClean="0"/>
            <a:t>Bank</a:t>
          </a:r>
          <a:endParaRPr lang="fr-FR" dirty="0"/>
        </a:p>
      </dgm:t>
    </dgm:pt>
    <dgm:pt modelId="{6AEB8697-FAF3-44AC-AA4C-87B5974D1933}" type="parTrans" cxnId="{82AAD720-2830-41E6-AB47-D421FBEA4B5E}">
      <dgm:prSet/>
      <dgm:spPr/>
      <dgm:t>
        <a:bodyPr/>
        <a:lstStyle/>
        <a:p>
          <a:endParaRPr lang="fr-FR"/>
        </a:p>
      </dgm:t>
    </dgm:pt>
    <dgm:pt modelId="{E994CFA2-0642-48DD-9928-F3AA43F3C99F}" type="sibTrans" cxnId="{82AAD720-2830-41E6-AB47-D421FBEA4B5E}">
      <dgm:prSet/>
      <dgm:spPr/>
      <dgm:t>
        <a:bodyPr/>
        <a:lstStyle/>
        <a:p>
          <a:endParaRPr lang="fr-FR"/>
        </a:p>
      </dgm:t>
    </dgm:pt>
    <dgm:pt modelId="{10C08297-A9D4-4463-9C9C-9C081F9855A8}">
      <dgm:prSet/>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Real estate development/ investment company</a:t>
          </a:r>
        </a:p>
        <a:p>
          <a:pPr defTabSz="889000">
            <a:lnSpc>
              <a:spcPct val="90000"/>
            </a:lnSpc>
            <a:spcBef>
              <a:spcPct val="0"/>
            </a:spcBef>
            <a:spcAft>
              <a:spcPct val="35000"/>
            </a:spcAft>
          </a:pPr>
          <a:endParaRPr lang="fr-FR" dirty="0"/>
        </a:p>
      </dgm:t>
    </dgm:pt>
    <dgm:pt modelId="{5E2B8DA5-071F-410D-85C4-AF164F9FE8FD}" type="parTrans" cxnId="{5816CDF9-A95B-478D-B73B-9BF2A2F6C07F}">
      <dgm:prSet/>
      <dgm:spPr/>
      <dgm:t>
        <a:bodyPr/>
        <a:lstStyle/>
        <a:p>
          <a:endParaRPr lang="fr-FR"/>
        </a:p>
      </dgm:t>
    </dgm:pt>
    <dgm:pt modelId="{EC29E7D4-97F5-4368-9191-CAC79302FE75}" type="sibTrans" cxnId="{5816CDF9-A95B-478D-B73B-9BF2A2F6C07F}">
      <dgm:prSet/>
      <dgm:spPr/>
      <dgm:t>
        <a:bodyPr/>
        <a:lstStyle/>
        <a:p>
          <a:endParaRPr lang="fr-FR"/>
        </a:p>
      </dgm:t>
    </dgm:pt>
    <dgm:pt modelId="{B10F2F1A-89B4-44C0-86F2-C01A4E0FBF60}">
      <dgm:prSet/>
      <dgm:spPr/>
      <dgm:t>
        <a:bodyPr/>
        <a:lstStyle/>
        <a:p>
          <a:r>
            <a:rPr lang="en-US" dirty="0" smtClean="0"/>
            <a:t>Other investments</a:t>
          </a:r>
          <a:endParaRPr lang="en-US" dirty="0"/>
        </a:p>
      </dgm:t>
    </dgm:pt>
    <dgm:pt modelId="{E4BAE9CD-7911-4896-B068-36B59E4F7739}" type="parTrans" cxnId="{C234C6BE-A7B1-4281-9668-4F046A864FD8}">
      <dgm:prSet/>
      <dgm:spPr/>
      <dgm:t>
        <a:bodyPr/>
        <a:lstStyle/>
        <a:p>
          <a:endParaRPr lang="fr-FR"/>
        </a:p>
      </dgm:t>
    </dgm:pt>
    <dgm:pt modelId="{18395410-56D2-43BD-827D-656BAE4221C3}" type="sibTrans" cxnId="{C234C6BE-A7B1-4281-9668-4F046A864FD8}">
      <dgm:prSet/>
      <dgm:spPr/>
      <dgm:t>
        <a:bodyPr/>
        <a:lstStyle/>
        <a:p>
          <a:endParaRPr lang="fr-FR"/>
        </a:p>
      </dgm:t>
    </dgm:pt>
    <dgm:pt modelId="{06F14975-C209-48B3-AAF4-9FF59655ED5B}" type="pres">
      <dgm:prSet presAssocID="{A393195A-2291-4DFD-AE8E-5AD2917CFA75}" presName="hierChild1" presStyleCnt="0">
        <dgm:presLayoutVars>
          <dgm:chPref val="1"/>
          <dgm:dir/>
          <dgm:animOne val="branch"/>
          <dgm:animLvl val="lvl"/>
          <dgm:resizeHandles/>
        </dgm:presLayoutVars>
      </dgm:prSet>
      <dgm:spPr/>
      <dgm:t>
        <a:bodyPr/>
        <a:lstStyle/>
        <a:p>
          <a:endParaRPr lang="fr-FR"/>
        </a:p>
      </dgm:t>
    </dgm:pt>
    <dgm:pt modelId="{FC4C8C78-78AE-4342-ADEC-82CC576BE5B8}" type="pres">
      <dgm:prSet presAssocID="{61EF0A1C-A3C0-417F-A0E0-EC0E75D03F76}" presName="hierRoot1" presStyleCnt="0"/>
      <dgm:spPr/>
    </dgm:pt>
    <dgm:pt modelId="{4F761395-D199-4F89-85C0-0EECF72C17FA}" type="pres">
      <dgm:prSet presAssocID="{61EF0A1C-A3C0-417F-A0E0-EC0E75D03F76}" presName="composite" presStyleCnt="0"/>
      <dgm:spPr/>
    </dgm:pt>
    <dgm:pt modelId="{237F78CC-DC11-4BF4-8203-1D8CEB439262}" type="pres">
      <dgm:prSet presAssocID="{61EF0A1C-A3C0-417F-A0E0-EC0E75D03F76}" presName="background" presStyleLbl="node0" presStyleIdx="0" presStyleCnt="1"/>
      <dgm:spPr/>
    </dgm:pt>
    <dgm:pt modelId="{CD8DA35F-5FFE-4FF3-A650-FF54359E104F}" type="pres">
      <dgm:prSet presAssocID="{61EF0A1C-A3C0-417F-A0E0-EC0E75D03F76}" presName="text" presStyleLbl="fgAcc0" presStyleIdx="0" presStyleCnt="1">
        <dgm:presLayoutVars>
          <dgm:chPref val="3"/>
        </dgm:presLayoutVars>
      </dgm:prSet>
      <dgm:spPr/>
      <dgm:t>
        <a:bodyPr/>
        <a:lstStyle/>
        <a:p>
          <a:endParaRPr lang="fr-FR"/>
        </a:p>
      </dgm:t>
    </dgm:pt>
    <dgm:pt modelId="{866C360A-1077-4522-98D4-2881B2AD431D}" type="pres">
      <dgm:prSet presAssocID="{61EF0A1C-A3C0-417F-A0E0-EC0E75D03F76}" presName="hierChild2" presStyleCnt="0"/>
      <dgm:spPr/>
    </dgm:pt>
    <dgm:pt modelId="{2238F825-D06E-425D-AED2-6F06B25B83C7}" type="pres">
      <dgm:prSet presAssocID="{5EE6B2A1-C32D-4FBE-A051-2160595A76E9}" presName="Name10" presStyleLbl="parChTrans1D2" presStyleIdx="0" presStyleCnt="4"/>
      <dgm:spPr/>
      <dgm:t>
        <a:bodyPr/>
        <a:lstStyle/>
        <a:p>
          <a:endParaRPr lang="fr-FR"/>
        </a:p>
      </dgm:t>
    </dgm:pt>
    <dgm:pt modelId="{A8EAEACB-D158-43F6-BB30-712DE5803A0C}" type="pres">
      <dgm:prSet presAssocID="{34A9DD06-92C0-4187-A93E-E150C8D0FC21}" presName="hierRoot2" presStyleCnt="0"/>
      <dgm:spPr/>
    </dgm:pt>
    <dgm:pt modelId="{EA460671-F6F3-4A79-9E81-118B86F7F0EE}" type="pres">
      <dgm:prSet presAssocID="{34A9DD06-92C0-4187-A93E-E150C8D0FC21}" presName="composite2" presStyleCnt="0"/>
      <dgm:spPr/>
    </dgm:pt>
    <dgm:pt modelId="{B3550D8A-E7CE-41A3-9FE5-9AF385FD9909}" type="pres">
      <dgm:prSet presAssocID="{34A9DD06-92C0-4187-A93E-E150C8D0FC21}" presName="background2" presStyleLbl="node2" presStyleIdx="0" presStyleCnt="4"/>
      <dgm:spPr/>
    </dgm:pt>
    <dgm:pt modelId="{2B1385DD-ECA2-4B1A-BA63-8E5DB8A9B868}" type="pres">
      <dgm:prSet presAssocID="{34A9DD06-92C0-4187-A93E-E150C8D0FC21}" presName="text2" presStyleLbl="fgAcc2" presStyleIdx="0" presStyleCnt="4">
        <dgm:presLayoutVars>
          <dgm:chPref val="3"/>
        </dgm:presLayoutVars>
      </dgm:prSet>
      <dgm:spPr/>
      <dgm:t>
        <a:bodyPr/>
        <a:lstStyle/>
        <a:p>
          <a:endParaRPr lang="fr-FR"/>
        </a:p>
      </dgm:t>
    </dgm:pt>
    <dgm:pt modelId="{D67DEADB-F14A-4083-9D7D-A77D5A39E6F2}" type="pres">
      <dgm:prSet presAssocID="{34A9DD06-92C0-4187-A93E-E150C8D0FC21}" presName="hierChild3" presStyleCnt="0"/>
      <dgm:spPr/>
    </dgm:pt>
    <dgm:pt modelId="{C1D51D35-F872-40F8-970F-013BAB7ABDF9}" type="pres">
      <dgm:prSet presAssocID="{6AEB8697-FAF3-44AC-AA4C-87B5974D1933}" presName="Name10" presStyleLbl="parChTrans1D2" presStyleIdx="1" presStyleCnt="4"/>
      <dgm:spPr/>
      <dgm:t>
        <a:bodyPr/>
        <a:lstStyle/>
        <a:p>
          <a:endParaRPr lang="fr-FR"/>
        </a:p>
      </dgm:t>
    </dgm:pt>
    <dgm:pt modelId="{267A6DB6-B3B1-4885-95EB-6456413E3439}" type="pres">
      <dgm:prSet presAssocID="{F5A4107E-57B9-4814-A272-94A8C15E6907}" presName="hierRoot2" presStyleCnt="0"/>
      <dgm:spPr/>
    </dgm:pt>
    <dgm:pt modelId="{B62949F2-19D2-4168-A584-640113CF58F9}" type="pres">
      <dgm:prSet presAssocID="{F5A4107E-57B9-4814-A272-94A8C15E6907}" presName="composite2" presStyleCnt="0"/>
      <dgm:spPr/>
    </dgm:pt>
    <dgm:pt modelId="{91D77977-A66A-491F-91F6-56877DFFC291}" type="pres">
      <dgm:prSet presAssocID="{F5A4107E-57B9-4814-A272-94A8C15E6907}" presName="background2" presStyleLbl="node2" presStyleIdx="1" presStyleCnt="4"/>
      <dgm:spPr/>
    </dgm:pt>
    <dgm:pt modelId="{F4054BDF-1CE1-4AD1-91F5-3B46E62CB67D}" type="pres">
      <dgm:prSet presAssocID="{F5A4107E-57B9-4814-A272-94A8C15E6907}" presName="text2" presStyleLbl="fgAcc2" presStyleIdx="1" presStyleCnt="4">
        <dgm:presLayoutVars>
          <dgm:chPref val="3"/>
        </dgm:presLayoutVars>
      </dgm:prSet>
      <dgm:spPr/>
      <dgm:t>
        <a:bodyPr/>
        <a:lstStyle/>
        <a:p>
          <a:endParaRPr lang="fr-FR"/>
        </a:p>
      </dgm:t>
    </dgm:pt>
    <dgm:pt modelId="{7DC7C4B0-EA5D-4294-A70B-00C733F9FA39}" type="pres">
      <dgm:prSet presAssocID="{F5A4107E-57B9-4814-A272-94A8C15E6907}" presName="hierChild3" presStyleCnt="0"/>
      <dgm:spPr/>
    </dgm:pt>
    <dgm:pt modelId="{26DEA151-4088-4AC4-9A4D-263C15B136C7}" type="pres">
      <dgm:prSet presAssocID="{5E2B8DA5-071F-410D-85C4-AF164F9FE8FD}" presName="Name10" presStyleLbl="parChTrans1D2" presStyleIdx="2" presStyleCnt="4"/>
      <dgm:spPr/>
      <dgm:t>
        <a:bodyPr/>
        <a:lstStyle/>
        <a:p>
          <a:endParaRPr lang="fr-FR"/>
        </a:p>
      </dgm:t>
    </dgm:pt>
    <dgm:pt modelId="{64B3B51A-47BC-4755-9C8A-C59819EEAA77}" type="pres">
      <dgm:prSet presAssocID="{10C08297-A9D4-4463-9C9C-9C081F9855A8}" presName="hierRoot2" presStyleCnt="0"/>
      <dgm:spPr/>
    </dgm:pt>
    <dgm:pt modelId="{0FEA7707-2557-4583-A945-3480DA9D779B}" type="pres">
      <dgm:prSet presAssocID="{10C08297-A9D4-4463-9C9C-9C081F9855A8}" presName="composite2" presStyleCnt="0"/>
      <dgm:spPr/>
    </dgm:pt>
    <dgm:pt modelId="{626E2B79-ABFD-454C-8E1A-D3C9068FAB9B}" type="pres">
      <dgm:prSet presAssocID="{10C08297-A9D4-4463-9C9C-9C081F9855A8}" presName="background2" presStyleLbl="node2" presStyleIdx="2" presStyleCnt="4"/>
      <dgm:spPr/>
    </dgm:pt>
    <dgm:pt modelId="{16D6F1B9-4BA3-4C41-837F-E6C141D08D0F}" type="pres">
      <dgm:prSet presAssocID="{10C08297-A9D4-4463-9C9C-9C081F9855A8}" presName="text2" presStyleLbl="fgAcc2" presStyleIdx="2" presStyleCnt="4">
        <dgm:presLayoutVars>
          <dgm:chPref val="3"/>
        </dgm:presLayoutVars>
      </dgm:prSet>
      <dgm:spPr/>
      <dgm:t>
        <a:bodyPr/>
        <a:lstStyle/>
        <a:p>
          <a:endParaRPr lang="fr-FR"/>
        </a:p>
      </dgm:t>
    </dgm:pt>
    <dgm:pt modelId="{B9F080CA-1AB3-439D-A781-7068B8BB91CE}" type="pres">
      <dgm:prSet presAssocID="{10C08297-A9D4-4463-9C9C-9C081F9855A8}" presName="hierChild3" presStyleCnt="0"/>
      <dgm:spPr/>
    </dgm:pt>
    <dgm:pt modelId="{F7153CEA-ADFE-4FD3-9AFD-56FBEFCFEF19}" type="pres">
      <dgm:prSet presAssocID="{E4BAE9CD-7911-4896-B068-36B59E4F7739}" presName="Name10" presStyleLbl="parChTrans1D2" presStyleIdx="3" presStyleCnt="4"/>
      <dgm:spPr/>
      <dgm:t>
        <a:bodyPr/>
        <a:lstStyle/>
        <a:p>
          <a:endParaRPr lang="fr-FR"/>
        </a:p>
      </dgm:t>
    </dgm:pt>
    <dgm:pt modelId="{B959AAC4-A548-4039-87EC-29A5399A2F92}" type="pres">
      <dgm:prSet presAssocID="{B10F2F1A-89B4-44C0-86F2-C01A4E0FBF60}" presName="hierRoot2" presStyleCnt="0"/>
      <dgm:spPr/>
    </dgm:pt>
    <dgm:pt modelId="{AA78B1C2-8FCE-4CC6-A40E-126CA91B49CF}" type="pres">
      <dgm:prSet presAssocID="{B10F2F1A-89B4-44C0-86F2-C01A4E0FBF60}" presName="composite2" presStyleCnt="0"/>
      <dgm:spPr/>
    </dgm:pt>
    <dgm:pt modelId="{98EBCC23-C267-4757-997E-EC5A000BAD7C}" type="pres">
      <dgm:prSet presAssocID="{B10F2F1A-89B4-44C0-86F2-C01A4E0FBF60}" presName="background2" presStyleLbl="node2" presStyleIdx="3" presStyleCnt="4"/>
      <dgm:spPr/>
    </dgm:pt>
    <dgm:pt modelId="{AFFEDA4C-66CA-44A3-A9B5-8B45EE7DC87B}" type="pres">
      <dgm:prSet presAssocID="{B10F2F1A-89B4-44C0-86F2-C01A4E0FBF60}" presName="text2" presStyleLbl="fgAcc2" presStyleIdx="3" presStyleCnt="4">
        <dgm:presLayoutVars>
          <dgm:chPref val="3"/>
        </dgm:presLayoutVars>
      </dgm:prSet>
      <dgm:spPr/>
      <dgm:t>
        <a:bodyPr/>
        <a:lstStyle/>
        <a:p>
          <a:endParaRPr lang="fr-FR"/>
        </a:p>
      </dgm:t>
    </dgm:pt>
    <dgm:pt modelId="{CBFD68B4-B58F-43B9-ACA0-34B2930230C2}" type="pres">
      <dgm:prSet presAssocID="{B10F2F1A-89B4-44C0-86F2-C01A4E0FBF60}" presName="hierChild3" presStyleCnt="0"/>
      <dgm:spPr/>
    </dgm:pt>
  </dgm:ptLst>
  <dgm:cxnLst>
    <dgm:cxn modelId="{441C7DB7-229A-44BE-A286-F706F2604BE0}" type="presOf" srcId="{6AEB8697-FAF3-44AC-AA4C-87B5974D1933}" destId="{C1D51D35-F872-40F8-970F-013BAB7ABDF9}" srcOrd="0" destOrd="0" presId="urn:microsoft.com/office/officeart/2005/8/layout/hierarchy1"/>
    <dgm:cxn modelId="{6246C4A5-6723-49DA-B4A2-3F2F0244545C}" type="presOf" srcId="{E4BAE9CD-7911-4896-B068-36B59E4F7739}" destId="{F7153CEA-ADFE-4FD3-9AFD-56FBEFCFEF19}" srcOrd="0" destOrd="0" presId="urn:microsoft.com/office/officeart/2005/8/layout/hierarchy1"/>
    <dgm:cxn modelId="{82AAD720-2830-41E6-AB47-D421FBEA4B5E}" srcId="{61EF0A1C-A3C0-417F-A0E0-EC0E75D03F76}" destId="{F5A4107E-57B9-4814-A272-94A8C15E6907}" srcOrd="1" destOrd="0" parTransId="{6AEB8697-FAF3-44AC-AA4C-87B5974D1933}" sibTransId="{E994CFA2-0642-48DD-9928-F3AA43F3C99F}"/>
    <dgm:cxn modelId="{5428F94B-4519-4668-A7DE-A659AC581FF5}" type="presOf" srcId="{5E2B8DA5-071F-410D-85C4-AF164F9FE8FD}" destId="{26DEA151-4088-4AC4-9A4D-263C15B136C7}" srcOrd="0" destOrd="0" presId="urn:microsoft.com/office/officeart/2005/8/layout/hierarchy1"/>
    <dgm:cxn modelId="{72513497-9F98-4615-8271-8B11B2EB3899}" type="presOf" srcId="{5EE6B2A1-C32D-4FBE-A051-2160595A76E9}" destId="{2238F825-D06E-425D-AED2-6F06B25B83C7}" srcOrd="0" destOrd="0" presId="urn:microsoft.com/office/officeart/2005/8/layout/hierarchy1"/>
    <dgm:cxn modelId="{10526498-5CDA-41A3-98C9-A44021655B2E}" srcId="{A393195A-2291-4DFD-AE8E-5AD2917CFA75}" destId="{61EF0A1C-A3C0-417F-A0E0-EC0E75D03F76}" srcOrd="0" destOrd="0" parTransId="{3732C8A3-3A0E-41DE-98E8-99D2B62374DD}" sibTransId="{1CDFFE5A-D830-4958-8957-BBF382CDD0EF}"/>
    <dgm:cxn modelId="{C234C6BE-A7B1-4281-9668-4F046A864FD8}" srcId="{61EF0A1C-A3C0-417F-A0E0-EC0E75D03F76}" destId="{B10F2F1A-89B4-44C0-86F2-C01A4E0FBF60}" srcOrd="3" destOrd="0" parTransId="{E4BAE9CD-7911-4896-B068-36B59E4F7739}" sibTransId="{18395410-56D2-43BD-827D-656BAE4221C3}"/>
    <dgm:cxn modelId="{5816CDF9-A95B-478D-B73B-9BF2A2F6C07F}" srcId="{61EF0A1C-A3C0-417F-A0E0-EC0E75D03F76}" destId="{10C08297-A9D4-4463-9C9C-9C081F9855A8}" srcOrd="2" destOrd="0" parTransId="{5E2B8DA5-071F-410D-85C4-AF164F9FE8FD}" sibTransId="{EC29E7D4-97F5-4368-9191-CAC79302FE75}"/>
    <dgm:cxn modelId="{CC620A80-96EA-479F-A9B3-47708D5E1854}" type="presOf" srcId="{61EF0A1C-A3C0-417F-A0E0-EC0E75D03F76}" destId="{CD8DA35F-5FFE-4FF3-A650-FF54359E104F}" srcOrd="0" destOrd="0" presId="urn:microsoft.com/office/officeart/2005/8/layout/hierarchy1"/>
    <dgm:cxn modelId="{B328536C-431E-49A3-9942-76FAE46B149A}" srcId="{61EF0A1C-A3C0-417F-A0E0-EC0E75D03F76}" destId="{34A9DD06-92C0-4187-A93E-E150C8D0FC21}" srcOrd="0" destOrd="0" parTransId="{5EE6B2A1-C32D-4FBE-A051-2160595A76E9}" sibTransId="{11F05009-C6E1-4270-A860-D0BFE079C4D1}"/>
    <dgm:cxn modelId="{99605E7C-5AE6-41DE-B98C-291BE9BB0CEE}" type="presOf" srcId="{F5A4107E-57B9-4814-A272-94A8C15E6907}" destId="{F4054BDF-1CE1-4AD1-91F5-3B46E62CB67D}" srcOrd="0" destOrd="0" presId="urn:microsoft.com/office/officeart/2005/8/layout/hierarchy1"/>
    <dgm:cxn modelId="{C1756009-8A05-4266-A49B-8F229FD2134C}" type="presOf" srcId="{B10F2F1A-89B4-44C0-86F2-C01A4E0FBF60}" destId="{AFFEDA4C-66CA-44A3-A9B5-8B45EE7DC87B}" srcOrd="0" destOrd="0" presId="urn:microsoft.com/office/officeart/2005/8/layout/hierarchy1"/>
    <dgm:cxn modelId="{50A22A9F-CE4D-4A7A-8026-61022F5E72AD}" type="presOf" srcId="{34A9DD06-92C0-4187-A93E-E150C8D0FC21}" destId="{2B1385DD-ECA2-4B1A-BA63-8E5DB8A9B868}" srcOrd="0" destOrd="0" presId="urn:microsoft.com/office/officeart/2005/8/layout/hierarchy1"/>
    <dgm:cxn modelId="{6042715B-3C01-4C61-BD78-84E11C7C254E}" type="presOf" srcId="{10C08297-A9D4-4463-9C9C-9C081F9855A8}" destId="{16D6F1B9-4BA3-4C41-837F-E6C141D08D0F}" srcOrd="0" destOrd="0" presId="urn:microsoft.com/office/officeart/2005/8/layout/hierarchy1"/>
    <dgm:cxn modelId="{F9E4EEC4-CAFE-4CD8-A675-1ECC994F4189}" type="presOf" srcId="{A393195A-2291-4DFD-AE8E-5AD2917CFA75}" destId="{06F14975-C209-48B3-AAF4-9FF59655ED5B}" srcOrd="0" destOrd="0" presId="urn:microsoft.com/office/officeart/2005/8/layout/hierarchy1"/>
    <dgm:cxn modelId="{723A7451-1C54-4C39-A42A-1011B28619EE}" type="presParOf" srcId="{06F14975-C209-48B3-AAF4-9FF59655ED5B}" destId="{FC4C8C78-78AE-4342-ADEC-82CC576BE5B8}" srcOrd="0" destOrd="0" presId="urn:microsoft.com/office/officeart/2005/8/layout/hierarchy1"/>
    <dgm:cxn modelId="{950A00A4-2A1A-47F3-9E1B-44E3D863DD7A}" type="presParOf" srcId="{FC4C8C78-78AE-4342-ADEC-82CC576BE5B8}" destId="{4F761395-D199-4F89-85C0-0EECF72C17FA}" srcOrd="0" destOrd="0" presId="urn:microsoft.com/office/officeart/2005/8/layout/hierarchy1"/>
    <dgm:cxn modelId="{C6566C3B-9B43-4BA0-8747-4A571FFA52A4}" type="presParOf" srcId="{4F761395-D199-4F89-85C0-0EECF72C17FA}" destId="{237F78CC-DC11-4BF4-8203-1D8CEB439262}" srcOrd="0" destOrd="0" presId="urn:microsoft.com/office/officeart/2005/8/layout/hierarchy1"/>
    <dgm:cxn modelId="{6EE1C9F0-4990-4501-A5CD-488E633623D5}" type="presParOf" srcId="{4F761395-D199-4F89-85C0-0EECF72C17FA}" destId="{CD8DA35F-5FFE-4FF3-A650-FF54359E104F}" srcOrd="1" destOrd="0" presId="urn:microsoft.com/office/officeart/2005/8/layout/hierarchy1"/>
    <dgm:cxn modelId="{A5D78293-D5BD-418C-B380-25ED804C5535}" type="presParOf" srcId="{FC4C8C78-78AE-4342-ADEC-82CC576BE5B8}" destId="{866C360A-1077-4522-98D4-2881B2AD431D}" srcOrd="1" destOrd="0" presId="urn:microsoft.com/office/officeart/2005/8/layout/hierarchy1"/>
    <dgm:cxn modelId="{056C2E83-F0A9-47C5-9938-5FE439A66F0B}" type="presParOf" srcId="{866C360A-1077-4522-98D4-2881B2AD431D}" destId="{2238F825-D06E-425D-AED2-6F06B25B83C7}" srcOrd="0" destOrd="0" presId="urn:microsoft.com/office/officeart/2005/8/layout/hierarchy1"/>
    <dgm:cxn modelId="{E5580515-33AB-48E3-8769-EFD753117418}" type="presParOf" srcId="{866C360A-1077-4522-98D4-2881B2AD431D}" destId="{A8EAEACB-D158-43F6-BB30-712DE5803A0C}" srcOrd="1" destOrd="0" presId="urn:microsoft.com/office/officeart/2005/8/layout/hierarchy1"/>
    <dgm:cxn modelId="{41B6EBCC-FF22-4F87-A852-930816DFFECA}" type="presParOf" srcId="{A8EAEACB-D158-43F6-BB30-712DE5803A0C}" destId="{EA460671-F6F3-4A79-9E81-118B86F7F0EE}" srcOrd="0" destOrd="0" presId="urn:microsoft.com/office/officeart/2005/8/layout/hierarchy1"/>
    <dgm:cxn modelId="{794E7E50-78E2-4CE1-9DAE-6B4D5A19978B}" type="presParOf" srcId="{EA460671-F6F3-4A79-9E81-118B86F7F0EE}" destId="{B3550D8A-E7CE-41A3-9FE5-9AF385FD9909}" srcOrd="0" destOrd="0" presId="urn:microsoft.com/office/officeart/2005/8/layout/hierarchy1"/>
    <dgm:cxn modelId="{EBCA9543-532A-4957-B3DC-A34864F30F97}" type="presParOf" srcId="{EA460671-F6F3-4A79-9E81-118B86F7F0EE}" destId="{2B1385DD-ECA2-4B1A-BA63-8E5DB8A9B868}" srcOrd="1" destOrd="0" presId="urn:microsoft.com/office/officeart/2005/8/layout/hierarchy1"/>
    <dgm:cxn modelId="{FF947428-2B38-4D49-AA35-ACF9CD50BB21}" type="presParOf" srcId="{A8EAEACB-D158-43F6-BB30-712DE5803A0C}" destId="{D67DEADB-F14A-4083-9D7D-A77D5A39E6F2}" srcOrd="1" destOrd="0" presId="urn:microsoft.com/office/officeart/2005/8/layout/hierarchy1"/>
    <dgm:cxn modelId="{0AD9B995-DBE2-4620-B15E-056E9CDB62EB}" type="presParOf" srcId="{866C360A-1077-4522-98D4-2881B2AD431D}" destId="{C1D51D35-F872-40F8-970F-013BAB7ABDF9}" srcOrd="2" destOrd="0" presId="urn:microsoft.com/office/officeart/2005/8/layout/hierarchy1"/>
    <dgm:cxn modelId="{14D7DC06-7A5D-4B3E-B4EA-FC2B2953C8EE}" type="presParOf" srcId="{866C360A-1077-4522-98D4-2881B2AD431D}" destId="{267A6DB6-B3B1-4885-95EB-6456413E3439}" srcOrd="3" destOrd="0" presId="urn:microsoft.com/office/officeart/2005/8/layout/hierarchy1"/>
    <dgm:cxn modelId="{F6DE21DE-D8E2-4F02-9028-0F4A318A63E0}" type="presParOf" srcId="{267A6DB6-B3B1-4885-95EB-6456413E3439}" destId="{B62949F2-19D2-4168-A584-640113CF58F9}" srcOrd="0" destOrd="0" presId="urn:microsoft.com/office/officeart/2005/8/layout/hierarchy1"/>
    <dgm:cxn modelId="{CF544FCE-FA1E-42D4-B594-0C3E1AB0CFB2}" type="presParOf" srcId="{B62949F2-19D2-4168-A584-640113CF58F9}" destId="{91D77977-A66A-491F-91F6-56877DFFC291}" srcOrd="0" destOrd="0" presId="urn:microsoft.com/office/officeart/2005/8/layout/hierarchy1"/>
    <dgm:cxn modelId="{8F9B3EBF-CB36-42D9-8319-FC397FF83C29}" type="presParOf" srcId="{B62949F2-19D2-4168-A584-640113CF58F9}" destId="{F4054BDF-1CE1-4AD1-91F5-3B46E62CB67D}" srcOrd="1" destOrd="0" presId="urn:microsoft.com/office/officeart/2005/8/layout/hierarchy1"/>
    <dgm:cxn modelId="{87DBDCFC-4097-49FB-AD2D-899D985B3816}" type="presParOf" srcId="{267A6DB6-B3B1-4885-95EB-6456413E3439}" destId="{7DC7C4B0-EA5D-4294-A70B-00C733F9FA39}" srcOrd="1" destOrd="0" presId="urn:microsoft.com/office/officeart/2005/8/layout/hierarchy1"/>
    <dgm:cxn modelId="{2D34CDD4-5530-40CE-876B-18D86F60140E}" type="presParOf" srcId="{866C360A-1077-4522-98D4-2881B2AD431D}" destId="{26DEA151-4088-4AC4-9A4D-263C15B136C7}" srcOrd="4" destOrd="0" presId="urn:microsoft.com/office/officeart/2005/8/layout/hierarchy1"/>
    <dgm:cxn modelId="{168849C7-EEEA-4DB0-94F2-978B2AD52856}" type="presParOf" srcId="{866C360A-1077-4522-98D4-2881B2AD431D}" destId="{64B3B51A-47BC-4755-9C8A-C59819EEAA77}" srcOrd="5" destOrd="0" presId="urn:microsoft.com/office/officeart/2005/8/layout/hierarchy1"/>
    <dgm:cxn modelId="{DDA15C84-E6C2-4F68-991C-A4923DAA06BD}" type="presParOf" srcId="{64B3B51A-47BC-4755-9C8A-C59819EEAA77}" destId="{0FEA7707-2557-4583-A945-3480DA9D779B}" srcOrd="0" destOrd="0" presId="urn:microsoft.com/office/officeart/2005/8/layout/hierarchy1"/>
    <dgm:cxn modelId="{ACEA2B69-6D9A-4D19-9BA8-38FDEE26BEE2}" type="presParOf" srcId="{0FEA7707-2557-4583-A945-3480DA9D779B}" destId="{626E2B79-ABFD-454C-8E1A-D3C9068FAB9B}" srcOrd="0" destOrd="0" presId="urn:microsoft.com/office/officeart/2005/8/layout/hierarchy1"/>
    <dgm:cxn modelId="{D6268FAB-8E25-41B3-AEF7-D1B7CBEE40E0}" type="presParOf" srcId="{0FEA7707-2557-4583-A945-3480DA9D779B}" destId="{16D6F1B9-4BA3-4C41-837F-E6C141D08D0F}" srcOrd="1" destOrd="0" presId="urn:microsoft.com/office/officeart/2005/8/layout/hierarchy1"/>
    <dgm:cxn modelId="{774D4D5F-5B2A-417C-9281-4C6C7C5704E6}" type="presParOf" srcId="{64B3B51A-47BC-4755-9C8A-C59819EEAA77}" destId="{B9F080CA-1AB3-439D-A781-7068B8BB91CE}" srcOrd="1" destOrd="0" presId="urn:microsoft.com/office/officeart/2005/8/layout/hierarchy1"/>
    <dgm:cxn modelId="{4F38D846-EB1C-4269-B261-75A72DEF05CB}" type="presParOf" srcId="{866C360A-1077-4522-98D4-2881B2AD431D}" destId="{F7153CEA-ADFE-4FD3-9AFD-56FBEFCFEF19}" srcOrd="6" destOrd="0" presId="urn:microsoft.com/office/officeart/2005/8/layout/hierarchy1"/>
    <dgm:cxn modelId="{9CCFD6C9-F553-41B6-8BA5-6F69B3147D18}" type="presParOf" srcId="{866C360A-1077-4522-98D4-2881B2AD431D}" destId="{B959AAC4-A548-4039-87EC-29A5399A2F92}" srcOrd="7" destOrd="0" presId="urn:microsoft.com/office/officeart/2005/8/layout/hierarchy1"/>
    <dgm:cxn modelId="{FA2BE21A-BF9B-48EE-B0F2-65F048D08FCA}" type="presParOf" srcId="{B959AAC4-A548-4039-87EC-29A5399A2F92}" destId="{AA78B1C2-8FCE-4CC6-A40E-126CA91B49CF}" srcOrd="0" destOrd="0" presId="urn:microsoft.com/office/officeart/2005/8/layout/hierarchy1"/>
    <dgm:cxn modelId="{3FD86DE3-C8C1-45B5-85FD-475D96AB6AAE}" type="presParOf" srcId="{AA78B1C2-8FCE-4CC6-A40E-126CA91B49CF}" destId="{98EBCC23-C267-4757-997E-EC5A000BAD7C}" srcOrd="0" destOrd="0" presId="urn:microsoft.com/office/officeart/2005/8/layout/hierarchy1"/>
    <dgm:cxn modelId="{A3548268-ABBA-445E-A511-CBE739C44BDC}" type="presParOf" srcId="{AA78B1C2-8FCE-4CC6-A40E-126CA91B49CF}" destId="{AFFEDA4C-66CA-44A3-A9B5-8B45EE7DC87B}" srcOrd="1" destOrd="0" presId="urn:microsoft.com/office/officeart/2005/8/layout/hierarchy1"/>
    <dgm:cxn modelId="{5CD8603F-2C4E-4FDB-83FA-014F3435EEDF}" type="presParOf" srcId="{B959AAC4-A548-4039-87EC-29A5399A2F92}" destId="{CBFD68B4-B58F-43B9-ACA0-34B2930230C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86CC35-E2D5-4D10-BF53-B6413609665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fr-FR"/>
        </a:p>
      </dgm:t>
    </dgm:pt>
    <dgm:pt modelId="{ABDE8D5C-B524-4FE8-A605-16EA1CFD47FE}">
      <dgm:prSet phldrT="[Text]"/>
      <dgm:spPr/>
      <dgm:t>
        <a:bodyPr/>
        <a:lstStyle/>
        <a:p>
          <a:r>
            <a:rPr lang="en-GB" dirty="0" smtClean="0"/>
            <a:t>Bank</a:t>
          </a:r>
          <a:endParaRPr lang="fr-FR" dirty="0"/>
        </a:p>
      </dgm:t>
    </dgm:pt>
    <dgm:pt modelId="{23E9C29B-CFA3-49C0-A4C8-65E727BA8646}" type="parTrans" cxnId="{673BF1FF-AEF9-46F5-9D5A-5B0E7B78CF78}">
      <dgm:prSet/>
      <dgm:spPr/>
      <dgm:t>
        <a:bodyPr/>
        <a:lstStyle/>
        <a:p>
          <a:endParaRPr lang="fr-FR"/>
        </a:p>
      </dgm:t>
    </dgm:pt>
    <dgm:pt modelId="{7A1ACC30-7A24-4213-B5B6-473191EACF2A}" type="sibTrans" cxnId="{673BF1FF-AEF9-46F5-9D5A-5B0E7B78CF78}">
      <dgm:prSet/>
      <dgm:spPr/>
      <dgm:t>
        <a:bodyPr/>
        <a:lstStyle/>
        <a:p>
          <a:endParaRPr lang="fr-FR"/>
        </a:p>
      </dgm:t>
    </dgm:pt>
    <dgm:pt modelId="{1368D416-934A-4A44-B17D-8F94785E3B0C}">
      <dgm:prSet phldrT="[Text]"/>
      <dgm:spPr/>
      <dgm:t>
        <a:bodyPr/>
        <a:lstStyle/>
        <a:p>
          <a:r>
            <a:rPr lang="en-GB" dirty="0" smtClean="0"/>
            <a:t>Insurance agency/ company</a:t>
          </a:r>
          <a:endParaRPr lang="fr-FR" dirty="0"/>
        </a:p>
      </dgm:t>
    </dgm:pt>
    <dgm:pt modelId="{1FEE2701-8920-461E-9C8B-0E8759B4E5D0}" type="parTrans" cxnId="{BA7CA88B-D64C-46DD-9BDD-A6475968E34C}">
      <dgm:prSet/>
      <dgm:spPr/>
      <dgm:t>
        <a:bodyPr/>
        <a:lstStyle/>
        <a:p>
          <a:endParaRPr lang="fr-FR"/>
        </a:p>
      </dgm:t>
    </dgm:pt>
    <dgm:pt modelId="{6F8DB9F6-415F-4769-A375-467550A42CFA}" type="sibTrans" cxnId="{BA7CA88B-D64C-46DD-9BDD-A6475968E34C}">
      <dgm:prSet/>
      <dgm:spPr/>
      <dgm:t>
        <a:bodyPr/>
        <a:lstStyle/>
        <a:p>
          <a:endParaRPr lang="fr-FR"/>
        </a:p>
      </dgm:t>
    </dgm:pt>
    <dgm:pt modelId="{E4E34816-0E8D-4BC4-8DAF-AECE187659E2}">
      <dgm:prSet phldrT="[Text]"/>
      <dgm:spPr/>
      <dgm:t>
        <a:bodyPr/>
        <a:lstStyle/>
        <a:p>
          <a:r>
            <a:rPr lang="en-GB" dirty="0" smtClean="0"/>
            <a:t>Non- Bank subsidiaries</a:t>
          </a:r>
          <a:endParaRPr lang="fr-FR" dirty="0"/>
        </a:p>
      </dgm:t>
    </dgm:pt>
    <dgm:pt modelId="{09551AF4-8A8B-4229-B4B9-AFE35943152D}" type="parTrans" cxnId="{128C5324-FD52-400B-A766-9BCC281469BD}">
      <dgm:prSet/>
      <dgm:spPr/>
      <dgm:t>
        <a:bodyPr/>
        <a:lstStyle/>
        <a:p>
          <a:endParaRPr lang="fr-FR"/>
        </a:p>
      </dgm:t>
    </dgm:pt>
    <dgm:pt modelId="{5381EF55-2842-45C9-A829-5DA9AEEDE142}" type="sibTrans" cxnId="{128C5324-FD52-400B-A766-9BCC281469BD}">
      <dgm:prSet/>
      <dgm:spPr/>
      <dgm:t>
        <a:bodyPr/>
        <a:lstStyle/>
        <a:p>
          <a:endParaRPr lang="fr-FR"/>
        </a:p>
      </dgm:t>
    </dgm:pt>
    <dgm:pt modelId="{91035D89-73C2-48C2-8CFD-20FF7E998293}">
      <dgm:prSet phldrT="[Text]"/>
      <dgm:spPr/>
      <dgm:t>
        <a:bodyPr/>
        <a:lstStyle/>
        <a:p>
          <a:r>
            <a:rPr lang="en-GB" dirty="0" smtClean="0"/>
            <a:t>Securities firm</a:t>
          </a:r>
          <a:endParaRPr lang="fr-FR" dirty="0"/>
        </a:p>
      </dgm:t>
    </dgm:pt>
    <dgm:pt modelId="{7FB9575A-99B6-4029-A596-048191608110}" type="parTrans" cxnId="{0BC79659-8A80-4575-AC75-0B25890E7A86}">
      <dgm:prSet/>
      <dgm:spPr/>
      <dgm:t>
        <a:bodyPr/>
        <a:lstStyle/>
        <a:p>
          <a:endParaRPr lang="fr-FR"/>
        </a:p>
      </dgm:t>
    </dgm:pt>
    <dgm:pt modelId="{9DF9868B-16D3-4AC4-9FDD-62F6EA5967BF}" type="sibTrans" cxnId="{0BC79659-8A80-4575-AC75-0B25890E7A86}">
      <dgm:prSet/>
      <dgm:spPr/>
      <dgm:t>
        <a:bodyPr/>
        <a:lstStyle/>
        <a:p>
          <a:endParaRPr lang="fr-FR"/>
        </a:p>
      </dgm:t>
    </dgm:pt>
    <dgm:pt modelId="{EF72256F-F309-48C6-8C95-1763CD252897}" type="pres">
      <dgm:prSet presAssocID="{1886CC35-E2D5-4D10-BF53-B64136096659}" presName="hierChild1" presStyleCnt="0">
        <dgm:presLayoutVars>
          <dgm:orgChart val="1"/>
          <dgm:chPref val="1"/>
          <dgm:dir/>
          <dgm:animOne val="branch"/>
          <dgm:animLvl val="lvl"/>
          <dgm:resizeHandles/>
        </dgm:presLayoutVars>
      </dgm:prSet>
      <dgm:spPr/>
      <dgm:t>
        <a:bodyPr/>
        <a:lstStyle/>
        <a:p>
          <a:endParaRPr lang="fr-FR"/>
        </a:p>
      </dgm:t>
    </dgm:pt>
    <dgm:pt modelId="{6FBFC12D-0A67-41B6-9626-3012CBB2F435}" type="pres">
      <dgm:prSet presAssocID="{ABDE8D5C-B524-4FE8-A605-16EA1CFD47FE}" presName="hierRoot1" presStyleCnt="0">
        <dgm:presLayoutVars>
          <dgm:hierBranch val="init"/>
        </dgm:presLayoutVars>
      </dgm:prSet>
      <dgm:spPr/>
    </dgm:pt>
    <dgm:pt modelId="{84D92AF4-F4D4-44CF-B206-D07E92930567}" type="pres">
      <dgm:prSet presAssocID="{ABDE8D5C-B524-4FE8-A605-16EA1CFD47FE}" presName="rootComposite1" presStyleCnt="0"/>
      <dgm:spPr/>
    </dgm:pt>
    <dgm:pt modelId="{E11039A1-B652-4B84-9B44-C6BDF65EAFEE}" type="pres">
      <dgm:prSet presAssocID="{ABDE8D5C-B524-4FE8-A605-16EA1CFD47FE}" presName="rootText1" presStyleLbl="node0" presStyleIdx="0" presStyleCnt="1">
        <dgm:presLayoutVars>
          <dgm:chPref val="3"/>
        </dgm:presLayoutVars>
      </dgm:prSet>
      <dgm:spPr/>
      <dgm:t>
        <a:bodyPr/>
        <a:lstStyle/>
        <a:p>
          <a:endParaRPr lang="fr-FR"/>
        </a:p>
      </dgm:t>
    </dgm:pt>
    <dgm:pt modelId="{85A81662-74A1-4788-AAD0-CB70D338675E}" type="pres">
      <dgm:prSet presAssocID="{ABDE8D5C-B524-4FE8-A605-16EA1CFD47FE}" presName="rootConnector1" presStyleLbl="node1" presStyleIdx="0" presStyleCnt="0"/>
      <dgm:spPr/>
      <dgm:t>
        <a:bodyPr/>
        <a:lstStyle/>
        <a:p>
          <a:endParaRPr lang="fr-FR"/>
        </a:p>
      </dgm:t>
    </dgm:pt>
    <dgm:pt modelId="{C360E3C4-7A59-4FA7-B4C7-790DCCFCCDB4}" type="pres">
      <dgm:prSet presAssocID="{ABDE8D5C-B524-4FE8-A605-16EA1CFD47FE}" presName="hierChild2" presStyleCnt="0"/>
      <dgm:spPr/>
    </dgm:pt>
    <dgm:pt modelId="{479A0E66-CB2B-4231-8F95-700E2C6E106F}" type="pres">
      <dgm:prSet presAssocID="{1FEE2701-8920-461E-9C8B-0E8759B4E5D0}" presName="Name37" presStyleLbl="parChTrans1D2" presStyleIdx="0" presStyleCnt="3"/>
      <dgm:spPr/>
      <dgm:t>
        <a:bodyPr/>
        <a:lstStyle/>
        <a:p>
          <a:endParaRPr lang="fr-FR"/>
        </a:p>
      </dgm:t>
    </dgm:pt>
    <dgm:pt modelId="{08BB0D87-7DA8-423D-BE0A-632850851F77}" type="pres">
      <dgm:prSet presAssocID="{1368D416-934A-4A44-B17D-8F94785E3B0C}" presName="hierRoot2" presStyleCnt="0">
        <dgm:presLayoutVars>
          <dgm:hierBranch val="init"/>
        </dgm:presLayoutVars>
      </dgm:prSet>
      <dgm:spPr/>
    </dgm:pt>
    <dgm:pt modelId="{27171B6D-B0B8-41C5-A4A5-DFC5E1E16A15}" type="pres">
      <dgm:prSet presAssocID="{1368D416-934A-4A44-B17D-8F94785E3B0C}" presName="rootComposite" presStyleCnt="0"/>
      <dgm:spPr/>
    </dgm:pt>
    <dgm:pt modelId="{57FCA8CE-93CF-4A7A-8E11-6FF24EF9C31C}" type="pres">
      <dgm:prSet presAssocID="{1368D416-934A-4A44-B17D-8F94785E3B0C}" presName="rootText" presStyleLbl="node2" presStyleIdx="0" presStyleCnt="3">
        <dgm:presLayoutVars>
          <dgm:chPref val="3"/>
        </dgm:presLayoutVars>
      </dgm:prSet>
      <dgm:spPr/>
      <dgm:t>
        <a:bodyPr/>
        <a:lstStyle/>
        <a:p>
          <a:endParaRPr lang="fr-FR"/>
        </a:p>
      </dgm:t>
    </dgm:pt>
    <dgm:pt modelId="{78403152-D062-48CA-AB6D-7B214611E370}" type="pres">
      <dgm:prSet presAssocID="{1368D416-934A-4A44-B17D-8F94785E3B0C}" presName="rootConnector" presStyleLbl="node2" presStyleIdx="0" presStyleCnt="3"/>
      <dgm:spPr/>
      <dgm:t>
        <a:bodyPr/>
        <a:lstStyle/>
        <a:p>
          <a:endParaRPr lang="fr-FR"/>
        </a:p>
      </dgm:t>
    </dgm:pt>
    <dgm:pt modelId="{F03C9B48-E308-4DA8-8318-56CE9182A337}" type="pres">
      <dgm:prSet presAssocID="{1368D416-934A-4A44-B17D-8F94785E3B0C}" presName="hierChild4" presStyleCnt="0"/>
      <dgm:spPr/>
    </dgm:pt>
    <dgm:pt modelId="{C8091C64-A873-4BD5-ACC6-760399FEBF64}" type="pres">
      <dgm:prSet presAssocID="{1368D416-934A-4A44-B17D-8F94785E3B0C}" presName="hierChild5" presStyleCnt="0"/>
      <dgm:spPr/>
    </dgm:pt>
    <dgm:pt modelId="{2E29C89C-F037-47C2-9E7B-796D7E733607}" type="pres">
      <dgm:prSet presAssocID="{09551AF4-8A8B-4229-B4B9-AFE35943152D}" presName="Name37" presStyleLbl="parChTrans1D2" presStyleIdx="1" presStyleCnt="3"/>
      <dgm:spPr/>
      <dgm:t>
        <a:bodyPr/>
        <a:lstStyle/>
        <a:p>
          <a:endParaRPr lang="fr-FR"/>
        </a:p>
      </dgm:t>
    </dgm:pt>
    <dgm:pt modelId="{404D980C-05FE-41AF-9D79-6BC631943AD8}" type="pres">
      <dgm:prSet presAssocID="{E4E34816-0E8D-4BC4-8DAF-AECE187659E2}" presName="hierRoot2" presStyleCnt="0">
        <dgm:presLayoutVars>
          <dgm:hierBranch val="init"/>
        </dgm:presLayoutVars>
      </dgm:prSet>
      <dgm:spPr/>
    </dgm:pt>
    <dgm:pt modelId="{1D3C2D78-9B71-42C0-B7B5-AF2057B54FF8}" type="pres">
      <dgm:prSet presAssocID="{E4E34816-0E8D-4BC4-8DAF-AECE187659E2}" presName="rootComposite" presStyleCnt="0"/>
      <dgm:spPr/>
    </dgm:pt>
    <dgm:pt modelId="{FD2BA0B4-933B-4760-9CF3-DDAB1C0CBC3D}" type="pres">
      <dgm:prSet presAssocID="{E4E34816-0E8D-4BC4-8DAF-AECE187659E2}" presName="rootText" presStyleLbl="node2" presStyleIdx="1" presStyleCnt="3">
        <dgm:presLayoutVars>
          <dgm:chPref val="3"/>
        </dgm:presLayoutVars>
      </dgm:prSet>
      <dgm:spPr/>
      <dgm:t>
        <a:bodyPr/>
        <a:lstStyle/>
        <a:p>
          <a:endParaRPr lang="fr-FR"/>
        </a:p>
      </dgm:t>
    </dgm:pt>
    <dgm:pt modelId="{4A50B757-1BB3-44B7-8EF7-EA9577A3B1F8}" type="pres">
      <dgm:prSet presAssocID="{E4E34816-0E8D-4BC4-8DAF-AECE187659E2}" presName="rootConnector" presStyleLbl="node2" presStyleIdx="1" presStyleCnt="3"/>
      <dgm:spPr/>
      <dgm:t>
        <a:bodyPr/>
        <a:lstStyle/>
        <a:p>
          <a:endParaRPr lang="fr-FR"/>
        </a:p>
      </dgm:t>
    </dgm:pt>
    <dgm:pt modelId="{CA681502-0A7D-4E6D-B0ED-A7954EF7461F}" type="pres">
      <dgm:prSet presAssocID="{E4E34816-0E8D-4BC4-8DAF-AECE187659E2}" presName="hierChild4" presStyleCnt="0"/>
      <dgm:spPr/>
    </dgm:pt>
    <dgm:pt modelId="{DD72B29C-4F67-4AB8-8809-7AB2CCE2EE55}" type="pres">
      <dgm:prSet presAssocID="{E4E34816-0E8D-4BC4-8DAF-AECE187659E2}" presName="hierChild5" presStyleCnt="0"/>
      <dgm:spPr/>
    </dgm:pt>
    <dgm:pt modelId="{22620D86-2F82-47D4-B050-2E6F0F07B0AE}" type="pres">
      <dgm:prSet presAssocID="{7FB9575A-99B6-4029-A596-048191608110}" presName="Name37" presStyleLbl="parChTrans1D2" presStyleIdx="2" presStyleCnt="3"/>
      <dgm:spPr/>
      <dgm:t>
        <a:bodyPr/>
        <a:lstStyle/>
        <a:p>
          <a:endParaRPr lang="fr-FR"/>
        </a:p>
      </dgm:t>
    </dgm:pt>
    <dgm:pt modelId="{AEAD9955-8806-4609-BED9-A6114F7EF785}" type="pres">
      <dgm:prSet presAssocID="{91035D89-73C2-48C2-8CFD-20FF7E998293}" presName="hierRoot2" presStyleCnt="0">
        <dgm:presLayoutVars>
          <dgm:hierBranch val="init"/>
        </dgm:presLayoutVars>
      </dgm:prSet>
      <dgm:spPr/>
    </dgm:pt>
    <dgm:pt modelId="{E1D7443F-DE8D-446D-BDBB-83D3451DFB8A}" type="pres">
      <dgm:prSet presAssocID="{91035D89-73C2-48C2-8CFD-20FF7E998293}" presName="rootComposite" presStyleCnt="0"/>
      <dgm:spPr/>
    </dgm:pt>
    <dgm:pt modelId="{598C4A76-01CC-47DA-A719-2BCB0E12BD97}" type="pres">
      <dgm:prSet presAssocID="{91035D89-73C2-48C2-8CFD-20FF7E998293}" presName="rootText" presStyleLbl="node2" presStyleIdx="2" presStyleCnt="3">
        <dgm:presLayoutVars>
          <dgm:chPref val="3"/>
        </dgm:presLayoutVars>
      </dgm:prSet>
      <dgm:spPr/>
      <dgm:t>
        <a:bodyPr/>
        <a:lstStyle/>
        <a:p>
          <a:endParaRPr lang="fr-FR"/>
        </a:p>
      </dgm:t>
    </dgm:pt>
    <dgm:pt modelId="{17FDC7F7-6840-4FAD-AB97-0B4678F983F2}" type="pres">
      <dgm:prSet presAssocID="{91035D89-73C2-48C2-8CFD-20FF7E998293}" presName="rootConnector" presStyleLbl="node2" presStyleIdx="2" presStyleCnt="3"/>
      <dgm:spPr/>
      <dgm:t>
        <a:bodyPr/>
        <a:lstStyle/>
        <a:p>
          <a:endParaRPr lang="fr-FR"/>
        </a:p>
      </dgm:t>
    </dgm:pt>
    <dgm:pt modelId="{18EF6C9E-043C-4E23-AFAF-7ECE9CB0E9A6}" type="pres">
      <dgm:prSet presAssocID="{91035D89-73C2-48C2-8CFD-20FF7E998293}" presName="hierChild4" presStyleCnt="0"/>
      <dgm:spPr/>
    </dgm:pt>
    <dgm:pt modelId="{EAE4AC43-2801-4018-A963-4945EF772DEE}" type="pres">
      <dgm:prSet presAssocID="{91035D89-73C2-48C2-8CFD-20FF7E998293}" presName="hierChild5" presStyleCnt="0"/>
      <dgm:spPr/>
    </dgm:pt>
    <dgm:pt modelId="{3BFAF309-E05F-4CFC-976C-5E9A85181AE5}" type="pres">
      <dgm:prSet presAssocID="{ABDE8D5C-B524-4FE8-A605-16EA1CFD47FE}" presName="hierChild3" presStyleCnt="0"/>
      <dgm:spPr/>
    </dgm:pt>
  </dgm:ptLst>
  <dgm:cxnLst>
    <dgm:cxn modelId="{FE688763-19BA-4AC4-B240-5211CDEA7D02}" type="presOf" srcId="{7FB9575A-99B6-4029-A596-048191608110}" destId="{22620D86-2F82-47D4-B050-2E6F0F07B0AE}" srcOrd="0" destOrd="0" presId="urn:microsoft.com/office/officeart/2005/8/layout/orgChart1"/>
    <dgm:cxn modelId="{673BF1FF-AEF9-46F5-9D5A-5B0E7B78CF78}" srcId="{1886CC35-E2D5-4D10-BF53-B64136096659}" destId="{ABDE8D5C-B524-4FE8-A605-16EA1CFD47FE}" srcOrd="0" destOrd="0" parTransId="{23E9C29B-CFA3-49C0-A4C8-65E727BA8646}" sibTransId="{7A1ACC30-7A24-4213-B5B6-473191EACF2A}"/>
    <dgm:cxn modelId="{62BBAC0A-90FD-4064-8C39-B354C08D41A0}" type="presOf" srcId="{E4E34816-0E8D-4BC4-8DAF-AECE187659E2}" destId="{FD2BA0B4-933B-4760-9CF3-DDAB1C0CBC3D}" srcOrd="0" destOrd="0" presId="urn:microsoft.com/office/officeart/2005/8/layout/orgChart1"/>
    <dgm:cxn modelId="{0E3E1832-587F-45F4-8D4F-FF9B0997CF48}" type="presOf" srcId="{ABDE8D5C-B524-4FE8-A605-16EA1CFD47FE}" destId="{85A81662-74A1-4788-AAD0-CB70D338675E}" srcOrd="1" destOrd="0" presId="urn:microsoft.com/office/officeart/2005/8/layout/orgChart1"/>
    <dgm:cxn modelId="{128C5324-FD52-400B-A766-9BCC281469BD}" srcId="{ABDE8D5C-B524-4FE8-A605-16EA1CFD47FE}" destId="{E4E34816-0E8D-4BC4-8DAF-AECE187659E2}" srcOrd="1" destOrd="0" parTransId="{09551AF4-8A8B-4229-B4B9-AFE35943152D}" sibTransId="{5381EF55-2842-45C9-A829-5DA9AEEDE142}"/>
    <dgm:cxn modelId="{E2FC31B3-89F5-41AA-AACD-C88DE036C11A}" type="presOf" srcId="{91035D89-73C2-48C2-8CFD-20FF7E998293}" destId="{598C4A76-01CC-47DA-A719-2BCB0E12BD97}" srcOrd="0" destOrd="0" presId="urn:microsoft.com/office/officeart/2005/8/layout/orgChart1"/>
    <dgm:cxn modelId="{E6792BAD-A23B-4BE7-945A-D5D10D755066}" type="presOf" srcId="{09551AF4-8A8B-4229-B4B9-AFE35943152D}" destId="{2E29C89C-F037-47C2-9E7B-796D7E733607}" srcOrd="0" destOrd="0" presId="urn:microsoft.com/office/officeart/2005/8/layout/orgChart1"/>
    <dgm:cxn modelId="{0BC79659-8A80-4575-AC75-0B25890E7A86}" srcId="{ABDE8D5C-B524-4FE8-A605-16EA1CFD47FE}" destId="{91035D89-73C2-48C2-8CFD-20FF7E998293}" srcOrd="2" destOrd="0" parTransId="{7FB9575A-99B6-4029-A596-048191608110}" sibTransId="{9DF9868B-16D3-4AC4-9FDD-62F6EA5967BF}"/>
    <dgm:cxn modelId="{9E84D4B0-BD53-4BB4-884E-1F3B5C651E52}" type="presOf" srcId="{ABDE8D5C-B524-4FE8-A605-16EA1CFD47FE}" destId="{E11039A1-B652-4B84-9B44-C6BDF65EAFEE}" srcOrd="0" destOrd="0" presId="urn:microsoft.com/office/officeart/2005/8/layout/orgChart1"/>
    <dgm:cxn modelId="{890E88BF-ACB7-4B08-BD10-29157A0CA579}" type="presOf" srcId="{91035D89-73C2-48C2-8CFD-20FF7E998293}" destId="{17FDC7F7-6840-4FAD-AB97-0B4678F983F2}" srcOrd="1" destOrd="0" presId="urn:microsoft.com/office/officeart/2005/8/layout/orgChart1"/>
    <dgm:cxn modelId="{A07798C9-7692-47FD-AC6B-1026AD5C9A42}" type="presOf" srcId="{1368D416-934A-4A44-B17D-8F94785E3B0C}" destId="{57FCA8CE-93CF-4A7A-8E11-6FF24EF9C31C}" srcOrd="0" destOrd="0" presId="urn:microsoft.com/office/officeart/2005/8/layout/orgChart1"/>
    <dgm:cxn modelId="{299780E7-370C-4A24-814E-B5335F3D9055}" type="presOf" srcId="{E4E34816-0E8D-4BC4-8DAF-AECE187659E2}" destId="{4A50B757-1BB3-44B7-8EF7-EA9577A3B1F8}" srcOrd="1" destOrd="0" presId="urn:microsoft.com/office/officeart/2005/8/layout/orgChart1"/>
    <dgm:cxn modelId="{D4D00728-0113-44CA-AF93-889E1C06C895}" type="presOf" srcId="{1FEE2701-8920-461E-9C8B-0E8759B4E5D0}" destId="{479A0E66-CB2B-4231-8F95-700E2C6E106F}" srcOrd="0" destOrd="0" presId="urn:microsoft.com/office/officeart/2005/8/layout/orgChart1"/>
    <dgm:cxn modelId="{BA7CA88B-D64C-46DD-9BDD-A6475968E34C}" srcId="{ABDE8D5C-B524-4FE8-A605-16EA1CFD47FE}" destId="{1368D416-934A-4A44-B17D-8F94785E3B0C}" srcOrd="0" destOrd="0" parTransId="{1FEE2701-8920-461E-9C8B-0E8759B4E5D0}" sibTransId="{6F8DB9F6-415F-4769-A375-467550A42CFA}"/>
    <dgm:cxn modelId="{7053A5D5-58E0-46B1-B6EE-2DC489347642}" type="presOf" srcId="{1886CC35-E2D5-4D10-BF53-B64136096659}" destId="{EF72256F-F309-48C6-8C95-1763CD252897}" srcOrd="0" destOrd="0" presId="urn:microsoft.com/office/officeart/2005/8/layout/orgChart1"/>
    <dgm:cxn modelId="{5A110A2E-4208-465A-8559-D827812CA0C8}" type="presOf" srcId="{1368D416-934A-4A44-B17D-8F94785E3B0C}" destId="{78403152-D062-48CA-AB6D-7B214611E370}" srcOrd="1" destOrd="0" presId="urn:microsoft.com/office/officeart/2005/8/layout/orgChart1"/>
    <dgm:cxn modelId="{B1A313F7-5AA1-4EA3-97C8-2E83DD42866C}" type="presParOf" srcId="{EF72256F-F309-48C6-8C95-1763CD252897}" destId="{6FBFC12D-0A67-41B6-9626-3012CBB2F435}" srcOrd="0" destOrd="0" presId="urn:microsoft.com/office/officeart/2005/8/layout/orgChart1"/>
    <dgm:cxn modelId="{E33A35F4-15DB-4B0A-9FFF-D93E941D3E9E}" type="presParOf" srcId="{6FBFC12D-0A67-41B6-9626-3012CBB2F435}" destId="{84D92AF4-F4D4-44CF-B206-D07E92930567}" srcOrd="0" destOrd="0" presId="urn:microsoft.com/office/officeart/2005/8/layout/orgChart1"/>
    <dgm:cxn modelId="{DCFB1E90-6EE4-4B6C-8C37-3549FF73E459}" type="presParOf" srcId="{84D92AF4-F4D4-44CF-B206-D07E92930567}" destId="{E11039A1-B652-4B84-9B44-C6BDF65EAFEE}" srcOrd="0" destOrd="0" presId="urn:microsoft.com/office/officeart/2005/8/layout/orgChart1"/>
    <dgm:cxn modelId="{2963FA23-BA7A-4F4A-A9AB-904E98F99B89}" type="presParOf" srcId="{84D92AF4-F4D4-44CF-B206-D07E92930567}" destId="{85A81662-74A1-4788-AAD0-CB70D338675E}" srcOrd="1" destOrd="0" presId="urn:microsoft.com/office/officeart/2005/8/layout/orgChart1"/>
    <dgm:cxn modelId="{4E72F846-0F92-4C41-A12F-2DECD6A446A2}" type="presParOf" srcId="{6FBFC12D-0A67-41B6-9626-3012CBB2F435}" destId="{C360E3C4-7A59-4FA7-B4C7-790DCCFCCDB4}" srcOrd="1" destOrd="0" presId="urn:microsoft.com/office/officeart/2005/8/layout/orgChart1"/>
    <dgm:cxn modelId="{D15C5125-88AB-4174-81C9-CA742B11E936}" type="presParOf" srcId="{C360E3C4-7A59-4FA7-B4C7-790DCCFCCDB4}" destId="{479A0E66-CB2B-4231-8F95-700E2C6E106F}" srcOrd="0" destOrd="0" presId="urn:microsoft.com/office/officeart/2005/8/layout/orgChart1"/>
    <dgm:cxn modelId="{D8AA97F9-42D6-40E8-BEAC-0DB4A3DA1389}" type="presParOf" srcId="{C360E3C4-7A59-4FA7-B4C7-790DCCFCCDB4}" destId="{08BB0D87-7DA8-423D-BE0A-632850851F77}" srcOrd="1" destOrd="0" presId="urn:microsoft.com/office/officeart/2005/8/layout/orgChart1"/>
    <dgm:cxn modelId="{254EA17B-53D2-4DD4-A8B6-77D8FD72FBE1}" type="presParOf" srcId="{08BB0D87-7DA8-423D-BE0A-632850851F77}" destId="{27171B6D-B0B8-41C5-A4A5-DFC5E1E16A15}" srcOrd="0" destOrd="0" presId="urn:microsoft.com/office/officeart/2005/8/layout/orgChart1"/>
    <dgm:cxn modelId="{76BB156D-4FCA-42C8-A8ED-C357C849E428}" type="presParOf" srcId="{27171B6D-B0B8-41C5-A4A5-DFC5E1E16A15}" destId="{57FCA8CE-93CF-4A7A-8E11-6FF24EF9C31C}" srcOrd="0" destOrd="0" presId="urn:microsoft.com/office/officeart/2005/8/layout/orgChart1"/>
    <dgm:cxn modelId="{48A1CDD8-E69D-4E34-BDEF-993A333C95AB}" type="presParOf" srcId="{27171B6D-B0B8-41C5-A4A5-DFC5E1E16A15}" destId="{78403152-D062-48CA-AB6D-7B214611E370}" srcOrd="1" destOrd="0" presId="urn:microsoft.com/office/officeart/2005/8/layout/orgChart1"/>
    <dgm:cxn modelId="{805AA9B2-8325-44E8-A699-075E2FC4A021}" type="presParOf" srcId="{08BB0D87-7DA8-423D-BE0A-632850851F77}" destId="{F03C9B48-E308-4DA8-8318-56CE9182A337}" srcOrd="1" destOrd="0" presId="urn:microsoft.com/office/officeart/2005/8/layout/orgChart1"/>
    <dgm:cxn modelId="{6E57B141-689A-4DBF-A130-DDB07A4A37B2}" type="presParOf" srcId="{08BB0D87-7DA8-423D-BE0A-632850851F77}" destId="{C8091C64-A873-4BD5-ACC6-760399FEBF64}" srcOrd="2" destOrd="0" presId="urn:microsoft.com/office/officeart/2005/8/layout/orgChart1"/>
    <dgm:cxn modelId="{7C277913-AA60-41D1-A29A-D5751B3EA5D3}" type="presParOf" srcId="{C360E3C4-7A59-4FA7-B4C7-790DCCFCCDB4}" destId="{2E29C89C-F037-47C2-9E7B-796D7E733607}" srcOrd="2" destOrd="0" presId="urn:microsoft.com/office/officeart/2005/8/layout/orgChart1"/>
    <dgm:cxn modelId="{709C8CAF-328D-469F-9916-4FDEBE57A755}" type="presParOf" srcId="{C360E3C4-7A59-4FA7-B4C7-790DCCFCCDB4}" destId="{404D980C-05FE-41AF-9D79-6BC631943AD8}" srcOrd="3" destOrd="0" presId="urn:microsoft.com/office/officeart/2005/8/layout/orgChart1"/>
    <dgm:cxn modelId="{53822C5D-39CF-448E-81F1-8189DC8D976E}" type="presParOf" srcId="{404D980C-05FE-41AF-9D79-6BC631943AD8}" destId="{1D3C2D78-9B71-42C0-B7B5-AF2057B54FF8}" srcOrd="0" destOrd="0" presId="urn:microsoft.com/office/officeart/2005/8/layout/orgChart1"/>
    <dgm:cxn modelId="{3CC5EACC-0F04-41AC-868D-7D77F6885800}" type="presParOf" srcId="{1D3C2D78-9B71-42C0-B7B5-AF2057B54FF8}" destId="{FD2BA0B4-933B-4760-9CF3-DDAB1C0CBC3D}" srcOrd="0" destOrd="0" presId="urn:microsoft.com/office/officeart/2005/8/layout/orgChart1"/>
    <dgm:cxn modelId="{68945542-D228-4DC9-92E7-940E6E488A06}" type="presParOf" srcId="{1D3C2D78-9B71-42C0-B7B5-AF2057B54FF8}" destId="{4A50B757-1BB3-44B7-8EF7-EA9577A3B1F8}" srcOrd="1" destOrd="0" presId="urn:microsoft.com/office/officeart/2005/8/layout/orgChart1"/>
    <dgm:cxn modelId="{A297DF40-90D8-4941-8849-A9C13F6226A3}" type="presParOf" srcId="{404D980C-05FE-41AF-9D79-6BC631943AD8}" destId="{CA681502-0A7D-4E6D-B0ED-A7954EF7461F}" srcOrd="1" destOrd="0" presId="urn:microsoft.com/office/officeart/2005/8/layout/orgChart1"/>
    <dgm:cxn modelId="{D1B0DA8E-9DEE-4399-BF34-6740BB9F0AA6}" type="presParOf" srcId="{404D980C-05FE-41AF-9D79-6BC631943AD8}" destId="{DD72B29C-4F67-4AB8-8809-7AB2CCE2EE55}" srcOrd="2" destOrd="0" presId="urn:microsoft.com/office/officeart/2005/8/layout/orgChart1"/>
    <dgm:cxn modelId="{A70286C3-0DA8-42B2-9D6C-1AC09F7743D1}" type="presParOf" srcId="{C360E3C4-7A59-4FA7-B4C7-790DCCFCCDB4}" destId="{22620D86-2F82-47D4-B050-2E6F0F07B0AE}" srcOrd="4" destOrd="0" presId="urn:microsoft.com/office/officeart/2005/8/layout/orgChart1"/>
    <dgm:cxn modelId="{B408FDE7-FE7A-4049-A69C-807E132DEFC0}" type="presParOf" srcId="{C360E3C4-7A59-4FA7-B4C7-790DCCFCCDB4}" destId="{AEAD9955-8806-4609-BED9-A6114F7EF785}" srcOrd="5" destOrd="0" presId="urn:microsoft.com/office/officeart/2005/8/layout/orgChart1"/>
    <dgm:cxn modelId="{A25FB1F0-DB0F-4EBF-9A97-546966959519}" type="presParOf" srcId="{AEAD9955-8806-4609-BED9-A6114F7EF785}" destId="{E1D7443F-DE8D-446D-BDBB-83D3451DFB8A}" srcOrd="0" destOrd="0" presId="urn:microsoft.com/office/officeart/2005/8/layout/orgChart1"/>
    <dgm:cxn modelId="{8F7BBF23-52AA-43B2-B51F-4084E0ABFF80}" type="presParOf" srcId="{E1D7443F-DE8D-446D-BDBB-83D3451DFB8A}" destId="{598C4A76-01CC-47DA-A719-2BCB0E12BD97}" srcOrd="0" destOrd="0" presId="urn:microsoft.com/office/officeart/2005/8/layout/orgChart1"/>
    <dgm:cxn modelId="{D7ED1EE8-985B-4766-8F8D-00E309D6DCA1}" type="presParOf" srcId="{E1D7443F-DE8D-446D-BDBB-83D3451DFB8A}" destId="{17FDC7F7-6840-4FAD-AB97-0B4678F983F2}" srcOrd="1" destOrd="0" presId="urn:microsoft.com/office/officeart/2005/8/layout/orgChart1"/>
    <dgm:cxn modelId="{4A5AC6FD-58F5-4734-A855-A03DD7FED5B3}" type="presParOf" srcId="{AEAD9955-8806-4609-BED9-A6114F7EF785}" destId="{18EF6C9E-043C-4E23-AFAF-7ECE9CB0E9A6}" srcOrd="1" destOrd="0" presId="urn:microsoft.com/office/officeart/2005/8/layout/orgChart1"/>
    <dgm:cxn modelId="{45904D11-E704-45E1-AF7C-2FF65267F082}" type="presParOf" srcId="{AEAD9955-8806-4609-BED9-A6114F7EF785}" destId="{EAE4AC43-2801-4018-A963-4945EF772DEE}" srcOrd="2" destOrd="0" presId="urn:microsoft.com/office/officeart/2005/8/layout/orgChart1"/>
    <dgm:cxn modelId="{A1348C52-6C02-41B6-B6E7-97A4ECE1760D}" type="presParOf" srcId="{6FBFC12D-0A67-41B6-9626-3012CBB2F435}" destId="{3BFAF309-E05F-4CFC-976C-5E9A85181AE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153CEA-ADFE-4FD3-9AFD-56FBEFCFEF19}">
      <dsp:nvSpPr>
        <dsp:cNvPr id="0" name=""/>
        <dsp:cNvSpPr/>
      </dsp:nvSpPr>
      <dsp:spPr>
        <a:xfrm>
          <a:off x="4837881" y="1360170"/>
          <a:ext cx="3798912" cy="602645"/>
        </a:xfrm>
        <a:custGeom>
          <a:avLst/>
          <a:gdLst/>
          <a:ahLst/>
          <a:cxnLst/>
          <a:rect l="0" t="0" r="0" b="0"/>
          <a:pathLst>
            <a:path>
              <a:moveTo>
                <a:pt x="0" y="0"/>
              </a:moveTo>
              <a:lnTo>
                <a:pt x="0" y="410685"/>
              </a:lnTo>
              <a:lnTo>
                <a:pt x="3798912" y="410685"/>
              </a:lnTo>
              <a:lnTo>
                <a:pt x="3798912" y="60264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DEA151-4088-4AC4-9A4D-263C15B136C7}">
      <dsp:nvSpPr>
        <dsp:cNvPr id="0" name=""/>
        <dsp:cNvSpPr/>
      </dsp:nvSpPr>
      <dsp:spPr>
        <a:xfrm>
          <a:off x="4837881" y="1360170"/>
          <a:ext cx="1266304" cy="602645"/>
        </a:xfrm>
        <a:custGeom>
          <a:avLst/>
          <a:gdLst/>
          <a:ahLst/>
          <a:cxnLst/>
          <a:rect l="0" t="0" r="0" b="0"/>
          <a:pathLst>
            <a:path>
              <a:moveTo>
                <a:pt x="0" y="0"/>
              </a:moveTo>
              <a:lnTo>
                <a:pt x="0" y="410685"/>
              </a:lnTo>
              <a:lnTo>
                <a:pt x="1266304" y="410685"/>
              </a:lnTo>
              <a:lnTo>
                <a:pt x="1266304" y="60264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D51D35-F872-40F8-970F-013BAB7ABDF9}">
      <dsp:nvSpPr>
        <dsp:cNvPr id="0" name=""/>
        <dsp:cNvSpPr/>
      </dsp:nvSpPr>
      <dsp:spPr>
        <a:xfrm>
          <a:off x="3571577" y="1360170"/>
          <a:ext cx="1266304" cy="602645"/>
        </a:xfrm>
        <a:custGeom>
          <a:avLst/>
          <a:gdLst/>
          <a:ahLst/>
          <a:cxnLst/>
          <a:rect l="0" t="0" r="0" b="0"/>
          <a:pathLst>
            <a:path>
              <a:moveTo>
                <a:pt x="1266304" y="0"/>
              </a:moveTo>
              <a:lnTo>
                <a:pt x="1266304" y="410685"/>
              </a:lnTo>
              <a:lnTo>
                <a:pt x="0" y="410685"/>
              </a:lnTo>
              <a:lnTo>
                <a:pt x="0" y="60264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38F825-D06E-425D-AED2-6F06B25B83C7}">
      <dsp:nvSpPr>
        <dsp:cNvPr id="0" name=""/>
        <dsp:cNvSpPr/>
      </dsp:nvSpPr>
      <dsp:spPr>
        <a:xfrm>
          <a:off x="1038969" y="1360170"/>
          <a:ext cx="3798912" cy="602645"/>
        </a:xfrm>
        <a:custGeom>
          <a:avLst/>
          <a:gdLst/>
          <a:ahLst/>
          <a:cxnLst/>
          <a:rect l="0" t="0" r="0" b="0"/>
          <a:pathLst>
            <a:path>
              <a:moveTo>
                <a:pt x="3798912" y="0"/>
              </a:moveTo>
              <a:lnTo>
                <a:pt x="3798912" y="410685"/>
              </a:lnTo>
              <a:lnTo>
                <a:pt x="0" y="410685"/>
              </a:lnTo>
              <a:lnTo>
                <a:pt x="0" y="60264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7F78CC-DC11-4BF4-8203-1D8CEB439262}">
      <dsp:nvSpPr>
        <dsp:cNvPr id="0" name=""/>
        <dsp:cNvSpPr/>
      </dsp:nvSpPr>
      <dsp:spPr>
        <a:xfrm>
          <a:off x="3801814" y="44365"/>
          <a:ext cx="2072133" cy="131580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8DA35F-5FFE-4FF3-A650-FF54359E104F}">
      <dsp:nvSpPr>
        <dsp:cNvPr id="0" name=""/>
        <dsp:cNvSpPr/>
      </dsp:nvSpPr>
      <dsp:spPr>
        <a:xfrm>
          <a:off x="4032051" y="263090"/>
          <a:ext cx="2072133" cy="131580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smtClean="0"/>
            <a:t>Financial holding company</a:t>
          </a:r>
          <a:endParaRPr lang="fr-FR" sz="1800" kern="1200" dirty="0"/>
        </a:p>
      </dsp:txBody>
      <dsp:txXfrm>
        <a:off x="4070590" y="301629"/>
        <a:ext cx="1995055" cy="1238727"/>
      </dsp:txXfrm>
    </dsp:sp>
    <dsp:sp modelId="{B3550D8A-E7CE-41A3-9FE5-9AF385FD9909}">
      <dsp:nvSpPr>
        <dsp:cNvPr id="0" name=""/>
        <dsp:cNvSpPr/>
      </dsp:nvSpPr>
      <dsp:spPr>
        <a:xfrm>
          <a:off x="2902" y="1962816"/>
          <a:ext cx="2072133" cy="131580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1385DD-ECA2-4B1A-BA63-8E5DB8A9B868}">
      <dsp:nvSpPr>
        <dsp:cNvPr id="0" name=""/>
        <dsp:cNvSpPr/>
      </dsp:nvSpPr>
      <dsp:spPr>
        <a:xfrm>
          <a:off x="233139" y="2181541"/>
          <a:ext cx="2072133" cy="131580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smtClean="0"/>
            <a:t>Insurance agency</a:t>
          </a:r>
          <a:endParaRPr lang="fr-FR" sz="1800" kern="1200" dirty="0"/>
        </a:p>
      </dsp:txBody>
      <dsp:txXfrm>
        <a:off x="271678" y="2220080"/>
        <a:ext cx="1995055" cy="1238727"/>
      </dsp:txXfrm>
    </dsp:sp>
    <dsp:sp modelId="{91D77977-A66A-491F-91F6-56877DFFC291}">
      <dsp:nvSpPr>
        <dsp:cNvPr id="0" name=""/>
        <dsp:cNvSpPr/>
      </dsp:nvSpPr>
      <dsp:spPr>
        <a:xfrm>
          <a:off x="2535510" y="1962816"/>
          <a:ext cx="2072133" cy="131580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054BDF-1CE1-4AD1-91F5-3B46E62CB67D}">
      <dsp:nvSpPr>
        <dsp:cNvPr id="0" name=""/>
        <dsp:cNvSpPr/>
      </dsp:nvSpPr>
      <dsp:spPr>
        <a:xfrm>
          <a:off x="2765747" y="2181541"/>
          <a:ext cx="2072133" cy="131580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smtClean="0"/>
            <a:t>Bank</a:t>
          </a:r>
          <a:endParaRPr lang="fr-FR" sz="1800" kern="1200" dirty="0"/>
        </a:p>
      </dsp:txBody>
      <dsp:txXfrm>
        <a:off x="2804286" y="2220080"/>
        <a:ext cx="1995055" cy="1238727"/>
      </dsp:txXfrm>
    </dsp:sp>
    <dsp:sp modelId="{626E2B79-ABFD-454C-8E1A-D3C9068FAB9B}">
      <dsp:nvSpPr>
        <dsp:cNvPr id="0" name=""/>
        <dsp:cNvSpPr/>
      </dsp:nvSpPr>
      <dsp:spPr>
        <a:xfrm>
          <a:off x="5068118" y="1962816"/>
          <a:ext cx="2072133" cy="131580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D6F1B9-4BA3-4C41-837F-E6C141D08D0F}">
      <dsp:nvSpPr>
        <dsp:cNvPr id="0" name=""/>
        <dsp:cNvSpPr/>
      </dsp:nvSpPr>
      <dsp:spPr>
        <a:xfrm>
          <a:off x="5298355" y="2181541"/>
          <a:ext cx="2072133" cy="131580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1800" kern="1200" dirty="0" smtClean="0"/>
            <a:t>Real estate development/ investment company</a:t>
          </a:r>
        </a:p>
        <a:p>
          <a:pPr lvl="0" algn="ctr" defTabSz="889000">
            <a:lnSpc>
              <a:spcPct val="90000"/>
            </a:lnSpc>
            <a:spcBef>
              <a:spcPct val="0"/>
            </a:spcBef>
            <a:spcAft>
              <a:spcPct val="35000"/>
            </a:spcAft>
          </a:pPr>
          <a:endParaRPr lang="fr-FR" sz="1800" kern="1200" dirty="0"/>
        </a:p>
      </dsp:txBody>
      <dsp:txXfrm>
        <a:off x="5336894" y="2220080"/>
        <a:ext cx="1995055" cy="1238727"/>
      </dsp:txXfrm>
    </dsp:sp>
    <dsp:sp modelId="{98EBCC23-C267-4757-997E-EC5A000BAD7C}">
      <dsp:nvSpPr>
        <dsp:cNvPr id="0" name=""/>
        <dsp:cNvSpPr/>
      </dsp:nvSpPr>
      <dsp:spPr>
        <a:xfrm>
          <a:off x="7600726" y="1962816"/>
          <a:ext cx="2072133" cy="131580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FEDA4C-66CA-44A3-A9B5-8B45EE7DC87B}">
      <dsp:nvSpPr>
        <dsp:cNvPr id="0" name=""/>
        <dsp:cNvSpPr/>
      </dsp:nvSpPr>
      <dsp:spPr>
        <a:xfrm>
          <a:off x="7830963" y="2181541"/>
          <a:ext cx="2072133" cy="131580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Other investments</a:t>
          </a:r>
          <a:endParaRPr lang="en-US" sz="1800" kern="1200" dirty="0"/>
        </a:p>
      </dsp:txBody>
      <dsp:txXfrm>
        <a:off x="7869502" y="2220080"/>
        <a:ext cx="1995055" cy="12387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620D86-2F82-47D4-B050-2E6F0F07B0AE}">
      <dsp:nvSpPr>
        <dsp:cNvPr id="0" name=""/>
        <dsp:cNvSpPr/>
      </dsp:nvSpPr>
      <dsp:spPr>
        <a:xfrm>
          <a:off x="4953000" y="1466765"/>
          <a:ext cx="3504283" cy="608181"/>
        </a:xfrm>
        <a:custGeom>
          <a:avLst/>
          <a:gdLst/>
          <a:ahLst/>
          <a:cxnLst/>
          <a:rect l="0" t="0" r="0" b="0"/>
          <a:pathLst>
            <a:path>
              <a:moveTo>
                <a:pt x="0" y="0"/>
              </a:moveTo>
              <a:lnTo>
                <a:pt x="0" y="304090"/>
              </a:lnTo>
              <a:lnTo>
                <a:pt x="3504283" y="304090"/>
              </a:lnTo>
              <a:lnTo>
                <a:pt x="3504283" y="60818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29C89C-F037-47C2-9E7B-796D7E733607}">
      <dsp:nvSpPr>
        <dsp:cNvPr id="0" name=""/>
        <dsp:cNvSpPr/>
      </dsp:nvSpPr>
      <dsp:spPr>
        <a:xfrm>
          <a:off x="4907280" y="1466765"/>
          <a:ext cx="91440" cy="608181"/>
        </a:xfrm>
        <a:custGeom>
          <a:avLst/>
          <a:gdLst/>
          <a:ahLst/>
          <a:cxnLst/>
          <a:rect l="0" t="0" r="0" b="0"/>
          <a:pathLst>
            <a:path>
              <a:moveTo>
                <a:pt x="45720" y="0"/>
              </a:moveTo>
              <a:lnTo>
                <a:pt x="45720" y="60818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9A0E66-CB2B-4231-8F95-700E2C6E106F}">
      <dsp:nvSpPr>
        <dsp:cNvPr id="0" name=""/>
        <dsp:cNvSpPr/>
      </dsp:nvSpPr>
      <dsp:spPr>
        <a:xfrm>
          <a:off x="1448716" y="1466765"/>
          <a:ext cx="3504283" cy="608181"/>
        </a:xfrm>
        <a:custGeom>
          <a:avLst/>
          <a:gdLst/>
          <a:ahLst/>
          <a:cxnLst/>
          <a:rect l="0" t="0" r="0" b="0"/>
          <a:pathLst>
            <a:path>
              <a:moveTo>
                <a:pt x="3504283" y="0"/>
              </a:moveTo>
              <a:lnTo>
                <a:pt x="3504283" y="304090"/>
              </a:lnTo>
              <a:lnTo>
                <a:pt x="0" y="304090"/>
              </a:lnTo>
              <a:lnTo>
                <a:pt x="0" y="60818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1039A1-B652-4B84-9B44-C6BDF65EAFEE}">
      <dsp:nvSpPr>
        <dsp:cNvPr id="0" name=""/>
        <dsp:cNvSpPr/>
      </dsp:nvSpPr>
      <dsp:spPr>
        <a:xfrm>
          <a:off x="3504948" y="18714"/>
          <a:ext cx="2896102" cy="144805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lvl="0" algn="ctr" defTabSz="1644650">
            <a:lnSpc>
              <a:spcPct val="90000"/>
            </a:lnSpc>
            <a:spcBef>
              <a:spcPct val="0"/>
            </a:spcBef>
            <a:spcAft>
              <a:spcPct val="35000"/>
            </a:spcAft>
          </a:pPr>
          <a:r>
            <a:rPr lang="en-GB" sz="3700" kern="1200" dirty="0" smtClean="0"/>
            <a:t>Bank</a:t>
          </a:r>
          <a:endParaRPr lang="fr-FR" sz="3700" kern="1200" dirty="0"/>
        </a:p>
      </dsp:txBody>
      <dsp:txXfrm>
        <a:off x="3504948" y="18714"/>
        <a:ext cx="2896102" cy="1448051"/>
      </dsp:txXfrm>
    </dsp:sp>
    <dsp:sp modelId="{57FCA8CE-93CF-4A7A-8E11-6FF24EF9C31C}">
      <dsp:nvSpPr>
        <dsp:cNvPr id="0" name=""/>
        <dsp:cNvSpPr/>
      </dsp:nvSpPr>
      <dsp:spPr>
        <a:xfrm>
          <a:off x="665" y="2074946"/>
          <a:ext cx="2896102" cy="144805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lvl="0" algn="ctr" defTabSz="1644650">
            <a:lnSpc>
              <a:spcPct val="90000"/>
            </a:lnSpc>
            <a:spcBef>
              <a:spcPct val="0"/>
            </a:spcBef>
            <a:spcAft>
              <a:spcPct val="35000"/>
            </a:spcAft>
          </a:pPr>
          <a:r>
            <a:rPr lang="en-GB" sz="3700" kern="1200" dirty="0" smtClean="0"/>
            <a:t>Insurance agency/ company</a:t>
          </a:r>
          <a:endParaRPr lang="fr-FR" sz="3700" kern="1200" dirty="0"/>
        </a:p>
      </dsp:txBody>
      <dsp:txXfrm>
        <a:off x="665" y="2074946"/>
        <a:ext cx="2896102" cy="1448051"/>
      </dsp:txXfrm>
    </dsp:sp>
    <dsp:sp modelId="{FD2BA0B4-933B-4760-9CF3-DDAB1C0CBC3D}">
      <dsp:nvSpPr>
        <dsp:cNvPr id="0" name=""/>
        <dsp:cNvSpPr/>
      </dsp:nvSpPr>
      <dsp:spPr>
        <a:xfrm>
          <a:off x="3504948" y="2074946"/>
          <a:ext cx="2896102" cy="144805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lvl="0" algn="ctr" defTabSz="1644650">
            <a:lnSpc>
              <a:spcPct val="90000"/>
            </a:lnSpc>
            <a:spcBef>
              <a:spcPct val="0"/>
            </a:spcBef>
            <a:spcAft>
              <a:spcPct val="35000"/>
            </a:spcAft>
          </a:pPr>
          <a:r>
            <a:rPr lang="en-GB" sz="3700" kern="1200" dirty="0" smtClean="0"/>
            <a:t>Non- Bank subsidiaries</a:t>
          </a:r>
          <a:endParaRPr lang="fr-FR" sz="3700" kern="1200" dirty="0"/>
        </a:p>
      </dsp:txBody>
      <dsp:txXfrm>
        <a:off x="3504948" y="2074946"/>
        <a:ext cx="2896102" cy="1448051"/>
      </dsp:txXfrm>
    </dsp:sp>
    <dsp:sp modelId="{598C4A76-01CC-47DA-A719-2BCB0E12BD97}">
      <dsp:nvSpPr>
        <dsp:cNvPr id="0" name=""/>
        <dsp:cNvSpPr/>
      </dsp:nvSpPr>
      <dsp:spPr>
        <a:xfrm>
          <a:off x="7009232" y="2074946"/>
          <a:ext cx="2896102" cy="144805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lvl="0" algn="ctr" defTabSz="1644650">
            <a:lnSpc>
              <a:spcPct val="90000"/>
            </a:lnSpc>
            <a:spcBef>
              <a:spcPct val="0"/>
            </a:spcBef>
            <a:spcAft>
              <a:spcPct val="35000"/>
            </a:spcAft>
          </a:pPr>
          <a:r>
            <a:rPr lang="en-GB" sz="3700" kern="1200" dirty="0" smtClean="0"/>
            <a:t>Securities firm</a:t>
          </a:r>
          <a:endParaRPr lang="fr-FR" sz="3700" kern="1200" dirty="0"/>
        </a:p>
      </dsp:txBody>
      <dsp:txXfrm>
        <a:off x="7009232" y="2074946"/>
        <a:ext cx="2896102" cy="144805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564C163-334D-4AF3-8663-C18B79D663FD}" type="datetimeFigureOut">
              <a:rPr lang="fr-FR" smtClean="0"/>
              <a:t>13/10/2014</a:t>
            </a:fld>
            <a:endParaRPr lang="fr-FR"/>
          </a:p>
        </p:txBody>
      </p:sp>
      <p:sp>
        <p:nvSpPr>
          <p:cNvPr id="5" name="Footer Placeholder 4"/>
          <p:cNvSpPr>
            <a:spLocks noGrp="1"/>
          </p:cNvSpPr>
          <p:nvPr>
            <p:ph type="ftr" sz="quarter" idx="11"/>
          </p:nvPr>
        </p:nvSpPr>
        <p:spPr>
          <a:xfrm>
            <a:off x="1876424" y="5410201"/>
            <a:ext cx="5124886" cy="365125"/>
          </a:xfrm>
        </p:spPr>
        <p:txBody>
          <a:bodyPr/>
          <a:lstStyle/>
          <a:p>
            <a:endParaRPr lang="fr-FR"/>
          </a:p>
        </p:txBody>
      </p:sp>
      <p:sp>
        <p:nvSpPr>
          <p:cNvPr id="6" name="Slide Number Placeholder 5"/>
          <p:cNvSpPr>
            <a:spLocks noGrp="1"/>
          </p:cNvSpPr>
          <p:nvPr>
            <p:ph type="sldNum" sz="quarter" idx="12"/>
          </p:nvPr>
        </p:nvSpPr>
        <p:spPr>
          <a:xfrm>
            <a:off x="9896911" y="5410199"/>
            <a:ext cx="771089" cy="365125"/>
          </a:xfrm>
        </p:spPr>
        <p:txBody>
          <a:bodyPr/>
          <a:lstStyle/>
          <a:p>
            <a:fld id="{67B84FF9-2865-43BD-9AD0-BA9E18FA75EC}" type="slidenum">
              <a:rPr lang="fr-FR" smtClean="0"/>
              <a:t>‹#›</a:t>
            </a:fld>
            <a:endParaRPr lang="fr-FR"/>
          </a:p>
        </p:txBody>
      </p:sp>
    </p:spTree>
    <p:extLst>
      <p:ext uri="{BB962C8B-B14F-4D97-AF65-F5344CB8AC3E}">
        <p14:creationId xmlns:p14="http://schemas.microsoft.com/office/powerpoint/2010/main" val="40710066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4C163-334D-4AF3-8663-C18B79D663FD}" type="datetimeFigureOut">
              <a:rPr lang="fr-FR" smtClean="0"/>
              <a:t>13/10/2014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7B84FF9-2865-43BD-9AD0-BA9E18FA75EC}" type="slidenum">
              <a:rPr lang="fr-FR" smtClean="0"/>
              <a:t>‹#›</a:t>
            </a:fld>
            <a:endParaRPr lang="fr-FR"/>
          </a:p>
        </p:txBody>
      </p:sp>
    </p:spTree>
    <p:extLst>
      <p:ext uri="{BB962C8B-B14F-4D97-AF65-F5344CB8AC3E}">
        <p14:creationId xmlns:p14="http://schemas.microsoft.com/office/powerpoint/2010/main" val="32547511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4C163-334D-4AF3-8663-C18B79D663FD}" type="datetimeFigureOut">
              <a:rPr lang="fr-FR" smtClean="0"/>
              <a:t>13/10/2014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7B84FF9-2865-43BD-9AD0-BA9E18FA75EC}" type="slidenum">
              <a:rPr lang="fr-FR" smtClean="0"/>
              <a:t>‹#›</a:t>
            </a:fld>
            <a:endParaRPr lang="fr-FR"/>
          </a:p>
        </p:txBody>
      </p:sp>
    </p:spTree>
    <p:extLst>
      <p:ext uri="{BB962C8B-B14F-4D97-AF65-F5344CB8AC3E}">
        <p14:creationId xmlns:p14="http://schemas.microsoft.com/office/powerpoint/2010/main" val="33947810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4C163-334D-4AF3-8663-C18B79D663FD}" type="datetimeFigureOut">
              <a:rPr lang="fr-FR" smtClean="0"/>
              <a:t>13/10/2014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7B84FF9-2865-43BD-9AD0-BA9E18FA75EC}" type="slidenum">
              <a:rPr lang="fr-FR" smtClean="0"/>
              <a:t>‹#›</a:t>
            </a:fld>
            <a:endParaRPr lang="fr-F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969129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4C163-334D-4AF3-8663-C18B79D663FD}" type="datetimeFigureOut">
              <a:rPr lang="fr-FR" smtClean="0"/>
              <a:t>13/10/2014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7B84FF9-2865-43BD-9AD0-BA9E18FA75EC}" type="slidenum">
              <a:rPr lang="fr-FR" smtClean="0"/>
              <a:t>‹#›</a:t>
            </a:fld>
            <a:endParaRPr lang="fr-FR"/>
          </a:p>
        </p:txBody>
      </p:sp>
    </p:spTree>
    <p:extLst>
      <p:ext uri="{BB962C8B-B14F-4D97-AF65-F5344CB8AC3E}">
        <p14:creationId xmlns:p14="http://schemas.microsoft.com/office/powerpoint/2010/main" val="37940545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564C163-334D-4AF3-8663-C18B79D663FD}" type="datetimeFigureOut">
              <a:rPr lang="fr-FR" smtClean="0"/>
              <a:t>13/10/2014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7B84FF9-2865-43BD-9AD0-BA9E18FA75EC}" type="slidenum">
              <a:rPr lang="fr-FR" smtClean="0"/>
              <a:t>‹#›</a:t>
            </a:fld>
            <a:endParaRPr lang="fr-FR"/>
          </a:p>
        </p:txBody>
      </p:sp>
    </p:spTree>
    <p:extLst>
      <p:ext uri="{BB962C8B-B14F-4D97-AF65-F5344CB8AC3E}">
        <p14:creationId xmlns:p14="http://schemas.microsoft.com/office/powerpoint/2010/main" val="27868874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564C163-334D-4AF3-8663-C18B79D663FD}" type="datetimeFigureOut">
              <a:rPr lang="fr-FR" smtClean="0"/>
              <a:t>13/10/2014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7B84FF9-2865-43BD-9AD0-BA9E18FA75EC}" type="slidenum">
              <a:rPr lang="fr-FR" smtClean="0"/>
              <a:t>‹#›</a:t>
            </a:fld>
            <a:endParaRPr lang="fr-FR"/>
          </a:p>
        </p:txBody>
      </p:sp>
    </p:spTree>
    <p:extLst>
      <p:ext uri="{BB962C8B-B14F-4D97-AF65-F5344CB8AC3E}">
        <p14:creationId xmlns:p14="http://schemas.microsoft.com/office/powerpoint/2010/main" val="25718634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64C163-334D-4AF3-8663-C18B79D663FD}" type="datetimeFigureOut">
              <a:rPr lang="fr-FR" smtClean="0"/>
              <a:t>13/10/2014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7B84FF9-2865-43BD-9AD0-BA9E18FA75EC}" type="slidenum">
              <a:rPr lang="fr-FR" smtClean="0"/>
              <a:t>‹#›</a:t>
            </a:fld>
            <a:endParaRPr lang="fr-FR"/>
          </a:p>
        </p:txBody>
      </p:sp>
    </p:spTree>
    <p:extLst>
      <p:ext uri="{BB962C8B-B14F-4D97-AF65-F5344CB8AC3E}">
        <p14:creationId xmlns:p14="http://schemas.microsoft.com/office/powerpoint/2010/main" val="22823897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64C163-334D-4AF3-8663-C18B79D663FD}" type="datetimeFigureOut">
              <a:rPr lang="fr-FR" smtClean="0"/>
              <a:t>13/10/2014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7B84FF9-2865-43BD-9AD0-BA9E18FA75EC}" type="slidenum">
              <a:rPr lang="fr-FR" smtClean="0"/>
              <a:t>‹#›</a:t>
            </a:fld>
            <a:endParaRPr lang="fr-FR"/>
          </a:p>
        </p:txBody>
      </p:sp>
    </p:spTree>
    <p:extLst>
      <p:ext uri="{BB962C8B-B14F-4D97-AF65-F5344CB8AC3E}">
        <p14:creationId xmlns:p14="http://schemas.microsoft.com/office/powerpoint/2010/main" val="801835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64C163-334D-4AF3-8663-C18B79D663FD}" type="datetimeFigureOut">
              <a:rPr lang="fr-FR" smtClean="0"/>
              <a:t>13/10/2014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7B84FF9-2865-43BD-9AD0-BA9E18FA75EC}" type="slidenum">
              <a:rPr lang="fr-FR" smtClean="0"/>
              <a:t>‹#›</a:t>
            </a:fld>
            <a:endParaRPr lang="fr-FR"/>
          </a:p>
        </p:txBody>
      </p:sp>
    </p:spTree>
    <p:extLst>
      <p:ext uri="{BB962C8B-B14F-4D97-AF65-F5344CB8AC3E}">
        <p14:creationId xmlns:p14="http://schemas.microsoft.com/office/powerpoint/2010/main" val="6620888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4C163-334D-4AF3-8663-C18B79D663FD}" type="datetimeFigureOut">
              <a:rPr lang="fr-FR" smtClean="0"/>
              <a:t>13/10/2014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7B84FF9-2865-43BD-9AD0-BA9E18FA75EC}" type="slidenum">
              <a:rPr lang="fr-FR" smtClean="0"/>
              <a:t>‹#›</a:t>
            </a:fld>
            <a:endParaRPr lang="fr-FR"/>
          </a:p>
        </p:txBody>
      </p:sp>
    </p:spTree>
    <p:extLst>
      <p:ext uri="{BB962C8B-B14F-4D97-AF65-F5344CB8AC3E}">
        <p14:creationId xmlns:p14="http://schemas.microsoft.com/office/powerpoint/2010/main" val="38136785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64C163-334D-4AF3-8663-C18B79D663FD}" type="datetimeFigureOut">
              <a:rPr lang="fr-FR" smtClean="0"/>
              <a:t>13/10/2014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7B84FF9-2865-43BD-9AD0-BA9E18FA75EC}" type="slidenum">
              <a:rPr lang="fr-FR" smtClean="0"/>
              <a:t>‹#›</a:t>
            </a:fld>
            <a:endParaRPr lang="fr-FR"/>
          </a:p>
        </p:txBody>
      </p:sp>
    </p:spTree>
    <p:extLst>
      <p:ext uri="{BB962C8B-B14F-4D97-AF65-F5344CB8AC3E}">
        <p14:creationId xmlns:p14="http://schemas.microsoft.com/office/powerpoint/2010/main" val="26088965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564C163-334D-4AF3-8663-C18B79D663FD}" type="datetimeFigureOut">
              <a:rPr lang="fr-FR" smtClean="0"/>
              <a:t>13/10/2014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7B84FF9-2865-43BD-9AD0-BA9E18FA75EC}" type="slidenum">
              <a:rPr lang="fr-FR" smtClean="0"/>
              <a:t>‹#›</a:t>
            </a:fld>
            <a:endParaRPr lang="fr-FR"/>
          </a:p>
        </p:txBody>
      </p:sp>
    </p:spTree>
    <p:extLst>
      <p:ext uri="{BB962C8B-B14F-4D97-AF65-F5344CB8AC3E}">
        <p14:creationId xmlns:p14="http://schemas.microsoft.com/office/powerpoint/2010/main" val="10818081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564C163-334D-4AF3-8663-C18B79D663FD}" type="datetimeFigureOut">
              <a:rPr lang="fr-FR" smtClean="0"/>
              <a:t>13/10/2014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7B84FF9-2865-43BD-9AD0-BA9E18FA75EC}" type="slidenum">
              <a:rPr lang="fr-FR" smtClean="0"/>
              <a:t>‹#›</a:t>
            </a:fld>
            <a:endParaRPr lang="fr-FR"/>
          </a:p>
        </p:txBody>
      </p:sp>
    </p:spTree>
    <p:extLst>
      <p:ext uri="{BB962C8B-B14F-4D97-AF65-F5344CB8AC3E}">
        <p14:creationId xmlns:p14="http://schemas.microsoft.com/office/powerpoint/2010/main" val="4767654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4C163-334D-4AF3-8663-C18B79D663FD}" type="datetimeFigureOut">
              <a:rPr lang="fr-FR" smtClean="0"/>
              <a:t>13/10/2014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7B84FF9-2865-43BD-9AD0-BA9E18FA75EC}" type="slidenum">
              <a:rPr lang="fr-FR" smtClean="0"/>
              <a:t>‹#›</a:t>
            </a:fld>
            <a:endParaRPr lang="fr-FR"/>
          </a:p>
        </p:txBody>
      </p:sp>
    </p:spTree>
    <p:extLst>
      <p:ext uri="{BB962C8B-B14F-4D97-AF65-F5344CB8AC3E}">
        <p14:creationId xmlns:p14="http://schemas.microsoft.com/office/powerpoint/2010/main" val="12686021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4C163-334D-4AF3-8663-C18B79D663FD}" type="datetimeFigureOut">
              <a:rPr lang="fr-FR" smtClean="0"/>
              <a:t>13/10/2014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7B84FF9-2865-43BD-9AD0-BA9E18FA75EC}" type="slidenum">
              <a:rPr lang="fr-FR" smtClean="0"/>
              <a:t>‹#›</a:t>
            </a:fld>
            <a:endParaRPr lang="fr-FR"/>
          </a:p>
        </p:txBody>
      </p:sp>
    </p:spTree>
    <p:extLst>
      <p:ext uri="{BB962C8B-B14F-4D97-AF65-F5344CB8AC3E}">
        <p14:creationId xmlns:p14="http://schemas.microsoft.com/office/powerpoint/2010/main" val="26676444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4C163-334D-4AF3-8663-C18B79D663FD}" type="datetimeFigureOut">
              <a:rPr lang="fr-FR" smtClean="0"/>
              <a:t>13/10/2014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7B84FF9-2865-43BD-9AD0-BA9E18FA75EC}" type="slidenum">
              <a:rPr lang="fr-FR" smtClean="0"/>
              <a:t>‹#›</a:t>
            </a:fld>
            <a:endParaRPr lang="fr-FR"/>
          </a:p>
        </p:txBody>
      </p:sp>
    </p:spTree>
    <p:extLst>
      <p:ext uri="{BB962C8B-B14F-4D97-AF65-F5344CB8AC3E}">
        <p14:creationId xmlns:p14="http://schemas.microsoft.com/office/powerpoint/2010/main" val="17408739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564C163-334D-4AF3-8663-C18B79D663FD}" type="datetimeFigureOut">
              <a:rPr lang="fr-FR" smtClean="0"/>
              <a:t>13/10/2014</a:t>
            </a:fld>
            <a:endParaRPr lang="fr-F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7B84FF9-2865-43BD-9AD0-BA9E18FA75EC}" type="slidenum">
              <a:rPr lang="fr-FR" smtClean="0"/>
              <a:t>‹#›</a:t>
            </a:fld>
            <a:endParaRPr lang="fr-FR"/>
          </a:p>
        </p:txBody>
      </p:sp>
    </p:spTree>
    <p:extLst>
      <p:ext uri="{BB962C8B-B14F-4D97-AF65-F5344CB8AC3E}">
        <p14:creationId xmlns:p14="http://schemas.microsoft.com/office/powerpoint/2010/main" val="5514132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ORGANIZATION STRUCTURES OF BANKS</a:t>
            </a:r>
            <a:endParaRPr lang="fr-FR" dirty="0"/>
          </a:p>
        </p:txBody>
      </p:sp>
      <p:sp>
        <p:nvSpPr>
          <p:cNvPr id="3" name="Subtitle 2"/>
          <p:cNvSpPr>
            <a:spLocks noGrp="1"/>
          </p:cNvSpPr>
          <p:nvPr>
            <p:ph type="subTitle" idx="1"/>
          </p:nvPr>
        </p:nvSpPr>
        <p:spPr/>
        <p:txBody>
          <a:bodyPr/>
          <a:lstStyle/>
          <a:p>
            <a:r>
              <a:rPr lang="en-GB" dirty="0" smtClean="0"/>
              <a:t>INTRODUCTION</a:t>
            </a:r>
            <a:endParaRPr lang="fr-FR" dirty="0"/>
          </a:p>
        </p:txBody>
      </p:sp>
    </p:spTree>
    <p:extLst>
      <p:ext uri="{BB962C8B-B14F-4D97-AF65-F5344CB8AC3E}">
        <p14:creationId xmlns:p14="http://schemas.microsoft.com/office/powerpoint/2010/main" val="30044020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AGENCY BANKING…………………………………</a:t>
            </a:r>
            <a:endParaRPr lang="fr-FR" dirty="0"/>
          </a:p>
        </p:txBody>
      </p:sp>
      <p:sp>
        <p:nvSpPr>
          <p:cNvPr id="3" name="Content Placeholder 2"/>
          <p:cNvSpPr>
            <a:spLocks noGrp="1"/>
          </p:cNvSpPr>
          <p:nvPr>
            <p:ph idx="1"/>
          </p:nvPr>
        </p:nvSpPr>
        <p:spPr>
          <a:xfrm>
            <a:off x="614149" y="1405719"/>
            <a:ext cx="11286699" cy="5049672"/>
          </a:xfrm>
        </p:spPr>
        <p:txBody>
          <a:bodyPr>
            <a:normAutofit lnSpcReduction="10000"/>
          </a:bodyPr>
          <a:lstStyle/>
          <a:p>
            <a:r>
              <a:rPr lang="en-US" dirty="0"/>
              <a:t>T</a:t>
            </a:r>
            <a:r>
              <a:rPr lang="en-US" dirty="0" smtClean="0"/>
              <a:t>he </a:t>
            </a:r>
            <a:r>
              <a:rPr lang="en-US" dirty="0"/>
              <a:t>finance act that went into force in 2010 allowed for agent banking. </a:t>
            </a:r>
            <a:r>
              <a:rPr lang="en-US" dirty="0" smtClean="0"/>
              <a:t>“</a:t>
            </a:r>
            <a:r>
              <a:rPr lang="en-US" i="1" dirty="0" smtClean="0"/>
              <a:t>Agent </a:t>
            </a:r>
            <a:r>
              <a:rPr lang="en-US" i="1" dirty="0"/>
              <a:t>means an entity that has been contracted by an institution and approved by the Central Bank to provide the services of the institution on behalf of the institution in the manner specified in the </a:t>
            </a:r>
            <a:r>
              <a:rPr lang="en-US" i="1" dirty="0" smtClean="0"/>
              <a:t>Guideline”. </a:t>
            </a:r>
          </a:p>
          <a:p>
            <a:r>
              <a:rPr lang="en-US" i="1" dirty="0" smtClean="0"/>
              <a:t>Agent </a:t>
            </a:r>
            <a:r>
              <a:rPr lang="en-US" i="1" dirty="0"/>
              <a:t>banking is aimed at:</a:t>
            </a:r>
            <a:endParaRPr lang="fr-FR" i="1" dirty="0"/>
          </a:p>
          <a:p>
            <a:pPr marL="0" indent="0">
              <a:buNone/>
            </a:pPr>
            <a:r>
              <a:rPr lang="en-US" dirty="0" smtClean="0"/>
              <a:t>	</a:t>
            </a:r>
            <a:r>
              <a:rPr lang="en-US" dirty="0" err="1" smtClean="0"/>
              <a:t>i</a:t>
            </a:r>
            <a:r>
              <a:rPr lang="en-US" dirty="0"/>
              <a:t>) Increasing financial services outreach and to promote financial </a:t>
            </a:r>
            <a:r>
              <a:rPr lang="en-US" dirty="0" smtClean="0"/>
              <a:t>	inclusion </a:t>
            </a:r>
            <a:r>
              <a:rPr lang="en-US" dirty="0"/>
              <a:t>to the un-banked and under-banked population without </a:t>
            </a:r>
            <a:r>
              <a:rPr lang="en-US" dirty="0" smtClean="0"/>
              <a:t>	risking </a:t>
            </a:r>
            <a:r>
              <a:rPr lang="en-US" dirty="0"/>
              <a:t>the safety and soundness of the banking system; and,</a:t>
            </a:r>
            <a:endParaRPr lang="fr-FR" dirty="0"/>
          </a:p>
          <a:p>
            <a:pPr marL="0" indent="0">
              <a:buNone/>
            </a:pPr>
            <a:r>
              <a:rPr lang="en-GB" dirty="0" smtClean="0"/>
              <a:t>	ii</a:t>
            </a:r>
            <a:r>
              <a:rPr lang="en-GB" dirty="0"/>
              <a:t>) Encouraging institutions to use agents in the provision of banking </a:t>
            </a:r>
            <a:r>
              <a:rPr lang="en-GB" dirty="0" smtClean="0"/>
              <a:t>	services </a:t>
            </a:r>
            <a:r>
              <a:rPr lang="en-GB" dirty="0"/>
              <a:t>so as to reduce the cost of financial services and to foster </a:t>
            </a:r>
            <a:r>
              <a:rPr lang="en-GB" dirty="0" smtClean="0"/>
              <a:t>	financial </a:t>
            </a:r>
            <a:r>
              <a:rPr lang="en-GB" dirty="0"/>
              <a:t>inclusion, reach and depth.</a:t>
            </a:r>
            <a:endParaRPr lang="fr-FR" dirty="0"/>
          </a:p>
          <a:p>
            <a:pPr fontAlgn="t"/>
            <a:r>
              <a:rPr lang="en-GB" dirty="0"/>
              <a:t>You have probably encountered EQUITY AGENTS in some of the places you visit.</a:t>
            </a:r>
            <a:endParaRPr lang="fr-FR" dirty="0"/>
          </a:p>
          <a:p>
            <a:endParaRPr lang="fr-FR" dirty="0"/>
          </a:p>
        </p:txBody>
      </p:sp>
    </p:spTree>
    <p:extLst>
      <p:ext uri="{BB962C8B-B14F-4D97-AF65-F5344CB8AC3E}">
        <p14:creationId xmlns:p14="http://schemas.microsoft.com/office/powerpoint/2010/main" val="20134496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ORGANIZATION STRUCTURES OF BANKING</a:t>
            </a:r>
            <a:endParaRPr lang="fr-FR" dirty="0"/>
          </a:p>
        </p:txBody>
      </p:sp>
      <p:sp>
        <p:nvSpPr>
          <p:cNvPr id="3" name="Content Placeholder 2"/>
          <p:cNvSpPr>
            <a:spLocks noGrp="1"/>
          </p:cNvSpPr>
          <p:nvPr>
            <p:ph idx="1"/>
          </p:nvPr>
        </p:nvSpPr>
        <p:spPr/>
        <p:txBody>
          <a:bodyPr>
            <a:normAutofit fontScale="77500" lnSpcReduction="20000"/>
          </a:bodyPr>
          <a:lstStyle/>
          <a:p>
            <a:r>
              <a:rPr lang="en-GB" dirty="0"/>
              <a:t>A financial institution has to make available services through one or more service facilities, physical locations or electronics networks. This can be achieved by adopting either of the following models:</a:t>
            </a:r>
            <a:endParaRPr lang="fr-FR" dirty="0"/>
          </a:p>
          <a:p>
            <a:pPr marL="0" indent="0">
              <a:buNone/>
            </a:pPr>
            <a:r>
              <a:rPr lang="en-GB" dirty="0"/>
              <a:t>	</a:t>
            </a:r>
            <a:r>
              <a:rPr lang="en-GB" dirty="0" smtClean="0"/>
              <a:t>1.	Unit banking structure.</a:t>
            </a:r>
          </a:p>
          <a:p>
            <a:pPr marL="0" indent="0">
              <a:buNone/>
            </a:pPr>
            <a:r>
              <a:rPr lang="en-GB" dirty="0"/>
              <a:t>	</a:t>
            </a:r>
            <a:r>
              <a:rPr lang="en-GB" dirty="0" smtClean="0"/>
              <a:t>2.	Branch banking structure.</a:t>
            </a:r>
          </a:p>
          <a:p>
            <a:pPr marL="0" lvl="0" indent="0">
              <a:buNone/>
            </a:pPr>
            <a:r>
              <a:rPr lang="fr-FR" dirty="0" smtClean="0"/>
              <a:t>	3.	Bank </a:t>
            </a:r>
            <a:r>
              <a:rPr lang="fr-FR" dirty="0"/>
              <a:t>and </a:t>
            </a:r>
            <a:r>
              <a:rPr lang="fr-FR" dirty="0" smtClean="0"/>
              <a:t>multi Bank </a:t>
            </a:r>
            <a:r>
              <a:rPr lang="fr-FR" dirty="0"/>
              <a:t>holding </a:t>
            </a:r>
            <a:r>
              <a:rPr lang="fr-FR" dirty="0" smtClean="0"/>
              <a:t>organisations</a:t>
            </a:r>
          </a:p>
          <a:p>
            <a:pPr marL="0" indent="0">
              <a:buNone/>
            </a:pPr>
            <a:r>
              <a:rPr lang="en-GB" dirty="0"/>
              <a:t>	</a:t>
            </a:r>
            <a:r>
              <a:rPr lang="en-GB" dirty="0" smtClean="0"/>
              <a:t>4.	</a:t>
            </a:r>
            <a:r>
              <a:rPr lang="fr-FR" dirty="0"/>
              <a:t>Bank </a:t>
            </a:r>
            <a:r>
              <a:rPr lang="fr-FR" dirty="0" err="1"/>
              <a:t>subsidiaries</a:t>
            </a:r>
            <a:r>
              <a:rPr lang="fr-FR" dirty="0"/>
              <a:t> model</a:t>
            </a:r>
          </a:p>
          <a:p>
            <a:pPr marL="0" lvl="0" indent="0">
              <a:buNone/>
            </a:pPr>
            <a:r>
              <a:rPr lang="en-GB" dirty="0" smtClean="0"/>
              <a:t>	5.	Networking</a:t>
            </a:r>
          </a:p>
          <a:p>
            <a:pPr marL="0" lvl="0" indent="0">
              <a:buNone/>
            </a:pPr>
            <a:r>
              <a:rPr lang="en-GB" dirty="0"/>
              <a:t>	</a:t>
            </a:r>
            <a:r>
              <a:rPr lang="en-GB" dirty="0" smtClean="0"/>
              <a:t>6.	Agency banking</a:t>
            </a:r>
            <a:endParaRPr lang="fr-FR" dirty="0"/>
          </a:p>
          <a:p>
            <a:pPr marL="0" indent="0">
              <a:buNone/>
            </a:pPr>
            <a:endParaRPr lang="fr-FR" dirty="0"/>
          </a:p>
        </p:txBody>
      </p:sp>
    </p:spTree>
    <p:extLst>
      <p:ext uri="{BB962C8B-B14F-4D97-AF65-F5344CB8AC3E}">
        <p14:creationId xmlns:p14="http://schemas.microsoft.com/office/powerpoint/2010/main" val="5772577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UNIT BANKING STRUCTURE</a:t>
            </a:r>
            <a:endParaRPr lang="fr-FR" dirty="0"/>
          </a:p>
        </p:txBody>
      </p:sp>
      <p:sp>
        <p:nvSpPr>
          <p:cNvPr id="3" name="Content Placeholder 2"/>
          <p:cNvSpPr>
            <a:spLocks noGrp="1"/>
          </p:cNvSpPr>
          <p:nvPr>
            <p:ph idx="1"/>
          </p:nvPr>
        </p:nvSpPr>
        <p:spPr/>
        <p:txBody>
          <a:bodyPr>
            <a:normAutofit fontScale="92500"/>
          </a:bodyPr>
          <a:lstStyle/>
          <a:p>
            <a:r>
              <a:rPr lang="en-GB" dirty="0" smtClean="0"/>
              <a:t>Services </a:t>
            </a:r>
            <a:r>
              <a:rPr lang="en-GB" dirty="0"/>
              <a:t>are offered from one office. </a:t>
            </a:r>
            <a:endParaRPr lang="en-GB" dirty="0" smtClean="0"/>
          </a:p>
          <a:p>
            <a:r>
              <a:rPr lang="en-GB" dirty="0" smtClean="0"/>
              <a:t>However</a:t>
            </a:r>
            <a:r>
              <a:rPr lang="en-GB" dirty="0"/>
              <a:t>, a small number of services like deposit taking may be offered from limited service facilities like ATMs, drive in windows, and point of sale (</a:t>
            </a:r>
            <a:r>
              <a:rPr lang="en-GB" dirty="0" err="1"/>
              <a:t>PoS</a:t>
            </a:r>
            <a:r>
              <a:rPr lang="en-GB" dirty="0"/>
              <a:t>) terminals. </a:t>
            </a:r>
            <a:endParaRPr lang="en-GB" dirty="0" smtClean="0"/>
          </a:p>
          <a:p>
            <a:r>
              <a:rPr lang="en-GB" dirty="0" smtClean="0"/>
              <a:t>Most </a:t>
            </a:r>
            <a:r>
              <a:rPr lang="en-GB" dirty="0"/>
              <a:t>banks </a:t>
            </a:r>
            <a:r>
              <a:rPr lang="en-GB" dirty="0" smtClean="0"/>
              <a:t>and other financial </a:t>
            </a:r>
            <a:r>
              <a:rPr lang="en-GB" dirty="0"/>
              <a:t>institutions begin as unit institutions due to limited capital and personnel. </a:t>
            </a:r>
            <a:endParaRPr lang="en-GB" dirty="0" smtClean="0"/>
          </a:p>
          <a:p>
            <a:r>
              <a:rPr lang="en-GB" dirty="0" smtClean="0"/>
              <a:t>This </a:t>
            </a:r>
            <a:r>
              <a:rPr lang="en-GB" dirty="0"/>
              <a:t>model </a:t>
            </a:r>
            <a:r>
              <a:rPr lang="en-GB" dirty="0" smtClean="0"/>
              <a:t>is risky </a:t>
            </a:r>
            <a:r>
              <a:rPr lang="en-GB" dirty="0"/>
              <a:t>if the surrounding economy weakens and people move away to other areas.</a:t>
            </a:r>
            <a:endParaRPr lang="fr-FR" dirty="0"/>
          </a:p>
          <a:p>
            <a:endParaRPr lang="fr-FR" dirty="0"/>
          </a:p>
        </p:txBody>
      </p:sp>
    </p:spTree>
    <p:extLst>
      <p:ext uri="{BB962C8B-B14F-4D97-AF65-F5344CB8AC3E}">
        <p14:creationId xmlns:p14="http://schemas.microsoft.com/office/powerpoint/2010/main" val="26635217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 BANKING STRUCTURE</a:t>
            </a:r>
            <a:endParaRPr lang="fr-FR" dirty="0"/>
          </a:p>
        </p:txBody>
      </p:sp>
      <p:sp>
        <p:nvSpPr>
          <p:cNvPr id="3" name="Content Placeholder 2"/>
          <p:cNvSpPr>
            <a:spLocks noGrp="1"/>
          </p:cNvSpPr>
          <p:nvPr>
            <p:ph idx="1"/>
          </p:nvPr>
        </p:nvSpPr>
        <p:spPr/>
        <p:txBody>
          <a:bodyPr>
            <a:normAutofit fontScale="92500" lnSpcReduction="20000"/>
          </a:bodyPr>
          <a:lstStyle/>
          <a:p>
            <a:r>
              <a:rPr lang="en-GB" dirty="0"/>
              <a:t>This is where a financial </a:t>
            </a:r>
            <a:r>
              <a:rPr lang="en-GB" dirty="0" smtClean="0"/>
              <a:t>institution offers </a:t>
            </a:r>
            <a:r>
              <a:rPr lang="en-GB" dirty="0"/>
              <a:t>services through multiple locations, in addition to ATMs, </a:t>
            </a:r>
            <a:r>
              <a:rPr lang="en-GB" dirty="0" err="1"/>
              <a:t>PoS</a:t>
            </a:r>
            <a:r>
              <a:rPr lang="en-GB" dirty="0"/>
              <a:t>, and drive in windows. </a:t>
            </a:r>
            <a:endParaRPr lang="en-GB" dirty="0" smtClean="0"/>
          </a:p>
          <a:p>
            <a:r>
              <a:rPr lang="en-GB" dirty="0" smtClean="0"/>
              <a:t>In </a:t>
            </a:r>
            <a:r>
              <a:rPr lang="en-GB" dirty="0"/>
              <a:t>some countries like the USA, branch banking has been restricted. Restrictions have been based on arguments that branch banking drives out local competitors, leading to higher service fees, and drains capital from small communities to large cities where most branch banks have headquarters. </a:t>
            </a:r>
            <a:endParaRPr lang="en-GB" dirty="0" smtClean="0"/>
          </a:p>
          <a:p>
            <a:r>
              <a:rPr lang="en-GB" dirty="0"/>
              <a:t>T</a:t>
            </a:r>
            <a:r>
              <a:rPr lang="en-GB" dirty="0" smtClean="0"/>
              <a:t>his </a:t>
            </a:r>
            <a:r>
              <a:rPr lang="en-GB" dirty="0"/>
              <a:t>model leads to greater operating efficiency, and increases availability and convenience of service. It also stimulates economic growth by availing capital in the form of loans to many people, since such banks are heavily capitalized.</a:t>
            </a:r>
            <a:endParaRPr lang="fr-FR" dirty="0"/>
          </a:p>
          <a:p>
            <a:endParaRPr lang="fr-FR" dirty="0"/>
          </a:p>
        </p:txBody>
      </p:sp>
    </p:spTree>
    <p:extLst>
      <p:ext uri="{BB962C8B-B14F-4D97-AF65-F5344CB8AC3E}">
        <p14:creationId xmlns:p14="http://schemas.microsoft.com/office/powerpoint/2010/main" val="6113438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fr-FR" dirty="0" smtClean="0"/>
              <a:t>BANK AND MULTIBANK HOLDING ORGANIZATIONS</a:t>
            </a:r>
            <a:endParaRPr lang="fr-FR" dirty="0"/>
          </a:p>
        </p:txBody>
      </p:sp>
      <p:sp>
        <p:nvSpPr>
          <p:cNvPr id="3" name="Content Placeholder 2"/>
          <p:cNvSpPr>
            <a:spLocks noGrp="1"/>
          </p:cNvSpPr>
          <p:nvPr>
            <p:ph idx="1"/>
          </p:nvPr>
        </p:nvSpPr>
        <p:spPr/>
        <p:txBody>
          <a:bodyPr/>
          <a:lstStyle/>
          <a:p>
            <a:r>
              <a:rPr lang="en-GB" dirty="0"/>
              <a:t>Bank holding organizations refer to corporations that hold stock in one or more banks/ financial institutions. </a:t>
            </a:r>
            <a:endParaRPr lang="en-GB" dirty="0" smtClean="0"/>
          </a:p>
          <a:p>
            <a:r>
              <a:rPr lang="en-GB" dirty="0" smtClean="0"/>
              <a:t>Multibank </a:t>
            </a:r>
            <a:r>
              <a:rPr lang="en-GB" dirty="0"/>
              <a:t>holding organizations hold stock in at least two banks/ financial institutions. </a:t>
            </a:r>
            <a:endParaRPr lang="en-GB" dirty="0" smtClean="0"/>
          </a:p>
          <a:p>
            <a:r>
              <a:rPr lang="en-GB" dirty="0"/>
              <a:t>The advantages and disadvantages of branch banking apply to these as well. Note that this banking model has been used to circumvent restrictions on branch banking.</a:t>
            </a:r>
            <a:endParaRPr lang="fr-FR" dirty="0"/>
          </a:p>
          <a:p>
            <a:endParaRPr lang="fr-FR" dirty="0"/>
          </a:p>
        </p:txBody>
      </p:sp>
    </p:spTree>
    <p:extLst>
      <p:ext uri="{BB962C8B-B14F-4D97-AF65-F5344CB8AC3E}">
        <p14:creationId xmlns:p14="http://schemas.microsoft.com/office/powerpoint/2010/main" val="33184979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BANK AND MULTIBANK HOLDING ORGANIZATIONS ………………………………</a:t>
            </a:r>
            <a:endParaRPr lang="fr-F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94881189"/>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43260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fr-FR" dirty="0" smtClean="0"/>
              <a:t>BANK SUBSIDIARIES MODEL</a:t>
            </a:r>
            <a:endParaRPr lang="fr-FR" dirty="0"/>
          </a:p>
        </p:txBody>
      </p:sp>
      <p:sp>
        <p:nvSpPr>
          <p:cNvPr id="3" name="Content Placeholder 2"/>
          <p:cNvSpPr>
            <a:spLocks noGrp="1"/>
          </p:cNvSpPr>
          <p:nvPr>
            <p:ph idx="1"/>
          </p:nvPr>
        </p:nvSpPr>
        <p:spPr/>
        <p:txBody>
          <a:bodyPr/>
          <a:lstStyle/>
          <a:p>
            <a:r>
              <a:rPr lang="en-GB" dirty="0"/>
              <a:t>In this model, a bank has subsidiary firms’ e.g. insurance </a:t>
            </a:r>
            <a:r>
              <a:rPr lang="en-GB" dirty="0" smtClean="0"/>
              <a:t>firm, Securities </a:t>
            </a:r>
            <a:r>
              <a:rPr lang="en-GB" dirty="0"/>
              <a:t>Company, and other non-bank subsidiaries.</a:t>
            </a:r>
            <a:endParaRPr lang="fr-FR" dirty="0"/>
          </a:p>
          <a:p>
            <a:endParaRPr lang="fr-FR" dirty="0"/>
          </a:p>
        </p:txBody>
      </p:sp>
    </p:spTree>
    <p:extLst>
      <p:ext uri="{BB962C8B-B14F-4D97-AF65-F5344CB8AC3E}">
        <p14:creationId xmlns:p14="http://schemas.microsoft.com/office/powerpoint/2010/main" val="15804297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BANK SUBSIDIARIES MODEL………………………</a:t>
            </a:r>
            <a:endParaRPr lang="fr-F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9671188"/>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50571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NETWORKING</a:t>
            </a:r>
            <a:endParaRPr lang="fr-FR" dirty="0"/>
          </a:p>
        </p:txBody>
      </p:sp>
      <p:sp>
        <p:nvSpPr>
          <p:cNvPr id="3" name="Content Placeholder 2"/>
          <p:cNvSpPr>
            <a:spLocks noGrp="1"/>
          </p:cNvSpPr>
          <p:nvPr>
            <p:ph idx="1"/>
          </p:nvPr>
        </p:nvSpPr>
        <p:spPr/>
        <p:txBody>
          <a:bodyPr/>
          <a:lstStyle/>
          <a:p>
            <a:r>
              <a:rPr lang="en-GB" dirty="0"/>
              <a:t>Networking refers to banks communicating through electronic systems to collect and move funds. </a:t>
            </a:r>
            <a:endParaRPr lang="en-GB" dirty="0" smtClean="0"/>
          </a:p>
          <a:p>
            <a:r>
              <a:rPr lang="en-GB" dirty="0" smtClean="0"/>
              <a:t>The </a:t>
            </a:r>
            <a:r>
              <a:rPr lang="en-GB" dirty="0"/>
              <a:t>most familiar applications are the ATMs. </a:t>
            </a:r>
            <a:endParaRPr lang="en-GB" dirty="0" smtClean="0"/>
          </a:p>
          <a:p>
            <a:r>
              <a:rPr lang="en-GB" dirty="0" smtClean="0"/>
              <a:t>Equally </a:t>
            </a:r>
            <a:r>
              <a:rPr lang="en-GB" dirty="0"/>
              <a:t>popular are the point of sale terminals like the ones found in supermarkets where payments can be made by debit cards.</a:t>
            </a:r>
            <a:endParaRPr lang="fr-FR" dirty="0"/>
          </a:p>
          <a:p>
            <a:endParaRPr lang="fr-FR" dirty="0"/>
          </a:p>
        </p:txBody>
      </p:sp>
    </p:spTree>
    <p:extLst>
      <p:ext uri="{BB962C8B-B14F-4D97-AF65-F5344CB8AC3E}">
        <p14:creationId xmlns:p14="http://schemas.microsoft.com/office/powerpoint/2010/main" val="11571420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TC104033919[[fn=Circuit]]</Template>
  <TotalTime>35</TotalTime>
  <Words>468</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Tw Cen MT</vt:lpstr>
      <vt:lpstr>Circuit</vt:lpstr>
      <vt:lpstr>ORGANIZATION STRUCTURES OF BANKS</vt:lpstr>
      <vt:lpstr>ORGANIZATION STRUCTURES OF BANKING</vt:lpstr>
      <vt:lpstr>THE UNIT BANKING STRUCTURE</vt:lpstr>
      <vt:lpstr>BRANCH BANKING STRUCTURE</vt:lpstr>
      <vt:lpstr>BANK AND MULTIBANK HOLDING ORGANIZATIONS</vt:lpstr>
      <vt:lpstr>BANK AND MULTIBANK HOLDING ORGANIZATIONS ………………………………</vt:lpstr>
      <vt:lpstr>BANK SUBSIDIARIES MODEL</vt:lpstr>
      <vt:lpstr>BANK SUBSIDIARIES MODEL………………………</vt:lpstr>
      <vt:lpstr>NETWORKING</vt:lpstr>
      <vt:lpstr>AGENCY BANKING…………………………………</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 STRUCTURES OF BANKS</dc:title>
  <dc:creator>john</dc:creator>
  <cp:lastModifiedBy>john</cp:lastModifiedBy>
  <cp:revision>7</cp:revision>
  <dcterms:created xsi:type="dcterms:W3CDTF">2014-10-07T07:26:17Z</dcterms:created>
  <dcterms:modified xsi:type="dcterms:W3CDTF">2014-10-13T08:12:07Z</dcterms:modified>
</cp:coreProperties>
</file>