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ECEB4F-D081-49EB-A347-CF9E740D4C57}"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0F3A563-844B-4D66-A07B-E7E07B8974EE}" type="slidenum">
              <a:rPr lang="fr-FR" smtClean="0"/>
              <a:t>‹#›</a:t>
            </a:fld>
            <a:endParaRPr lang="fr-FR"/>
          </a:p>
        </p:txBody>
      </p:sp>
    </p:spTree>
    <p:extLst>
      <p:ext uri="{BB962C8B-B14F-4D97-AF65-F5344CB8AC3E}">
        <p14:creationId xmlns:p14="http://schemas.microsoft.com/office/powerpoint/2010/main" val="3592877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CEB4F-D081-49EB-A347-CF9E740D4C57}"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7092430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CEB4F-D081-49EB-A347-CF9E740D4C57}"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41958241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CEB4F-D081-49EB-A347-CF9E740D4C57}"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40906729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ECEB4F-D081-49EB-A347-CF9E740D4C57}" type="datetimeFigureOut">
              <a:rPr lang="fr-FR" smtClean="0"/>
              <a:t>13/10/2014</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0F3A563-844B-4D66-A07B-E7E07B8974EE}" type="slidenum">
              <a:rPr lang="fr-FR" smtClean="0"/>
              <a:t>‹#›</a:t>
            </a:fld>
            <a:endParaRPr lang="fr-FR"/>
          </a:p>
        </p:txBody>
      </p:sp>
    </p:spTree>
    <p:extLst>
      <p:ext uri="{BB962C8B-B14F-4D97-AF65-F5344CB8AC3E}">
        <p14:creationId xmlns:p14="http://schemas.microsoft.com/office/powerpoint/2010/main" val="29507756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ECEB4F-D081-49EB-A347-CF9E740D4C57}"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5529354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ECEB4F-D081-49EB-A347-CF9E740D4C57}" type="datetimeFigureOut">
              <a:rPr lang="fr-FR" smtClean="0"/>
              <a:t>13/10/2014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6286849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ECEB4F-D081-49EB-A347-CF9E740D4C57}" type="datetimeFigureOut">
              <a:rPr lang="fr-FR" smtClean="0"/>
              <a:t>13/10/2014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18611049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CEB4F-D081-49EB-A347-CF9E740D4C57}" type="datetimeFigureOut">
              <a:rPr lang="fr-FR" smtClean="0"/>
              <a:t>13/10/2014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9952400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CEB4F-D081-49EB-A347-CF9E740D4C57}"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1930599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CEB4F-D081-49EB-A347-CF9E740D4C57}" type="datetimeFigureOut">
              <a:rPr lang="fr-FR" smtClean="0"/>
              <a:t>13/10/2014</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F3A563-844B-4D66-A07B-E7E07B8974EE}" type="slidenum">
              <a:rPr lang="fr-FR" smtClean="0"/>
              <a:t>‹#›</a:t>
            </a:fld>
            <a:endParaRPr lang="fr-FR"/>
          </a:p>
        </p:txBody>
      </p:sp>
    </p:spTree>
    <p:extLst>
      <p:ext uri="{BB962C8B-B14F-4D97-AF65-F5344CB8AC3E}">
        <p14:creationId xmlns:p14="http://schemas.microsoft.com/office/powerpoint/2010/main" val="10874026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ECEB4F-D081-49EB-A347-CF9E740D4C57}" type="datetimeFigureOut">
              <a:rPr lang="fr-FR" smtClean="0"/>
              <a:t>13/10/2014</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0F3A563-844B-4D66-A07B-E7E07B8974EE}" type="slidenum">
              <a:rPr lang="fr-FR" smtClean="0"/>
              <a:t>‹#›</a:t>
            </a:fld>
            <a:endParaRPr lang="fr-FR"/>
          </a:p>
        </p:txBody>
      </p:sp>
    </p:spTree>
    <p:extLst>
      <p:ext uri="{BB962C8B-B14F-4D97-AF65-F5344CB8AC3E}">
        <p14:creationId xmlns:p14="http://schemas.microsoft.com/office/powerpoint/2010/main" val="22627746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CAPITAL MANAGEMENT</a:t>
            </a:r>
            <a:endParaRPr lang="fr-FR" dirty="0"/>
          </a:p>
        </p:txBody>
      </p:sp>
      <p:sp>
        <p:nvSpPr>
          <p:cNvPr id="3" name="Subtitle 2"/>
          <p:cNvSpPr>
            <a:spLocks noGrp="1"/>
          </p:cNvSpPr>
          <p:nvPr>
            <p:ph type="subTitle" idx="1"/>
          </p:nvPr>
        </p:nvSpPr>
        <p:spPr/>
        <p:txBody>
          <a:bodyPr/>
          <a:lstStyle/>
          <a:p>
            <a:r>
              <a:rPr lang="en-GB" dirty="0" smtClean="0"/>
              <a:t>INTRODUCTION</a:t>
            </a:r>
            <a:endParaRPr lang="fr-FR" dirty="0"/>
          </a:p>
        </p:txBody>
      </p:sp>
    </p:spTree>
    <p:extLst>
      <p:ext uri="{BB962C8B-B14F-4D97-AF65-F5344CB8AC3E}">
        <p14:creationId xmlns:p14="http://schemas.microsoft.com/office/powerpoint/2010/main" val="26281366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Standards for measuring capital adequacy…..</a:t>
            </a:r>
            <a:endParaRPr lang="fr-FR" dirty="0"/>
          </a:p>
        </p:txBody>
      </p:sp>
      <p:sp>
        <p:nvSpPr>
          <p:cNvPr id="3" name="Content Placeholder 2"/>
          <p:cNvSpPr>
            <a:spLocks noGrp="1"/>
          </p:cNvSpPr>
          <p:nvPr>
            <p:ph idx="1"/>
          </p:nvPr>
        </p:nvSpPr>
        <p:spPr/>
        <p:txBody>
          <a:bodyPr>
            <a:normAutofit/>
          </a:bodyPr>
          <a:lstStyle/>
          <a:p>
            <a:r>
              <a:rPr lang="fr-FR" b="1" u="sng" dirty="0"/>
              <a:t>Risk </a:t>
            </a:r>
            <a:r>
              <a:rPr lang="fr-FR" b="1" u="sng" dirty="0" err="1"/>
              <a:t>adjusted</a:t>
            </a:r>
            <a:r>
              <a:rPr lang="fr-FR" b="1" u="sng" dirty="0"/>
              <a:t> </a:t>
            </a:r>
            <a:r>
              <a:rPr lang="fr-FR" b="1" u="sng" dirty="0" err="1"/>
              <a:t>assets</a:t>
            </a:r>
            <a:r>
              <a:rPr lang="fr-FR" b="1" u="sng" dirty="0"/>
              <a:t> ratio</a:t>
            </a:r>
            <a:endParaRPr lang="fr-FR" dirty="0"/>
          </a:p>
          <a:p>
            <a:r>
              <a:rPr lang="en-GB" dirty="0"/>
              <a:t>This ratio is based on the Basel Accords </a:t>
            </a:r>
            <a:endParaRPr lang="en-GB" dirty="0" smtClean="0"/>
          </a:p>
          <a:p>
            <a:r>
              <a:rPr lang="en-GB" dirty="0"/>
              <a:t>I</a:t>
            </a:r>
            <a:r>
              <a:rPr lang="en-GB" dirty="0" smtClean="0"/>
              <a:t>s </a:t>
            </a:r>
            <a:r>
              <a:rPr lang="en-GB" dirty="0"/>
              <a:t>an internationally agreed ratio for gauging capital adequacy. </a:t>
            </a:r>
            <a:endParaRPr lang="en-GB" dirty="0" smtClean="0"/>
          </a:p>
          <a:p>
            <a:r>
              <a:rPr lang="en-GB" dirty="0" smtClean="0"/>
              <a:t>It considers </a:t>
            </a:r>
            <a:r>
              <a:rPr lang="en-GB" dirty="0"/>
              <a:t>the individual differences in the riskiness of an institutions operations including activities that may not be show cased in traditional financial statements (off balance sheet events). </a:t>
            </a:r>
            <a:endParaRPr lang="en-GB" dirty="0" smtClean="0"/>
          </a:p>
          <a:p>
            <a:r>
              <a:rPr lang="en-GB" dirty="0" smtClean="0"/>
              <a:t>It recognizes </a:t>
            </a:r>
            <a:r>
              <a:rPr lang="en-GB" dirty="0"/>
              <a:t>that not all balance sheet items are equally risky. The measures incorporate the belief that the required ratio of capital should be based on a risk adjusted total reflecting these factors.</a:t>
            </a:r>
            <a:endParaRPr lang="fr-FR" dirty="0"/>
          </a:p>
          <a:p>
            <a:endParaRPr lang="fr-FR" dirty="0"/>
          </a:p>
        </p:txBody>
      </p:sp>
    </p:spTree>
    <p:extLst>
      <p:ext uri="{BB962C8B-B14F-4D97-AF65-F5344CB8AC3E}">
        <p14:creationId xmlns:p14="http://schemas.microsoft.com/office/powerpoint/2010/main" val="36204368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303225"/>
          </a:xfrm>
        </p:spPr>
        <p:txBody>
          <a:bodyPr>
            <a:normAutofit/>
          </a:bodyPr>
          <a:lstStyle/>
          <a:p>
            <a:r>
              <a:rPr lang="en-GB" dirty="0" smtClean="0"/>
              <a:t>Risk adjusted assets ratio …</a:t>
            </a:r>
            <a:endParaRPr lang="fr-FR" dirty="0"/>
          </a:p>
        </p:txBody>
      </p:sp>
      <p:sp>
        <p:nvSpPr>
          <p:cNvPr id="3" name="Content Placeholder 2"/>
          <p:cNvSpPr>
            <a:spLocks noGrp="1"/>
          </p:cNvSpPr>
          <p:nvPr>
            <p:ph idx="1"/>
          </p:nvPr>
        </p:nvSpPr>
        <p:spPr>
          <a:xfrm>
            <a:off x="1069848" y="1637731"/>
            <a:ext cx="10058400" cy="4899547"/>
          </a:xfrm>
        </p:spPr>
        <p:txBody>
          <a:bodyPr>
            <a:normAutofit fontScale="92500" lnSpcReduction="20000"/>
          </a:bodyPr>
          <a:lstStyle/>
          <a:p>
            <a:pPr marL="0" indent="0">
              <a:buNone/>
            </a:pPr>
            <a:r>
              <a:rPr lang="en-GB" dirty="0"/>
              <a:t>The following terminology is important in understanding the ratio.</a:t>
            </a:r>
            <a:endParaRPr lang="fr-FR" dirty="0"/>
          </a:p>
          <a:p>
            <a:pPr marL="0" lvl="0" indent="0">
              <a:buNone/>
            </a:pPr>
            <a:r>
              <a:rPr lang="en-GB" b="1" dirty="0"/>
              <a:t>Capital:</a:t>
            </a:r>
            <a:r>
              <a:rPr lang="en-GB" dirty="0"/>
              <a:t> A bank’s capital is divided into Tier 1 and Tier 2 capital. Tier 1 is the primary or core capital. Tier 2 is the supplementary capital. Total capital is the sum of tier 1 and tier 2 capital</a:t>
            </a:r>
            <a:r>
              <a:rPr lang="en-GB" dirty="0" smtClean="0"/>
              <a:t>.</a:t>
            </a:r>
            <a:endParaRPr lang="fr-FR" dirty="0"/>
          </a:p>
          <a:p>
            <a:pPr marL="0" lvl="0" indent="0">
              <a:buNone/>
            </a:pPr>
            <a:r>
              <a:rPr lang="fr-FR" b="1" dirty="0" err="1"/>
              <a:t>Tier</a:t>
            </a:r>
            <a:r>
              <a:rPr lang="fr-FR" b="1" dirty="0"/>
              <a:t> 1 Capital</a:t>
            </a:r>
            <a:r>
              <a:rPr lang="fr-FR" dirty="0"/>
              <a:t>: </a:t>
            </a:r>
          </a:p>
          <a:p>
            <a:pPr marL="0" indent="0">
              <a:buNone/>
            </a:pPr>
            <a:r>
              <a:rPr lang="en-GB" dirty="0"/>
              <a:t>Is as defined in Section 2(1) of the Kenya of the Banking Act and includes permanent shareholders equity (issued and fully paid-up ordinary shares and perpetual non-cumulative preference shares) plus disclosed reserves (additional share premium plus retained earnings plus 50% of profits after tax plus minority interest in consolidated subsidiaries) less intangible assets (goodwill and equity funded through revaluation reserves). In arriving at the applicable figure, any proposed or interim dividends have to be taken into account. Tier one capital (Core capital) is the capital in the bank's balance sheet that can absorb losses without a bank being required to cease trading</a:t>
            </a:r>
            <a:r>
              <a:rPr lang="en-GB" dirty="0" smtClean="0"/>
              <a:t>.</a:t>
            </a:r>
            <a:endParaRPr lang="fr-FR" dirty="0"/>
          </a:p>
          <a:p>
            <a:pPr lvl="1"/>
            <a:r>
              <a:rPr lang="en-GB" dirty="0"/>
              <a:t> In Kenya, commercial banks are required to have a core capital of Ksh. 1 Billion by December 2012. </a:t>
            </a:r>
            <a:endParaRPr lang="en-GB" dirty="0" smtClean="0"/>
          </a:p>
          <a:p>
            <a:pPr lvl="1"/>
            <a:r>
              <a:rPr lang="fr-FR" dirty="0" smtClean="0"/>
              <a:t>The </a:t>
            </a:r>
            <a:r>
              <a:rPr lang="fr-FR" dirty="0" err="1"/>
              <a:t>core</a:t>
            </a:r>
            <a:r>
              <a:rPr lang="fr-FR" dirty="0"/>
              <a:t> capital for </a:t>
            </a:r>
            <a:r>
              <a:rPr lang="fr-FR" dirty="0" err="1"/>
              <a:t>insurance</a:t>
            </a:r>
            <a:r>
              <a:rPr lang="fr-FR" dirty="0"/>
              <a:t> </a:t>
            </a:r>
            <a:r>
              <a:rPr lang="fr-FR" dirty="0" err="1"/>
              <a:t>companies</a:t>
            </a:r>
            <a:r>
              <a:rPr lang="fr-FR" dirty="0"/>
              <a:t> </a:t>
            </a:r>
            <a:r>
              <a:rPr lang="fr-FR" dirty="0" err="1"/>
              <a:t>is</a:t>
            </a:r>
            <a:r>
              <a:rPr lang="fr-FR" dirty="0"/>
              <a:t> as </a:t>
            </a:r>
            <a:r>
              <a:rPr lang="fr-FR" dirty="0" err="1"/>
              <a:t>follows</a:t>
            </a:r>
            <a:r>
              <a:rPr lang="fr-FR" dirty="0"/>
              <a:t>:</a:t>
            </a:r>
          </a:p>
          <a:p>
            <a:pPr lvl="2"/>
            <a:r>
              <a:rPr lang="en-GB" dirty="0"/>
              <a:t>General Insurance companies- Ksh. 300 Million from June 2010.</a:t>
            </a:r>
            <a:endParaRPr lang="fr-FR" dirty="0"/>
          </a:p>
          <a:p>
            <a:pPr lvl="2"/>
            <a:r>
              <a:rPr lang="en-GB" dirty="0"/>
              <a:t>Composite Insurance companies- Ksh. 450 Million from June 2010.</a:t>
            </a:r>
            <a:endParaRPr lang="fr-FR" dirty="0"/>
          </a:p>
          <a:p>
            <a:pPr lvl="2"/>
            <a:r>
              <a:rPr lang="en-GB" dirty="0"/>
              <a:t>Life insurance companies- Ksh. 150 Million from June 2010.</a:t>
            </a:r>
            <a:endParaRPr lang="fr-FR" dirty="0"/>
          </a:p>
          <a:p>
            <a:endParaRPr lang="fr-FR" dirty="0"/>
          </a:p>
        </p:txBody>
      </p:sp>
    </p:spTree>
    <p:extLst>
      <p:ext uri="{BB962C8B-B14F-4D97-AF65-F5344CB8AC3E}">
        <p14:creationId xmlns:p14="http://schemas.microsoft.com/office/powerpoint/2010/main" val="33482096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Risk adjusted assets ratio ………</a:t>
            </a:r>
            <a:endParaRPr lang="fr-FR" dirty="0"/>
          </a:p>
        </p:txBody>
      </p:sp>
      <p:sp>
        <p:nvSpPr>
          <p:cNvPr id="3" name="Content Placeholder 2"/>
          <p:cNvSpPr>
            <a:spLocks noGrp="1"/>
          </p:cNvSpPr>
          <p:nvPr>
            <p:ph idx="1"/>
          </p:nvPr>
        </p:nvSpPr>
        <p:spPr/>
        <p:txBody>
          <a:bodyPr/>
          <a:lstStyle/>
          <a:p>
            <a:pPr lvl="0"/>
            <a:r>
              <a:rPr lang="fr-FR" b="1" dirty="0" err="1"/>
              <a:t>Tier</a:t>
            </a:r>
            <a:r>
              <a:rPr lang="fr-FR" b="1" dirty="0"/>
              <a:t> 2 Capital</a:t>
            </a:r>
            <a:r>
              <a:rPr lang="fr-FR" dirty="0"/>
              <a:t>:</a:t>
            </a:r>
          </a:p>
          <a:p>
            <a:r>
              <a:rPr lang="en-US" dirty="0"/>
              <a:t>Is as defined in Section 2(1) of the Kenya Banking Act and includes 25% of asset revaluation reserves which have received prior Central Bank’s approval, subordinated debt, hybrid (debt equity) capital instruments or any other capital instrument approved by Central Bank. Supplementary capital must not exceed core capital. Tier two capital (Supplementary capital) can absorb losses in the event of a winding-up and so provides a lesser degree of protection to depositors.</a:t>
            </a:r>
            <a:endParaRPr lang="fr-FR" dirty="0"/>
          </a:p>
          <a:p>
            <a:endParaRPr lang="fr-FR" dirty="0"/>
          </a:p>
        </p:txBody>
      </p:sp>
    </p:spTree>
    <p:extLst>
      <p:ext uri="{BB962C8B-B14F-4D97-AF65-F5344CB8AC3E}">
        <p14:creationId xmlns:p14="http://schemas.microsoft.com/office/powerpoint/2010/main" val="17737091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fr-FR" b="1" dirty="0"/>
                  <a:t>Risk </a:t>
                </a:r>
                <a:r>
                  <a:rPr lang="fr-FR" b="1" dirty="0" err="1"/>
                  <a:t>adjusted</a:t>
                </a:r>
                <a:r>
                  <a:rPr lang="fr-FR" b="1" dirty="0"/>
                  <a:t> </a:t>
                </a:r>
                <a:r>
                  <a:rPr lang="fr-FR" b="1" dirty="0" err="1"/>
                  <a:t>assets</a:t>
                </a:r>
                <a:r>
                  <a:rPr lang="fr-FR" dirty="0"/>
                  <a:t>:</a:t>
                </a:r>
              </a:p>
              <a:p>
                <a:r>
                  <a:rPr lang="en-GB" dirty="0"/>
                  <a:t>Two components comprise risk adjusted assets:</a:t>
                </a:r>
                <a:endParaRPr lang="fr-FR" dirty="0"/>
              </a:p>
              <a:p>
                <a:pPr lvl="0"/>
                <a:r>
                  <a:rPr lang="en-GB" dirty="0"/>
                  <a:t>Risk adjusted on balance sheet items.</a:t>
                </a:r>
                <a:endParaRPr lang="fr-FR" dirty="0"/>
              </a:p>
              <a:p>
                <a:pPr lvl="0"/>
                <a:r>
                  <a:rPr lang="en-GB" dirty="0"/>
                  <a:t>Risk adjusted off-balance sheet items.</a:t>
                </a:r>
                <a:endParaRPr lang="fr-FR" dirty="0"/>
              </a:p>
              <a:p>
                <a:r>
                  <a:rPr lang="en-GB" dirty="0"/>
                  <a:t>To be adequately capitalized, an institution must hold a risk adjusted assets ratio of at least 8%.</a:t>
                </a:r>
                <a:endParaRPr lang="fr-FR" dirty="0"/>
              </a:p>
              <a:p>
                <a:r>
                  <a:rPr lang="en-GB" dirty="0"/>
                  <a:t> </a:t>
                </a:r>
                <a:endParaRPr lang="fr-FR" dirty="0"/>
              </a:p>
              <a:p>
                <a14:m>
                  <m:oMath xmlns:m="http://schemas.openxmlformats.org/officeDocument/2006/math">
                    <m:r>
                      <a:rPr lang="fr-FR" i="1">
                        <a:latin typeface="Cambria Math" panose="02040503050406030204" pitchFamily="18" charset="0"/>
                      </a:rPr>
                      <m:t>𝑇𝑜𝑡𝑎𝑙</m:t>
                    </m:r>
                    <m:r>
                      <a:rPr lang="fr-FR" i="1">
                        <a:latin typeface="Cambria Math" panose="02040503050406030204" pitchFamily="18" charset="0"/>
                      </a:rPr>
                      <m:t> </m:t>
                    </m:r>
                    <m:r>
                      <a:rPr lang="fr-FR" i="1">
                        <a:latin typeface="Cambria Math" panose="02040503050406030204" pitchFamily="18" charset="0"/>
                      </a:rPr>
                      <m:t>𝑟𝑖𝑠𝑘</m:t>
                    </m:r>
                    <m:r>
                      <a:rPr lang="fr-FR" i="1">
                        <a:latin typeface="Cambria Math" panose="02040503050406030204" pitchFamily="18" charset="0"/>
                      </a:rPr>
                      <m:t> </m:t>
                    </m:r>
                    <m:r>
                      <a:rPr lang="fr-FR" i="1">
                        <a:latin typeface="Cambria Math" panose="02040503050406030204" pitchFamily="18" charset="0"/>
                      </a:rPr>
                      <m:t>𝑏𝑎𝑠𝑒𝑑</m:t>
                    </m:r>
                    <m:r>
                      <a:rPr lang="fr-FR" i="1">
                        <a:latin typeface="Cambria Math" panose="02040503050406030204" pitchFamily="18" charset="0"/>
                      </a:rPr>
                      <m:t> </m:t>
                    </m:r>
                    <m:r>
                      <a:rPr lang="fr-FR" i="1">
                        <a:latin typeface="Cambria Math" panose="02040503050406030204" pitchFamily="18" charset="0"/>
                      </a:rPr>
                      <m:t>𝑐𝑎𝑝𝑖𝑡𝑎𝑙</m:t>
                    </m:r>
                    <m:r>
                      <a:rPr lang="fr-FR" i="1">
                        <a:latin typeface="Cambria Math" panose="02040503050406030204" pitchFamily="18" charset="0"/>
                      </a:rPr>
                      <m:t> </m:t>
                    </m:r>
                    <m:r>
                      <a:rPr lang="fr-FR" i="1">
                        <a:latin typeface="Cambria Math" panose="02040503050406030204" pitchFamily="18" charset="0"/>
                      </a:rPr>
                      <m:t>𝑟𝑎𝑡𝑖𝑜</m:t>
                    </m:r>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𝑇𝑜𝑡𝑎𝑙</m:t>
                        </m:r>
                        <m:r>
                          <a:rPr lang="fr-FR" i="1">
                            <a:latin typeface="Cambria Math" panose="02040503050406030204" pitchFamily="18" charset="0"/>
                          </a:rPr>
                          <m:t> </m:t>
                        </m:r>
                        <m:r>
                          <a:rPr lang="fr-FR" i="1">
                            <a:latin typeface="Cambria Math" panose="02040503050406030204" pitchFamily="18" charset="0"/>
                          </a:rPr>
                          <m:t>𝑐𝑎𝑝𝑖𝑡𝑎𝑙</m:t>
                        </m:r>
                      </m:num>
                      <m:den>
                        <m:r>
                          <a:rPr lang="fr-FR" i="1">
                            <a:latin typeface="Cambria Math" panose="02040503050406030204" pitchFamily="18" charset="0"/>
                          </a:rPr>
                          <m:t>𝑅𝑖𝑠𝑘</m:t>
                        </m:r>
                        <m:r>
                          <a:rPr lang="fr-FR" i="1">
                            <a:latin typeface="Cambria Math" panose="02040503050406030204" pitchFamily="18" charset="0"/>
                          </a:rPr>
                          <m:t> </m:t>
                        </m:r>
                        <m:r>
                          <a:rPr lang="fr-FR" i="1">
                            <a:latin typeface="Cambria Math" panose="02040503050406030204" pitchFamily="18" charset="0"/>
                          </a:rPr>
                          <m:t>𝑎𝑑𝑗𝑢𝑠𝑡𝑒𝑑</m:t>
                        </m:r>
                        <m:r>
                          <a:rPr lang="fr-FR" i="1">
                            <a:latin typeface="Cambria Math" panose="02040503050406030204" pitchFamily="18" charset="0"/>
                          </a:rPr>
                          <m:t> </m:t>
                        </m:r>
                        <m:r>
                          <a:rPr lang="fr-FR" i="1">
                            <a:latin typeface="Cambria Math" panose="02040503050406030204" pitchFamily="18" charset="0"/>
                          </a:rPr>
                          <m:t>𝑎𝑠𝑠𝑒𝑡𝑠</m:t>
                        </m:r>
                      </m:den>
                    </m:f>
                    <m:r>
                      <a:rPr lang="fr-FR" i="1">
                        <a:latin typeface="Cambria Math" panose="02040503050406030204" pitchFamily="18" charset="0"/>
                      </a:rPr>
                      <m:t>≥8%</m:t>
                    </m:r>
                  </m:oMath>
                </a14:m>
                <a:endParaRPr lang="fr-FR" dirty="0"/>
              </a:p>
              <a:p>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r="-424"/>
                </a:stretch>
              </a:blipFill>
            </p:spPr>
            <p:txBody>
              <a:bodyPr/>
              <a:lstStyle/>
              <a:p>
                <a:r>
                  <a:rPr lang="fr-FR">
                    <a:noFill/>
                  </a:rPr>
                  <a:t> </a:t>
                </a:r>
              </a:p>
            </p:txBody>
          </p:sp>
        </mc:Fallback>
      </mc:AlternateContent>
    </p:spTree>
    <p:extLst>
      <p:ext uri="{BB962C8B-B14F-4D97-AF65-F5344CB8AC3E}">
        <p14:creationId xmlns:p14="http://schemas.microsoft.com/office/powerpoint/2010/main" val="341134711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70000" lnSpcReduction="20000"/>
          </a:bodyPr>
          <a:lstStyle/>
          <a:p>
            <a:r>
              <a:rPr lang="en-GB" b="1" u="sng" dirty="0" smtClean="0"/>
              <a:t>Example:</a:t>
            </a:r>
            <a:endParaRPr lang="fr-FR" dirty="0" smtClean="0"/>
          </a:p>
          <a:p>
            <a:r>
              <a:rPr lang="en-GB" dirty="0" smtClean="0"/>
              <a:t> A bank that has the following assets:</a:t>
            </a:r>
            <a:endParaRPr lang="fr-FR" dirty="0" smtClean="0"/>
          </a:p>
          <a:p>
            <a:r>
              <a:rPr lang="en-GB" dirty="0" smtClean="0"/>
              <a:t>On- balance sheet items:</a:t>
            </a:r>
            <a:endParaRPr lang="fr-FR" dirty="0" smtClean="0"/>
          </a:p>
          <a:p>
            <a:r>
              <a:rPr lang="en-GB" dirty="0" smtClean="0"/>
              <a:t>                                                                             Ksh. 000</a:t>
            </a:r>
            <a:endParaRPr lang="fr-FR" dirty="0" smtClean="0"/>
          </a:p>
          <a:p>
            <a:r>
              <a:rPr lang="en-GB" dirty="0" smtClean="0"/>
              <a:t>Cash…………………………………………………………..10,000</a:t>
            </a:r>
            <a:endParaRPr lang="fr-FR" dirty="0" smtClean="0"/>
          </a:p>
          <a:p>
            <a:r>
              <a:rPr lang="en-GB" dirty="0" smtClean="0"/>
              <a:t>Treasury bills (</a:t>
            </a:r>
            <a:r>
              <a:rPr lang="en-GB" dirty="0" err="1" smtClean="0"/>
              <a:t>GoK</a:t>
            </a:r>
            <a:r>
              <a:rPr lang="en-GB" dirty="0" smtClean="0"/>
              <a:t>)…………………………..……………..28,000</a:t>
            </a:r>
            <a:endParaRPr lang="fr-FR" dirty="0" smtClean="0"/>
          </a:p>
          <a:p>
            <a:r>
              <a:rPr lang="en-GB" dirty="0" smtClean="0"/>
              <a:t>Treasury bonds (</a:t>
            </a:r>
            <a:r>
              <a:rPr lang="en-GB" dirty="0" err="1" smtClean="0"/>
              <a:t>GoK</a:t>
            </a:r>
            <a:r>
              <a:rPr lang="en-GB" dirty="0" smtClean="0"/>
              <a:t>)…………………………………….243,500</a:t>
            </a:r>
            <a:endParaRPr lang="fr-FR" dirty="0" smtClean="0"/>
          </a:p>
          <a:p>
            <a:r>
              <a:rPr lang="en-GB" dirty="0" smtClean="0"/>
              <a:t>Municipal bonds (Nairobi city council)…………….……150,000</a:t>
            </a:r>
            <a:endParaRPr lang="fr-FR" dirty="0" smtClean="0"/>
          </a:p>
          <a:p>
            <a:r>
              <a:rPr lang="en-GB" dirty="0" smtClean="0"/>
              <a:t>Corporate bonds (local banks)……………..……………..50,000</a:t>
            </a:r>
            <a:endParaRPr lang="fr-FR" dirty="0" smtClean="0"/>
          </a:p>
          <a:p>
            <a:r>
              <a:rPr lang="en-GB" dirty="0" smtClean="0"/>
              <a:t>Residential mortgages……………………………………400,000</a:t>
            </a:r>
            <a:endParaRPr lang="fr-FR" dirty="0" smtClean="0"/>
          </a:p>
          <a:p>
            <a:r>
              <a:rPr lang="en-GB" dirty="0" smtClean="0"/>
              <a:t>Consumer loans…………………………..……………….200,000</a:t>
            </a:r>
            <a:endParaRPr lang="fr-FR" dirty="0" smtClean="0"/>
          </a:p>
          <a:p>
            <a:r>
              <a:rPr lang="en-GB" dirty="0" smtClean="0"/>
              <a:t>Commercial loans………………………………………….520,000</a:t>
            </a:r>
            <a:endParaRPr lang="fr-FR" dirty="0" smtClean="0"/>
          </a:p>
          <a:p>
            <a:r>
              <a:rPr lang="en-GB" dirty="0" smtClean="0"/>
              <a:t> </a:t>
            </a:r>
            <a:endParaRPr lang="fr-FR" dirty="0" smtClean="0"/>
          </a:p>
          <a:p>
            <a:endParaRPr lang="fr-FR" dirty="0"/>
          </a:p>
        </p:txBody>
      </p:sp>
    </p:spTree>
    <p:extLst>
      <p:ext uri="{BB962C8B-B14F-4D97-AF65-F5344CB8AC3E}">
        <p14:creationId xmlns:p14="http://schemas.microsoft.com/office/powerpoint/2010/main" val="16369014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Off balance sheet items (contingent liabilities)</a:t>
            </a:r>
            <a:endParaRPr lang="fr-FR" dirty="0" smtClean="0"/>
          </a:p>
          <a:p>
            <a:r>
              <a:rPr lang="en-GB" dirty="0" smtClean="0"/>
              <a:t>Cancellable loan commitments……………………………30,000</a:t>
            </a:r>
            <a:endParaRPr lang="fr-FR" dirty="0" smtClean="0"/>
          </a:p>
          <a:p>
            <a:r>
              <a:rPr lang="en-GB" dirty="0" smtClean="0"/>
              <a:t>Standby letters of credit……………………..…………….100,000</a:t>
            </a:r>
            <a:endParaRPr lang="fr-FR" dirty="0" smtClean="0"/>
          </a:p>
          <a:p>
            <a:r>
              <a:rPr lang="en-GB" dirty="0" smtClean="0"/>
              <a:t>Forward agreements……………………………………….200,000</a:t>
            </a:r>
            <a:endParaRPr lang="fr-FR" dirty="0" smtClean="0"/>
          </a:p>
          <a:p>
            <a:pPr marL="0" indent="0">
              <a:buNone/>
            </a:pPr>
            <a:r>
              <a:rPr lang="en-GB" dirty="0" smtClean="0"/>
              <a:t> </a:t>
            </a:r>
            <a:endParaRPr lang="fr-FR" dirty="0" smtClean="0"/>
          </a:p>
          <a:p>
            <a:r>
              <a:rPr lang="en-GB" dirty="0" smtClean="0"/>
              <a:t>Capital </a:t>
            </a:r>
            <a:endParaRPr lang="fr-FR" dirty="0" smtClean="0"/>
          </a:p>
          <a:p>
            <a:r>
              <a:rPr lang="en-GB" dirty="0" smtClean="0"/>
              <a:t>Tier 1…………………………………………… …………..60,000</a:t>
            </a:r>
            <a:endParaRPr lang="fr-FR" dirty="0" smtClean="0"/>
          </a:p>
          <a:p>
            <a:r>
              <a:rPr lang="en-GB" dirty="0" smtClean="0"/>
              <a:t>Tier 2………………………………………………………..15,000</a:t>
            </a:r>
            <a:endParaRPr lang="fr-FR" dirty="0" smtClean="0"/>
          </a:p>
          <a:p>
            <a:pPr marL="0" indent="0">
              <a:buNone/>
            </a:pPr>
            <a:r>
              <a:rPr lang="en-GB" dirty="0" smtClean="0"/>
              <a:t>Required</a:t>
            </a:r>
            <a:endParaRPr lang="fr-FR" dirty="0" smtClean="0"/>
          </a:p>
          <a:p>
            <a:pPr marL="0" indent="0">
              <a:buNone/>
            </a:pPr>
            <a:r>
              <a:rPr lang="en-GB" dirty="0" smtClean="0"/>
              <a:t>All figures in thousands of Ksh. </a:t>
            </a:r>
            <a:endParaRPr lang="fr-FR" dirty="0" smtClean="0"/>
          </a:p>
          <a:p>
            <a:pPr marL="0" indent="0">
              <a:buNone/>
            </a:pPr>
            <a:r>
              <a:rPr lang="en-GB" dirty="0" smtClean="0"/>
              <a:t>By filling the CBK/ PR3, determine the CAR using the Basel II accord and the CBK prudential guidelines.</a:t>
            </a:r>
            <a:endParaRPr lang="fr-FR" dirty="0" smtClean="0"/>
          </a:p>
          <a:p>
            <a:endParaRPr lang="fr-FR" dirty="0"/>
          </a:p>
        </p:txBody>
      </p:sp>
    </p:spTree>
    <p:extLst>
      <p:ext uri="{BB962C8B-B14F-4D97-AF65-F5344CB8AC3E}">
        <p14:creationId xmlns:p14="http://schemas.microsoft.com/office/powerpoint/2010/main" val="21281189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Capital Management</a:t>
            </a:r>
            <a:endParaRPr lang="fr-FR" dirty="0"/>
          </a:p>
        </p:txBody>
      </p:sp>
      <p:sp>
        <p:nvSpPr>
          <p:cNvPr id="3" name="Content Placeholder 2"/>
          <p:cNvSpPr>
            <a:spLocks noGrp="1"/>
          </p:cNvSpPr>
          <p:nvPr>
            <p:ph idx="1"/>
          </p:nvPr>
        </p:nvSpPr>
        <p:spPr/>
        <p:txBody>
          <a:bodyPr>
            <a:normAutofit/>
          </a:bodyPr>
          <a:lstStyle/>
          <a:p>
            <a:r>
              <a:rPr lang="en-GB" dirty="0" smtClean="0"/>
              <a:t>The functions of capital in a banking institution</a:t>
            </a:r>
          </a:p>
          <a:p>
            <a:pPr lvl="1"/>
            <a:r>
              <a:rPr lang="en-GB" dirty="0" smtClean="0"/>
              <a:t>To </a:t>
            </a:r>
            <a:r>
              <a:rPr lang="en-GB" dirty="0"/>
              <a:t>absorb unanticipated losses with enough margin to inspire confidence and enable the financial institution to continue as a going </a:t>
            </a:r>
            <a:r>
              <a:rPr lang="en-GB" dirty="0" smtClean="0"/>
              <a:t>concern.</a:t>
            </a:r>
            <a:endParaRPr lang="fr-FR" sz="1000" dirty="0" smtClean="0"/>
          </a:p>
          <a:p>
            <a:pPr lvl="1"/>
            <a:r>
              <a:rPr lang="en-GB" dirty="0" smtClean="0">
                <a:solidFill>
                  <a:srgbClr val="FF0000"/>
                </a:solidFill>
              </a:rPr>
              <a:t>To </a:t>
            </a:r>
            <a:r>
              <a:rPr lang="en-GB" dirty="0">
                <a:solidFill>
                  <a:srgbClr val="FF0000"/>
                </a:solidFill>
              </a:rPr>
              <a:t>protect depositors in the case of insolvency and </a:t>
            </a:r>
            <a:r>
              <a:rPr lang="en-GB" dirty="0" smtClean="0">
                <a:solidFill>
                  <a:srgbClr val="FF0000"/>
                </a:solidFill>
              </a:rPr>
              <a:t>liquidation.</a:t>
            </a:r>
            <a:endParaRPr lang="fr-FR" sz="1400" dirty="0" smtClean="0">
              <a:solidFill>
                <a:srgbClr val="FF0000"/>
              </a:solidFill>
            </a:endParaRPr>
          </a:p>
          <a:p>
            <a:pPr lvl="1"/>
            <a:r>
              <a:rPr lang="en-GB" dirty="0" smtClean="0"/>
              <a:t>To </a:t>
            </a:r>
            <a:r>
              <a:rPr lang="en-GB" dirty="0"/>
              <a:t>protect the insurance funds (in the form of deposits protection fund) and taxpayers who may intervene to protect </a:t>
            </a:r>
            <a:r>
              <a:rPr lang="en-GB" dirty="0" smtClean="0"/>
              <a:t>claimants.</a:t>
            </a:r>
          </a:p>
          <a:p>
            <a:pPr lvl="1"/>
            <a:r>
              <a:rPr lang="en-GB" dirty="0" smtClean="0"/>
              <a:t>To </a:t>
            </a:r>
            <a:r>
              <a:rPr lang="en-GB" dirty="0"/>
              <a:t>protect the industry from increased insurance premiums due to increased riskiness of insolvency caused by a perception that the financial institutions are </a:t>
            </a:r>
            <a:r>
              <a:rPr lang="en-GB" dirty="0" smtClean="0"/>
              <a:t>undercapitalized.</a:t>
            </a:r>
            <a:endParaRPr lang="fr-FR" sz="1400" dirty="0" smtClean="0"/>
          </a:p>
          <a:p>
            <a:pPr lvl="1"/>
            <a:r>
              <a:rPr lang="en-GB" dirty="0" smtClean="0"/>
              <a:t>To </a:t>
            </a:r>
            <a:r>
              <a:rPr lang="en-GB" dirty="0"/>
              <a:t>fund new assets and business expansion.</a:t>
            </a:r>
            <a:endParaRPr lang="fr-FR" sz="1400" dirty="0"/>
          </a:p>
          <a:p>
            <a:endParaRPr lang="fr-FR" dirty="0"/>
          </a:p>
        </p:txBody>
      </p:sp>
    </p:spTree>
    <p:extLst>
      <p:ext uri="{BB962C8B-B14F-4D97-AF65-F5344CB8AC3E}">
        <p14:creationId xmlns:p14="http://schemas.microsoft.com/office/powerpoint/2010/main" val="3355367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adequate capital? </a:t>
            </a:r>
            <a:endParaRPr lang="fr-FR" dirty="0"/>
          </a:p>
        </p:txBody>
      </p:sp>
      <p:sp>
        <p:nvSpPr>
          <p:cNvPr id="3" name="Content Placeholder 2"/>
          <p:cNvSpPr>
            <a:spLocks noGrp="1"/>
          </p:cNvSpPr>
          <p:nvPr>
            <p:ph idx="1"/>
          </p:nvPr>
        </p:nvSpPr>
        <p:spPr/>
        <p:txBody>
          <a:bodyPr/>
          <a:lstStyle/>
          <a:p>
            <a:r>
              <a:rPr lang="en-GB" dirty="0" smtClean="0"/>
              <a:t>Adequate capital is a function of the safety of deposits….thus capital should be large enough to win public confidence.</a:t>
            </a:r>
          </a:p>
          <a:p>
            <a:r>
              <a:rPr lang="en-GB" dirty="0" smtClean="0"/>
              <a:t>Note that bank owners would wish to operate with the minimum capital possible. The pubic and regulators would wish maximum capital. There's a conflict here.</a:t>
            </a:r>
          </a:p>
          <a:p>
            <a:r>
              <a:rPr lang="en-GB" dirty="0" smtClean="0"/>
              <a:t>Capital adequacy regulations come in to resolve the conflict.</a:t>
            </a:r>
            <a:endParaRPr lang="fr-FR" dirty="0"/>
          </a:p>
        </p:txBody>
      </p:sp>
    </p:spTree>
    <p:extLst>
      <p:ext uri="{BB962C8B-B14F-4D97-AF65-F5344CB8AC3E}">
        <p14:creationId xmlns:p14="http://schemas.microsoft.com/office/powerpoint/2010/main" val="30516066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Book value vs. market value of capital</a:t>
            </a:r>
            <a:endParaRPr lang="fr-FR" dirty="0"/>
          </a:p>
        </p:txBody>
      </p:sp>
      <p:sp>
        <p:nvSpPr>
          <p:cNvPr id="3" name="Content Placeholder 2"/>
          <p:cNvSpPr>
            <a:spLocks noGrp="1"/>
          </p:cNvSpPr>
          <p:nvPr>
            <p:ph idx="1"/>
          </p:nvPr>
        </p:nvSpPr>
        <p:spPr>
          <a:xfrm>
            <a:off x="838200" y="1992573"/>
            <a:ext cx="10515600" cy="4184390"/>
          </a:xfrm>
        </p:spPr>
        <p:txBody>
          <a:bodyPr>
            <a:normAutofit/>
          </a:bodyPr>
          <a:lstStyle/>
          <a:p>
            <a:r>
              <a:rPr lang="en-GB" dirty="0"/>
              <a:t>The book value of capital- the excess of the book value of assets over the book value of liabilities is the one that is used by regulators to measure capital. </a:t>
            </a:r>
            <a:endParaRPr lang="en-GB" dirty="0" smtClean="0"/>
          </a:p>
          <a:p>
            <a:r>
              <a:rPr lang="en-GB" dirty="0" smtClean="0"/>
              <a:t>The </a:t>
            </a:r>
            <a:r>
              <a:rPr lang="en-GB" dirty="0"/>
              <a:t>book value is based on historical costs and may differ from the economic capital, where assets and liabilities are measured at market values. </a:t>
            </a:r>
            <a:endParaRPr lang="en-GB" dirty="0" smtClean="0"/>
          </a:p>
          <a:p>
            <a:r>
              <a:rPr lang="en-GB" dirty="0" smtClean="0"/>
              <a:t>The </a:t>
            </a:r>
            <a:r>
              <a:rPr lang="en-GB" dirty="0"/>
              <a:t>difference between the market value of capital and the book value is measured using the market to book ratio. </a:t>
            </a:r>
            <a:endParaRPr lang="en-GB" dirty="0" smtClean="0"/>
          </a:p>
          <a:p>
            <a:r>
              <a:rPr lang="en-GB" dirty="0" smtClean="0"/>
              <a:t>The </a:t>
            </a:r>
            <a:r>
              <a:rPr lang="en-GB" dirty="0"/>
              <a:t>deviation of the market value of a firm from its book value may be attributed to:</a:t>
            </a:r>
            <a:endParaRPr lang="fr-FR" dirty="0"/>
          </a:p>
          <a:p>
            <a:pPr lvl="1"/>
            <a:r>
              <a:rPr lang="en-GB" dirty="0"/>
              <a:t>Interest rate volatility: the greater the interest rate volatility, the greater the discrepancy.</a:t>
            </a:r>
            <a:endParaRPr lang="fr-FR" dirty="0"/>
          </a:p>
          <a:p>
            <a:pPr lvl="1"/>
            <a:r>
              <a:rPr lang="fr-FR" dirty="0" err="1"/>
              <a:t>Examination</a:t>
            </a:r>
            <a:r>
              <a:rPr lang="fr-FR" dirty="0"/>
              <a:t>/ </a:t>
            </a:r>
            <a:r>
              <a:rPr lang="fr-FR" dirty="0" err="1"/>
              <a:t>enforcement</a:t>
            </a:r>
            <a:endParaRPr lang="fr-FR" dirty="0"/>
          </a:p>
          <a:p>
            <a:pPr lvl="1"/>
            <a:r>
              <a:rPr lang="en-GB" dirty="0"/>
              <a:t>The more frequent the examination/ enforcement by regulators, the lower the discrepancy.</a:t>
            </a:r>
            <a:endParaRPr lang="fr-FR" dirty="0"/>
          </a:p>
          <a:p>
            <a:endParaRPr lang="fr-FR" dirty="0"/>
          </a:p>
        </p:txBody>
      </p:sp>
    </p:spTree>
    <p:extLst>
      <p:ext uri="{BB962C8B-B14F-4D97-AF65-F5344CB8AC3E}">
        <p14:creationId xmlns:p14="http://schemas.microsoft.com/office/powerpoint/2010/main" val="27972706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Book value vs. market value of capital</a:t>
            </a:r>
            <a:endParaRPr lang="fr-FR" dirty="0"/>
          </a:p>
        </p:txBody>
      </p:sp>
      <p:sp>
        <p:nvSpPr>
          <p:cNvPr id="3" name="Content Placeholder 2"/>
          <p:cNvSpPr>
            <a:spLocks noGrp="1"/>
          </p:cNvSpPr>
          <p:nvPr>
            <p:ph idx="1"/>
          </p:nvPr>
        </p:nvSpPr>
        <p:spPr/>
        <p:txBody>
          <a:bodyPr>
            <a:normAutofit lnSpcReduction="10000"/>
          </a:bodyPr>
          <a:lstStyle/>
          <a:p>
            <a:r>
              <a:rPr lang="en-GB" dirty="0"/>
              <a:t>Normally, the book value of capital comprises of:</a:t>
            </a:r>
            <a:endParaRPr lang="fr-FR" dirty="0"/>
          </a:p>
          <a:p>
            <a:pPr lvl="1"/>
            <a:r>
              <a:rPr lang="en-GB" dirty="0"/>
              <a:t>The par value of share capital.</a:t>
            </a:r>
            <a:endParaRPr lang="fr-FR" dirty="0"/>
          </a:p>
          <a:p>
            <a:pPr lvl="1"/>
            <a:r>
              <a:rPr lang="fr-FR" dirty="0"/>
              <a:t>The </a:t>
            </a:r>
            <a:r>
              <a:rPr lang="fr-FR" dirty="0" err="1"/>
              <a:t>share</a:t>
            </a:r>
            <a:r>
              <a:rPr lang="fr-FR" dirty="0"/>
              <a:t> premium/ discount.</a:t>
            </a:r>
          </a:p>
          <a:p>
            <a:pPr lvl="1"/>
            <a:r>
              <a:rPr lang="fr-FR" dirty="0" err="1"/>
              <a:t>Retained</a:t>
            </a:r>
            <a:r>
              <a:rPr lang="fr-FR" dirty="0"/>
              <a:t> </a:t>
            </a:r>
            <a:r>
              <a:rPr lang="fr-FR" dirty="0" err="1"/>
              <a:t>earnings</a:t>
            </a:r>
            <a:r>
              <a:rPr lang="fr-FR" dirty="0"/>
              <a:t>.</a:t>
            </a:r>
          </a:p>
          <a:p>
            <a:pPr lvl="1"/>
            <a:r>
              <a:rPr lang="en-GB" dirty="0"/>
              <a:t>Loan loss reserve: this is a special reserve from retained earnings set aside to meet or actual losses on the loan portfolio. It represents an estimate of the losses expected in a loan portfolio.</a:t>
            </a:r>
            <a:endParaRPr lang="fr-FR" dirty="0"/>
          </a:p>
          <a:p>
            <a:r>
              <a:rPr lang="en-GB" dirty="0"/>
              <a:t>Note that the book value of capital, despite of its continued use in assessing capital adequacy, has a limitation in that it only partially recognizes credit risk, and totally fails to consider interest risk.</a:t>
            </a:r>
            <a:endParaRPr lang="fr-FR" dirty="0"/>
          </a:p>
          <a:p>
            <a:r>
              <a:rPr lang="en-GB" dirty="0"/>
              <a:t>Market value captures the true economic difference between the value of an institutions asset and its liabilities. For capital to serve as a cushion between the value of a firms assets and the value of its outstanding liabilities, it must have significant economic value. </a:t>
            </a:r>
            <a:endParaRPr lang="fr-FR" dirty="0"/>
          </a:p>
        </p:txBody>
      </p:sp>
    </p:spTree>
    <p:extLst>
      <p:ext uri="{BB962C8B-B14F-4D97-AF65-F5344CB8AC3E}">
        <p14:creationId xmlns:p14="http://schemas.microsoft.com/office/powerpoint/2010/main" val="27969909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legal basis for capital adequacy</a:t>
            </a:r>
            <a:endParaRPr lang="fr-FR" dirty="0"/>
          </a:p>
        </p:txBody>
      </p:sp>
      <p:sp>
        <p:nvSpPr>
          <p:cNvPr id="3" name="Content Placeholder 2"/>
          <p:cNvSpPr>
            <a:spLocks noGrp="1"/>
          </p:cNvSpPr>
          <p:nvPr>
            <p:ph idx="1"/>
          </p:nvPr>
        </p:nvSpPr>
        <p:spPr/>
        <p:txBody>
          <a:bodyPr>
            <a:normAutofit/>
          </a:bodyPr>
          <a:lstStyle/>
          <a:p>
            <a:r>
              <a:rPr lang="en-GB" dirty="0" smtClean="0"/>
              <a:t>The legal basis for capital adequacy in Kenya is the Banking act, CAP 488 and the prudential guidelines for capital adequacy (</a:t>
            </a:r>
            <a:r>
              <a:rPr lang="en-GB" dirty="0" smtClean="0">
                <a:solidFill>
                  <a:srgbClr val="FF0000"/>
                </a:solidFill>
              </a:rPr>
              <a:t>MUST READ- Download from CBK website). </a:t>
            </a:r>
          </a:p>
          <a:p>
            <a:r>
              <a:rPr lang="en-GB" dirty="0" smtClean="0"/>
              <a:t>Internationally, we have standards for capital adequacy called BASEL ACCORDS developed by the Basel Committee for Banking Supervision (BCBS) at the Bank of International settlements </a:t>
            </a:r>
            <a:r>
              <a:rPr lang="en-GB" smtClean="0"/>
              <a:t>(BIS) in </a:t>
            </a:r>
            <a:r>
              <a:rPr lang="en-GB" dirty="0" smtClean="0"/>
              <a:t>Basel, Switzerland.</a:t>
            </a:r>
          </a:p>
          <a:p>
            <a:r>
              <a:rPr lang="en-GB" dirty="0" smtClean="0"/>
              <a:t>So far, two accords have been in place</a:t>
            </a:r>
          </a:p>
          <a:p>
            <a:pPr lvl="1"/>
            <a:r>
              <a:rPr lang="en-GB" dirty="0" smtClean="0"/>
              <a:t>Basel 1</a:t>
            </a:r>
          </a:p>
          <a:p>
            <a:pPr lvl="1"/>
            <a:r>
              <a:rPr lang="en-GB" dirty="0" smtClean="0"/>
              <a:t>Basel 2</a:t>
            </a:r>
          </a:p>
          <a:p>
            <a:r>
              <a:rPr lang="en-GB" dirty="0" smtClean="0"/>
              <a:t>The Basel 3 is under development.</a:t>
            </a:r>
          </a:p>
          <a:p>
            <a:r>
              <a:rPr lang="en-GB" dirty="0" smtClean="0"/>
              <a:t>These accords are detailed in the next topic</a:t>
            </a:r>
            <a:endParaRPr lang="fr-FR" dirty="0"/>
          </a:p>
        </p:txBody>
      </p:sp>
    </p:spTree>
    <p:extLst>
      <p:ext uri="{BB962C8B-B14F-4D97-AF65-F5344CB8AC3E}">
        <p14:creationId xmlns:p14="http://schemas.microsoft.com/office/powerpoint/2010/main" val="228722239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for measuring capital adequacy</a:t>
            </a:r>
            <a:endParaRPr lang="fr-FR" dirty="0"/>
          </a:p>
        </p:txBody>
      </p:sp>
      <p:sp>
        <p:nvSpPr>
          <p:cNvPr id="3" name="Content Placeholder 2"/>
          <p:cNvSpPr>
            <a:spLocks noGrp="1"/>
          </p:cNvSpPr>
          <p:nvPr>
            <p:ph idx="1"/>
          </p:nvPr>
        </p:nvSpPr>
        <p:spPr/>
        <p:txBody>
          <a:bodyPr/>
          <a:lstStyle/>
          <a:p>
            <a:r>
              <a:rPr lang="en-GB" b="1" u="sng" dirty="0"/>
              <a:t>Ratio of paid up capital to </a:t>
            </a:r>
            <a:r>
              <a:rPr lang="en-GB" b="1" u="sng" dirty="0" smtClean="0"/>
              <a:t>reserves</a:t>
            </a:r>
          </a:p>
          <a:p>
            <a:r>
              <a:rPr lang="en-GB" b="1" u="sng" dirty="0"/>
              <a:t>Capital deposit </a:t>
            </a:r>
            <a:r>
              <a:rPr lang="en-GB" b="1" u="sng" dirty="0" smtClean="0"/>
              <a:t>ratio</a:t>
            </a:r>
          </a:p>
          <a:p>
            <a:r>
              <a:rPr lang="en-GB" b="1" u="sng" dirty="0"/>
              <a:t>Capital asset </a:t>
            </a:r>
            <a:r>
              <a:rPr lang="en-GB" b="1" u="sng" dirty="0" smtClean="0"/>
              <a:t>ratio</a:t>
            </a:r>
          </a:p>
          <a:p>
            <a:r>
              <a:rPr lang="fr-FR" b="1" u="sng" dirty="0"/>
              <a:t>Risk </a:t>
            </a:r>
            <a:r>
              <a:rPr lang="fr-FR" b="1" u="sng" dirty="0" err="1"/>
              <a:t>adjusted</a:t>
            </a:r>
            <a:r>
              <a:rPr lang="fr-FR" b="1" u="sng" dirty="0"/>
              <a:t> </a:t>
            </a:r>
            <a:r>
              <a:rPr lang="fr-FR" b="1" u="sng" dirty="0" err="1"/>
              <a:t>assets</a:t>
            </a:r>
            <a:r>
              <a:rPr lang="fr-FR" b="1" u="sng" dirty="0"/>
              <a:t> ratio</a:t>
            </a:r>
            <a:endParaRPr lang="fr-FR" dirty="0"/>
          </a:p>
          <a:p>
            <a:endParaRPr lang="en-GB" b="1" u="sng" dirty="0" smtClean="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8580528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Standards for measuring capital adequacy…..</a:t>
            </a:r>
            <a:endParaRPr lang="fr-FR" dirty="0"/>
          </a:p>
        </p:txBody>
      </p:sp>
      <p:sp>
        <p:nvSpPr>
          <p:cNvPr id="3" name="Content Placeholder 2"/>
          <p:cNvSpPr>
            <a:spLocks noGrp="1"/>
          </p:cNvSpPr>
          <p:nvPr>
            <p:ph idx="1"/>
          </p:nvPr>
        </p:nvSpPr>
        <p:spPr/>
        <p:txBody>
          <a:bodyPr>
            <a:normAutofit fontScale="92500" lnSpcReduction="20000"/>
          </a:bodyPr>
          <a:lstStyle/>
          <a:p>
            <a:pPr marL="0" indent="0">
              <a:buNone/>
            </a:pPr>
            <a:r>
              <a:rPr lang="en-GB" b="1" u="sng" dirty="0"/>
              <a:t>Standards for measuring capital adequacy</a:t>
            </a:r>
            <a:endParaRPr lang="fr-FR" dirty="0"/>
          </a:p>
          <a:p>
            <a:pPr marL="0" indent="0">
              <a:buNone/>
            </a:pPr>
            <a:r>
              <a:rPr lang="en-GB" b="1" u="sng" dirty="0"/>
              <a:t>Ratio of paid up capital to reserves</a:t>
            </a:r>
            <a:endParaRPr lang="fr-FR" dirty="0"/>
          </a:p>
          <a:p>
            <a:r>
              <a:rPr lang="en-GB" dirty="0"/>
              <a:t>This is an important index for assessing the financial strength of financial institutions. It is also a pointer to the management policy regarding retention of earnings. Paid up capital comprises of share capital, share premium and retained earnings. Reserves consist of both primary and secondary reserves held by banks. Reserves are expected to follow a rising trend since they are created out of current earnings</a:t>
            </a:r>
            <a:r>
              <a:rPr lang="en-GB" dirty="0" smtClean="0"/>
              <a:t>.</a:t>
            </a:r>
            <a:endParaRPr lang="fr-FR" dirty="0"/>
          </a:p>
          <a:p>
            <a:r>
              <a:rPr lang="en-GB" dirty="0"/>
              <a:t>This measure is simple, but it cannot measure capital adequacy. This ratio fails to measure whether capital is sufficient to absorb losses- failing to shed light on the magnitude of losses to be protected</a:t>
            </a:r>
            <a:r>
              <a:rPr lang="en-GB" dirty="0" smtClean="0"/>
              <a:t>.</a:t>
            </a:r>
            <a:endParaRPr lang="fr-FR" dirty="0"/>
          </a:p>
          <a:p>
            <a:pPr marL="0" indent="0">
              <a:buNone/>
            </a:pPr>
            <a:r>
              <a:rPr lang="en-GB" b="1" u="sng" dirty="0"/>
              <a:t>Capital deposit ratio</a:t>
            </a:r>
            <a:endParaRPr lang="fr-FR" dirty="0"/>
          </a:p>
          <a:p>
            <a:r>
              <a:rPr lang="en-GB" dirty="0"/>
              <a:t>A high capital deposit ratio is indicative that depositors will incur low risks. The rule of the thumb is that financial institutions have a capital fund at a minimum of 10% of deposit liabilities. Though the ratio is simple, it does not measure the amount or quality of assets in which deposits are invested. </a:t>
            </a:r>
            <a:endParaRPr lang="fr-FR" dirty="0"/>
          </a:p>
          <a:p>
            <a:endParaRPr lang="fr-FR" dirty="0"/>
          </a:p>
        </p:txBody>
      </p:sp>
    </p:spTree>
    <p:extLst>
      <p:ext uri="{BB962C8B-B14F-4D97-AF65-F5344CB8AC3E}">
        <p14:creationId xmlns:p14="http://schemas.microsoft.com/office/powerpoint/2010/main" val="23345191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Standards for measuring capital adequacy…..</a:t>
            </a:r>
            <a:endParaRPr lang="fr-F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b="1" u="sng" dirty="0" smtClean="0"/>
                  <a:t>Capital asset ratio</a:t>
                </a:r>
                <a:endParaRPr lang="fr-FR" dirty="0" smtClean="0"/>
              </a:p>
              <a:p>
                <a:r>
                  <a:rPr lang="en-GB" dirty="0" smtClean="0"/>
                  <a:t>This is the ratio of core capital funds to total assets. A ratio of 5% is considered sufficient. </a:t>
                </a:r>
                <a:endParaRPr lang="fr-FR" dirty="0" smtClean="0"/>
              </a:p>
              <a:p>
                <a14:m>
                  <m:oMath xmlns:m="http://schemas.openxmlformats.org/officeDocument/2006/math">
                    <m:r>
                      <a:rPr lang="fr-FR" i="1">
                        <a:latin typeface="Cambria Math" panose="02040503050406030204" pitchFamily="18" charset="0"/>
                      </a:rPr>
                      <m:t>𝐿</m:t>
                    </m:r>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𝐶𝑜𝑟𝑒</m:t>
                        </m:r>
                        <m:r>
                          <a:rPr lang="fr-FR" i="1">
                            <a:latin typeface="Cambria Math" panose="02040503050406030204" pitchFamily="18" charset="0"/>
                          </a:rPr>
                          <m:t> </m:t>
                        </m:r>
                        <m:r>
                          <a:rPr lang="fr-FR" i="1">
                            <a:latin typeface="Cambria Math" panose="02040503050406030204" pitchFamily="18" charset="0"/>
                          </a:rPr>
                          <m:t>𝐶𝑎𝑝𝑖𝑡𝑎𝑙</m:t>
                        </m:r>
                        <m:r>
                          <a:rPr lang="fr-FR" i="1">
                            <a:latin typeface="Cambria Math" panose="02040503050406030204" pitchFamily="18" charset="0"/>
                          </a:rPr>
                          <m:t> (</m:t>
                        </m:r>
                        <m:r>
                          <a:rPr lang="fr-FR" i="1">
                            <a:latin typeface="Cambria Math" panose="02040503050406030204" pitchFamily="18" charset="0"/>
                          </a:rPr>
                          <m:t>𝑇𝑖𝑒𝑟</m:t>
                        </m:r>
                        <m:r>
                          <a:rPr lang="fr-FR" i="1">
                            <a:latin typeface="Cambria Math" panose="02040503050406030204" pitchFamily="18" charset="0"/>
                          </a:rPr>
                          <m:t> 1)</m:t>
                        </m:r>
                      </m:num>
                      <m:den>
                        <m:r>
                          <a:rPr lang="fr-FR" i="1">
                            <a:latin typeface="Cambria Math" panose="02040503050406030204" pitchFamily="18" charset="0"/>
                          </a:rPr>
                          <m:t>𝑇𝑜𝑡𝑎𝑙</m:t>
                        </m:r>
                        <m:r>
                          <a:rPr lang="fr-FR" i="1">
                            <a:latin typeface="Cambria Math" panose="02040503050406030204" pitchFamily="18" charset="0"/>
                          </a:rPr>
                          <m:t> </m:t>
                        </m:r>
                        <m:r>
                          <a:rPr lang="fr-FR" i="1">
                            <a:latin typeface="Cambria Math" panose="02040503050406030204" pitchFamily="18" charset="0"/>
                          </a:rPr>
                          <m:t>𝐴𝑠𝑠𝑒𝑡𝑠</m:t>
                        </m:r>
                      </m:den>
                    </m:f>
                  </m:oMath>
                </a14:m>
                <a:endParaRPr lang="fr-FR" dirty="0"/>
              </a:p>
              <a:p>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1504"/>
                </a:stretch>
              </a:blipFill>
            </p:spPr>
            <p:txBody>
              <a:bodyPr/>
              <a:lstStyle/>
              <a:p>
                <a:r>
                  <a:rPr lang="fr-F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19009690"/>
              </p:ext>
            </p:extLst>
          </p:nvPr>
        </p:nvGraphicFramePr>
        <p:xfrm>
          <a:off x="1228299" y="4189864"/>
          <a:ext cx="8939283" cy="1987100"/>
        </p:xfrm>
        <a:graphic>
          <a:graphicData uri="http://schemas.openxmlformats.org/drawingml/2006/table">
            <a:tbl>
              <a:tblPr firstRow="1" firstCol="1" bandRow="1">
                <a:tableStyleId>{7E9639D4-E3E2-4D34-9284-5A2195B3D0D7}</a:tableStyleId>
              </a:tblPr>
              <a:tblGrid>
                <a:gridCol w="1445072"/>
                <a:gridCol w="7494211"/>
              </a:tblGrid>
              <a:tr h="397420">
                <a:tc>
                  <a:txBody>
                    <a:bodyPr/>
                    <a:lstStyle/>
                    <a:p>
                      <a:pPr marL="457200">
                        <a:lnSpc>
                          <a:spcPct val="120000"/>
                        </a:lnSpc>
                        <a:spcAft>
                          <a:spcPts val="0"/>
                        </a:spcAft>
                      </a:pPr>
                      <a:r>
                        <a:rPr lang="fr-FR" sz="1200" dirty="0">
                          <a:effectLst/>
                          <a:latin typeface="Book Antiqua" panose="02040602050305030304" pitchFamily="18" charset="0"/>
                        </a:rPr>
                        <a:t>L&gt;5%</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20000"/>
                        </a:lnSpc>
                        <a:spcAft>
                          <a:spcPts val="0"/>
                        </a:spcAft>
                      </a:pPr>
                      <a:r>
                        <a:rPr lang="fr-FR" sz="1200" dirty="0" err="1">
                          <a:effectLst/>
                          <a:latin typeface="Book Antiqua" panose="02040602050305030304" pitchFamily="18" charset="0"/>
                        </a:rPr>
                        <a:t>Well</a:t>
                      </a:r>
                      <a:r>
                        <a:rPr lang="fr-FR" sz="1200" dirty="0">
                          <a:effectLst/>
                          <a:latin typeface="Book Antiqua" panose="02040602050305030304" pitchFamily="18" charset="0"/>
                        </a:rPr>
                        <a:t> </a:t>
                      </a:r>
                      <a:r>
                        <a:rPr lang="fr-FR" sz="1200" dirty="0" err="1">
                          <a:effectLst/>
                          <a:latin typeface="Book Antiqua" panose="02040602050305030304" pitchFamily="18" charset="0"/>
                        </a:rPr>
                        <a:t>capitalized</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r>
              <a:tr h="397420">
                <a:tc>
                  <a:txBody>
                    <a:bodyPr/>
                    <a:lstStyle/>
                    <a:p>
                      <a:pPr marL="457200">
                        <a:lnSpc>
                          <a:spcPct val="120000"/>
                        </a:lnSpc>
                        <a:spcAft>
                          <a:spcPts val="0"/>
                        </a:spcAft>
                      </a:pPr>
                      <a:r>
                        <a:rPr lang="fr-FR" sz="1200">
                          <a:effectLst/>
                          <a:latin typeface="Book Antiqua" panose="02040602050305030304" pitchFamily="18" charset="0"/>
                        </a:rPr>
                        <a:t>L&gt;4%</a:t>
                      </a:r>
                      <a:endParaRPr lang="fr-FR" sz="120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20000"/>
                        </a:lnSpc>
                        <a:spcAft>
                          <a:spcPts val="0"/>
                        </a:spcAft>
                      </a:pPr>
                      <a:r>
                        <a:rPr lang="fr-FR" sz="1200" dirty="0" err="1">
                          <a:effectLst/>
                          <a:latin typeface="Book Antiqua" panose="02040602050305030304" pitchFamily="18" charset="0"/>
                        </a:rPr>
                        <a:t>Adequately</a:t>
                      </a:r>
                      <a:r>
                        <a:rPr lang="fr-FR" sz="1200" dirty="0">
                          <a:effectLst/>
                          <a:latin typeface="Book Antiqua" panose="02040602050305030304" pitchFamily="18" charset="0"/>
                        </a:rPr>
                        <a:t> </a:t>
                      </a:r>
                      <a:r>
                        <a:rPr lang="fr-FR" sz="1200" dirty="0" err="1">
                          <a:effectLst/>
                          <a:latin typeface="Book Antiqua" panose="02040602050305030304" pitchFamily="18" charset="0"/>
                        </a:rPr>
                        <a:t>capitalized</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r>
              <a:tr h="397420">
                <a:tc>
                  <a:txBody>
                    <a:bodyPr/>
                    <a:lstStyle/>
                    <a:p>
                      <a:pPr marL="457200">
                        <a:lnSpc>
                          <a:spcPct val="120000"/>
                        </a:lnSpc>
                        <a:spcAft>
                          <a:spcPts val="0"/>
                        </a:spcAft>
                      </a:pPr>
                      <a:r>
                        <a:rPr lang="fr-FR" sz="1200">
                          <a:effectLst/>
                          <a:latin typeface="Book Antiqua" panose="02040602050305030304" pitchFamily="18" charset="0"/>
                        </a:rPr>
                        <a:t>L&lt;4%</a:t>
                      </a:r>
                      <a:endParaRPr lang="fr-FR" sz="120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20000"/>
                        </a:lnSpc>
                        <a:spcAft>
                          <a:spcPts val="0"/>
                        </a:spcAft>
                      </a:pPr>
                      <a:r>
                        <a:rPr lang="fr-FR" sz="1200" dirty="0">
                          <a:effectLst/>
                          <a:latin typeface="Book Antiqua" panose="02040602050305030304" pitchFamily="18" charset="0"/>
                        </a:rPr>
                        <a:t>Under </a:t>
                      </a:r>
                      <a:r>
                        <a:rPr lang="fr-FR" sz="1200" dirty="0" err="1">
                          <a:effectLst/>
                          <a:latin typeface="Book Antiqua" panose="02040602050305030304" pitchFamily="18" charset="0"/>
                        </a:rPr>
                        <a:t>capitalized</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r>
              <a:tr h="397420">
                <a:tc>
                  <a:txBody>
                    <a:bodyPr/>
                    <a:lstStyle/>
                    <a:p>
                      <a:pPr marL="457200">
                        <a:lnSpc>
                          <a:spcPct val="120000"/>
                        </a:lnSpc>
                        <a:spcAft>
                          <a:spcPts val="0"/>
                        </a:spcAft>
                      </a:pPr>
                      <a:r>
                        <a:rPr lang="fr-FR" sz="1200">
                          <a:effectLst/>
                          <a:latin typeface="Book Antiqua" panose="02040602050305030304" pitchFamily="18" charset="0"/>
                        </a:rPr>
                        <a:t>L&lt;3%</a:t>
                      </a:r>
                      <a:endParaRPr lang="fr-FR" sz="120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20000"/>
                        </a:lnSpc>
                        <a:spcAft>
                          <a:spcPts val="0"/>
                        </a:spcAft>
                      </a:pPr>
                      <a:r>
                        <a:rPr lang="fr-FR" sz="1200" dirty="0" err="1">
                          <a:effectLst/>
                          <a:latin typeface="Book Antiqua" panose="02040602050305030304" pitchFamily="18" charset="0"/>
                        </a:rPr>
                        <a:t>Significantly</a:t>
                      </a:r>
                      <a:r>
                        <a:rPr lang="fr-FR" sz="1200" dirty="0">
                          <a:effectLst/>
                          <a:latin typeface="Book Antiqua" panose="02040602050305030304" pitchFamily="18" charset="0"/>
                        </a:rPr>
                        <a:t> </a:t>
                      </a:r>
                      <a:r>
                        <a:rPr lang="fr-FR" sz="1200" dirty="0" err="1">
                          <a:effectLst/>
                          <a:latin typeface="Book Antiqua" panose="02040602050305030304" pitchFamily="18" charset="0"/>
                        </a:rPr>
                        <a:t>under</a:t>
                      </a:r>
                      <a:r>
                        <a:rPr lang="fr-FR" sz="1200" dirty="0">
                          <a:effectLst/>
                          <a:latin typeface="Book Antiqua" panose="02040602050305030304" pitchFamily="18" charset="0"/>
                        </a:rPr>
                        <a:t> </a:t>
                      </a:r>
                      <a:r>
                        <a:rPr lang="fr-FR" sz="1200" dirty="0" err="1">
                          <a:effectLst/>
                          <a:latin typeface="Book Antiqua" panose="02040602050305030304" pitchFamily="18" charset="0"/>
                        </a:rPr>
                        <a:t>capitalized</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r>
              <a:tr h="397420">
                <a:tc>
                  <a:txBody>
                    <a:bodyPr/>
                    <a:lstStyle/>
                    <a:p>
                      <a:pPr marL="457200">
                        <a:lnSpc>
                          <a:spcPct val="120000"/>
                        </a:lnSpc>
                        <a:spcAft>
                          <a:spcPts val="0"/>
                        </a:spcAft>
                      </a:pPr>
                      <a:r>
                        <a:rPr lang="fr-FR" sz="1200">
                          <a:effectLst/>
                          <a:latin typeface="Book Antiqua" panose="02040602050305030304" pitchFamily="18" charset="0"/>
                        </a:rPr>
                        <a:t>L&lt;2%</a:t>
                      </a:r>
                      <a:endParaRPr lang="fr-FR" sz="120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20000"/>
                        </a:lnSpc>
                        <a:spcAft>
                          <a:spcPts val="0"/>
                        </a:spcAft>
                      </a:pPr>
                      <a:r>
                        <a:rPr lang="fr-FR" sz="1200" dirty="0" err="1">
                          <a:effectLst/>
                          <a:latin typeface="Book Antiqua" panose="02040602050305030304" pitchFamily="18" charset="0"/>
                        </a:rPr>
                        <a:t>Critically</a:t>
                      </a:r>
                      <a:r>
                        <a:rPr lang="fr-FR" sz="1200" dirty="0">
                          <a:effectLst/>
                          <a:latin typeface="Book Antiqua" panose="02040602050305030304" pitchFamily="18" charset="0"/>
                        </a:rPr>
                        <a:t> </a:t>
                      </a:r>
                      <a:r>
                        <a:rPr lang="fr-FR" sz="1200" dirty="0" err="1">
                          <a:effectLst/>
                          <a:latin typeface="Book Antiqua" panose="02040602050305030304" pitchFamily="18" charset="0"/>
                        </a:rPr>
                        <a:t>under</a:t>
                      </a:r>
                      <a:r>
                        <a:rPr lang="fr-FR" sz="1200" dirty="0">
                          <a:effectLst/>
                          <a:latin typeface="Book Antiqua" panose="02040602050305030304" pitchFamily="18" charset="0"/>
                        </a:rPr>
                        <a:t> </a:t>
                      </a:r>
                      <a:r>
                        <a:rPr lang="fr-FR" sz="1200" dirty="0" err="1">
                          <a:effectLst/>
                          <a:latin typeface="Book Antiqua" panose="02040602050305030304" pitchFamily="18" charset="0"/>
                        </a:rPr>
                        <a:t>capitalized</a:t>
                      </a:r>
                      <a:endParaRPr lang="fr-FR" sz="1200" dirty="0">
                        <a:solidFill>
                          <a:srgbClr val="5A5A5A"/>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792761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43</TotalTime>
  <Words>1314</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Book Antiqua</vt:lpstr>
      <vt:lpstr>Cambria Math</vt:lpstr>
      <vt:lpstr>Rockwell</vt:lpstr>
      <vt:lpstr>Rockwell Condensed</vt:lpstr>
      <vt:lpstr>Times New Roman</vt:lpstr>
      <vt:lpstr>Wingdings</vt:lpstr>
      <vt:lpstr>Wood Type</vt:lpstr>
      <vt:lpstr>CAPITAL MANAGEMENT</vt:lpstr>
      <vt:lpstr>Capital Management</vt:lpstr>
      <vt:lpstr>What is adequate capital? </vt:lpstr>
      <vt:lpstr>Book value vs. market value of capital</vt:lpstr>
      <vt:lpstr>Book value vs. market value of capital</vt:lpstr>
      <vt:lpstr>The legal basis for capital adequacy</vt:lpstr>
      <vt:lpstr>Standards for measuring capital adequacy</vt:lpstr>
      <vt:lpstr>Standards for measuring capital adequacy…..</vt:lpstr>
      <vt:lpstr>Standards for measuring capital adequacy…..</vt:lpstr>
      <vt:lpstr>Standards for measuring capital adequacy…..</vt:lpstr>
      <vt:lpstr>Risk adjusted assets ratio …</vt:lpstr>
      <vt:lpstr>Risk adjusted assets ratio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MANAGEMENT</dc:title>
  <dc:creator>john</dc:creator>
  <cp:lastModifiedBy>john</cp:lastModifiedBy>
  <cp:revision>12</cp:revision>
  <dcterms:created xsi:type="dcterms:W3CDTF">2014-10-13T05:33:52Z</dcterms:created>
  <dcterms:modified xsi:type="dcterms:W3CDTF">2014-10-13T08:14:30Z</dcterms:modified>
</cp:coreProperties>
</file>