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66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7" r:id="rId16"/>
    <p:sldId id="296" r:id="rId17"/>
    <p:sldId id="298" r:id="rId18"/>
    <p:sldId id="299" r:id="rId19"/>
    <p:sldId id="300" r:id="rId20"/>
    <p:sldId id="301" r:id="rId21"/>
    <p:sldId id="303" r:id="rId22"/>
    <p:sldId id="305" r:id="rId23"/>
    <p:sldId id="304" r:id="rId24"/>
    <p:sldId id="306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2" r:id="rId56"/>
    <p:sldId id="343" r:id="rId57"/>
    <p:sldId id="344" r:id="rId58"/>
    <p:sldId id="348" r:id="rId59"/>
    <p:sldId id="346" r:id="rId60"/>
    <p:sldId id="347" r:id="rId61"/>
    <p:sldId id="349" r:id="rId62"/>
    <p:sldId id="350" r:id="rId63"/>
    <p:sldId id="351" r:id="rId64"/>
    <p:sldId id="352" r:id="rId6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8247" autoAdjust="0"/>
    <p:restoredTop sz="90929"/>
  </p:normalViewPr>
  <p:slideViewPr>
    <p:cSldViewPr>
      <p:cViewPr varScale="1">
        <p:scale>
          <a:sx n="40" d="100"/>
          <a:sy n="40" d="100"/>
        </p:scale>
        <p:origin x="-9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F9F1D8-5D9F-4F76-AD80-90E147D1FB04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w-KE"/>
            </a:p>
          </p:txBody>
        </p:sp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88C635-BE58-4A03-A174-7DDA9E4214A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AC3B-DFA3-424B-90AE-986730CD121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3C559-3BBD-4890-B9CB-5B56E4E5D4C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A0B0B-6D6E-436E-8255-39B40F80CC5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1FEB2-D5E1-4231-B908-04BC24B9A78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F15C3-6073-4ADC-BC06-C7D212DB7F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78E88-7EB9-4947-8E87-4157D17BDB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6CD78-A601-459E-81D0-462C140DB00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256B9-2BB9-415C-ACA8-9CA77101CB5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79070-E859-44DA-8936-C2C093FE31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w-K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954F6-5C61-4AFA-9808-7782D19E25D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w-KE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w-KE"/>
              </a:p>
            </p:txBody>
          </p:sp>
        </p:grpSp>
      </p:grpSp>
      <p:sp>
        <p:nvSpPr>
          <p:cNvPr id="2082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/>
          </a:p>
        </p:txBody>
      </p:sp>
      <p:sp>
        <p:nvSpPr>
          <p:cNvPr id="2085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/>
          </a:p>
        </p:txBody>
      </p:sp>
      <p:sp>
        <p:nvSpPr>
          <p:cNvPr id="2086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6E12F5-7A0C-4E81-9FA2-4BD16C6B8AD6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w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issue of shares and debentures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Define the issue price of shares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Differentiate between preference shares, ordinary chares and deferred shares 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Distinguish between issued capital, uncalled capital and share capital or paid-up capital 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Describe the concept of partly paid shares and calls on unpaid share capital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Account for public company share issues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Define the various costs associated with share issues and account for those costs</a:t>
            </a:r>
            <a:endParaRPr lang="en-US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Differentiate between debentures, mortgage debentures and unsecured notes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Account for the issue and redemption of debentures</a:t>
            </a:r>
          </a:p>
          <a:p>
            <a:pPr algn="l"/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Procedure for issuing shares under a prospectus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The Prospectus together with an application form is made available to the general public.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Application monies are held in trust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Minimum subscription must be received before allotment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Allotment at director’s discretion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Allotment advice is communicated to the applicant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Allotment monies may be required at this stage.</a:t>
            </a:r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391400" cy="11430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 capital issued upon the registration of a company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65656" name="Group 120"/>
          <p:cNvGraphicFramePr>
            <a:graphicFrameLocks noGrp="1"/>
          </p:cNvGraphicFramePr>
          <p:nvPr/>
        </p:nvGraphicFramePr>
        <p:xfrm>
          <a:off x="2133600" y="2362200"/>
          <a:ext cx="5486400" cy="4053840"/>
        </p:xfrm>
        <a:graphic>
          <a:graphicData uri="http://schemas.openxmlformats.org/drawingml/2006/table">
            <a:tbl>
              <a:tblPr/>
              <a:tblGrid>
                <a:gridCol w="1905000"/>
                <a:gridCol w="1727200"/>
                <a:gridCol w="1854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Subscribers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Issue shares to Subscribers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Subscribers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Subscriber Receipt upon Payment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 capital issued by prospectus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  <a:noFill/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Payment in full on application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Part payment on application, balance payable on allotment of the shares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Part payment on application and allotment, with the balance payable in calls</a:t>
            </a:r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fully paid on application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Fully paid on application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Number of shares issued by the directors agrees exactly with the no applied for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All applicants have been received with the full amount</a:t>
            </a:r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fully paid on application Journal Entry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68686" name="Group 78"/>
          <p:cNvGraphicFramePr>
            <a:graphicFrameLocks noGrp="1"/>
          </p:cNvGraphicFramePr>
          <p:nvPr/>
        </p:nvGraphicFramePr>
        <p:xfrm>
          <a:off x="2667000" y="2286000"/>
          <a:ext cx="4953000" cy="3101658"/>
        </p:xfrm>
        <a:graphic>
          <a:graphicData uri="http://schemas.openxmlformats.org/drawingml/2006/table">
            <a:tbl>
              <a:tblPr/>
              <a:tblGrid>
                <a:gridCol w="1952625"/>
                <a:gridCol w="1349375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Account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 the receipt of monies from applicants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fully paid on application Journal Entry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87043" name="Group 1027"/>
          <p:cNvGraphicFramePr>
            <a:graphicFrameLocks noGrp="1"/>
          </p:cNvGraphicFramePr>
          <p:nvPr/>
        </p:nvGraphicFramePr>
        <p:xfrm>
          <a:off x="2667000" y="2286000"/>
          <a:ext cx="4953000" cy="2692400"/>
        </p:xfrm>
        <a:graphic>
          <a:graphicData uri="http://schemas.openxmlformats.org/drawingml/2006/table">
            <a:tbl>
              <a:tblPr/>
              <a:tblGrid>
                <a:gridCol w="1952625"/>
                <a:gridCol w="1349375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 shares to Applicants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fully paid on application Journal Entry 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75803" name="Group 27"/>
          <p:cNvGraphicFramePr>
            <a:graphicFrameLocks noGrp="1"/>
          </p:cNvGraphicFramePr>
          <p:nvPr/>
        </p:nvGraphicFramePr>
        <p:xfrm>
          <a:off x="2667000" y="2286000"/>
          <a:ext cx="4953000" cy="2692400"/>
        </p:xfrm>
        <a:graphic>
          <a:graphicData uri="http://schemas.openxmlformats.org/drawingml/2006/table">
            <a:tbl>
              <a:tblPr/>
              <a:tblGrid>
                <a:gridCol w="1952625"/>
                <a:gridCol w="1349375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Account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Issuing of Shares to Applicants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Under subscribed and oversubscribed share issue Jnl Entry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1952625"/>
                <a:gridCol w="1349375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Applicants deposits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Under subscribed and oversubscribed share issue Jnl Entry Cont.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78875" name="Group 27"/>
          <p:cNvGraphicFramePr>
            <a:graphicFrameLocks noGrp="1"/>
          </p:cNvGraphicFramePr>
          <p:nvPr/>
        </p:nvGraphicFramePr>
        <p:xfrm>
          <a:off x="2667000" y="2286000"/>
          <a:ext cx="4953000" cy="2692400"/>
        </p:xfrm>
        <a:graphic>
          <a:graphicData uri="http://schemas.openxmlformats.org/drawingml/2006/table">
            <a:tbl>
              <a:tblPr/>
              <a:tblGrid>
                <a:gridCol w="1952625"/>
                <a:gridCol w="1349375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 shares to Applicants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Under subscribed and oversubscribed share issue Jnl Entry Cont. 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79894" name="Group 22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1952625"/>
                <a:gridCol w="1349375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Refund Applicants deposits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 Capital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solidFill>
                  <a:srgbClr val="FFFF00"/>
                </a:solidFill>
                <a:effectLst/>
              </a:rPr>
              <a:t>Owners of companies are called shareholders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solidFill>
                  <a:srgbClr val="FFFF00"/>
                </a:solidFill>
                <a:effectLst/>
              </a:rPr>
              <a:t>Founding members are also known as subscribers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solidFill>
                  <a:srgbClr val="FFFF00"/>
                </a:solidFill>
                <a:effectLst/>
              </a:rPr>
              <a:t>All shareholders are sometimes referred to as members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solidFill>
                  <a:srgbClr val="FFFF00"/>
                </a:solidFill>
                <a:effectLst/>
              </a:rPr>
              <a:t>Shares in a Public company can be purchased when the company issues a prospectus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solidFill>
                  <a:srgbClr val="FFFF00"/>
                </a:solidFill>
                <a:effectLst/>
              </a:rPr>
              <a:t>Shares in a Public company can also be traded on the stock exchange</a:t>
            </a:r>
          </a:p>
          <a:p>
            <a:pPr algn="l"/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Under subscribed and oversubscribed share issue Jnl Entry Cont. 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80918" name="Group 22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1952625"/>
                <a:gridCol w="1349375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Issue Shares to Applicants 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partly paid on application with the balance payable on allotment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82974" name="Group 30"/>
          <p:cNvGraphicFramePr>
            <a:graphicFrameLocks noGrp="1"/>
          </p:cNvGraphicFramePr>
          <p:nvPr/>
        </p:nvGraphicFramePr>
        <p:xfrm>
          <a:off x="2667000" y="2286000"/>
          <a:ext cx="4953000" cy="3101658"/>
        </p:xfrm>
        <a:graphic>
          <a:graphicData uri="http://schemas.openxmlformats.org/drawingml/2006/table">
            <a:tbl>
              <a:tblPr/>
              <a:tblGrid>
                <a:gridCol w="1952625"/>
                <a:gridCol w="1349375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Account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 receipt of application monies 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partly paid on application with the balance payable on allotment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85020" name="Group 28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133600"/>
                <a:gridCol w="11684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 shares to applicants 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partly paid on application with the balance payable on allotment 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83990" name="Group 22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1952625"/>
                <a:gridCol w="1349375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Transfer trust account money 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partly paid on application with the balance payable on allotment 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86040" name="Group 24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Allotment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partly paid on application with the balance payable on allotment 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88086" name="Group 22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Allotment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payable on application and allotment and subject to future calls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89112" name="Group 24"/>
          <p:cNvGraphicFramePr>
            <a:graphicFrameLocks noGrp="1"/>
          </p:cNvGraphicFramePr>
          <p:nvPr/>
        </p:nvGraphicFramePr>
        <p:xfrm>
          <a:off x="2667000" y="2286000"/>
          <a:ext cx="4953000" cy="286797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Account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 receipt of application monies 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payable on application and allotment and subject to future calls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96282" name="Group 26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 shares to applicant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payable on application and allotment and subject to future calls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97307" name="Group 27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Account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Transfer trust account monies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payable on application and allotment and subject to future calls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98334" name="Group 30"/>
          <p:cNvGraphicFramePr>
            <a:graphicFrameLocks noGrp="1"/>
          </p:cNvGraphicFramePr>
          <p:nvPr/>
        </p:nvGraphicFramePr>
        <p:xfrm>
          <a:off x="2667000" y="2286000"/>
          <a:ext cx="4953000" cy="286797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Allotment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 amount owing on allotment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Issue price of shares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Maximization of shareholder wealth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Effect on the market price of existing shares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Requirement to sell a desired volume of shares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Expectation of future profits and dividends to service the new shares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Whether ASX listing is proposed or already exists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Usage of an underwriter </a:t>
            </a:r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payable on application and allotment and subject to future calls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99352" name="Group 24"/>
          <p:cNvGraphicFramePr>
            <a:graphicFrameLocks noGrp="1"/>
          </p:cNvGraphicFramePr>
          <p:nvPr/>
        </p:nvGraphicFramePr>
        <p:xfrm>
          <a:off x="2667000" y="2286000"/>
          <a:ext cx="4953000" cy="286797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Allotment 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 receipt of allotment monies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payable on application and allotment and subject to future calls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00378" name="Group 26"/>
          <p:cNvGraphicFramePr>
            <a:graphicFrameLocks noGrp="1"/>
          </p:cNvGraphicFramePr>
          <p:nvPr/>
        </p:nvGraphicFramePr>
        <p:xfrm>
          <a:off x="2667000" y="2286000"/>
          <a:ext cx="4953000" cy="286797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 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 amount owing by shareholders for the call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Shares issued payable on application and allotment and subject to future calls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01400" name="Group 24"/>
          <p:cNvGraphicFramePr>
            <a:graphicFrameLocks noGrp="1"/>
          </p:cNvGraphicFramePr>
          <p:nvPr/>
        </p:nvGraphicFramePr>
        <p:xfrm>
          <a:off x="2667000" y="2286000"/>
          <a:ext cx="4953000" cy="286797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 amount received in respect of  the call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Calls in arrears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Call on shares is made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Co may not receive all call monies owed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Call account remains in a debit balance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New account – Call in arrears and the above is transferred to this account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Call in arrears = Shareholder equity account = reduction in share capital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Co  constitution may call for shareholders with calls in arrears to forfeit their shares and the share reissued</a:t>
            </a:r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Retention of excess application monies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Prospectus issued calls for monies to be paid on application, allotment and future calls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Some applicants may forward all monies in the hope that they receive preferential treatment.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Co may choose to keep this money and allocate it against money owing on allotment and future calls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Directors can only make this decision if allowed by Co constitution</a:t>
            </a:r>
          </a:p>
          <a:p>
            <a:pPr algn="l"/>
            <a:endParaRPr lang="en-US" sz="2000">
              <a:solidFill>
                <a:srgbClr val="FFFF00"/>
              </a:solidFill>
            </a:endParaRPr>
          </a:p>
          <a:p>
            <a:pPr algn="l"/>
            <a:endParaRPr lang="en-US" sz="200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n"/>
            </a:pPr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Retention of excess application monies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05595" name="Group 123"/>
          <p:cNvGraphicFramePr>
            <a:graphicFrameLocks noGrp="1"/>
          </p:cNvGraphicFramePr>
          <p:nvPr/>
        </p:nvGraphicFramePr>
        <p:xfrm>
          <a:off x="1295400" y="1905000"/>
          <a:ext cx="7543800" cy="4419600"/>
        </p:xfrm>
        <a:graphic>
          <a:graphicData uri="http://schemas.openxmlformats.org/drawingml/2006/table">
            <a:tbl>
              <a:tblPr/>
              <a:tblGrid>
                <a:gridCol w="762000"/>
                <a:gridCol w="533400"/>
                <a:gridCol w="838200"/>
                <a:gridCol w="838200"/>
                <a:gridCol w="1066800"/>
                <a:gridCol w="914400"/>
                <a:gridCol w="685800"/>
                <a:gridCol w="685800"/>
                <a:gridCol w="12192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Amt received from applications allocated to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Calls in Advance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Shares applied for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Paid to $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Amt received $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Allotted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 of $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Allotment of $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 1 $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$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 refund $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07545" name="Group 25"/>
          <p:cNvGraphicFramePr>
            <a:graphicFrameLocks noGrp="1"/>
          </p:cNvGraphicFramePr>
          <p:nvPr/>
        </p:nvGraphicFramePr>
        <p:xfrm>
          <a:off x="2667000" y="2286000"/>
          <a:ext cx="4953000" cy="286797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Account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 the receipt of application money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 shares to applicants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09590" name="Group 22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Allotment 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Issue shares on allotment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10617" name="Group 25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Account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Refund application money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Uncalled and paid up share capital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371600"/>
            <a:ext cx="6400800" cy="28194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Shares can be  issued to be paid in full or issued partly paid with the balance paid at a future date(s)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Amounts to be paid at a future date are referred to as calls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A company’s share capital is also referred to as paid-up capital = number of shares issued by the amount that the directors require as payment of shares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The amount not required for payment is referred to as the uncalled amount </a:t>
            </a:r>
            <a:endParaRPr lang="en-AU" sz="2000">
              <a:solidFill>
                <a:srgbClr val="FFFF00"/>
              </a:solidFill>
            </a:endParaRPr>
          </a:p>
        </p:txBody>
      </p:sp>
      <p:graphicFrame>
        <p:nvGraphicFramePr>
          <p:cNvPr id="58408" name="Group 40"/>
          <p:cNvGraphicFramePr>
            <a:graphicFrameLocks noGrp="1"/>
          </p:cNvGraphicFramePr>
          <p:nvPr/>
        </p:nvGraphicFramePr>
        <p:xfrm>
          <a:off x="2133600" y="4038600"/>
          <a:ext cx="6096000" cy="259334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Uncalled capital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No of shares issued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100,000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100,000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Amt called/uncalled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0.50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1.50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Total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$50,000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$150,000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11643" name="Group 27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Account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Transfer trust account money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12665" name="Group 25"/>
          <p:cNvGraphicFramePr>
            <a:graphicFrameLocks noGrp="1"/>
          </p:cNvGraphicFramePr>
          <p:nvPr/>
        </p:nvGraphicFramePr>
        <p:xfrm>
          <a:off x="2667000" y="2286000"/>
          <a:ext cx="4953000" cy="286797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Allotment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 money retained against allotment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13690" name="Group 26"/>
          <p:cNvGraphicFramePr>
            <a:graphicFrameLocks noGrp="1"/>
          </p:cNvGraphicFramePr>
          <p:nvPr/>
        </p:nvGraphicFramePr>
        <p:xfrm>
          <a:off x="2667000" y="2286000"/>
          <a:ext cx="4953000" cy="3119120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Calls in Advance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Excess application money applied to future calls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14714" name="Group 26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 Capital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First Call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15738" name="Group 26"/>
          <p:cNvGraphicFramePr>
            <a:graphicFrameLocks noGrp="1"/>
          </p:cNvGraphicFramePr>
          <p:nvPr/>
        </p:nvGraphicFramePr>
        <p:xfrm>
          <a:off x="2667000" y="2286000"/>
          <a:ext cx="4953000" cy="31016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Cash in advance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Records calls in advance against call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Accounting for retention of excess application money</a:t>
            </a:r>
            <a:endParaRPr lang="en-AU">
              <a:solidFill>
                <a:srgbClr val="FFFF00"/>
              </a:solidFill>
            </a:endParaRPr>
          </a:p>
        </p:txBody>
      </p:sp>
      <p:graphicFrame>
        <p:nvGraphicFramePr>
          <p:cNvPr id="116762" name="Group 26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Call money owing is received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Costs associated with share issue</a:t>
            </a:r>
            <a:endParaRPr lang="en-AU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Preparation of prospectus</a:t>
            </a:r>
          </a:p>
          <a:p>
            <a:pPr>
              <a:lnSpc>
                <a:spcPct val="90000"/>
              </a:lnSpc>
            </a:pPr>
            <a:r>
              <a:rPr lang="en-US" sz="2400" b="1"/>
              <a:t>Lodgment with ASIC</a:t>
            </a:r>
          </a:p>
          <a:p>
            <a:pPr>
              <a:lnSpc>
                <a:spcPct val="90000"/>
              </a:lnSpc>
            </a:pPr>
            <a:r>
              <a:rPr lang="en-US" sz="2400" b="1"/>
              <a:t>Publication</a:t>
            </a:r>
          </a:p>
          <a:p>
            <a:pPr>
              <a:lnSpc>
                <a:spcPct val="90000"/>
              </a:lnSpc>
            </a:pPr>
            <a:r>
              <a:rPr lang="en-US" sz="2400" b="1"/>
              <a:t>Receipt of money</a:t>
            </a:r>
          </a:p>
          <a:p>
            <a:pPr>
              <a:lnSpc>
                <a:spcPct val="90000"/>
              </a:lnSpc>
            </a:pPr>
            <a:r>
              <a:rPr lang="en-US" sz="2400" b="1"/>
              <a:t>Issue of shares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Including stamp duty and taxes, professional advisers’ fees, underwriting costs, commissions and brokerage fees</a:t>
            </a:r>
          </a:p>
          <a:p>
            <a:pPr>
              <a:lnSpc>
                <a:spcPct val="90000"/>
              </a:lnSpc>
            </a:pPr>
            <a:r>
              <a:rPr lang="en-US" sz="2400" b="1"/>
              <a:t>The above “equity issue costs” must be recognized</a:t>
            </a:r>
            <a:r>
              <a:rPr lang="en-US" sz="2400"/>
              <a:t> </a:t>
            </a:r>
            <a:r>
              <a:rPr lang="en-US" sz="2400" b="1"/>
              <a:t>in equity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Indirect costs are not included as transaction costs.</a:t>
            </a:r>
            <a:endParaRPr lang="en-AU" sz="24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/>
              <a:t>Costs associated with share issue</a:t>
            </a:r>
            <a:endParaRPr lang="en-AU"/>
          </a:p>
        </p:txBody>
      </p:sp>
      <p:graphicFrame>
        <p:nvGraphicFramePr>
          <p:cNvPr id="120858" name="Group 26"/>
          <p:cNvGraphicFramePr>
            <a:graphicFrameLocks noGrp="1"/>
          </p:cNvGraphicFramePr>
          <p:nvPr/>
        </p:nvGraphicFramePr>
        <p:xfrm>
          <a:off x="2667000" y="2286000"/>
          <a:ext cx="4953000" cy="31016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Transaction costs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Recording of transaction costs as per AASB 1015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Bookbuilding</a:t>
            </a:r>
            <a:endParaRPr lang="en-AU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Occurs where an investment banker solicits bids from institutional investors prior to pricing an equity issue</a:t>
            </a:r>
            <a:endParaRPr lang="en-A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Stapled securities</a:t>
            </a:r>
            <a:endParaRPr lang="en-AU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Stapling is an arrangement under which different securities are quoted jointly</a:t>
            </a:r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Classes of Shares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FFFF00"/>
                </a:solidFill>
              </a:rPr>
              <a:t>Ordinary Shares</a:t>
            </a:r>
          </a:p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FFFF00"/>
                </a:solidFill>
              </a:rPr>
              <a:t>Preference Shares</a:t>
            </a:r>
          </a:p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FFFF00"/>
                </a:solidFill>
              </a:rPr>
              <a:t>Deferred or founder Shares</a:t>
            </a:r>
            <a:endParaRPr lang="en-AU"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Issuing Debentures</a:t>
            </a:r>
            <a:endParaRPr lang="en-AU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/>
              <a:t>Issuing of debt</a:t>
            </a:r>
          </a:p>
          <a:p>
            <a:pPr>
              <a:lnSpc>
                <a:spcPct val="90000"/>
              </a:lnSpc>
            </a:pPr>
            <a:r>
              <a:rPr lang="en-US" sz="2000" b="1"/>
              <a:t>Attracts interest</a:t>
            </a:r>
          </a:p>
          <a:p>
            <a:pPr>
              <a:lnSpc>
                <a:spcPct val="90000"/>
              </a:lnSpc>
            </a:pPr>
            <a:r>
              <a:rPr lang="en-US" sz="2000" b="1"/>
              <a:t>Must be repaid in a specified time frame</a:t>
            </a:r>
          </a:p>
          <a:p>
            <a:pPr>
              <a:lnSpc>
                <a:spcPct val="90000"/>
              </a:lnSpc>
            </a:pPr>
            <a:r>
              <a:rPr lang="en-US" sz="2000" b="1"/>
              <a:t>Borrower</a:t>
            </a:r>
          </a:p>
          <a:p>
            <a:pPr>
              <a:lnSpc>
                <a:spcPct val="90000"/>
              </a:lnSpc>
            </a:pPr>
            <a:r>
              <a:rPr lang="en-US" sz="2000" b="1"/>
              <a:t>Lender = principal</a:t>
            </a:r>
          </a:p>
          <a:p>
            <a:pPr>
              <a:lnSpc>
                <a:spcPct val="90000"/>
              </a:lnSpc>
            </a:pPr>
            <a:r>
              <a:rPr lang="en-US" sz="2000" b="1"/>
              <a:t>Interest = Charge (Fixed or Floating)</a:t>
            </a:r>
          </a:p>
          <a:p>
            <a:pPr>
              <a:lnSpc>
                <a:spcPct val="90000"/>
              </a:lnSpc>
            </a:pPr>
            <a:r>
              <a:rPr lang="en-US" sz="2000" b="1"/>
              <a:t>Maturity date</a:t>
            </a:r>
          </a:p>
          <a:p>
            <a:pPr>
              <a:lnSpc>
                <a:spcPct val="90000"/>
              </a:lnSpc>
            </a:pPr>
            <a:r>
              <a:rPr lang="en-US" sz="2000" b="1"/>
              <a:t>Redemption</a:t>
            </a:r>
          </a:p>
          <a:p>
            <a:pPr>
              <a:lnSpc>
                <a:spcPct val="90000"/>
              </a:lnSpc>
            </a:pPr>
            <a:r>
              <a:rPr lang="en-US" sz="2000" b="1"/>
              <a:t>Issued via prospectus to the general public and also privately to elite few</a:t>
            </a:r>
          </a:p>
          <a:p>
            <a:pPr>
              <a:lnSpc>
                <a:spcPct val="90000"/>
              </a:lnSpc>
            </a:pPr>
            <a:r>
              <a:rPr lang="en-US" sz="2000" b="1"/>
              <a:t>Must appoint a trustee</a:t>
            </a:r>
          </a:p>
          <a:p>
            <a:pPr>
              <a:lnSpc>
                <a:spcPct val="90000"/>
              </a:lnSpc>
            </a:pPr>
            <a:r>
              <a:rPr lang="en-US" sz="2000" b="1"/>
              <a:t>Clear disclosure of all matters relating to the debentures</a:t>
            </a:r>
            <a:endParaRPr lang="en-AU" sz="2000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Mortgage Debenture</a:t>
            </a:r>
            <a:endParaRPr lang="en-AU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Secured by a first mortgage over land and/or buildings</a:t>
            </a:r>
          </a:p>
          <a:p>
            <a:r>
              <a:rPr lang="en-US" sz="2400" b="1"/>
              <a:t>Cannot exceed &gt;60% of the value of asset</a:t>
            </a:r>
          </a:p>
          <a:p>
            <a:r>
              <a:rPr lang="en-US" sz="2400" b="1"/>
              <a:t>Limits rights to resell/transfer asset</a:t>
            </a:r>
          </a:p>
          <a:p>
            <a:r>
              <a:rPr lang="en-US" sz="2400" b="1"/>
              <a:t>Trustee can take possession and sell to repay debenture holders</a:t>
            </a:r>
            <a:endParaRPr lang="en-AU" sz="2400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Unsecured Note</a:t>
            </a:r>
            <a:endParaRPr lang="en-AU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Debt which is  not secured by any charge over assets</a:t>
            </a:r>
          </a:p>
          <a:p>
            <a:r>
              <a:rPr lang="en-US" sz="2400" b="1"/>
              <a:t>Higher risk = higher rate of interest</a:t>
            </a:r>
            <a:endParaRPr lang="en-AU" sz="2400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Convertible Note</a:t>
            </a:r>
            <a:endParaRPr lang="en-AU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Allows debenture holder to convert debt to paid up share capital or cash upon maturity</a:t>
            </a:r>
          </a:p>
          <a:p>
            <a:pPr>
              <a:buFont typeface="Wingdings" pitchFamily="2" charset="2"/>
              <a:buNone/>
            </a:pPr>
            <a:endParaRPr lang="en-AU" sz="24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Contrast Funds from equity and debt</a:t>
            </a:r>
            <a:endParaRPr lang="en-AU"/>
          </a:p>
        </p:txBody>
      </p:sp>
      <p:graphicFrame>
        <p:nvGraphicFramePr>
          <p:cNvPr id="128081" name="Group 81"/>
          <p:cNvGraphicFramePr>
            <a:graphicFrameLocks noGrp="1"/>
          </p:cNvGraphicFramePr>
          <p:nvPr/>
        </p:nvGraphicFramePr>
        <p:xfrm>
          <a:off x="1447800" y="1981200"/>
          <a:ext cx="7467600" cy="3596640"/>
        </p:xfrm>
        <a:graphic>
          <a:graphicData uri="http://schemas.openxmlformats.org/drawingml/2006/table">
            <a:tbl>
              <a:tblPr/>
              <a:tblGrid>
                <a:gridCol w="4267200"/>
                <a:gridCol w="32004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Shares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Debt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Ownership entitlement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No Ownership entitlement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Voting rights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No Voting rights 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Dilute ownership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Do not share profits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Payment of Dividend is at discretion of Directors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Fixed regular income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Does not have to be repaid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Must be repaid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No restriction on amount of share issue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Specific debt/equity ratio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Dividends = Profit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Interest = Expense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/>
              <a:t>Accounting entries for the issue and redemption of debentures</a:t>
            </a:r>
            <a:endParaRPr lang="en-AU"/>
          </a:p>
        </p:txBody>
      </p:sp>
      <p:graphicFrame>
        <p:nvGraphicFramePr>
          <p:cNvPr id="130076" name="Group 28"/>
          <p:cNvGraphicFramePr>
            <a:graphicFrameLocks noGrp="1"/>
          </p:cNvGraphicFramePr>
          <p:nvPr/>
        </p:nvGraphicFramePr>
        <p:xfrm>
          <a:off x="2667000" y="2286000"/>
          <a:ext cx="4953000" cy="2804160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Account- Debentures</a:t>
                      </a:r>
                      <a:endParaRPr kumimoji="0" lang="en-A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 - 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/>
              <a:t>Accounting entries for the issue of debentures</a:t>
            </a:r>
            <a:endParaRPr lang="en-AU"/>
          </a:p>
        </p:txBody>
      </p:sp>
      <p:graphicFrame>
        <p:nvGraphicFramePr>
          <p:cNvPr id="131104" name="Group 32"/>
          <p:cNvGraphicFramePr>
            <a:graphicFrameLocks noGrp="1"/>
          </p:cNvGraphicFramePr>
          <p:nvPr/>
        </p:nvGraphicFramePr>
        <p:xfrm>
          <a:off x="2667000" y="2286000"/>
          <a:ext cx="4953000" cy="404653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 - 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 - 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Allot debentures and refund excess application monies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/>
              <a:t>Accounting entries for the issue of debentures</a:t>
            </a:r>
            <a:endParaRPr lang="en-AU"/>
          </a:p>
        </p:txBody>
      </p:sp>
      <p:graphicFrame>
        <p:nvGraphicFramePr>
          <p:cNvPr id="132131" name="Group 35"/>
          <p:cNvGraphicFramePr>
            <a:graphicFrameLocks noGrp="1"/>
          </p:cNvGraphicFramePr>
          <p:nvPr/>
        </p:nvGraphicFramePr>
        <p:xfrm>
          <a:off x="2667000" y="2286000"/>
          <a:ext cx="4953000" cy="2692400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Trust Acc - 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Transfer of trust monies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"/>
            <a:ext cx="7086600" cy="1219200"/>
          </a:xfrm>
        </p:spPr>
        <p:txBody>
          <a:bodyPr/>
          <a:lstStyle/>
          <a:p>
            <a:r>
              <a:rPr lang="en-US"/>
              <a:t>Making annual interest payments on debentures</a:t>
            </a:r>
            <a:endParaRPr lang="en-AU"/>
          </a:p>
        </p:txBody>
      </p:sp>
      <p:graphicFrame>
        <p:nvGraphicFramePr>
          <p:cNvPr id="136195" name="Group 3"/>
          <p:cNvGraphicFramePr>
            <a:graphicFrameLocks noGrp="1"/>
          </p:cNvGraphicFramePr>
          <p:nvPr/>
        </p:nvGraphicFramePr>
        <p:xfrm>
          <a:off x="2667000" y="2286000"/>
          <a:ext cx="4953000" cy="244125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Interest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Payment of interest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"/>
            <a:ext cx="7086600" cy="1219200"/>
          </a:xfrm>
        </p:spPr>
        <p:txBody>
          <a:bodyPr/>
          <a:lstStyle/>
          <a:p>
            <a:r>
              <a:rPr lang="en-US"/>
              <a:t>Making annual interest payments on debentures</a:t>
            </a:r>
            <a:endParaRPr lang="en-AU"/>
          </a:p>
        </p:txBody>
      </p:sp>
      <p:graphicFrame>
        <p:nvGraphicFramePr>
          <p:cNvPr id="134169" name="Group 25"/>
          <p:cNvGraphicFramePr>
            <a:graphicFrameLocks noGrp="1"/>
          </p:cNvGraphicFramePr>
          <p:nvPr/>
        </p:nvGraphicFramePr>
        <p:xfrm>
          <a:off x="2667000" y="2286000"/>
          <a:ext cx="4953000" cy="3352800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Interest on 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Accrued expense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Interest incurred but not due for payment on annual balance date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Ordinary Shares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FFFF00"/>
                </a:solidFill>
              </a:rPr>
              <a:t>Basic type</a:t>
            </a:r>
          </a:p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FFFF00"/>
                </a:solidFill>
              </a:rPr>
              <a:t>Full voting rights</a:t>
            </a:r>
          </a:p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FFFF00"/>
                </a:solidFill>
              </a:rPr>
              <a:t>Right to receive dividends</a:t>
            </a:r>
            <a:endParaRPr lang="en-AU"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"/>
            <a:ext cx="7086600" cy="1219200"/>
          </a:xfrm>
        </p:spPr>
        <p:txBody>
          <a:bodyPr/>
          <a:lstStyle/>
          <a:p>
            <a:r>
              <a:rPr lang="en-US"/>
              <a:t>Making annual interest payments on debentures</a:t>
            </a:r>
            <a:endParaRPr lang="en-AU"/>
          </a:p>
        </p:txBody>
      </p:sp>
      <p:graphicFrame>
        <p:nvGraphicFramePr>
          <p:cNvPr id="135194" name="Group 26"/>
          <p:cNvGraphicFramePr>
            <a:graphicFrameLocks noGrp="1"/>
          </p:cNvGraphicFramePr>
          <p:nvPr/>
        </p:nvGraphicFramePr>
        <p:xfrm>
          <a:off x="2667000" y="2286000"/>
          <a:ext cx="4953000" cy="2926080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Accrued expense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Interest on 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Reversal entry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/>
              <a:t>Accounting entries for the redemption of debentures</a:t>
            </a:r>
            <a:endParaRPr lang="en-AU"/>
          </a:p>
        </p:txBody>
      </p:sp>
      <p:graphicFrame>
        <p:nvGraphicFramePr>
          <p:cNvPr id="137240" name="Group 24"/>
          <p:cNvGraphicFramePr>
            <a:graphicFrameLocks noGrp="1"/>
          </p:cNvGraphicFramePr>
          <p:nvPr/>
        </p:nvGraphicFramePr>
        <p:xfrm>
          <a:off x="2667000" y="2286000"/>
          <a:ext cx="4953000" cy="267493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Interest - 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Final interest payment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/>
              <a:t>Accounting entries for the redemption of debentures</a:t>
            </a:r>
            <a:endParaRPr lang="en-AU"/>
          </a:p>
        </p:txBody>
      </p:sp>
      <p:graphicFrame>
        <p:nvGraphicFramePr>
          <p:cNvPr id="138264" name="Group 24"/>
          <p:cNvGraphicFramePr>
            <a:graphicFrameLocks noGrp="1"/>
          </p:cNvGraphicFramePr>
          <p:nvPr/>
        </p:nvGraphicFramePr>
        <p:xfrm>
          <a:off x="2667000" y="2286000"/>
          <a:ext cx="4953000" cy="2867978"/>
        </p:xfrm>
        <a:graphic>
          <a:graphicData uri="http://schemas.openxmlformats.org/drawingml/2006/table">
            <a:tbl>
              <a:tblPr/>
              <a:tblGrid>
                <a:gridCol w="2209800"/>
                <a:gridCol w="1092200"/>
                <a:gridCol w="16510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Payment of debenture holders on redemption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8600"/>
            <a:ext cx="7086600" cy="1295400"/>
          </a:xfrm>
        </p:spPr>
        <p:txBody>
          <a:bodyPr/>
          <a:lstStyle/>
          <a:p>
            <a:r>
              <a:rPr lang="en-US"/>
              <a:t>Accounting entries for the redemption prior to maturity at a discount</a:t>
            </a:r>
            <a:endParaRPr lang="en-AU"/>
          </a:p>
        </p:txBody>
      </p:sp>
      <p:graphicFrame>
        <p:nvGraphicFramePr>
          <p:cNvPr id="139297" name="Group 33"/>
          <p:cNvGraphicFramePr>
            <a:graphicFrameLocks noGrp="1"/>
          </p:cNvGraphicFramePr>
          <p:nvPr/>
        </p:nvGraphicFramePr>
        <p:xfrm>
          <a:off x="2667000" y="2286000"/>
          <a:ext cx="4953000" cy="3690938"/>
        </p:xfrm>
        <a:graphic>
          <a:graphicData uri="http://schemas.openxmlformats.org/drawingml/2006/table">
            <a:tbl>
              <a:tblPr/>
              <a:tblGrid>
                <a:gridCol w="3124200"/>
                <a:gridCol w="914400"/>
                <a:gridCol w="914400"/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General Journal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Debentures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Discount on debenture redemption</a:t>
                      </a:r>
                      <a:endParaRPr kumimoji="0" lang="en-A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Bank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w-K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Cr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Payment of debenture holders on redemption at discount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8600"/>
            <a:ext cx="7086600" cy="1295400"/>
          </a:xfrm>
        </p:spPr>
        <p:txBody>
          <a:bodyPr/>
          <a:lstStyle/>
          <a:p>
            <a:r>
              <a:rPr lang="en-US"/>
              <a:t>Alternate accounts for debt issues</a:t>
            </a:r>
            <a:endParaRPr lang="en-AU"/>
          </a:p>
        </p:txBody>
      </p:sp>
      <p:graphicFrame>
        <p:nvGraphicFramePr>
          <p:cNvPr id="140387" name="Group 99"/>
          <p:cNvGraphicFramePr>
            <a:graphicFrameLocks noGrp="1"/>
          </p:cNvGraphicFramePr>
          <p:nvPr/>
        </p:nvGraphicFramePr>
        <p:xfrm>
          <a:off x="2133600" y="2133600"/>
          <a:ext cx="5486400" cy="3546159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Debenture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Mortgage Debenture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Unsecured Note</a:t>
                      </a: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Applications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Applications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Applications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Debentures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Mortgage Debentures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Unsecured Notes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Interest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Interest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Interest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Premium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Premium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Premium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Discount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Discount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Discount</a:t>
                      </a: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Preference Shares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Preferential rights to a fixed rate of dividends before dividends to ordinary shareholders are declared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Repayment of capital when company is wound up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Participation in surplus assets and profits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Cumulative and non-cumulative dividends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Voting rights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Priority of payment of capital and dividends</a:t>
            </a:r>
          </a:p>
          <a:p>
            <a:pPr algn="l">
              <a:buFont typeface="Wingdings" pitchFamily="2" charset="2"/>
              <a:buChar char="n"/>
            </a:pPr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Deferred or Founder Shares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Issued to initial subscribers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Dividends usually paid after being paid to other shareholders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Founders are shareholders who start up the company before shares are issued to the public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Provider establishment costs and issue the prospectus</a:t>
            </a:r>
          </a:p>
          <a:p>
            <a:pPr algn="l">
              <a:buFont typeface="Wingdings" pitchFamily="2" charset="2"/>
              <a:buChar char="n"/>
            </a:pPr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Share Issue Procedure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400800" cy="38100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Registration of members</a:t>
            </a:r>
          </a:p>
          <a:p>
            <a:pPr algn="l">
              <a:buFont typeface="Wingdings" pitchFamily="2" charset="2"/>
              <a:buChar char="n"/>
            </a:pPr>
            <a:r>
              <a:rPr lang="en-US" sz="2000">
                <a:solidFill>
                  <a:srgbClr val="FFFF00"/>
                </a:solidFill>
              </a:rPr>
              <a:t>Disclosure of rights and liabilities of share issue</a:t>
            </a:r>
          </a:p>
          <a:p>
            <a:pPr marL="457200" lvl="1" indent="0"/>
            <a:r>
              <a:rPr lang="en-US" sz="2000">
                <a:solidFill>
                  <a:srgbClr val="FFFF00"/>
                </a:solidFill>
              </a:rPr>
              <a:t>The class of share being issued</a:t>
            </a:r>
          </a:p>
          <a:p>
            <a:pPr marL="457200" lvl="1" indent="0"/>
            <a:r>
              <a:rPr lang="en-US" sz="2000">
                <a:solidFill>
                  <a:srgbClr val="FFFF00"/>
                </a:solidFill>
              </a:rPr>
              <a:t>Share price and no of shares issued</a:t>
            </a:r>
          </a:p>
          <a:p>
            <a:pPr marL="457200" lvl="1" indent="0"/>
            <a:r>
              <a:rPr lang="en-US" sz="2000">
                <a:solidFill>
                  <a:srgbClr val="FFFF00"/>
                </a:solidFill>
              </a:rPr>
              <a:t>The amount that must be paid for each share with the application (on allotment and future calls)</a:t>
            </a:r>
          </a:p>
          <a:p>
            <a:pPr marL="457200" lvl="1" indent="0"/>
            <a:r>
              <a:rPr lang="en-US" sz="2000">
                <a:solidFill>
                  <a:srgbClr val="FFFF00"/>
                </a:solidFill>
              </a:rPr>
              <a:t>The minimum subscription</a:t>
            </a:r>
          </a:p>
          <a:p>
            <a:pPr marL="457200" lvl="1" indent="0"/>
            <a:r>
              <a:rPr lang="en-US" sz="2000">
                <a:solidFill>
                  <a:srgbClr val="FFFF00"/>
                </a:solidFill>
              </a:rPr>
              <a:t>The allotment process</a:t>
            </a:r>
          </a:p>
          <a:p>
            <a:pPr marL="457200" lvl="1" indent="0"/>
            <a:r>
              <a:rPr lang="en-US" sz="2000">
                <a:solidFill>
                  <a:srgbClr val="FFFF00"/>
                </a:solidFill>
              </a:rPr>
              <a:t>The treatment of over subscription</a:t>
            </a:r>
          </a:p>
          <a:p>
            <a:pPr algn="l"/>
            <a:r>
              <a:rPr lang="en-US" sz="2000">
                <a:solidFill>
                  <a:srgbClr val="FFFF00"/>
                </a:solidFill>
              </a:rPr>
              <a:t> </a:t>
            </a:r>
            <a:endParaRPr lang="en-AU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">
      <a:dk1>
        <a:srgbClr val="000000"/>
      </a:dk1>
      <a:lt1>
        <a:srgbClr val="FFFF00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00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Designs\Azure.pot</Template>
  <TotalTime>277</TotalTime>
  <Words>1881</Words>
  <Application>Microsoft PowerPoint</Application>
  <PresentationFormat>On-screen Show (4:3)</PresentationFormat>
  <Paragraphs>466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Times New Roman</vt:lpstr>
      <vt:lpstr>Wingdings</vt:lpstr>
      <vt:lpstr>Arial</vt:lpstr>
      <vt:lpstr>Azure</vt:lpstr>
      <vt:lpstr>Accounting for issue of shares and debentures</vt:lpstr>
      <vt:lpstr>Share Capital</vt:lpstr>
      <vt:lpstr>Issue price of shares</vt:lpstr>
      <vt:lpstr>Uncalled and paid up share capital</vt:lpstr>
      <vt:lpstr>Classes of Shares</vt:lpstr>
      <vt:lpstr>Ordinary Shares</vt:lpstr>
      <vt:lpstr>Preference Shares</vt:lpstr>
      <vt:lpstr>Deferred or Founder Shares</vt:lpstr>
      <vt:lpstr>Share Issue Procedure</vt:lpstr>
      <vt:lpstr>Procedure for issuing shares under a prospectus</vt:lpstr>
      <vt:lpstr>Share capital issued upon the registration of a company</vt:lpstr>
      <vt:lpstr>Share capital issued by prospectus</vt:lpstr>
      <vt:lpstr>Shares issued fully paid on application</vt:lpstr>
      <vt:lpstr>Shares issued fully paid on application Journal Entry</vt:lpstr>
      <vt:lpstr>Shares issued fully paid on application Journal Entry</vt:lpstr>
      <vt:lpstr>Shares issued fully paid on application Journal Entry </vt:lpstr>
      <vt:lpstr>Under subscribed and oversubscribed share issue Jnl Entry</vt:lpstr>
      <vt:lpstr>Under subscribed and oversubscribed share issue Jnl Entry Cont.</vt:lpstr>
      <vt:lpstr>Under subscribed and oversubscribed share issue Jnl Entry Cont. </vt:lpstr>
      <vt:lpstr>Under subscribed and oversubscribed share issue Jnl Entry Cont. </vt:lpstr>
      <vt:lpstr>Shares issued partly paid on application with the balance payable on allotment</vt:lpstr>
      <vt:lpstr>Shares issued partly paid on application with the balance payable on allotment</vt:lpstr>
      <vt:lpstr>Shares issued partly paid on application with the balance payable on allotment </vt:lpstr>
      <vt:lpstr>Shares issued partly paid on application with the balance payable on allotment </vt:lpstr>
      <vt:lpstr>Shares issued partly paid on application with the balance payable on allotment </vt:lpstr>
      <vt:lpstr>Shares issued payable on application and allotment and subject to future calls</vt:lpstr>
      <vt:lpstr>Shares issued payable on application and allotment and subject to future calls</vt:lpstr>
      <vt:lpstr>Shares issued payable on application and allotment and subject to future calls</vt:lpstr>
      <vt:lpstr>Shares issued payable on application and allotment and subject to future calls</vt:lpstr>
      <vt:lpstr>Shares issued payable on application and allotment and subject to future calls</vt:lpstr>
      <vt:lpstr>Shares issued payable on application and allotment and subject to future calls</vt:lpstr>
      <vt:lpstr>Shares issued payable on application and allotment and subject to future calls</vt:lpstr>
      <vt:lpstr>Calls in arrears</vt:lpstr>
      <vt:lpstr>Retention of excess application monies</vt:lpstr>
      <vt:lpstr>Retention of excess application monies</vt:lpstr>
      <vt:lpstr>Accounting for retention of excess application money</vt:lpstr>
      <vt:lpstr>Accounting for retention of excess application money</vt:lpstr>
      <vt:lpstr>Accounting for retention of excess application money</vt:lpstr>
      <vt:lpstr>Accounting for retention of excess application money</vt:lpstr>
      <vt:lpstr>Accounting for retention of excess application money</vt:lpstr>
      <vt:lpstr>Accounting for retention of excess application money</vt:lpstr>
      <vt:lpstr>Accounting for retention of excess application money</vt:lpstr>
      <vt:lpstr>Accounting for retention of excess application money</vt:lpstr>
      <vt:lpstr>Accounting for retention of excess application money</vt:lpstr>
      <vt:lpstr>Accounting for retention of excess application money</vt:lpstr>
      <vt:lpstr>Costs associated with share issue</vt:lpstr>
      <vt:lpstr>Costs associated with share issue</vt:lpstr>
      <vt:lpstr>Bookbuilding</vt:lpstr>
      <vt:lpstr>Stapled securities</vt:lpstr>
      <vt:lpstr>Issuing Debentures</vt:lpstr>
      <vt:lpstr>Mortgage Debenture</vt:lpstr>
      <vt:lpstr>Unsecured Note</vt:lpstr>
      <vt:lpstr>Convertible Note</vt:lpstr>
      <vt:lpstr>Contrast Funds from equity and debt</vt:lpstr>
      <vt:lpstr>Accounting entries for the issue and redemption of debentures</vt:lpstr>
      <vt:lpstr>Accounting entries for the issue of debentures</vt:lpstr>
      <vt:lpstr>Accounting entries for the issue of debentures</vt:lpstr>
      <vt:lpstr>Making annual interest payments on debentures</vt:lpstr>
      <vt:lpstr>Making annual interest payments on debentures</vt:lpstr>
      <vt:lpstr>Making annual interest payments on debentures</vt:lpstr>
      <vt:lpstr>Accounting entries for the redemption of debentures</vt:lpstr>
      <vt:lpstr>Accounting entries for the redemption of debentures</vt:lpstr>
      <vt:lpstr>Accounting entries for the redemption prior to maturity at a discount</vt:lpstr>
      <vt:lpstr>Alternate accounts for debt issues</vt:lpstr>
    </vt:vector>
  </TitlesOfParts>
  <Company>Victoria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for issue of shares and debentures</dc:title>
  <dc:creator>Financial Services</dc:creator>
  <cp:lastModifiedBy>Muya</cp:lastModifiedBy>
  <cp:revision>13</cp:revision>
  <cp:lastPrinted>1601-01-01T00:00:00Z</cp:lastPrinted>
  <dcterms:created xsi:type="dcterms:W3CDTF">2002-07-17T04:02:13Z</dcterms:created>
  <dcterms:modified xsi:type="dcterms:W3CDTF">2010-05-19T19:44:04Z</dcterms:modified>
</cp:coreProperties>
</file>