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82" r:id="rId8"/>
    <p:sldId id="262" r:id="rId9"/>
    <p:sldId id="263" r:id="rId10"/>
    <p:sldId id="283" r:id="rId11"/>
    <p:sldId id="289" r:id="rId12"/>
    <p:sldId id="264" r:id="rId13"/>
    <p:sldId id="265" r:id="rId14"/>
    <p:sldId id="266" r:id="rId15"/>
    <p:sldId id="267" r:id="rId16"/>
    <p:sldId id="284" r:id="rId17"/>
    <p:sldId id="268" r:id="rId18"/>
    <p:sldId id="269" r:id="rId19"/>
    <p:sldId id="270" r:id="rId20"/>
    <p:sldId id="271" r:id="rId21"/>
    <p:sldId id="285" r:id="rId22"/>
    <p:sldId id="286" r:id="rId23"/>
    <p:sldId id="272" r:id="rId24"/>
    <p:sldId id="273" r:id="rId25"/>
    <p:sldId id="274" r:id="rId26"/>
    <p:sldId id="287" r:id="rId27"/>
    <p:sldId id="290" r:id="rId28"/>
    <p:sldId id="275" r:id="rId29"/>
    <p:sldId id="276" r:id="rId30"/>
    <p:sldId id="277" r:id="rId31"/>
    <p:sldId id="278" r:id="rId32"/>
    <p:sldId id="288" r:id="rId33"/>
    <p:sldId id="291" r:id="rId34"/>
    <p:sldId id="279" r:id="rId35"/>
    <p:sldId id="280" r:id="rId3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4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5765" autoAdjust="0"/>
  </p:normalViewPr>
  <p:slideViewPr>
    <p:cSldViewPr>
      <p:cViewPr varScale="1">
        <p:scale>
          <a:sx n="76" d="100"/>
          <a:sy n="76" d="100"/>
        </p:scale>
        <p:origin x="-18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0.xml"/><Relationship Id="rId18" Type="http://schemas.openxmlformats.org/officeDocument/2006/relationships/slide" Target="slides/slide31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12" Type="http://schemas.openxmlformats.org/officeDocument/2006/relationships/slide" Target="slides/slide19.xml"/><Relationship Id="rId17" Type="http://schemas.openxmlformats.org/officeDocument/2006/relationships/slide" Target="slides/slide28.xml"/><Relationship Id="rId2" Type="http://schemas.openxmlformats.org/officeDocument/2006/relationships/slide" Target="slides/slide2.xml"/><Relationship Id="rId16" Type="http://schemas.openxmlformats.org/officeDocument/2006/relationships/slide" Target="slides/slide26.xml"/><Relationship Id="rId20" Type="http://schemas.openxmlformats.org/officeDocument/2006/relationships/slide" Target="slides/slide34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7.xml"/><Relationship Id="rId5" Type="http://schemas.openxmlformats.org/officeDocument/2006/relationships/slide" Target="slides/slide6.xml"/><Relationship Id="rId15" Type="http://schemas.openxmlformats.org/officeDocument/2006/relationships/slide" Target="slides/slide25.xml"/><Relationship Id="rId10" Type="http://schemas.openxmlformats.org/officeDocument/2006/relationships/slide" Target="slides/slide16.xml"/><Relationship Id="rId19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5.xml"/><Relationship Id="rId14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4349BBBE-2737-461C-9483-E9AF096A1C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A2F13-8E61-4C2F-9997-FEFA037BD98C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ABA44-7F32-4F48-9A97-2877209142AB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180BA-C1F3-41E1-A2D0-F9DF823A993D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7FD77-140E-4E7B-B793-AC368C187257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D6DE2-1370-4F6E-894D-6C61C4A7E92D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FC525-4B43-4A44-A9EC-B52A5684FC20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AC09-8EA4-4ED3-8447-1341D822B76D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96EA8-0B92-450E-AF41-5105D3E71E78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76492-DA98-4E88-BAA6-BF6E08A2A3DC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D807C-E5B1-4736-B3DA-14D40A2F97B3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33" name="Picture 9" descr="C:\Wendy\anabnr2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0A92B2-E418-4F45-AAA2-4C6ECFA8F8FA}" type="slidenum">
              <a:rPr lang="en-US" altLang="zh-TW"/>
              <a:pPr>
                <a:defRPr/>
              </a:pPr>
              <a:t>‹#›</a:t>
            </a:fld>
            <a:endParaRPr lang="en-US" altLang="zh-TW" sz="14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Bank Reconciliation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Example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143000" y="457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4876800" y="457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352800" y="0"/>
            <a:ext cx="422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	Cash book(Bank column)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50925" y="395288"/>
            <a:ext cx="38385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 $</a:t>
            </a:r>
          </a:p>
          <a:p>
            <a:pPr marL="457200" indent="-457200"/>
            <a:r>
              <a:rPr lang="en-US" altLang="zh-TW" sz="2000"/>
              <a:t>Dec 1     Bal b/f                        2800</a:t>
            </a:r>
          </a:p>
          <a:p>
            <a:pPr marL="457200" indent="-457200"/>
            <a:r>
              <a:rPr lang="en-US" altLang="zh-TW" sz="2000"/>
              <a:t>       3     W Lee                        1000</a:t>
            </a:r>
          </a:p>
          <a:p>
            <a:pPr marL="457200" indent="-457200"/>
            <a:r>
              <a:rPr lang="en-US" altLang="zh-TW" sz="2000"/>
              <a:t>     10     T Cheung                   2000</a:t>
            </a:r>
          </a:p>
          <a:p>
            <a:pPr marL="457200" indent="-457200"/>
            <a:r>
              <a:rPr lang="en-US" altLang="zh-TW" sz="2000"/>
              <a:t>     30     S Sin                           1400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860925" y="395288"/>
            <a:ext cx="38528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$</a:t>
            </a:r>
          </a:p>
          <a:p>
            <a:pPr marL="457200" indent="-457200"/>
            <a:r>
              <a:rPr lang="en-US" altLang="zh-TW" sz="2000"/>
              <a:t>Dec 8          K Wong                1600</a:t>
            </a:r>
          </a:p>
          <a:p>
            <a:pPr marL="457200" indent="-457200"/>
            <a:r>
              <a:rPr lang="en-US" altLang="zh-TW" sz="2000"/>
              <a:t>       20        C Kwok                   700</a:t>
            </a:r>
          </a:p>
          <a:p>
            <a:pPr marL="457200" indent="-457200"/>
            <a:r>
              <a:rPr lang="en-US" altLang="zh-TW" sz="2000"/>
              <a:t>       29         M Tang                   100</a:t>
            </a:r>
          </a:p>
          <a:p>
            <a:pPr marL="457200" indent="-457200"/>
            <a:r>
              <a:rPr lang="en-US" altLang="zh-TW" sz="2000"/>
              <a:t>       31        Bal c/f                    4800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1910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001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098925" y="1995488"/>
            <a:ext cx="462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7200                                                      7200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777875" y="2805113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054475" y="2347913"/>
            <a:ext cx="211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Bank Statement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85800" y="2743200"/>
            <a:ext cx="816927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                 Dr               Cr             Balance</a:t>
            </a:r>
          </a:p>
          <a:p>
            <a:pPr marL="457200" indent="-457200"/>
            <a:r>
              <a:rPr lang="en-US" altLang="zh-TW" sz="2000"/>
              <a:t>                                                                      $                  $</a:t>
            </a:r>
          </a:p>
          <a:p>
            <a:pPr marL="457200" indent="-457200"/>
            <a:r>
              <a:rPr lang="en-US" altLang="zh-TW" sz="2000"/>
              <a:t>Dec  1     Balance                                                                                2800                           </a:t>
            </a:r>
          </a:p>
          <a:p>
            <a:pPr marL="457200" indent="-457200"/>
            <a:r>
              <a:rPr lang="en-US" altLang="zh-TW" sz="2000"/>
              <a:t>         3    Cheque deposit                                                  1000           3800</a:t>
            </a:r>
          </a:p>
          <a:p>
            <a:pPr marL="457200" indent="-457200"/>
            <a:r>
              <a:rPr lang="en-US" altLang="zh-TW" sz="2000"/>
              <a:t>         8    Cheque 76343                             1600                                  2200</a:t>
            </a:r>
          </a:p>
          <a:p>
            <a:pPr marL="457200" indent="-457200"/>
            <a:r>
              <a:rPr lang="en-US" altLang="zh-TW" sz="2000"/>
              <a:t>         10  Cheque deposit                                                   2000           4200</a:t>
            </a:r>
          </a:p>
          <a:p>
            <a:pPr marL="457200" indent="-457200"/>
            <a:r>
              <a:rPr lang="en-US" altLang="zh-TW" sz="2000"/>
              <a:t>         11  Dishonoured cheque                    2000                                  2200</a:t>
            </a:r>
          </a:p>
          <a:p>
            <a:pPr marL="457200" indent="-457200"/>
            <a:r>
              <a:rPr lang="en-US" altLang="zh-TW" sz="2000"/>
              <a:t>          11 Service charges                                30                                  2170</a:t>
            </a:r>
          </a:p>
          <a:p>
            <a:pPr marL="457200" indent="-457200"/>
            <a:r>
              <a:rPr lang="en-US" altLang="zh-TW" sz="2000"/>
              <a:t>         12 Autopay-rent                                   250                                  1920</a:t>
            </a:r>
          </a:p>
          <a:p>
            <a:pPr marL="457200" indent="-457200"/>
            <a:r>
              <a:rPr lang="en-US" altLang="zh-TW" sz="2000"/>
              <a:t>          20 Cheque 76344                                700                                   1220</a:t>
            </a:r>
          </a:p>
          <a:p>
            <a:pPr marL="457200" indent="-457200"/>
            <a:r>
              <a:rPr lang="en-US" altLang="zh-TW" sz="2000"/>
              <a:t>          31 Bank interest                                                          50              1270</a:t>
            </a:r>
          </a:p>
          <a:p>
            <a:pPr marL="457200" indent="-457200"/>
            <a:r>
              <a:rPr lang="en-US" altLang="zh-TW" sz="2000"/>
              <a:t>          31 Credit transfer-commission received                    300             1570</a:t>
            </a:r>
          </a:p>
          <a:p>
            <a:pPr marL="457200" indent="-457200"/>
            <a:r>
              <a:rPr lang="en-US" altLang="zh-TW" sz="2000"/>
              <a:t>          31 Balance                                                                                     1570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641725" y="957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26" name="Text Box 17"/>
          <p:cNvSpPr txBox="1">
            <a:spLocks noChangeArrowheads="1"/>
          </p:cNvSpPr>
          <p:nvPr/>
        </p:nvSpPr>
        <p:spPr bwMode="auto">
          <a:xfrm>
            <a:off x="2286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0" y="1905000"/>
            <a:ext cx="1320800" cy="7112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Uncredited</a:t>
            </a:r>
          </a:p>
          <a:p>
            <a:r>
              <a:rPr lang="en-US" altLang="zh-TW" sz="2000"/>
              <a:t>items</a:t>
            </a: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V="1">
            <a:off x="1295400" y="1981200"/>
            <a:ext cx="609600" cy="3810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089525" y="1995488"/>
            <a:ext cx="2259013" cy="4064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Unpresented cheque</a:t>
            </a: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7239000" y="1600200"/>
            <a:ext cx="838200" cy="3810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3641725" y="4891088"/>
            <a:ext cx="1568450" cy="4064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Bank charges</a:t>
            </a: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>
            <a:off x="3352800" y="5105400"/>
            <a:ext cx="304800" cy="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3413125" y="5348288"/>
            <a:ext cx="1397000" cy="4064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Direct debit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 flipV="1">
            <a:off x="3124200" y="5410200"/>
            <a:ext cx="304800" cy="762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3335" name="Text Box 28"/>
          <p:cNvSpPr txBox="1">
            <a:spLocks noChangeArrowheads="1"/>
          </p:cNvSpPr>
          <p:nvPr/>
        </p:nvSpPr>
        <p:spPr bwMode="auto">
          <a:xfrm>
            <a:off x="212725" y="41275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Question:</a:t>
            </a:r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3810000" y="1143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3810000" y="1447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6019800" y="3810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6096000" y="4343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Oval 33"/>
          <p:cNvSpPr>
            <a:spLocks noChangeArrowheads="1"/>
          </p:cNvSpPr>
          <p:nvPr/>
        </p:nvSpPr>
        <p:spPr bwMode="auto">
          <a:xfrm>
            <a:off x="7543800" y="838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7620000" y="1066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>
            <a:off x="4724400" y="4038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4953000" y="5562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4" grpId="0" animBg="1" autoUpdateAnimBg="0"/>
      <p:bldP spid="39955" grpId="0" animBg="1"/>
      <p:bldP spid="39956" grpId="0" animBg="1" autoUpdateAnimBg="0"/>
      <p:bldP spid="39957" grpId="0" animBg="1"/>
      <p:bldP spid="39960" grpId="0" animBg="1" autoUpdateAnimBg="0"/>
      <p:bldP spid="39961" grpId="0" animBg="1"/>
      <p:bldP spid="39962" grpId="0" animBg="1" autoUpdateAnimBg="0"/>
      <p:bldP spid="39963" grpId="0" animBg="1"/>
      <p:bldP spid="39965" grpId="0" animBg="1"/>
      <p:bldP spid="39966" grpId="0" animBg="1"/>
      <p:bldP spid="39967" grpId="0" animBg="1"/>
      <p:bldP spid="39968" grpId="0" animBg="1"/>
      <p:bldP spid="39969" grpId="0" animBg="1"/>
      <p:bldP spid="39970" grpId="0" animBg="1"/>
      <p:bldP spid="39971" grpId="0" animBg="1"/>
      <p:bldP spid="399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1"/>
          <p:cNvGrpSpPr>
            <a:grpSpLocks/>
          </p:cNvGrpSpPr>
          <p:nvPr/>
        </p:nvGrpSpPr>
        <p:grpSpPr bwMode="auto">
          <a:xfrm>
            <a:off x="457200" y="685800"/>
            <a:ext cx="8382000" cy="3200400"/>
            <a:chOff x="288" y="1200"/>
            <a:chExt cx="5280" cy="2592"/>
          </a:xfrm>
        </p:grpSpPr>
        <p:sp>
          <p:nvSpPr>
            <p:cNvPr id="14350" name="Line 4"/>
            <p:cNvSpPr>
              <a:spLocks noChangeShapeType="1"/>
            </p:cNvSpPr>
            <p:nvPr/>
          </p:nvSpPr>
          <p:spPr bwMode="auto">
            <a:xfrm>
              <a:off x="288" y="1488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1" name="Text Box 5"/>
            <p:cNvSpPr txBox="1">
              <a:spLocks noChangeArrowheads="1"/>
            </p:cNvSpPr>
            <p:nvPr/>
          </p:nvSpPr>
          <p:spPr bwMode="auto">
            <a:xfrm>
              <a:off x="1824" y="1200"/>
              <a:ext cx="249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Cash Book (Bank Column)</a:t>
              </a:r>
            </a:p>
          </p:txBody>
        </p:sp>
        <p:sp>
          <p:nvSpPr>
            <p:cNvPr id="14352" name="Line 6"/>
            <p:cNvSpPr>
              <a:spLocks noChangeShapeType="1"/>
            </p:cNvSpPr>
            <p:nvPr/>
          </p:nvSpPr>
          <p:spPr bwMode="auto">
            <a:xfrm>
              <a:off x="2928" y="148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3" name="Text Box 7"/>
            <p:cNvSpPr txBox="1">
              <a:spLocks noChangeArrowheads="1"/>
            </p:cNvSpPr>
            <p:nvPr/>
          </p:nvSpPr>
          <p:spPr bwMode="auto">
            <a:xfrm>
              <a:off x="336" y="1488"/>
              <a:ext cx="2496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1996				$</a:t>
              </a:r>
              <a:endParaRPr lang="en-US" altLang="zh-TW" sz="2000"/>
            </a:p>
          </p:txBody>
        </p:sp>
        <p:sp>
          <p:nvSpPr>
            <p:cNvPr id="14354" name="Text Box 8"/>
            <p:cNvSpPr txBox="1">
              <a:spLocks noChangeArrowheads="1"/>
            </p:cNvSpPr>
            <p:nvPr/>
          </p:nvSpPr>
          <p:spPr bwMode="auto">
            <a:xfrm>
              <a:off x="3024" y="1488"/>
              <a:ext cx="2496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1996				$</a:t>
              </a:r>
              <a:endParaRPr lang="en-US" altLang="zh-TW" sz="2000"/>
            </a:p>
          </p:txBody>
        </p:sp>
        <p:sp>
          <p:nvSpPr>
            <p:cNvPr id="14355" name="Line 9"/>
            <p:cNvSpPr>
              <a:spLocks noChangeShapeType="1"/>
            </p:cNvSpPr>
            <p:nvPr/>
          </p:nvSpPr>
          <p:spPr bwMode="auto">
            <a:xfrm>
              <a:off x="2352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6" name="Line 10"/>
            <p:cNvSpPr>
              <a:spLocks noChangeShapeType="1"/>
            </p:cNvSpPr>
            <p:nvPr/>
          </p:nvSpPr>
          <p:spPr bwMode="auto">
            <a:xfrm>
              <a:off x="5088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143000" y="1905000"/>
            <a:ext cx="332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31 Commission Rec.          300</a:t>
            </a:r>
            <a:endParaRPr lang="en-US" altLang="zh-TW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219200" y="2286000"/>
            <a:ext cx="328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31 Bank Interest	                50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657600" y="3581400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5,150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09600" y="1524000"/>
            <a:ext cx="394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Dec 31 Balance b/f	       4,800</a:t>
            </a:r>
            <a:endParaRPr lang="en-US" altLang="zh-TW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4724400" y="1447800"/>
            <a:ext cx="392906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Dec 31 T. Cheung –</a:t>
            </a:r>
          </a:p>
          <a:p>
            <a:pPr>
              <a:spcBef>
                <a:spcPct val="50000"/>
              </a:spcBef>
            </a:pPr>
            <a:r>
              <a:rPr lang="en-US" altLang="zh-TW" sz="2000"/>
              <a:t>                Dishonoured cheque 2,000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410200" y="2362200"/>
            <a:ext cx="309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31 Bank charges	             30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486400" y="2743200"/>
            <a:ext cx="302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31 Rent		          250</a:t>
            </a:r>
            <a:endParaRPr lang="en-US" altLang="zh-TW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5486400" y="3124200"/>
            <a:ext cx="309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31 Balance c/f	         2870</a:t>
            </a:r>
            <a:endParaRPr lang="en-US" altLang="zh-TW" sz="2000" u="sng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7848600" y="3581400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5,150</a:t>
            </a:r>
          </a:p>
        </p:txBody>
      </p:sp>
      <p:sp>
        <p:nvSpPr>
          <p:cNvPr id="14348" name="Text Box 23"/>
          <p:cNvSpPr txBox="1">
            <a:spLocks noChangeArrowheads="1"/>
          </p:cNvSpPr>
          <p:nvPr/>
        </p:nvSpPr>
        <p:spPr bwMode="auto">
          <a:xfrm>
            <a:off x="669925" y="4994275"/>
            <a:ext cx="762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>
                <a:solidFill>
                  <a:srgbClr val="A00413"/>
                </a:solidFill>
              </a:rPr>
              <a:t>Identify the items which have been omitted in the cash book</a:t>
            </a:r>
          </a:p>
        </p:txBody>
      </p:sp>
      <p:sp>
        <p:nvSpPr>
          <p:cNvPr id="14349" name="Text Box 24"/>
          <p:cNvSpPr txBox="1">
            <a:spLocks noChangeArrowheads="1"/>
          </p:cNvSpPr>
          <p:nvPr/>
        </p:nvSpPr>
        <p:spPr bwMode="auto">
          <a:xfrm>
            <a:off x="365125" y="11747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Answer: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 autoUpdateAnimBg="0"/>
      <p:bldP spid="11278" grpId="0" autoUpdateAnimBg="0"/>
      <p:bldP spid="11279" grpId="0" autoUpdateAnimBg="0"/>
      <p:bldP spid="11281" grpId="0" autoUpdateAnimBg="0"/>
      <p:bldP spid="11282" grpId="0" autoUpdateAnimBg="0"/>
      <p:bldP spid="11283" grpId="0" autoUpdateAnimBg="0"/>
      <p:bldP spid="11284" grpId="0" autoUpdateAnimBg="0"/>
      <p:bldP spid="11285" grpId="0" autoUpdateAnimBg="0"/>
      <p:bldP spid="112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8"/>
          <p:cNvGrpSpPr>
            <a:grpSpLocks/>
          </p:cNvGrpSpPr>
          <p:nvPr/>
        </p:nvGrpSpPr>
        <p:grpSpPr bwMode="auto">
          <a:xfrm>
            <a:off x="457200" y="1363663"/>
            <a:ext cx="8610600" cy="2827337"/>
            <a:chOff x="192" y="859"/>
            <a:chExt cx="5424" cy="2069"/>
          </a:xfrm>
        </p:grpSpPr>
        <p:sp>
          <p:nvSpPr>
            <p:cNvPr id="15375" name="Text Box 3"/>
            <p:cNvSpPr txBox="1">
              <a:spLocks noChangeArrowheads="1"/>
            </p:cNvSpPr>
            <p:nvPr/>
          </p:nvSpPr>
          <p:spPr bwMode="auto">
            <a:xfrm>
              <a:off x="1008" y="859"/>
              <a:ext cx="3936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Reconciliation Statement as at 31 Dec 1996</a:t>
              </a:r>
            </a:p>
          </p:txBody>
        </p:sp>
        <p:sp>
          <p:nvSpPr>
            <p:cNvPr id="15376" name="Line 4"/>
            <p:cNvSpPr>
              <a:spLocks noChangeShapeType="1"/>
            </p:cNvSpPr>
            <p:nvPr/>
          </p:nvSpPr>
          <p:spPr bwMode="auto">
            <a:xfrm>
              <a:off x="192" y="1147"/>
              <a:ext cx="5424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7" name="Text Box 5"/>
            <p:cNvSpPr txBox="1">
              <a:spLocks noChangeArrowheads="1"/>
            </p:cNvSpPr>
            <p:nvPr/>
          </p:nvSpPr>
          <p:spPr bwMode="auto">
            <a:xfrm>
              <a:off x="288" y="1238"/>
              <a:ext cx="5280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/>
                <a:t>								$    </a:t>
              </a:r>
            </a:p>
          </p:txBody>
        </p:sp>
        <p:sp>
          <p:nvSpPr>
            <p:cNvPr id="15378" name="Line 7"/>
            <p:cNvSpPr>
              <a:spLocks noChangeShapeType="1"/>
            </p:cNvSpPr>
            <p:nvPr/>
          </p:nvSpPr>
          <p:spPr bwMode="auto">
            <a:xfrm>
              <a:off x="4752" y="2928"/>
              <a:ext cx="432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457200" y="2362200"/>
            <a:ext cx="658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Corrected balance in hand as per Cash Book			</a:t>
            </a:r>
            <a:endParaRPr lang="en-US" altLang="zh-TW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295400" y="2743200"/>
            <a:ext cx="696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Unpresented cheques					100</a:t>
            </a:r>
            <a:endParaRPr lang="en-US" altLang="zh-TW" u="sng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295400" y="3581400"/>
            <a:ext cx="7067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Bank deposits not yet entered on Bank Statement	              1400</a:t>
            </a:r>
            <a:endParaRPr lang="en-US" altLang="zh-TW"/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533400" y="4191000"/>
            <a:ext cx="567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Balance in hand as per Bank Statement		</a:t>
            </a:r>
            <a:endParaRPr lang="en-US" altLang="zh-TW" sz="2000" u="sng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696200" y="23622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2870</a:t>
            </a:r>
            <a:endParaRPr lang="en-US" altLang="zh-TW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696200" y="41910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1570</a:t>
            </a:r>
            <a:endParaRPr lang="en-US" altLang="zh-TW"/>
          </a:p>
        </p:txBody>
      </p:sp>
      <p:sp>
        <p:nvSpPr>
          <p:cNvPr id="15369" name="Text Box 16"/>
          <p:cNvSpPr txBox="1">
            <a:spLocks noChangeArrowheads="1"/>
          </p:cNvSpPr>
          <p:nvPr/>
        </p:nvSpPr>
        <p:spPr bwMode="auto">
          <a:xfrm>
            <a:off x="457200" y="2743200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Add</a:t>
            </a:r>
          </a:p>
        </p:txBody>
      </p:sp>
      <p:sp>
        <p:nvSpPr>
          <p:cNvPr id="15370" name="Text Box 17"/>
          <p:cNvSpPr txBox="1">
            <a:spLocks noChangeArrowheads="1"/>
          </p:cNvSpPr>
          <p:nvPr/>
        </p:nvSpPr>
        <p:spPr bwMode="auto">
          <a:xfrm>
            <a:off x="457200" y="3505200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Less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76962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7696200" y="31242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2970</a:t>
            </a:r>
            <a:endParaRPr lang="en-US" altLang="zh-TW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7772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74" name="Text Box 22"/>
          <p:cNvSpPr txBox="1">
            <a:spLocks noChangeArrowheads="1"/>
          </p:cNvSpPr>
          <p:nvPr/>
        </p:nvSpPr>
        <p:spPr bwMode="auto">
          <a:xfrm>
            <a:off x="669925" y="5451475"/>
            <a:ext cx="545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>
                <a:solidFill>
                  <a:srgbClr val="A00413"/>
                </a:solidFill>
              </a:rPr>
              <a:t>Only adjusted caused by timing difference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utoUpdateAnimBg="0"/>
      <p:bldP spid="12299" grpId="0" autoUpdateAnimBg="0"/>
      <p:bldP spid="12302" grpId="0" autoUpdateAnimBg="0"/>
      <p:bldP spid="12303" grpId="0" autoUpdateAnimBg="0"/>
      <p:bldP spid="12307" grpId="0" animBg="1"/>
      <p:bldP spid="12308" grpId="0" autoUpdateAnimBg="0"/>
      <p:bldP spid="123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pPr marL="990600" lvl="1" indent="-419100" eaLnBrk="1" hangingPunct="1">
              <a:buFontTx/>
              <a:buNone/>
            </a:pPr>
            <a:r>
              <a:rPr lang="en-US" altLang="zh-TW" smtClean="0"/>
              <a:t>Two steps :</a:t>
            </a:r>
          </a:p>
          <a:p>
            <a:pPr marL="990600" lvl="1" indent="-419100" eaLnBrk="1" hangingPunct="1">
              <a:buFontTx/>
              <a:buNone/>
            </a:pPr>
            <a:r>
              <a:rPr lang="en-US" altLang="zh-TW" smtClean="0"/>
              <a:t>1. Check the bank statement and the cash book to identify the items which have been omitted.</a:t>
            </a:r>
          </a:p>
          <a:p>
            <a:pPr marL="990600" lvl="1" indent="-419100" eaLnBrk="1" hangingPunct="1">
              <a:buClr>
                <a:schemeClr val="tx1"/>
              </a:buClr>
              <a:buFontTx/>
              <a:buNone/>
            </a:pPr>
            <a:r>
              <a:rPr lang="en-US" altLang="zh-TW" smtClean="0"/>
              <a:t>2. Prepare the bank reconciliation statement.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990600"/>
          </a:xfrm>
          <a:noFill/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sz="3600" smtClean="0"/>
              <a:t>To reconcile the bank statement with the Unadjusted cash book</a:t>
            </a: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smtClean="0"/>
              <a:t>Begin with the unadjusted cash book balance and end with the bank statement balance</a:t>
            </a:r>
          </a:p>
        </p:txBody>
      </p:sp>
      <p:grpSp>
        <p:nvGrpSpPr>
          <p:cNvPr id="17411" name="Group 10"/>
          <p:cNvGrpSpPr>
            <a:grpSpLocks/>
          </p:cNvGrpSpPr>
          <p:nvPr/>
        </p:nvGrpSpPr>
        <p:grpSpPr bwMode="auto">
          <a:xfrm>
            <a:off x="457200" y="1550988"/>
            <a:ext cx="8610600" cy="5230812"/>
            <a:chOff x="192" y="1051"/>
            <a:chExt cx="5424" cy="3295"/>
          </a:xfrm>
        </p:grpSpPr>
        <p:sp>
          <p:nvSpPr>
            <p:cNvPr id="17422" name="Text Box 5"/>
            <p:cNvSpPr txBox="1">
              <a:spLocks noChangeArrowheads="1"/>
            </p:cNvSpPr>
            <p:nvPr/>
          </p:nvSpPr>
          <p:spPr bwMode="auto">
            <a:xfrm>
              <a:off x="1008" y="1051"/>
              <a:ext cx="3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Reconciliation Statement as at XXXX</a:t>
              </a:r>
            </a:p>
          </p:txBody>
        </p:sp>
        <p:sp>
          <p:nvSpPr>
            <p:cNvPr id="17423" name="Line 6"/>
            <p:cNvSpPr>
              <a:spLocks noChangeShapeType="1"/>
            </p:cNvSpPr>
            <p:nvPr/>
          </p:nvSpPr>
          <p:spPr bwMode="auto">
            <a:xfrm>
              <a:off x="192" y="1339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4" name="Text Box 7"/>
            <p:cNvSpPr txBox="1">
              <a:spLocks noChangeArrowheads="1"/>
            </p:cNvSpPr>
            <p:nvPr/>
          </p:nvSpPr>
          <p:spPr bwMode="auto">
            <a:xfrm>
              <a:off x="288" y="1430"/>
              <a:ext cx="5280" cy="2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							$	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Corrected balance in hand as per Cash Book			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Add Credit transfers				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Bank interest 				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Unpresented cheques				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Wrong credits by the bank				</a:t>
              </a:r>
              <a:r>
                <a:rPr lang="en-US" altLang="zh-TW" sz="2000" u="sng"/>
                <a:t>x</a:t>
              </a:r>
              <a:r>
                <a:rPr lang="en-US" altLang="zh-TW" sz="2000"/>
                <a:t>	</a:t>
              </a:r>
              <a:r>
                <a:rPr lang="en-US" altLang="zh-TW" sz="2000" u="sng"/>
                <a:t>x</a:t>
              </a:r>
              <a:endParaRPr lang="en-US" altLang="zh-TW" sz="200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							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Less Standing orders / direct debits			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Bank charges				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Dishonoured cheques				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Bank deposits not yet entered on Bank Statement	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Wrong debits by the bank				</a:t>
              </a:r>
              <a:r>
                <a:rPr lang="en-US" altLang="zh-TW" sz="2000" u="sng"/>
                <a:t>x</a:t>
              </a:r>
              <a:r>
                <a:rPr lang="en-US" altLang="zh-TW" sz="2000"/>
                <a:t>	</a:t>
              </a:r>
              <a:r>
                <a:rPr lang="en-US" altLang="zh-TW" sz="2000" u="sng"/>
                <a:t>x</a:t>
              </a:r>
              <a:endParaRPr lang="en-US" altLang="zh-TW" sz="200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Balance in hand as per Bank Statement				</a:t>
              </a:r>
              <a:r>
                <a:rPr lang="en-US" altLang="zh-TW" sz="2000" u="sng"/>
                <a:t>x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TW" sz="2000"/>
            </a:p>
          </p:txBody>
        </p:sp>
        <p:sp>
          <p:nvSpPr>
            <p:cNvPr id="17425" name="Line 9"/>
            <p:cNvSpPr>
              <a:spLocks noChangeShapeType="1"/>
            </p:cNvSpPr>
            <p:nvPr/>
          </p:nvSpPr>
          <p:spPr bwMode="auto">
            <a:xfrm>
              <a:off x="4944" y="41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12" name="Text Box 13"/>
          <p:cNvSpPr txBox="1">
            <a:spLocks noChangeArrowheads="1"/>
          </p:cNvSpPr>
          <p:nvPr/>
        </p:nvSpPr>
        <p:spPr bwMode="auto">
          <a:xfrm>
            <a:off x="3200400" y="2743200"/>
            <a:ext cx="3495675" cy="650875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Amount received on bank statement</a:t>
            </a:r>
          </a:p>
          <a:p>
            <a:r>
              <a:rPr lang="en-US" altLang="zh-TW" sz="1800"/>
              <a:t>But not on bank statement</a:t>
            </a:r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2819400" y="3048000"/>
            <a:ext cx="381000" cy="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3886200" y="3429000"/>
            <a:ext cx="1851025" cy="376238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Timing difference</a:t>
            </a:r>
          </a:p>
        </p:txBody>
      </p:sp>
      <p:sp>
        <p:nvSpPr>
          <p:cNvPr id="17415" name="Line 16"/>
          <p:cNvSpPr>
            <a:spLocks noChangeShapeType="1"/>
          </p:cNvSpPr>
          <p:nvPr/>
        </p:nvSpPr>
        <p:spPr bwMode="auto">
          <a:xfrm flipH="1">
            <a:off x="3505200" y="3657600"/>
            <a:ext cx="381000" cy="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7416" name="Text Box 17"/>
          <p:cNvSpPr txBox="1">
            <a:spLocks noChangeArrowheads="1"/>
          </p:cNvSpPr>
          <p:nvPr/>
        </p:nvSpPr>
        <p:spPr bwMode="auto">
          <a:xfrm>
            <a:off x="4038600" y="3962400"/>
            <a:ext cx="1177925" cy="376238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Bank error</a:t>
            </a:r>
          </a:p>
        </p:txBody>
      </p:sp>
      <p:sp>
        <p:nvSpPr>
          <p:cNvPr id="17417" name="Line 18"/>
          <p:cNvSpPr>
            <a:spLocks noChangeShapeType="1"/>
          </p:cNvSpPr>
          <p:nvPr/>
        </p:nvSpPr>
        <p:spPr bwMode="auto">
          <a:xfrm flipH="1" flipV="1">
            <a:off x="3505200" y="4114800"/>
            <a:ext cx="533400" cy="762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7418" name="Line 19"/>
          <p:cNvSpPr>
            <a:spLocks noChangeShapeType="1"/>
          </p:cNvSpPr>
          <p:nvPr/>
        </p:nvSpPr>
        <p:spPr bwMode="auto">
          <a:xfrm>
            <a:off x="6019800" y="3352800"/>
            <a:ext cx="0" cy="17526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7419" name="Line 20"/>
          <p:cNvSpPr>
            <a:spLocks noChangeShapeType="1"/>
          </p:cNvSpPr>
          <p:nvPr/>
        </p:nvSpPr>
        <p:spPr bwMode="auto">
          <a:xfrm flipH="1">
            <a:off x="3429000" y="5105400"/>
            <a:ext cx="2590800" cy="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7420" name="Line 21"/>
          <p:cNvSpPr>
            <a:spLocks noChangeShapeType="1"/>
          </p:cNvSpPr>
          <p:nvPr/>
        </p:nvSpPr>
        <p:spPr bwMode="auto">
          <a:xfrm flipH="1">
            <a:off x="5486400" y="3810000"/>
            <a:ext cx="76200" cy="15240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7421" name="Line 22"/>
          <p:cNvSpPr>
            <a:spLocks noChangeShapeType="1"/>
          </p:cNvSpPr>
          <p:nvPr/>
        </p:nvSpPr>
        <p:spPr bwMode="auto">
          <a:xfrm flipH="1">
            <a:off x="3962400" y="4343400"/>
            <a:ext cx="762000" cy="16002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Example 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facts are the same as Example 1, but the cash book was not updated.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0"/>
          <p:cNvGrpSpPr>
            <a:grpSpLocks/>
          </p:cNvGrpSpPr>
          <p:nvPr/>
        </p:nvGrpSpPr>
        <p:grpSpPr bwMode="auto">
          <a:xfrm>
            <a:off x="304800" y="1447800"/>
            <a:ext cx="8610600" cy="4416425"/>
            <a:chOff x="192" y="912"/>
            <a:chExt cx="5424" cy="2782"/>
          </a:xfrm>
        </p:grpSpPr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008" y="912"/>
              <a:ext cx="3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Reconciliation Statement as at 31 Dec 1996</a:t>
              </a:r>
            </a:p>
          </p:txBody>
        </p:sp>
        <p:sp>
          <p:nvSpPr>
            <p:cNvPr id="19461" name="Line 6"/>
            <p:cNvSpPr>
              <a:spLocks noChangeShapeType="1"/>
            </p:cNvSpPr>
            <p:nvPr/>
          </p:nvSpPr>
          <p:spPr bwMode="auto">
            <a:xfrm>
              <a:off x="192" y="1200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62" name="Text Box 7"/>
            <p:cNvSpPr txBox="1">
              <a:spLocks noChangeArrowheads="1"/>
            </p:cNvSpPr>
            <p:nvPr/>
          </p:nvSpPr>
          <p:spPr bwMode="auto">
            <a:xfrm>
              <a:off x="288" y="1296"/>
              <a:ext cx="5280" cy="2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							$	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Corrected balance in hand as per Cash Book			           4,800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Add Credit transfers				            300	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Bank interest				              50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Unpresented cheques				            </a:t>
              </a:r>
              <a:r>
                <a:rPr lang="en-US" altLang="zh-TW" sz="2000" u="sng"/>
                <a:t>100</a:t>
              </a:r>
              <a:r>
                <a:rPr lang="en-US" altLang="zh-TW" sz="2000"/>
                <a:t>       __</a:t>
              </a:r>
              <a:r>
                <a:rPr lang="en-US" altLang="zh-TW" sz="2000" u="sng"/>
                <a:t>450</a:t>
              </a:r>
              <a:r>
                <a:rPr lang="en-US" altLang="zh-TW" sz="2000"/>
                <a:t>    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						 	            5,250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Less Bank charges				              30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Dishonoured cheques				         2,000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Bank deposits not yet entered on Bank Statement         1,400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        Direct debit					         </a:t>
              </a:r>
              <a:r>
                <a:rPr lang="en-US" altLang="zh-TW" sz="2000" u="sng"/>
                <a:t>   250</a:t>
              </a:r>
              <a:r>
                <a:rPr lang="en-US" altLang="zh-TW" sz="2000"/>
                <a:t>        </a:t>
              </a:r>
              <a:r>
                <a:rPr lang="en-US" altLang="zh-TW" sz="2000" u="sng"/>
                <a:t>3,680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							            </a:t>
              </a:r>
              <a:r>
                <a:rPr lang="en-US" altLang="zh-TW" sz="2000" u="sng"/>
                <a:t>1,570</a:t>
              </a:r>
              <a:r>
                <a:rPr lang="en-US" altLang="zh-TW" sz="2000"/>
                <a:t>	          			</a:t>
              </a:r>
            </a:p>
          </p:txBody>
        </p:sp>
        <p:sp>
          <p:nvSpPr>
            <p:cNvPr id="19463" name="Line 9"/>
            <p:cNvSpPr>
              <a:spLocks noChangeShapeType="1"/>
            </p:cNvSpPr>
            <p:nvPr/>
          </p:nvSpPr>
          <p:spPr bwMode="auto">
            <a:xfrm>
              <a:off x="4848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59" name="Text Box 11"/>
          <p:cNvSpPr txBox="1">
            <a:spLocks noChangeArrowheads="1"/>
          </p:cNvSpPr>
          <p:nvPr/>
        </p:nvSpPr>
        <p:spPr bwMode="auto">
          <a:xfrm>
            <a:off x="746125" y="42227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Answer:</a:t>
            </a:r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Other Issues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581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en-US" altLang="zh-TW" sz="2800" smtClean="0"/>
              <a:t>Post-dated cheque</a:t>
            </a:r>
          </a:p>
          <a:p>
            <a:pPr marL="990600" lvl="1" indent="-419100" eaLnBrk="1" hangingPunct="1">
              <a:lnSpc>
                <a:spcPct val="80000"/>
              </a:lnSpc>
              <a:buFontTx/>
              <a:buChar char="•"/>
            </a:pPr>
            <a:r>
              <a:rPr lang="en-US" altLang="zh-TW" sz="2400" smtClean="0"/>
              <a:t>It is a cheque which has not yet matured within the current accounting period.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Accounting treatment</a:t>
            </a:r>
          </a:p>
          <a:p>
            <a:pPr marL="990600" lvl="1" indent="-419100" eaLnBrk="1" hangingPunct="1">
              <a:lnSpc>
                <a:spcPct val="80000"/>
              </a:lnSpc>
              <a:buFontTx/>
              <a:buChar char="•"/>
            </a:pPr>
            <a:r>
              <a:rPr lang="en-US" altLang="zh-TW" sz="2400" smtClean="0"/>
              <a:t>The cheque should be held by the cashier and no entry should be made until the cheque becomes mature.</a:t>
            </a:r>
          </a:p>
          <a:p>
            <a:pPr marL="990600" lvl="1" indent="-419100" eaLnBrk="1" hangingPunct="1">
              <a:lnSpc>
                <a:spcPct val="80000"/>
              </a:lnSpc>
              <a:buFontTx/>
              <a:buChar char="•"/>
            </a:pPr>
            <a:r>
              <a:rPr lang="en-US" altLang="zh-TW" sz="2400" smtClean="0"/>
              <a:t>If a post-dated cheque has been entered in the cash book, make correcting entries.</a:t>
            </a:r>
          </a:p>
        </p:txBody>
      </p:sp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914400" y="4800600"/>
            <a:ext cx="7467600" cy="762000"/>
            <a:chOff x="672" y="3456"/>
            <a:chExt cx="4704" cy="480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672" y="3456"/>
              <a:ext cx="120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/>
                <a:t>Dr Debtors</a:t>
              </a:r>
            </a:p>
            <a:p>
              <a:r>
                <a:rPr lang="en-US" altLang="zh-TW"/>
                <a:t>Cr Bank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872" y="3456"/>
              <a:ext cx="350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With the amount of the post-dated cheque</a:t>
              </a:r>
            </a:p>
          </p:txBody>
        </p:sp>
      </p:grp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26670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 startAt="2"/>
            </a:pPr>
            <a:r>
              <a:rPr lang="en-US" altLang="zh-TW" smtClean="0"/>
              <a:t>Stale cheque</a:t>
            </a:r>
          </a:p>
          <a:p>
            <a:pPr marL="990600" lvl="1" indent="-419100" eaLnBrk="1" hangingPunct="1">
              <a:buFontTx/>
              <a:buChar char="•"/>
            </a:pPr>
            <a:r>
              <a:rPr lang="en-US" altLang="zh-TW" smtClean="0"/>
              <a:t>It is a cheque which has been drawn for more than 6 months but has not yet gone through the bank of the drawee.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 smtClean="0"/>
              <a:t>	Accounting treatment:</a:t>
            </a:r>
          </a:p>
          <a:p>
            <a:pPr marL="609600" indent="-609600" eaLnBrk="1" hangingPunct="1">
              <a:buFontTx/>
              <a:buNone/>
            </a:pPr>
            <a:endParaRPr lang="en-US" altLang="zh-TW" smtClean="0"/>
          </a:p>
        </p:txBody>
      </p:sp>
      <p:grpSp>
        <p:nvGrpSpPr>
          <p:cNvPr id="21507" name="Group 7"/>
          <p:cNvGrpSpPr>
            <a:grpSpLocks/>
          </p:cNvGrpSpPr>
          <p:nvPr/>
        </p:nvGrpSpPr>
        <p:grpSpPr bwMode="auto">
          <a:xfrm>
            <a:off x="990600" y="4419600"/>
            <a:ext cx="7467600" cy="762000"/>
            <a:chOff x="576" y="2256"/>
            <a:chExt cx="4704" cy="480"/>
          </a:xfrm>
        </p:grpSpPr>
        <p:sp>
          <p:nvSpPr>
            <p:cNvPr id="21508" name="Rectangle 5"/>
            <p:cNvSpPr>
              <a:spLocks noChangeArrowheads="1"/>
            </p:cNvSpPr>
            <p:nvPr/>
          </p:nvSpPr>
          <p:spPr bwMode="auto">
            <a:xfrm>
              <a:off x="576" y="2256"/>
              <a:ext cx="120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/>
                <a:t>Dr Bank</a:t>
              </a:r>
            </a:p>
            <a:p>
              <a:r>
                <a:rPr lang="en-US" altLang="zh-TW"/>
                <a:t>Cr Creditor</a:t>
              </a:r>
            </a:p>
          </p:txBody>
        </p:sp>
        <p:sp>
          <p:nvSpPr>
            <p:cNvPr id="21509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350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With the amount of the state cheque</a:t>
              </a:r>
            </a:p>
          </p:txBody>
        </p:sp>
      </p:grp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The purpose of the bank reconciliation statement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Due to the timing difference, omissions and errors made by the bank or the firm itself.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balance of the bank statement and the bank account in the cash book rarely agree.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Bank reconciliation statements can be used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explain the reasons for the differences and to identify errors and omissions in both documents, so that corrections can be made as soon as possible.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2971800"/>
          </a:xfrm>
        </p:spPr>
        <p:txBody>
          <a:bodyPr/>
          <a:lstStyle/>
          <a:p>
            <a:pPr marL="660400" indent="-660400" eaLnBrk="1" hangingPunct="1">
              <a:buFontTx/>
              <a:buAutoNum type="alphaUcPeriod" startAt="3"/>
            </a:pPr>
            <a:r>
              <a:rPr lang="en-US" altLang="zh-TW" smtClean="0"/>
              <a:t>Errors made by the bank</a:t>
            </a:r>
          </a:p>
          <a:p>
            <a:pPr marL="1035050" lvl="1" indent="-463550" eaLnBrk="1" hangingPunct="1">
              <a:buClr>
                <a:schemeClr val="tx1"/>
              </a:buClr>
              <a:buFontTx/>
              <a:buAutoNum type="romanLcPeriod"/>
            </a:pPr>
            <a:r>
              <a:rPr lang="en-US" altLang="zh-TW" sz="3200" smtClean="0"/>
              <a:t>Errors corrected within the current accounting period</a:t>
            </a:r>
          </a:p>
          <a:p>
            <a:pPr marL="1035050" lvl="1" indent="-463550" eaLnBrk="1" hangingPunct="1">
              <a:buClr>
                <a:schemeClr val="tx1"/>
              </a:buClr>
              <a:buFontTx/>
              <a:buAutoNum type="romanLcPeriod"/>
            </a:pPr>
            <a:r>
              <a:rPr lang="en-US" altLang="zh-TW" sz="3200" smtClean="0"/>
              <a:t>Errors not corrected within the current accounting period</a:t>
            </a:r>
          </a:p>
        </p:txBody>
      </p:sp>
    </p:spTree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685800" y="990600"/>
            <a:ext cx="8143875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Tx/>
              <a:buChar char="•"/>
            </a:pPr>
            <a:r>
              <a:rPr lang="en-US" altLang="zh-TW" sz="3200"/>
              <a:t>Errors corrected within the current 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TW" sz="3200"/>
              <a:t>     accounting period</a:t>
            </a:r>
            <a:endParaRPr lang="en-US" altLang="zh-TW"/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TW"/>
              <a:t>       </a:t>
            </a:r>
            <a:r>
              <a:rPr lang="en-US" altLang="zh-TW" sz="2800"/>
              <a:t>-As the error has been corrected by the bank within </a:t>
            </a:r>
          </a:p>
          <a:p>
            <a:pPr marL="495300" indent="-4953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TW" sz="2800"/>
              <a:t>       current accounting period, no adjustment is needed.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"/>
          <p:cNvGrpSpPr>
            <a:grpSpLocks/>
          </p:cNvGrpSpPr>
          <p:nvPr/>
        </p:nvGrpSpPr>
        <p:grpSpPr bwMode="auto">
          <a:xfrm>
            <a:off x="701675" y="1482725"/>
            <a:ext cx="7772400" cy="3903663"/>
            <a:chOff x="384" y="1488"/>
            <a:chExt cx="4896" cy="2459"/>
          </a:xfrm>
        </p:grpSpPr>
        <p:sp>
          <p:nvSpPr>
            <p:cNvPr id="24585" name="Text Box 4"/>
            <p:cNvSpPr txBox="1">
              <a:spLocks noChangeArrowheads="1"/>
            </p:cNvSpPr>
            <p:nvPr/>
          </p:nvSpPr>
          <p:spPr bwMode="auto">
            <a:xfrm>
              <a:off x="2064" y="1488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/>
                <a:t>Bank Statement</a:t>
              </a:r>
            </a:p>
          </p:txBody>
        </p:sp>
        <p:sp>
          <p:nvSpPr>
            <p:cNvPr id="24586" name="Line 5"/>
            <p:cNvSpPr>
              <a:spLocks noChangeShapeType="1"/>
            </p:cNvSpPr>
            <p:nvPr/>
          </p:nvSpPr>
          <p:spPr bwMode="auto">
            <a:xfrm>
              <a:off x="384" y="1728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587" name="Text Box 6"/>
            <p:cNvSpPr txBox="1">
              <a:spLocks noChangeArrowheads="1"/>
            </p:cNvSpPr>
            <p:nvPr/>
          </p:nvSpPr>
          <p:spPr bwMode="auto">
            <a:xfrm>
              <a:off x="432" y="1728"/>
              <a:ext cx="4800" cy="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					Dr	Cr	Balance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800"/>
                <a:t>1996					 $	 $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Dec 1 Balance						  240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       1 Cheque 54321			520		  280 O/D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       2 Credit				            2,000       1,720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       8 Cheque 54232		           1,600		  120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     20 Cheque 10674		              300		  180 O/D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     20 Adjsutment				               300	  120</a:t>
              </a:r>
            </a:p>
          </p:txBody>
        </p:sp>
      </p:grp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Example 3 : </a:t>
            </a:r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>
            <a:off x="2971800" y="4724400"/>
            <a:ext cx="228600" cy="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3200400" y="4724400"/>
            <a:ext cx="0" cy="4572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2" name="Line 10"/>
          <p:cNvSpPr>
            <a:spLocks noChangeShapeType="1"/>
          </p:cNvSpPr>
          <p:nvPr/>
        </p:nvSpPr>
        <p:spPr bwMode="auto">
          <a:xfrm>
            <a:off x="2895600" y="5181600"/>
            <a:ext cx="304800" cy="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3" name="Line 11"/>
          <p:cNvSpPr>
            <a:spLocks noChangeShapeType="1"/>
          </p:cNvSpPr>
          <p:nvPr/>
        </p:nvSpPr>
        <p:spPr bwMode="auto">
          <a:xfrm>
            <a:off x="3200400" y="4953000"/>
            <a:ext cx="228600" cy="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3429000" y="4800600"/>
            <a:ext cx="2181225" cy="83185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No adjustment</a:t>
            </a:r>
          </a:p>
          <a:p>
            <a:r>
              <a:rPr lang="en-US" altLang="zh-TW"/>
              <a:t>should be made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Tx/>
              <a:buChar char="•"/>
            </a:pPr>
            <a:r>
              <a:rPr lang="en-US" altLang="zh-TW" smtClean="0"/>
              <a:t>Errors not corrected within the current accounting period</a:t>
            </a:r>
          </a:p>
          <a:p>
            <a:pPr marL="1035050" lvl="1" indent="-463550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Example 4 :</a:t>
            </a:r>
          </a:p>
          <a:p>
            <a:pPr marL="1035050" lvl="1" indent="-463550" eaLnBrk="1" hangingPunct="1">
              <a:lnSpc>
                <a:spcPct val="90000"/>
              </a:lnSpc>
              <a:buFontTx/>
              <a:buChar char="•"/>
            </a:pPr>
            <a:r>
              <a:rPr lang="en-US" altLang="zh-TW" smtClean="0"/>
              <a:t>An amount of $1,000 which should be credited into the owner’s personal account was wrongly credited by the bank to the company’s bank account. The balance of the cash book is $4,000 and the balance of the bank statement was $5,000 at 31 Dec 1996</a:t>
            </a:r>
          </a:p>
        </p:txBody>
      </p:sp>
    </p:spTree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7"/>
          <p:cNvGrpSpPr>
            <a:grpSpLocks/>
          </p:cNvGrpSpPr>
          <p:nvPr/>
        </p:nvGrpSpPr>
        <p:grpSpPr bwMode="auto">
          <a:xfrm>
            <a:off x="457200" y="2133600"/>
            <a:ext cx="8610600" cy="2286000"/>
            <a:chOff x="192" y="912"/>
            <a:chExt cx="5424" cy="1440"/>
          </a:xfrm>
        </p:grpSpPr>
        <p:sp>
          <p:nvSpPr>
            <p:cNvPr id="26629" name="Text Box 3"/>
            <p:cNvSpPr txBox="1">
              <a:spLocks noChangeArrowheads="1"/>
            </p:cNvSpPr>
            <p:nvPr/>
          </p:nvSpPr>
          <p:spPr bwMode="auto">
            <a:xfrm>
              <a:off x="1008" y="912"/>
              <a:ext cx="3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Reconciliation Statement as at 31 Dec 1996</a:t>
              </a:r>
            </a:p>
          </p:txBody>
        </p:sp>
        <p:sp>
          <p:nvSpPr>
            <p:cNvPr id="26630" name="Line 4"/>
            <p:cNvSpPr>
              <a:spLocks noChangeShapeType="1"/>
            </p:cNvSpPr>
            <p:nvPr/>
          </p:nvSpPr>
          <p:spPr bwMode="auto">
            <a:xfrm>
              <a:off x="192" y="1200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288" y="1200"/>
              <a:ext cx="5280" cy="1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/>
                <a:t>								$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Balance in hand as per Cash Book				          4,000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Add wrong credit by the bank				          </a:t>
              </a:r>
              <a:r>
                <a:rPr lang="en-US" altLang="zh-TW" sz="2000" u="sng"/>
                <a:t>1,000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							          </a:t>
              </a:r>
              <a:r>
                <a:rPr lang="en-US" altLang="zh-TW" sz="2000" u="sng"/>
                <a:t>5,000</a:t>
              </a:r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>
              <a:off x="47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627" name="Text Box 8"/>
          <p:cNvSpPr txBox="1">
            <a:spLocks noChangeArrowheads="1"/>
          </p:cNvSpPr>
          <p:nvPr/>
        </p:nvSpPr>
        <p:spPr bwMode="auto">
          <a:xfrm>
            <a:off x="517525" y="5070475"/>
            <a:ext cx="8340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>
                <a:solidFill>
                  <a:srgbClr val="A00413"/>
                </a:solidFill>
              </a:rPr>
              <a:t>As it is an error made by the bank, no adjustment is needed in the </a:t>
            </a:r>
          </a:p>
          <a:p>
            <a:r>
              <a:rPr lang="en-US" altLang="zh-TW">
                <a:solidFill>
                  <a:srgbClr val="A00413"/>
                </a:solidFill>
              </a:rPr>
              <a:t>company’s cash book</a:t>
            </a:r>
          </a:p>
        </p:txBody>
      </p:sp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593725" y="65087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Answer:</a:t>
            </a:r>
          </a:p>
        </p:txBody>
      </p:sp>
    </p:spTree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 startAt="4"/>
            </a:pPr>
            <a:r>
              <a:rPr lang="en-US" altLang="zh-TW" smtClean="0"/>
              <a:t>Different opening balances of the cash book and the bank statement</a:t>
            </a:r>
          </a:p>
          <a:p>
            <a:pPr marL="990600" lvl="1" indent="-419100" eaLnBrk="1" hangingPunct="1">
              <a:buFontTx/>
              <a:buNone/>
            </a:pPr>
            <a:r>
              <a:rPr lang="en-US" altLang="zh-TW" smtClean="0"/>
              <a:t>The following steps should be taken:</a:t>
            </a:r>
          </a:p>
          <a:p>
            <a:pPr marL="990600" lvl="1" indent="-4191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mtClean="0"/>
              <a:t>Reconcile the opening cash book balance with the opening bank statement balance.</a:t>
            </a:r>
          </a:p>
          <a:p>
            <a:pPr marL="990600" lvl="1" indent="-4191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mtClean="0"/>
              <a:t>The adjusting items for the opening balances should not appear in the bank reconciliation statement of the current period.</a:t>
            </a:r>
          </a:p>
          <a:p>
            <a:pPr marL="990600" lvl="1" indent="-4191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TW" smtClean="0"/>
              <a:t>Prepare the bank reconciliation statement.</a:t>
            </a:r>
          </a:p>
        </p:txBody>
      </p:sp>
    </p:spTree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Example 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143000" y="457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4876800" y="457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352800" y="0"/>
            <a:ext cx="422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	Cash book(Bank column)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050925" y="395288"/>
            <a:ext cx="3894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 $</a:t>
            </a:r>
          </a:p>
          <a:p>
            <a:pPr marL="457200" indent="-457200"/>
            <a:r>
              <a:rPr lang="en-US" altLang="zh-TW" sz="2000"/>
              <a:t>Dec 1     Bal b/f                       10600</a:t>
            </a:r>
          </a:p>
          <a:p>
            <a:pPr marL="457200" indent="-457200"/>
            <a:r>
              <a:rPr lang="en-US" altLang="zh-TW" sz="2000"/>
              <a:t>       2    C Lee                          2800</a:t>
            </a:r>
          </a:p>
          <a:p>
            <a:pPr marL="457200" indent="-457200"/>
            <a:r>
              <a:rPr lang="en-US" altLang="zh-TW" sz="2000"/>
              <a:t>        8    P Wong                      1538</a:t>
            </a:r>
          </a:p>
          <a:p>
            <a:pPr marL="457200" indent="-457200"/>
            <a:r>
              <a:rPr lang="en-US" altLang="zh-TW" sz="2000"/>
              <a:t>     31     T Kong                       1300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860925" y="395288"/>
            <a:ext cx="40417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$</a:t>
            </a:r>
          </a:p>
          <a:p>
            <a:pPr marL="457200" indent="-457200"/>
            <a:r>
              <a:rPr lang="en-US" altLang="zh-TW" sz="2000"/>
              <a:t>Dec 2         Bank charges( Nov) 500</a:t>
            </a:r>
          </a:p>
          <a:p>
            <a:pPr marL="457200" indent="-457200"/>
            <a:r>
              <a:rPr lang="en-US" altLang="zh-TW" sz="2000"/>
              <a:t>       28        K Tong-742            1000</a:t>
            </a:r>
          </a:p>
          <a:p>
            <a:pPr marL="457200" indent="-457200"/>
            <a:r>
              <a:rPr lang="en-US" altLang="zh-TW" sz="2000"/>
              <a:t>       29         C Au-743               1400</a:t>
            </a:r>
          </a:p>
          <a:p>
            <a:pPr marL="457200" indent="-457200"/>
            <a:r>
              <a:rPr lang="en-US" altLang="zh-TW" sz="2000"/>
              <a:t>       30       China Ltd-744          2100</a:t>
            </a:r>
          </a:p>
          <a:p>
            <a:pPr marL="457200" indent="-457200"/>
            <a:r>
              <a:rPr lang="en-US" altLang="zh-TW" sz="2000"/>
              <a:t>       31        Bal c/f                     11238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1910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80772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114800" y="2133600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7200                                                       7200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762000" y="31242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978275" y="2728913"/>
            <a:ext cx="211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Bank Statement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09600" y="3124200"/>
            <a:ext cx="81692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                 Dr               Cr             Balance</a:t>
            </a:r>
          </a:p>
          <a:p>
            <a:pPr marL="457200" indent="-457200"/>
            <a:r>
              <a:rPr lang="en-US" altLang="zh-TW" sz="2000"/>
              <a:t>                                                                      $                  $</a:t>
            </a:r>
          </a:p>
          <a:p>
            <a:pPr marL="457200" indent="-457200"/>
            <a:r>
              <a:rPr lang="en-US" altLang="zh-TW" sz="2000"/>
              <a:t>Dec  1     Balance                                                                                11500                          </a:t>
            </a:r>
          </a:p>
          <a:p>
            <a:pPr marL="457200" indent="-457200"/>
            <a:r>
              <a:rPr lang="en-US" altLang="zh-TW" sz="2000"/>
              <a:t>         2     Credit                                                                1000           12500</a:t>
            </a:r>
          </a:p>
          <a:p>
            <a:pPr marL="457200" indent="-457200"/>
            <a:r>
              <a:rPr lang="en-US" altLang="zh-TW" sz="2000"/>
              <a:t>         2      Credit                                                                2800           15300</a:t>
            </a:r>
          </a:p>
          <a:p>
            <a:pPr marL="457200" indent="-457200"/>
            <a:r>
              <a:rPr lang="en-US" altLang="zh-TW" sz="2000"/>
              <a:t>         3     736                                              2400                                 12900</a:t>
            </a:r>
          </a:p>
          <a:p>
            <a:pPr marL="457200" indent="-457200"/>
            <a:r>
              <a:rPr lang="en-US" altLang="zh-TW" sz="2000"/>
              <a:t>         8     Credit                                                                    1538        14438</a:t>
            </a:r>
          </a:p>
          <a:p>
            <a:pPr marL="457200" indent="-457200"/>
            <a:r>
              <a:rPr lang="en-US" altLang="zh-TW" sz="2000"/>
              <a:t>         22  Standing order-rent                       4000                                 10438</a:t>
            </a:r>
          </a:p>
          <a:p>
            <a:pPr marL="457200" indent="-457200"/>
            <a:r>
              <a:rPr lang="en-US" altLang="zh-TW" sz="2000"/>
              <a:t>         24 Service charges                               200                                   10238</a:t>
            </a:r>
          </a:p>
          <a:p>
            <a:pPr marL="457200" indent="-457200"/>
            <a:r>
              <a:rPr lang="en-US" altLang="zh-TW" sz="2000"/>
              <a:t>          28  742                                               1000                                   9238</a:t>
            </a:r>
          </a:p>
          <a:p>
            <a:pPr marL="457200" indent="-457200"/>
            <a:r>
              <a:rPr lang="en-US" altLang="zh-TW" sz="2000"/>
              <a:t>          31 Balance                                                                                     9238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641725" y="957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286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0" y="1905000"/>
            <a:ext cx="1320800" cy="7112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Uncredited</a:t>
            </a:r>
          </a:p>
          <a:p>
            <a:r>
              <a:rPr lang="en-US" altLang="zh-TW" sz="2000"/>
              <a:t>item</a:t>
            </a: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1295400" y="1981200"/>
            <a:ext cx="609600" cy="3810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6096000" y="2514600"/>
            <a:ext cx="2259013" cy="4064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Unpresented cheque</a:t>
            </a: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6934200" y="1600200"/>
            <a:ext cx="1143000" cy="9144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212725" y="41275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Question :</a:t>
            </a: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7010400" y="1828800"/>
            <a:ext cx="990600" cy="6096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3810000" y="1447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4724400" y="601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696200" y="1066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63246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6172200" y="4419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3810000" y="1143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AutoShape 31"/>
          <p:cNvSpPr>
            <a:spLocks noChangeArrowheads="1"/>
          </p:cNvSpPr>
          <p:nvPr/>
        </p:nvSpPr>
        <p:spPr bwMode="auto">
          <a:xfrm>
            <a:off x="4648200" y="47244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AutoShape 32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3260725" y="3900488"/>
            <a:ext cx="2227263" cy="7112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Adjusting items for </a:t>
            </a:r>
          </a:p>
          <a:p>
            <a:r>
              <a:rPr lang="en-US" altLang="zh-TW" sz="2000"/>
              <a:t>opening balance</a:t>
            </a: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114800" y="4648200"/>
            <a:ext cx="457200" cy="762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5486400" y="4114800"/>
            <a:ext cx="533400" cy="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 autoUpdateAnimBg="0"/>
      <p:bldP spid="40976" grpId="0" animBg="1"/>
      <p:bldP spid="40977" grpId="0" animBg="1" autoUpdateAnimBg="0"/>
      <p:bldP spid="40978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 animBg="1"/>
      <p:bldP spid="40992" grpId="0" animBg="1"/>
      <p:bldP spid="40993" grpId="0" animBg="1" autoUpdateAnimBg="0"/>
      <p:bldP spid="40994" grpId="0" animBg="1"/>
      <p:bldP spid="409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9"/>
          <p:cNvGrpSpPr>
            <a:grpSpLocks/>
          </p:cNvGrpSpPr>
          <p:nvPr/>
        </p:nvGrpSpPr>
        <p:grpSpPr bwMode="auto">
          <a:xfrm>
            <a:off x="457200" y="2105025"/>
            <a:ext cx="8610600" cy="2971800"/>
            <a:chOff x="192" y="912"/>
            <a:chExt cx="5424" cy="1872"/>
          </a:xfrm>
        </p:grpSpPr>
        <p:sp>
          <p:nvSpPr>
            <p:cNvPr id="30737" name="Text Box 5"/>
            <p:cNvSpPr txBox="1">
              <a:spLocks noChangeArrowheads="1"/>
            </p:cNvSpPr>
            <p:nvPr/>
          </p:nvSpPr>
          <p:spPr bwMode="auto">
            <a:xfrm>
              <a:off x="1008" y="912"/>
              <a:ext cx="3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Reconciliation Statement as at 1 Dec 1996</a:t>
              </a:r>
            </a:p>
          </p:txBody>
        </p:sp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>
              <a:off x="192" y="1200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739" name="Text Box 7"/>
            <p:cNvSpPr txBox="1">
              <a:spLocks noChangeArrowheads="1"/>
            </p:cNvSpPr>
            <p:nvPr/>
          </p:nvSpPr>
          <p:spPr bwMode="auto">
            <a:xfrm>
              <a:off x="288" y="1296"/>
              <a:ext cx="5280" cy="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							$	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Balance in hand as per Cash Book				          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Add 							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TW" sz="200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2000"/>
                <a:t>Less 							           					</a:t>
              </a:r>
            </a:p>
          </p:txBody>
        </p:sp>
        <p:sp>
          <p:nvSpPr>
            <p:cNvPr id="30740" name="Line 8"/>
            <p:cNvSpPr>
              <a:spLocks noChangeShapeType="1"/>
            </p:cNvSpPr>
            <p:nvPr/>
          </p:nvSpPr>
          <p:spPr bwMode="auto">
            <a:xfrm>
              <a:off x="4848" y="27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723" name="Text Box 18"/>
          <p:cNvSpPr txBox="1">
            <a:spLocks noChangeArrowheads="1"/>
          </p:cNvSpPr>
          <p:nvPr/>
        </p:nvSpPr>
        <p:spPr bwMode="auto">
          <a:xfrm>
            <a:off x="609600" y="5486400"/>
            <a:ext cx="8186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>
                <a:solidFill>
                  <a:srgbClr val="A00413"/>
                </a:solidFill>
              </a:rPr>
              <a:t>The adjusting items for the opening balance should not appear in</a:t>
            </a:r>
          </a:p>
          <a:p>
            <a:r>
              <a:rPr lang="en-US" altLang="zh-TW">
                <a:solidFill>
                  <a:srgbClr val="A00413"/>
                </a:solidFill>
              </a:rPr>
              <a:t>the bank reconciliation statement as at 31 Dec 1996</a:t>
            </a:r>
          </a:p>
        </p:txBody>
      </p:sp>
      <p:sp>
        <p:nvSpPr>
          <p:cNvPr id="30724" name="Text Box 19"/>
          <p:cNvSpPr txBox="1">
            <a:spLocks noChangeArrowheads="1"/>
          </p:cNvSpPr>
          <p:nvPr/>
        </p:nvSpPr>
        <p:spPr bwMode="auto">
          <a:xfrm>
            <a:off x="593725" y="1412875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Step 1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295400" y="3429000"/>
            <a:ext cx="7092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Unpresented cheque					2400</a:t>
            </a:r>
            <a:endParaRPr lang="en-US" altLang="zh-TW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543800" y="2971800"/>
            <a:ext cx="88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10,600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7620000" y="3657600"/>
            <a:ext cx="88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13,000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371600" y="4038600"/>
            <a:ext cx="6216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/>
              <a:t>uncredited item				              1,000</a:t>
            </a:r>
            <a:endParaRPr lang="en-US" altLang="zh-TW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447800" y="4267200"/>
            <a:ext cx="608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Bank charges				               500</a:t>
            </a:r>
            <a:endParaRPr lang="en-US" altLang="zh-TW" sz="2000" u="sng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696200" y="4343400"/>
            <a:ext cx="8699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1,500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696200" y="4724400"/>
            <a:ext cx="88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11,500</a:t>
            </a: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76962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9342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78486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0735" name="Text Box 33"/>
          <p:cNvSpPr txBox="1">
            <a:spLocks noChangeArrowheads="1"/>
          </p:cNvSpPr>
          <p:nvPr/>
        </p:nvSpPr>
        <p:spPr bwMode="auto">
          <a:xfrm>
            <a:off x="593725" y="4738688"/>
            <a:ext cx="415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Balance in hand as per Bank Statement</a:t>
            </a:r>
          </a:p>
        </p:txBody>
      </p:sp>
      <p:sp>
        <p:nvSpPr>
          <p:cNvPr id="30736" name="Text Box 34"/>
          <p:cNvSpPr txBox="1">
            <a:spLocks noChangeArrowheads="1"/>
          </p:cNvSpPr>
          <p:nvPr/>
        </p:nvSpPr>
        <p:spPr bwMode="auto">
          <a:xfrm>
            <a:off x="365125" y="498475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Answer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utoUpdateAnimBg="0"/>
      <p:bldP spid="22549" grpId="0" autoUpdateAnimBg="0"/>
      <p:bldP spid="22550" grpId="0" autoUpdateAnimBg="0"/>
      <p:bldP spid="22551" grpId="0" autoUpdateAnimBg="0"/>
      <p:bldP spid="22552" grpId="0" autoUpdateAnimBg="0"/>
      <p:bldP spid="22553" grpId="0" autoUpdateAnimBg="0"/>
      <p:bldP spid="22554" grpId="0" autoUpdateAnimBg="0"/>
      <p:bldP spid="22555" grpId="0" animBg="1"/>
      <p:bldP spid="22557" grpId="0" animBg="1"/>
      <p:bldP spid="225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0"/>
          <p:cNvGrpSpPr>
            <a:grpSpLocks/>
          </p:cNvGrpSpPr>
          <p:nvPr/>
        </p:nvGrpSpPr>
        <p:grpSpPr bwMode="auto">
          <a:xfrm>
            <a:off x="533400" y="1524000"/>
            <a:ext cx="8382000" cy="3429000"/>
            <a:chOff x="288" y="1008"/>
            <a:chExt cx="5280" cy="2592"/>
          </a:xfrm>
        </p:grpSpPr>
        <p:sp>
          <p:nvSpPr>
            <p:cNvPr id="31754" name="Line 3"/>
            <p:cNvSpPr>
              <a:spLocks noChangeShapeType="1"/>
            </p:cNvSpPr>
            <p:nvPr/>
          </p:nvSpPr>
          <p:spPr bwMode="auto">
            <a:xfrm>
              <a:off x="288" y="1296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755" name="Text Box 4"/>
            <p:cNvSpPr txBox="1">
              <a:spLocks noChangeArrowheads="1"/>
            </p:cNvSpPr>
            <p:nvPr/>
          </p:nvSpPr>
          <p:spPr bwMode="auto">
            <a:xfrm>
              <a:off x="1824" y="1008"/>
              <a:ext cx="24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Cash Book (Bank Column)</a:t>
              </a:r>
            </a:p>
          </p:txBody>
        </p:sp>
        <p:sp>
          <p:nvSpPr>
            <p:cNvPr id="31756" name="Line 5"/>
            <p:cNvSpPr>
              <a:spLocks noChangeShapeType="1"/>
            </p:cNvSpPr>
            <p:nvPr/>
          </p:nvSpPr>
          <p:spPr bwMode="auto">
            <a:xfrm>
              <a:off x="2928" y="129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757" name="Text Box 6"/>
            <p:cNvSpPr txBox="1">
              <a:spLocks noChangeArrowheads="1"/>
            </p:cNvSpPr>
            <p:nvPr/>
          </p:nvSpPr>
          <p:spPr bwMode="auto">
            <a:xfrm>
              <a:off x="336" y="1296"/>
              <a:ext cx="2496" cy="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1996				$</a:t>
              </a:r>
              <a:endParaRPr lang="en-US" altLang="zh-TW" sz="2000"/>
            </a:p>
            <a:p>
              <a:pPr>
                <a:spcBef>
                  <a:spcPct val="50000"/>
                </a:spcBef>
              </a:pPr>
              <a:endParaRPr lang="en-US" altLang="zh-TW" sz="2000"/>
            </a:p>
          </p:txBody>
        </p:sp>
        <p:sp>
          <p:nvSpPr>
            <p:cNvPr id="31758" name="Text Box 7"/>
            <p:cNvSpPr txBox="1">
              <a:spLocks noChangeArrowheads="1"/>
            </p:cNvSpPr>
            <p:nvPr/>
          </p:nvSpPr>
          <p:spPr bwMode="auto">
            <a:xfrm>
              <a:off x="3024" y="1296"/>
              <a:ext cx="2496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1996				$</a:t>
              </a:r>
              <a:r>
                <a:rPr lang="en-US" altLang="zh-TW" sz="2000"/>
                <a:t>			</a:t>
              </a:r>
              <a:endParaRPr lang="en-US" altLang="zh-TW" sz="2000" u="sng"/>
            </a:p>
            <a:p>
              <a:pPr>
                <a:spcBef>
                  <a:spcPct val="50000"/>
                </a:spcBef>
              </a:pPr>
              <a:endParaRPr lang="en-US" altLang="zh-TW" sz="2000"/>
            </a:p>
          </p:txBody>
        </p:sp>
        <p:sp>
          <p:nvSpPr>
            <p:cNvPr id="31759" name="Line 8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760" name="Line 9"/>
            <p:cNvSpPr>
              <a:spLocks noChangeShapeType="1"/>
            </p:cNvSpPr>
            <p:nvPr/>
          </p:nvSpPr>
          <p:spPr bwMode="auto">
            <a:xfrm>
              <a:off x="5040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09600" y="2286000"/>
            <a:ext cx="394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Dec 31 Balance b/f	     11,238</a:t>
            </a:r>
            <a:endParaRPr lang="en-US" altLang="zh-TW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924800" y="3810000"/>
            <a:ext cx="88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11,238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800600" y="2286000"/>
            <a:ext cx="394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Dec 31 Rent		       4,000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257800" y="2667000"/>
            <a:ext cx="349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31 Service charges                200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334000" y="3048000"/>
            <a:ext cx="340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31 Balance c/d 	              7038</a:t>
            </a:r>
            <a:endParaRPr lang="en-US" altLang="zh-TW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810000" y="3810000"/>
            <a:ext cx="88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11,238</a:t>
            </a:r>
          </a:p>
        </p:txBody>
      </p:sp>
      <p:sp>
        <p:nvSpPr>
          <p:cNvPr id="31753" name="Text Box 17"/>
          <p:cNvSpPr txBox="1">
            <a:spLocks noChangeArrowheads="1"/>
          </p:cNvSpPr>
          <p:nvPr/>
        </p:nvSpPr>
        <p:spPr bwMode="auto">
          <a:xfrm>
            <a:off x="365125" y="422275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Step 2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utoUpdateAnimBg="0"/>
      <p:bldP spid="23564" grpId="0" autoUpdateAnimBg="0"/>
      <p:bldP spid="23565" grpId="0" autoUpdateAnimBg="0"/>
      <p:bldP spid="23566" grpId="0" autoUpdateAnimBg="0"/>
      <p:bldP spid="23567" grpId="0" autoUpdateAnimBg="0"/>
      <p:bldP spid="2356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600" smtClean="0"/>
              <a:t>Reasons for differences between the cash book balance and the bank statement balance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TW" smtClean="0"/>
              <a:t>Uncredited items</a:t>
            </a:r>
          </a:p>
          <a:p>
            <a:pPr marL="990600" lvl="1" indent="-419100" eaLnBrk="1" hangingPunct="1">
              <a:buFontTx/>
              <a:buNone/>
            </a:pPr>
            <a:r>
              <a:rPr lang="en-US" altLang="zh-TW" smtClean="0"/>
              <a:t>    They are deposits paid into the bank. These items occurred too close to the cut-off date of the bank statement and so do not appear on the statement. They will appear on the next statement.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43000" y="5257800"/>
            <a:ext cx="7620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Banking made shown in the cash book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But not on the bank statement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7"/>
          <p:cNvGrpSpPr>
            <a:grpSpLocks/>
          </p:cNvGrpSpPr>
          <p:nvPr/>
        </p:nvGrpSpPr>
        <p:grpSpPr bwMode="auto">
          <a:xfrm>
            <a:off x="457200" y="1676400"/>
            <a:ext cx="8610600" cy="3200400"/>
            <a:chOff x="192" y="1248"/>
            <a:chExt cx="5424" cy="2016"/>
          </a:xfrm>
        </p:grpSpPr>
        <p:sp>
          <p:nvSpPr>
            <p:cNvPr id="32779" name="Text Box 3"/>
            <p:cNvSpPr txBox="1">
              <a:spLocks noChangeArrowheads="1"/>
            </p:cNvSpPr>
            <p:nvPr/>
          </p:nvSpPr>
          <p:spPr bwMode="auto">
            <a:xfrm>
              <a:off x="1008" y="1248"/>
              <a:ext cx="3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Reconciliation Statement as at 31 Dec 1996</a:t>
              </a:r>
            </a:p>
          </p:txBody>
        </p:sp>
        <p:sp>
          <p:nvSpPr>
            <p:cNvPr id="32780" name="Line 4"/>
            <p:cNvSpPr>
              <a:spLocks noChangeShapeType="1"/>
            </p:cNvSpPr>
            <p:nvPr/>
          </p:nvSpPr>
          <p:spPr bwMode="auto">
            <a:xfrm>
              <a:off x="192" y="1536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1" name="Text Box 5"/>
            <p:cNvSpPr txBox="1">
              <a:spLocks noChangeArrowheads="1"/>
            </p:cNvSpPr>
            <p:nvPr/>
          </p:nvSpPr>
          <p:spPr bwMode="auto">
            <a:xfrm>
              <a:off x="288" y="1536"/>
              <a:ext cx="5280" cy="1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/>
                <a:t>								$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Corrected balance as per Cash Book			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Add</a:t>
              </a:r>
              <a:endParaRPr lang="en-US" altLang="zh-TW" sz="2000" u="sng"/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							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Less 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Balance in hand as per Bank Statement</a:t>
              </a:r>
            </a:p>
          </p:txBody>
        </p:sp>
        <p:sp>
          <p:nvSpPr>
            <p:cNvPr id="32782" name="Line 6"/>
            <p:cNvSpPr>
              <a:spLocks noChangeShapeType="1"/>
            </p:cNvSpPr>
            <p:nvPr/>
          </p:nvSpPr>
          <p:spPr bwMode="auto">
            <a:xfrm>
              <a:off x="475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620000" y="2514600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7,038</a:t>
            </a:r>
            <a:endParaRPr lang="en-US" altLang="zh-TW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295400" y="3048000"/>
            <a:ext cx="704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Unpresented cheques ($1,400+$2,100)	                           3,500</a:t>
            </a:r>
            <a:endParaRPr lang="en-US" altLang="zh-TW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7543800" y="3429000"/>
            <a:ext cx="88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10,538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371600" y="3962400"/>
            <a:ext cx="700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Uncredited item					            1,300</a:t>
            </a:r>
            <a:endParaRPr lang="en-US" altLang="zh-TW" sz="2000" u="sng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620000" y="4419600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9,238</a:t>
            </a:r>
            <a:endParaRPr lang="en-US" altLang="zh-TW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76200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6200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2778" name="Text Box 16"/>
          <p:cNvSpPr txBox="1">
            <a:spLocks noChangeArrowheads="1"/>
          </p:cNvSpPr>
          <p:nvPr/>
        </p:nvSpPr>
        <p:spPr bwMode="auto">
          <a:xfrm>
            <a:off x="517525" y="422275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Step 3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utoUpdateAnimBg="0"/>
      <p:bldP spid="24585" grpId="0" autoUpdateAnimBg="0"/>
      <p:bldP spid="24586" grpId="0" autoUpdateAnimBg="0"/>
      <p:bldP spid="24587" grpId="0" autoUpdateAnimBg="0"/>
      <p:bldP spid="24589" grpId="0" autoUpdateAnimBg="0"/>
      <p:bldP spid="24590" grpId="0" animBg="1"/>
      <p:bldP spid="245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 startAt="5"/>
            </a:pPr>
            <a:r>
              <a:rPr lang="en-US" altLang="zh-TW" smtClean="0"/>
              <a:t>Bank overdrafts</a:t>
            </a:r>
          </a:p>
          <a:p>
            <a:pPr marL="990600" lvl="1" indent="-419100" eaLnBrk="1" hangingPunct="1">
              <a:buFontTx/>
              <a:buNone/>
            </a:pPr>
            <a:r>
              <a:rPr lang="en-US" altLang="zh-TW" smtClean="0"/>
              <a:t>When there is a bank overdraft, the presentation of the bank reconciliation statement can be:</a:t>
            </a:r>
          </a:p>
          <a:p>
            <a:pPr marL="990600" lvl="1" indent="-419100" eaLnBrk="1" hangingPunct="1">
              <a:buFontTx/>
              <a:buAutoNum type="alphaLcPeriod"/>
            </a:pPr>
            <a:r>
              <a:rPr lang="en-US" altLang="zh-TW" smtClean="0"/>
              <a:t>the same as those needed for a debit balance, but begins with a negative figure, or</a:t>
            </a:r>
          </a:p>
          <a:p>
            <a:pPr marL="990600" lvl="1" indent="-419100" eaLnBrk="1" hangingPunct="1">
              <a:buFontTx/>
              <a:buAutoNum type="alphaLcPeriod"/>
            </a:pPr>
            <a:r>
              <a:rPr lang="en-US" altLang="zh-TW" smtClean="0"/>
              <a:t>the opposite of those needed for a debit balance. </a:t>
            </a:r>
          </a:p>
        </p:txBody>
      </p:sp>
    </p:spTree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Example 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1143000" y="457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4876800" y="457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352800" y="0"/>
            <a:ext cx="422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	Cash book(Bank column)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050925" y="395288"/>
            <a:ext cx="371951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 $</a:t>
            </a:r>
          </a:p>
          <a:p>
            <a:pPr marL="457200" indent="-457200"/>
            <a:r>
              <a:rPr lang="en-US" altLang="zh-TW" sz="2000"/>
              <a:t>Dec 1     Bal b/f                        500</a:t>
            </a:r>
          </a:p>
          <a:p>
            <a:pPr marL="457200" indent="-457200"/>
            <a:r>
              <a:rPr lang="en-US" altLang="zh-TW" sz="2000"/>
              <a:t>       6     Cash                             50</a:t>
            </a:r>
          </a:p>
          <a:p>
            <a:pPr marL="457200" indent="-457200"/>
            <a:r>
              <a:rPr lang="en-US" altLang="zh-TW" sz="2000"/>
              <a:t>      13    C Lee                          200</a:t>
            </a:r>
          </a:p>
          <a:p>
            <a:pPr marL="457200" indent="-457200"/>
            <a:r>
              <a:rPr lang="en-US" altLang="zh-TW" sz="2000"/>
              <a:t>     31     R Wong                      390</a:t>
            </a:r>
          </a:p>
          <a:p>
            <a:pPr marL="457200" indent="-457200"/>
            <a:r>
              <a:rPr lang="en-US" altLang="zh-TW" sz="2000"/>
              <a:t>     31     Bal c/d                        150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860925" y="395288"/>
            <a:ext cx="405447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$</a:t>
            </a:r>
          </a:p>
          <a:p>
            <a:pPr marL="457200" indent="-457200"/>
            <a:r>
              <a:rPr lang="en-US" altLang="zh-TW" sz="2000"/>
              <a:t>Dec 8          A Tong                    300</a:t>
            </a:r>
          </a:p>
          <a:p>
            <a:pPr marL="457200" indent="-457200"/>
            <a:r>
              <a:rPr lang="en-US" altLang="zh-TW" sz="2000"/>
              <a:t>       16        T Chan                     500</a:t>
            </a:r>
          </a:p>
          <a:p>
            <a:pPr marL="457200" indent="-457200"/>
            <a:r>
              <a:rPr lang="en-US" altLang="zh-TW" sz="2000"/>
              <a:t>       28         Textile Ltd               490</a:t>
            </a:r>
          </a:p>
          <a:p>
            <a:pPr marL="457200" indent="-457200"/>
            <a:endParaRPr lang="en-US" altLang="zh-TW" sz="2000"/>
          </a:p>
          <a:p>
            <a:pPr marL="457200" indent="-457200"/>
            <a:endParaRPr lang="en-US" altLang="zh-TW" sz="2000"/>
          </a:p>
          <a:p>
            <a:pPr marL="457200" indent="-457200"/>
            <a:endParaRPr lang="en-US" altLang="zh-TW" sz="2000"/>
          </a:p>
          <a:p>
            <a:pPr marL="457200" indent="-457200"/>
            <a:r>
              <a:rPr lang="en-US" altLang="zh-TW" sz="2000"/>
              <a:t>1997</a:t>
            </a:r>
          </a:p>
          <a:p>
            <a:pPr marL="457200" indent="-457200"/>
            <a:r>
              <a:rPr lang="en-US" altLang="zh-TW" sz="2000"/>
              <a:t>Jan 1           Bal b/d                     150       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1910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80772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114800" y="2133600"/>
            <a:ext cx="456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1290                                                     1290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85800" y="35052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038600" y="3124200"/>
            <a:ext cx="211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Bank Statement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85800" y="3535363"/>
            <a:ext cx="81692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lain" startAt="1996"/>
            </a:pPr>
            <a:r>
              <a:rPr lang="en-US" altLang="zh-TW" sz="2000"/>
              <a:t>                                                             Dr               Cr             Balance</a:t>
            </a:r>
          </a:p>
          <a:p>
            <a:pPr marL="457200" indent="-457200"/>
            <a:r>
              <a:rPr lang="en-US" altLang="zh-TW" sz="2000"/>
              <a:t>                                                                      $                  $</a:t>
            </a:r>
          </a:p>
          <a:p>
            <a:pPr marL="457200" indent="-457200"/>
            <a:r>
              <a:rPr lang="en-US" altLang="zh-TW" sz="2000"/>
              <a:t>Dec  1     Balance                                                                                500                   </a:t>
            </a:r>
          </a:p>
          <a:p>
            <a:pPr marL="457200" indent="-457200"/>
            <a:r>
              <a:rPr lang="en-US" altLang="zh-TW" sz="2000"/>
              <a:t>         6    Cash                                                                  50                550</a:t>
            </a:r>
          </a:p>
          <a:p>
            <a:pPr marL="457200" indent="-457200"/>
            <a:r>
              <a:rPr lang="en-US" altLang="zh-TW" sz="2000"/>
              <a:t>         8     A Tong                                          300                                 250</a:t>
            </a:r>
          </a:p>
          <a:p>
            <a:pPr marL="457200" indent="-457200"/>
            <a:r>
              <a:rPr lang="en-US" altLang="zh-TW" sz="2000"/>
              <a:t>        13   C Lee                                                                200               450</a:t>
            </a:r>
          </a:p>
          <a:p>
            <a:pPr marL="457200" indent="-457200"/>
            <a:r>
              <a:rPr lang="en-US" altLang="zh-TW" sz="2000"/>
              <a:t>        16   T Chan                                            500                                 50  O/D</a:t>
            </a:r>
          </a:p>
          <a:p>
            <a:pPr marL="457200" indent="-457200"/>
            <a:r>
              <a:rPr lang="en-US" altLang="zh-TW" sz="2000"/>
              <a:t>        29  United Trust-standing order             270                                320 O/D           31   Bank charges                                    40                                 360 O/D</a:t>
            </a:r>
          </a:p>
          <a:p>
            <a:pPr marL="457200" indent="-457200"/>
            <a:r>
              <a:rPr lang="en-US" altLang="zh-TW" sz="2000"/>
              <a:t>       31 Balance                                                                                    360 O/D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641725" y="957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28600" y="1371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0" y="1905000"/>
            <a:ext cx="1320800" cy="7112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Uncredited</a:t>
            </a:r>
          </a:p>
          <a:p>
            <a:r>
              <a:rPr lang="en-US" altLang="zh-TW" sz="2000"/>
              <a:t>item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1295400" y="1981200"/>
            <a:ext cx="609600" cy="3810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5715000" y="1905000"/>
            <a:ext cx="2259013" cy="406400"/>
          </a:xfrm>
          <a:prstGeom prst="rect">
            <a:avLst/>
          </a:prstGeom>
          <a:noFill/>
          <a:ln w="9525">
            <a:solidFill>
              <a:srgbClr val="A0041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Unpresented cheque</a:t>
            </a: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7162800" y="1447800"/>
            <a:ext cx="1143000" cy="457200"/>
          </a:xfrm>
          <a:prstGeom prst="line">
            <a:avLst/>
          </a:prstGeom>
          <a:noFill/>
          <a:ln w="9525">
            <a:solidFill>
              <a:srgbClr val="A0041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212725" y="41275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Question :</a:t>
            </a:r>
          </a:p>
        </p:txBody>
      </p:sp>
      <p:sp>
        <p:nvSpPr>
          <p:cNvPr id="35860" name="Text Box 21"/>
          <p:cNvSpPr txBox="1">
            <a:spLocks noChangeArrowheads="1"/>
          </p:cNvSpPr>
          <p:nvPr/>
        </p:nvSpPr>
        <p:spPr bwMode="auto">
          <a:xfrm>
            <a:off x="3413125" y="9286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3810000" y="1143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3810000" y="1447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7239000" y="1143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7239000" y="838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4953000" y="4876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6096000" y="4572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4953000" y="5486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6096000" y="5181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 animBg="1" autoUpdateAnimBg="0"/>
      <p:bldP spid="42000" grpId="0" animBg="1"/>
      <p:bldP spid="42001" grpId="0" animBg="1" autoUpdateAnimBg="0"/>
      <p:bldP spid="42002" grpId="0" animBg="1"/>
      <p:bldP spid="42009" grpId="0" animBg="1"/>
      <p:bldP spid="42010" grpId="0" animBg="1"/>
      <p:bldP spid="42011" grpId="0" animBg="1"/>
      <p:bldP spid="42012" grpId="0" animBg="1"/>
      <p:bldP spid="42013" grpId="0" animBg="1"/>
      <p:bldP spid="42014" grpId="0" animBg="1"/>
      <p:bldP spid="42015" grpId="0" animBg="1"/>
      <p:bldP spid="420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2"/>
          <p:cNvGrpSpPr>
            <a:grpSpLocks/>
          </p:cNvGrpSpPr>
          <p:nvPr/>
        </p:nvGrpSpPr>
        <p:grpSpPr bwMode="auto">
          <a:xfrm>
            <a:off x="533400" y="1447800"/>
            <a:ext cx="8382000" cy="2868613"/>
            <a:chOff x="288" y="864"/>
            <a:chExt cx="5280" cy="2304"/>
          </a:xfrm>
        </p:grpSpPr>
        <p:sp>
          <p:nvSpPr>
            <p:cNvPr id="36874" name="Line 5"/>
            <p:cNvSpPr>
              <a:spLocks noChangeShapeType="1"/>
            </p:cNvSpPr>
            <p:nvPr/>
          </p:nvSpPr>
          <p:spPr bwMode="auto">
            <a:xfrm>
              <a:off x="288" y="1152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75" name="Text Box 6"/>
            <p:cNvSpPr txBox="1">
              <a:spLocks noChangeArrowheads="1"/>
            </p:cNvSpPr>
            <p:nvPr/>
          </p:nvSpPr>
          <p:spPr bwMode="auto">
            <a:xfrm>
              <a:off x="1824" y="864"/>
              <a:ext cx="249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Cash Book (Bank Column)</a:t>
              </a:r>
            </a:p>
          </p:txBody>
        </p:sp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2928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77" name="Text Box 8"/>
            <p:cNvSpPr txBox="1">
              <a:spLocks noChangeArrowheads="1"/>
            </p:cNvSpPr>
            <p:nvPr/>
          </p:nvSpPr>
          <p:spPr bwMode="auto">
            <a:xfrm>
              <a:off x="336" y="1151"/>
              <a:ext cx="2496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1996				$</a:t>
              </a:r>
              <a:endParaRPr lang="en-US" altLang="zh-TW" sz="2000"/>
            </a:p>
          </p:txBody>
        </p:sp>
        <p:sp>
          <p:nvSpPr>
            <p:cNvPr id="36878" name="Text Box 9"/>
            <p:cNvSpPr txBox="1">
              <a:spLocks noChangeArrowheads="1"/>
            </p:cNvSpPr>
            <p:nvPr/>
          </p:nvSpPr>
          <p:spPr bwMode="auto">
            <a:xfrm>
              <a:off x="3024" y="1151"/>
              <a:ext cx="2496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1996				$</a:t>
              </a:r>
              <a:r>
                <a:rPr lang="en-US" altLang="zh-TW" sz="2000"/>
                <a:t>			</a:t>
              </a:r>
              <a:endParaRPr lang="en-US" altLang="zh-TW" sz="2000" u="sng"/>
            </a:p>
            <a:p>
              <a:pPr>
                <a:spcBef>
                  <a:spcPct val="50000"/>
                </a:spcBef>
              </a:pPr>
              <a:endParaRPr lang="en-US" altLang="zh-TW" sz="2000"/>
            </a:p>
          </p:txBody>
        </p:sp>
        <p:sp>
          <p:nvSpPr>
            <p:cNvPr id="36879" name="Line 10"/>
            <p:cNvSpPr>
              <a:spLocks noChangeShapeType="1"/>
            </p:cNvSpPr>
            <p:nvPr/>
          </p:nvSpPr>
          <p:spPr bwMode="auto">
            <a:xfrm>
              <a:off x="2496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0" name="Line 11"/>
            <p:cNvSpPr>
              <a:spLocks noChangeShapeType="1"/>
            </p:cNvSpPr>
            <p:nvPr/>
          </p:nvSpPr>
          <p:spPr bwMode="auto">
            <a:xfrm>
              <a:off x="523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685800" y="2209800"/>
            <a:ext cx="394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Dec 31 Balance c/f	          460</a:t>
            </a:r>
            <a:endParaRPr lang="en-US" altLang="zh-TW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8229600" y="35814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460</a:t>
            </a:r>
            <a:endParaRPr lang="en-US" altLang="zh-TW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876800" y="2133600"/>
            <a:ext cx="394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Dec 31 Balance b/f	          150</a:t>
            </a:r>
            <a:endParaRPr lang="en-US" altLang="zh-TW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334000" y="2590800"/>
            <a:ext cx="348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31 United trust                      270</a:t>
            </a:r>
            <a:endParaRPr lang="en-US" altLang="zh-TW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5334000" y="2971800"/>
            <a:ext cx="340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31 Bank charges 	                  40</a:t>
            </a:r>
            <a:endParaRPr lang="en-US" altLang="zh-TW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962400" y="36576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460</a:t>
            </a:r>
            <a:endParaRPr lang="en-US" altLang="zh-TW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669925" y="19367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Answer: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autoUpdateAnimBg="0"/>
      <p:bldP spid="26638" grpId="0" autoUpdateAnimBg="0"/>
      <p:bldP spid="26639" grpId="0" autoUpdateAnimBg="0"/>
      <p:bldP spid="26640" grpId="0" autoUpdateAnimBg="0"/>
      <p:bldP spid="26641" grpId="0" autoUpdateAnimBg="0"/>
      <p:bldP spid="2664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7"/>
          <p:cNvGrpSpPr>
            <a:grpSpLocks/>
          </p:cNvGrpSpPr>
          <p:nvPr/>
        </p:nvGrpSpPr>
        <p:grpSpPr bwMode="auto">
          <a:xfrm>
            <a:off x="457200" y="1660525"/>
            <a:ext cx="8610600" cy="3597275"/>
            <a:chOff x="192" y="1056"/>
            <a:chExt cx="5424" cy="2266"/>
          </a:xfrm>
        </p:grpSpPr>
        <p:sp>
          <p:nvSpPr>
            <p:cNvPr id="37898" name="Text Box 3"/>
            <p:cNvSpPr txBox="1">
              <a:spLocks noChangeArrowheads="1"/>
            </p:cNvSpPr>
            <p:nvPr/>
          </p:nvSpPr>
          <p:spPr bwMode="auto">
            <a:xfrm>
              <a:off x="1008" y="1056"/>
              <a:ext cx="3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Reconciliation Statement as at 31 Dec 1996</a:t>
              </a:r>
            </a:p>
          </p:txBody>
        </p:sp>
        <p:sp>
          <p:nvSpPr>
            <p:cNvPr id="37899" name="Line 4"/>
            <p:cNvSpPr>
              <a:spLocks noChangeShapeType="1"/>
            </p:cNvSpPr>
            <p:nvPr/>
          </p:nvSpPr>
          <p:spPr bwMode="auto">
            <a:xfrm>
              <a:off x="192" y="1344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900" name="Text Box 5"/>
            <p:cNvSpPr txBox="1">
              <a:spLocks noChangeArrowheads="1"/>
            </p:cNvSpPr>
            <p:nvPr/>
          </p:nvSpPr>
          <p:spPr bwMode="auto">
            <a:xfrm>
              <a:off x="288" y="1344"/>
              <a:ext cx="5280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/>
                <a:t>								$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Corrected balance as per Cash Book (Overdraft)		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Add 							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							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Less 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Balance as per Bank Statement (overdraft)			</a:t>
              </a:r>
            </a:p>
            <a:p>
              <a:pPr>
                <a:spcBef>
                  <a:spcPct val="50000"/>
                </a:spcBef>
              </a:pPr>
              <a:endParaRPr lang="en-US" altLang="zh-TW" sz="2000"/>
            </a:p>
          </p:txBody>
        </p:sp>
        <p:sp>
          <p:nvSpPr>
            <p:cNvPr id="37901" name="Line 6"/>
            <p:cNvSpPr>
              <a:spLocks noChangeShapeType="1"/>
            </p:cNvSpPr>
            <p:nvPr/>
          </p:nvSpPr>
          <p:spPr bwMode="auto">
            <a:xfrm>
              <a:off x="4800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295400" y="3048000"/>
            <a:ext cx="696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Unpresented cheques 		                             	490</a:t>
            </a:r>
            <a:endParaRPr lang="en-US" altLang="zh-TW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295400" y="3962400"/>
            <a:ext cx="709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Uncredited item				                            	  390</a:t>
            </a:r>
            <a:endParaRPr lang="en-US" altLang="zh-TW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620000" y="25908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(460)</a:t>
            </a:r>
            <a:endParaRPr lang="en-US" altLang="zh-TW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76200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77724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696200" y="4419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(360)</a:t>
            </a:r>
            <a:endParaRPr lang="en-US" altLang="zh-TW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78486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30</a:t>
            </a:r>
            <a:endParaRPr lang="en-US" altLang="zh-TW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utoUpdateAnimBg="0"/>
      <p:bldP spid="27657" grpId="0" autoUpdateAnimBg="0"/>
      <p:bldP spid="27658" grpId="0" autoUpdateAnimBg="0"/>
      <p:bldP spid="27659" grpId="0" animBg="1"/>
      <p:bldP spid="27660" grpId="0" animBg="1"/>
      <p:bldP spid="27661" grpId="0" autoUpdateAnimBg="0"/>
      <p:bldP spid="276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791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altLang="zh-TW" smtClean="0"/>
              <a:t>Unpresented cheques</a:t>
            </a:r>
          </a:p>
          <a:p>
            <a:pPr marL="990600" lvl="1" indent="-419100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  They are cheques issued by the firm that have not yet been presented to its bank for payment.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zh-TW" smtClean="0"/>
              <a:t>Standing orders</a:t>
            </a:r>
          </a:p>
          <a:p>
            <a:pPr marL="990600" lvl="1" indent="-419100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  They are standing instructions from the firm to the bank to make regular payments.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zh-TW" smtClean="0"/>
              <a:t>Direct debits</a:t>
            </a:r>
          </a:p>
          <a:p>
            <a:pPr marL="990600" lvl="1" indent="-419100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  They are payments made directly through the bank.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US" altLang="zh-TW" smtClean="0"/>
              <a:t>Bank charges</a:t>
            </a:r>
          </a:p>
          <a:p>
            <a:pPr marL="990600" lvl="1" indent="-419100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  They are charges made by the bank to the company for banking services used.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6"/>
            </a:pPr>
            <a:r>
              <a:rPr lang="en-US" altLang="zh-TW" smtClean="0"/>
              <a:t>Dishonoured cheques</a:t>
            </a:r>
          </a:p>
          <a:p>
            <a:pPr marL="990600" lvl="1" indent="-419100" eaLnBrk="1" hangingPunct="1">
              <a:buFontTx/>
              <a:buNone/>
            </a:pPr>
            <a:r>
              <a:rPr lang="en-US" altLang="zh-TW" smtClean="0"/>
              <a:t>    They are cheques deposited but subsequently returned by the bank due to the failure of the drawer to pay.</a:t>
            </a:r>
          </a:p>
          <a:p>
            <a:pPr marL="609600" indent="-609600" eaLnBrk="1" hangingPunct="1">
              <a:buFontTx/>
              <a:buAutoNum type="arabicPeriod" startAt="7"/>
            </a:pPr>
            <a:r>
              <a:rPr lang="en-US" altLang="zh-TW" smtClean="0"/>
              <a:t>Credit transfers / direct credits</a:t>
            </a:r>
          </a:p>
          <a:p>
            <a:pPr marL="990600" lvl="1" indent="-419100" eaLnBrk="1" hangingPunct="1">
              <a:buFontTx/>
              <a:buNone/>
            </a:pPr>
            <a:r>
              <a:rPr lang="en-US" altLang="zh-TW" smtClean="0"/>
              <a:t>    They are money received from customers directly through the banking system.</a:t>
            </a:r>
          </a:p>
          <a:p>
            <a:pPr marL="609600" indent="-609600" eaLnBrk="1" hangingPunct="1">
              <a:buFontTx/>
              <a:buAutoNum type="arabicPeriod" startAt="8"/>
            </a:pPr>
            <a:r>
              <a:rPr lang="en-US" altLang="zh-TW" smtClean="0"/>
              <a:t>Interest allowed by the bank</a:t>
            </a:r>
          </a:p>
          <a:p>
            <a:pPr marL="990600" lvl="1" indent="-419100" eaLnBrk="1" hangingPunct="1">
              <a:buFontTx/>
              <a:buNone/>
            </a:pPr>
            <a:r>
              <a:rPr lang="en-US" altLang="zh-TW" smtClean="0"/>
              <a:t>    They are interest received for deposits or fixed deposits.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772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Nature of the cash book and bank statement</a:t>
            </a:r>
          </a:p>
        </p:txBody>
      </p:sp>
      <p:sp>
        <p:nvSpPr>
          <p:cNvPr id="8195" name="Line 10"/>
          <p:cNvSpPr>
            <a:spLocks noChangeShapeType="1"/>
          </p:cNvSpPr>
          <p:nvPr/>
        </p:nvSpPr>
        <p:spPr bwMode="auto">
          <a:xfrm>
            <a:off x="1219200" y="2438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8196" name="Line 11"/>
          <p:cNvSpPr>
            <a:spLocks noChangeShapeType="1"/>
          </p:cNvSpPr>
          <p:nvPr/>
        </p:nvSpPr>
        <p:spPr bwMode="auto">
          <a:xfrm>
            <a:off x="4800600" y="2438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8197" name="Text Box 12"/>
          <p:cNvSpPr txBox="1">
            <a:spLocks noChangeArrowheads="1"/>
          </p:cNvSpPr>
          <p:nvPr/>
        </p:nvSpPr>
        <p:spPr bwMode="auto">
          <a:xfrm>
            <a:off x="3413125" y="1946275"/>
            <a:ext cx="446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      Cash Book (bank column only)</a:t>
            </a:r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1279525" y="2857500"/>
            <a:ext cx="275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Debit represents an increase</a:t>
            </a:r>
          </a:p>
        </p:txBody>
      </p:sp>
      <p:sp>
        <p:nvSpPr>
          <p:cNvPr id="8199" name="Text Box 14"/>
          <p:cNvSpPr txBox="1">
            <a:spLocks noChangeArrowheads="1"/>
          </p:cNvSpPr>
          <p:nvPr/>
        </p:nvSpPr>
        <p:spPr bwMode="auto">
          <a:xfrm>
            <a:off x="5105400" y="2895600"/>
            <a:ext cx="285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Credit represents an decrease</a:t>
            </a:r>
          </a:p>
        </p:txBody>
      </p:sp>
      <p:grpSp>
        <p:nvGrpSpPr>
          <p:cNvPr id="8200" name="Group 15"/>
          <p:cNvGrpSpPr>
            <a:grpSpLocks/>
          </p:cNvGrpSpPr>
          <p:nvPr/>
        </p:nvGrpSpPr>
        <p:grpSpPr bwMode="auto">
          <a:xfrm>
            <a:off x="533400" y="3886200"/>
            <a:ext cx="8382000" cy="2743200"/>
            <a:chOff x="240" y="576"/>
            <a:chExt cx="5280" cy="1728"/>
          </a:xfrm>
        </p:grpSpPr>
        <p:sp>
          <p:nvSpPr>
            <p:cNvPr id="8201" name="Text Box 16"/>
            <p:cNvSpPr txBox="1">
              <a:spLocks noChangeArrowheads="1"/>
            </p:cNvSpPr>
            <p:nvPr/>
          </p:nvSpPr>
          <p:spPr bwMode="auto">
            <a:xfrm>
              <a:off x="1920" y="576"/>
              <a:ext cx="201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Statement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>
              <a:off x="240" y="954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03" name="Line 18"/>
            <p:cNvSpPr>
              <a:spLocks noChangeShapeType="1"/>
            </p:cNvSpPr>
            <p:nvPr/>
          </p:nvSpPr>
          <p:spPr bwMode="auto">
            <a:xfrm>
              <a:off x="240" y="1248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04" name="Line 19"/>
            <p:cNvSpPr>
              <a:spLocks noChangeShapeType="1"/>
            </p:cNvSpPr>
            <p:nvPr/>
          </p:nvSpPr>
          <p:spPr bwMode="auto">
            <a:xfrm>
              <a:off x="2688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05" name="Line 20"/>
            <p:cNvSpPr>
              <a:spLocks noChangeShapeType="1"/>
            </p:cNvSpPr>
            <p:nvPr/>
          </p:nvSpPr>
          <p:spPr bwMode="auto">
            <a:xfrm>
              <a:off x="3696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06" name="Line 21"/>
            <p:cNvSpPr>
              <a:spLocks noChangeShapeType="1"/>
            </p:cNvSpPr>
            <p:nvPr/>
          </p:nvSpPr>
          <p:spPr bwMode="auto">
            <a:xfrm>
              <a:off x="4656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07" name="Text Box 22"/>
            <p:cNvSpPr txBox="1">
              <a:spLocks noChangeArrowheads="1"/>
            </p:cNvSpPr>
            <p:nvPr/>
          </p:nvSpPr>
          <p:spPr bwMode="auto">
            <a:xfrm>
              <a:off x="2832" y="960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/>
                <a:t>Dr</a:t>
              </a:r>
            </a:p>
          </p:txBody>
        </p:sp>
        <p:sp>
          <p:nvSpPr>
            <p:cNvPr id="8208" name="Text Box 23"/>
            <p:cNvSpPr txBox="1">
              <a:spLocks noChangeArrowheads="1"/>
            </p:cNvSpPr>
            <p:nvPr/>
          </p:nvSpPr>
          <p:spPr bwMode="auto">
            <a:xfrm>
              <a:off x="3792" y="960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/>
                <a:t>Cr</a:t>
              </a:r>
            </a:p>
          </p:txBody>
        </p:sp>
        <p:sp>
          <p:nvSpPr>
            <p:cNvPr id="8209" name="Text Box 24"/>
            <p:cNvSpPr txBox="1">
              <a:spLocks noChangeArrowheads="1"/>
            </p:cNvSpPr>
            <p:nvPr/>
          </p:nvSpPr>
          <p:spPr bwMode="auto">
            <a:xfrm>
              <a:off x="4704" y="960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/>
                <a:t>Balance</a:t>
              </a:r>
            </a:p>
          </p:txBody>
        </p:sp>
        <p:sp>
          <p:nvSpPr>
            <p:cNvPr id="8210" name="Text Box 25"/>
            <p:cNvSpPr txBox="1">
              <a:spLocks noChangeArrowheads="1"/>
            </p:cNvSpPr>
            <p:nvPr/>
          </p:nvSpPr>
          <p:spPr bwMode="auto">
            <a:xfrm>
              <a:off x="2784" y="1334"/>
              <a:ext cx="8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/>
                <a:t>(represents</a:t>
              </a:r>
            </a:p>
            <a:p>
              <a:pPr algn="ctr"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TW" sz="2000"/>
                <a:t>decrease)</a:t>
              </a:r>
            </a:p>
          </p:txBody>
        </p:sp>
        <p:sp>
          <p:nvSpPr>
            <p:cNvPr id="8211" name="Text Box 26"/>
            <p:cNvSpPr txBox="1">
              <a:spLocks noChangeArrowheads="1"/>
            </p:cNvSpPr>
            <p:nvPr/>
          </p:nvSpPr>
          <p:spPr bwMode="auto">
            <a:xfrm>
              <a:off x="3696" y="1344"/>
              <a:ext cx="8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/>
                <a:t>(represents</a:t>
              </a:r>
            </a:p>
            <a:p>
              <a:pPr algn="ctr"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TW" sz="2000"/>
                <a:t>increase)</a:t>
              </a:r>
            </a:p>
          </p:txBody>
        </p:sp>
        <p:sp>
          <p:nvSpPr>
            <p:cNvPr id="8212" name="Text Box 27"/>
            <p:cNvSpPr txBox="1">
              <a:spLocks noChangeArrowheads="1"/>
            </p:cNvSpPr>
            <p:nvPr/>
          </p:nvSpPr>
          <p:spPr bwMode="auto">
            <a:xfrm>
              <a:off x="4656" y="1344"/>
              <a:ext cx="864" cy="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/>
                <a:t>(represents</a:t>
              </a:r>
            </a:p>
            <a:p>
              <a:pPr algn="ctr"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TW" sz="2000"/>
                <a:t>the amount</a:t>
              </a:r>
            </a:p>
            <a:p>
              <a:pPr algn="ctr"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TW" sz="2000"/>
                <a:t>owned to </a:t>
              </a:r>
            </a:p>
            <a:p>
              <a:pPr algn="ctr"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TW" sz="2000"/>
                <a:t>the clients)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Drawing up a bank reconciliation statement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TW" smtClean="0"/>
              <a:t>To reconcile the Bank statement with the Corrected Cash Books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TW" smtClean="0"/>
              <a:t>To reconcile the Bank statement with Unadjusted Cash Book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990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sz="3600" smtClean="0"/>
              <a:t>To reconcile the bank statement with corrected cash book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Three steps: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1. Check the bank statement and the cash book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to identify the items which have been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omitted.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2. Update the cash book with any omissions and errors made by the firm itself.</a:t>
            </a:r>
          </a:p>
          <a:p>
            <a:pPr marL="1522413" lvl="2" indent="-3810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smtClean="0"/>
              <a:t>e.g. Credit transfers (debit cash book)</a:t>
            </a:r>
          </a:p>
          <a:p>
            <a:pPr marL="1522413" lvl="2" indent="-3810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smtClean="0"/>
              <a:t>	 Bank interest (debit cash book)</a:t>
            </a:r>
          </a:p>
          <a:p>
            <a:pPr marL="1522413" lvl="2" indent="-3810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smtClean="0"/>
              <a:t>	 Standing orders / direct debits (credit cash book)</a:t>
            </a:r>
          </a:p>
          <a:p>
            <a:pPr marL="1522413" lvl="2" indent="-3810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smtClean="0"/>
              <a:t>	 Bank charges (credit cash book)</a:t>
            </a:r>
          </a:p>
          <a:p>
            <a:pPr marL="1522413" lvl="2" indent="-3810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000" smtClean="0"/>
              <a:t>	 Dishonoured cheques (credit cash book)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TW" sz="2800" smtClean="0"/>
              <a:t>3. Prepare the bank reconciliation statement</a:t>
            </a: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6"/>
          <p:cNvGrpSpPr>
            <a:grpSpLocks/>
          </p:cNvGrpSpPr>
          <p:nvPr/>
        </p:nvGrpSpPr>
        <p:grpSpPr bwMode="auto">
          <a:xfrm>
            <a:off x="457200" y="1363663"/>
            <a:ext cx="8610600" cy="4198937"/>
            <a:chOff x="192" y="480"/>
            <a:chExt cx="5424" cy="2645"/>
          </a:xfrm>
        </p:grpSpPr>
        <p:sp>
          <p:nvSpPr>
            <p:cNvPr id="11271" name="Text Box 2"/>
            <p:cNvSpPr txBox="1">
              <a:spLocks noChangeArrowheads="1"/>
            </p:cNvSpPr>
            <p:nvPr/>
          </p:nvSpPr>
          <p:spPr bwMode="auto">
            <a:xfrm>
              <a:off x="1008" y="480"/>
              <a:ext cx="3936" cy="288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/>
                <a:t>Bank Reconciliation Statement as at XXXX</a:t>
              </a:r>
            </a:p>
          </p:txBody>
        </p:sp>
        <p:sp>
          <p:nvSpPr>
            <p:cNvPr id="11272" name="Line 3"/>
            <p:cNvSpPr>
              <a:spLocks noChangeShapeType="1"/>
            </p:cNvSpPr>
            <p:nvPr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73" name="Text Box 4"/>
            <p:cNvSpPr txBox="1">
              <a:spLocks noChangeArrowheads="1"/>
            </p:cNvSpPr>
            <p:nvPr/>
          </p:nvSpPr>
          <p:spPr bwMode="auto">
            <a:xfrm>
              <a:off x="288" y="859"/>
              <a:ext cx="5280" cy="226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/>
                <a:t>							$	$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Corrected balance in hand as per Cash Book				x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Add Unpresented cheques					x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        Wrong credits by the bank				x	x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								x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Less Bank deposits not yet entered on Bank Statement	x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        Wrong debits by the bank				x	x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/>
                <a:t>								x</a:t>
              </a:r>
            </a:p>
          </p:txBody>
        </p:sp>
        <p:sp>
          <p:nvSpPr>
            <p:cNvPr id="11274" name="Line 5"/>
            <p:cNvSpPr>
              <a:spLocks noChangeShapeType="1"/>
            </p:cNvSpPr>
            <p:nvPr/>
          </p:nvSpPr>
          <p:spPr bwMode="auto">
            <a:xfrm>
              <a:off x="4944" y="3120"/>
              <a:ext cx="9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67" name="Line 8"/>
          <p:cNvSpPr>
            <a:spLocks noChangeShapeType="1"/>
          </p:cNvSpPr>
          <p:nvPr/>
        </p:nvSpPr>
        <p:spPr bwMode="auto">
          <a:xfrm>
            <a:off x="7010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7924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1269" name="Line 10"/>
          <p:cNvSpPr>
            <a:spLocks noChangeShapeType="1"/>
          </p:cNvSpPr>
          <p:nvPr/>
        </p:nvSpPr>
        <p:spPr bwMode="auto">
          <a:xfrm>
            <a:off x="6934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1270" name="Line 11"/>
          <p:cNvSpPr>
            <a:spLocks noChangeShapeType="1"/>
          </p:cNvSpPr>
          <p:nvPr/>
        </p:nvSpPr>
        <p:spPr bwMode="auto">
          <a:xfrm>
            <a:off x="79248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592</TotalTime>
  <Words>1438</Words>
  <Application>Microsoft PowerPoint</Application>
  <PresentationFormat>On-screen Show (4:3)</PresentationFormat>
  <Paragraphs>344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Times New Roman</vt:lpstr>
      <vt:lpstr>新細明體</vt:lpstr>
      <vt:lpstr>Arial</vt:lpstr>
      <vt:lpstr>Wingdings</vt:lpstr>
      <vt:lpstr>Calibri</vt:lpstr>
      <vt:lpstr>Nature</vt:lpstr>
      <vt:lpstr>Bank Reconciliation Statement</vt:lpstr>
      <vt:lpstr>The purpose of the bank reconciliation statement</vt:lpstr>
      <vt:lpstr>Reasons for differences between the cash book balance and the bank statement balance</vt:lpstr>
      <vt:lpstr>Slide 4</vt:lpstr>
      <vt:lpstr>Slide 5</vt:lpstr>
      <vt:lpstr>Nature of the cash book and bank statement</vt:lpstr>
      <vt:lpstr>Drawing up a bank reconciliation statement</vt:lpstr>
      <vt:lpstr>To reconcile the bank statement with corrected cash book</vt:lpstr>
      <vt:lpstr>Slide 9</vt:lpstr>
      <vt:lpstr>Example 1</vt:lpstr>
      <vt:lpstr>Slide 11</vt:lpstr>
      <vt:lpstr>Slide 12</vt:lpstr>
      <vt:lpstr>Slide 13</vt:lpstr>
      <vt:lpstr>To reconcile the bank statement with the Unadjusted cash book</vt:lpstr>
      <vt:lpstr>Begin with the unadjusted cash book balance and end with the bank statement balance</vt:lpstr>
      <vt:lpstr>Example 2</vt:lpstr>
      <vt:lpstr>Slide 17</vt:lpstr>
      <vt:lpstr>Other Issues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Example 5</vt:lpstr>
      <vt:lpstr>Slide 27</vt:lpstr>
      <vt:lpstr>Slide 28</vt:lpstr>
      <vt:lpstr>Slide 29</vt:lpstr>
      <vt:lpstr>Slide 30</vt:lpstr>
      <vt:lpstr>Slide 31</vt:lpstr>
      <vt:lpstr>Example 6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purpose of the bank reconciliation statement</dc:title>
  <dc:creator>RHSBSS</dc:creator>
  <cp:lastModifiedBy>Muya</cp:lastModifiedBy>
  <cp:revision>29</cp:revision>
  <dcterms:created xsi:type="dcterms:W3CDTF">2001-08-24T04:07:19Z</dcterms:created>
  <dcterms:modified xsi:type="dcterms:W3CDTF">2011-08-19T13:10:08Z</dcterms:modified>
</cp:coreProperties>
</file>