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8"/>
  </p:notesMasterIdLst>
  <p:sldIdLst>
    <p:sldId id="256" r:id="rId2"/>
    <p:sldId id="1598" r:id="rId3"/>
    <p:sldId id="2322" r:id="rId4"/>
    <p:sldId id="2323" r:id="rId5"/>
    <p:sldId id="2324" r:id="rId6"/>
    <p:sldId id="2325" r:id="rId7"/>
    <p:sldId id="2326" r:id="rId8"/>
    <p:sldId id="2327" r:id="rId9"/>
    <p:sldId id="2328" r:id="rId10"/>
    <p:sldId id="2329" r:id="rId11"/>
    <p:sldId id="2330" r:id="rId12"/>
    <p:sldId id="2331" r:id="rId13"/>
    <p:sldId id="2332" r:id="rId14"/>
    <p:sldId id="1253" r:id="rId15"/>
    <p:sldId id="1254" r:id="rId16"/>
    <p:sldId id="1255" r:id="rId17"/>
    <p:sldId id="1256" r:id="rId18"/>
    <p:sldId id="1244" r:id="rId19"/>
    <p:sldId id="1245" r:id="rId20"/>
    <p:sldId id="1246" r:id="rId21"/>
    <p:sldId id="1247" r:id="rId22"/>
    <p:sldId id="1248" r:id="rId23"/>
    <p:sldId id="1249" r:id="rId24"/>
    <p:sldId id="1250" r:id="rId25"/>
    <p:sldId id="1251" r:id="rId26"/>
    <p:sldId id="125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9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37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5B1DCCE-ED07-4706-8B0C-EAA2D51AA9C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ADBA5-7077-4A9D-B571-6757B4329131}" type="slidenum">
              <a:rPr lang="en-US"/>
              <a:pPr/>
              <a:t>1</a:t>
            </a:fld>
            <a:endParaRPr lang="en-US"/>
          </a:p>
        </p:txBody>
      </p:sp>
      <p:sp>
        <p:nvSpPr>
          <p:cNvPr id="995330" name="Rectangle 2"/>
          <p:cNvSpPr>
            <a:spLocks noRo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www.afterschoool.tk </a:t>
            </a:r>
          </a:p>
        </p:txBody>
      </p:sp>
      <p:sp>
        <p:nvSpPr>
          <p:cNvPr id="5" name="Footer Placeholder 4"/>
          <p:cNvSpPr>
            <a:spLocks noGrp="1"/>
          </p:cNvSpPr>
          <p:nvPr>
            <p:ph type="ftr" sz="quarter" idx="11"/>
          </p:nvPr>
        </p:nvSpPr>
        <p:spPr/>
        <p:txBody>
          <a:bodyPr/>
          <a:lstStyle>
            <a:lvl1pPr>
              <a:defRPr/>
            </a:lvl1pPr>
          </a:lstStyle>
          <a:p>
            <a:r>
              <a:rPr lang="en-US"/>
              <a:t>AFTERSCHO☺OL's  MATERIAL FOR PGPSE PARTICIPANTS</a:t>
            </a:r>
          </a:p>
        </p:txBody>
      </p:sp>
      <p:sp>
        <p:nvSpPr>
          <p:cNvPr id="6" name="Slide Number Placeholder 5"/>
          <p:cNvSpPr>
            <a:spLocks noGrp="1"/>
          </p:cNvSpPr>
          <p:nvPr>
            <p:ph type="sldNum" sz="quarter" idx="12"/>
          </p:nvPr>
        </p:nvSpPr>
        <p:spPr/>
        <p:txBody>
          <a:bodyPr/>
          <a:lstStyle>
            <a:lvl1pPr>
              <a:defRPr/>
            </a:lvl1pPr>
          </a:lstStyle>
          <a:p>
            <a:fld id="{D6792122-3110-48EB-B6B7-F6E87BB906F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www.afterschoool.tk </a:t>
            </a:r>
          </a:p>
        </p:txBody>
      </p:sp>
      <p:sp>
        <p:nvSpPr>
          <p:cNvPr id="5" name="Footer Placeholder 4"/>
          <p:cNvSpPr>
            <a:spLocks noGrp="1"/>
          </p:cNvSpPr>
          <p:nvPr>
            <p:ph type="ftr" sz="quarter" idx="11"/>
          </p:nvPr>
        </p:nvSpPr>
        <p:spPr/>
        <p:txBody>
          <a:bodyPr/>
          <a:lstStyle>
            <a:lvl1pPr>
              <a:defRPr/>
            </a:lvl1pPr>
          </a:lstStyle>
          <a:p>
            <a:r>
              <a:rPr lang="en-US"/>
              <a:t>AFTERSCHO☺OL's  MATERIAL FOR PGPSE PARTICIPANTS</a:t>
            </a:r>
          </a:p>
        </p:txBody>
      </p:sp>
      <p:sp>
        <p:nvSpPr>
          <p:cNvPr id="6" name="Slide Number Placeholder 5"/>
          <p:cNvSpPr>
            <a:spLocks noGrp="1"/>
          </p:cNvSpPr>
          <p:nvPr>
            <p:ph type="sldNum" sz="quarter" idx="12"/>
          </p:nvPr>
        </p:nvSpPr>
        <p:spPr/>
        <p:txBody>
          <a:bodyPr/>
          <a:lstStyle>
            <a:lvl1pPr>
              <a:defRPr/>
            </a:lvl1pPr>
          </a:lstStyle>
          <a:p>
            <a:fld id="{682ECE6A-756A-413F-BF5A-C9C0205E3E9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www.afterschoool.tk </a:t>
            </a:r>
          </a:p>
        </p:txBody>
      </p:sp>
      <p:sp>
        <p:nvSpPr>
          <p:cNvPr id="5" name="Footer Placeholder 4"/>
          <p:cNvSpPr>
            <a:spLocks noGrp="1"/>
          </p:cNvSpPr>
          <p:nvPr>
            <p:ph type="ftr" sz="quarter" idx="11"/>
          </p:nvPr>
        </p:nvSpPr>
        <p:spPr/>
        <p:txBody>
          <a:bodyPr/>
          <a:lstStyle>
            <a:lvl1pPr>
              <a:defRPr/>
            </a:lvl1pPr>
          </a:lstStyle>
          <a:p>
            <a:r>
              <a:rPr lang="en-US"/>
              <a:t>AFTERSCHO☺OL's  MATERIAL FOR PGPSE PARTICIPANTS</a:t>
            </a:r>
          </a:p>
        </p:txBody>
      </p:sp>
      <p:sp>
        <p:nvSpPr>
          <p:cNvPr id="6" name="Slide Number Placeholder 5"/>
          <p:cNvSpPr>
            <a:spLocks noGrp="1"/>
          </p:cNvSpPr>
          <p:nvPr>
            <p:ph type="sldNum" sz="quarter" idx="12"/>
          </p:nvPr>
        </p:nvSpPr>
        <p:spPr/>
        <p:txBody>
          <a:bodyPr/>
          <a:lstStyle>
            <a:lvl1pPr>
              <a:defRPr/>
            </a:lvl1pPr>
          </a:lstStyle>
          <a:p>
            <a:fld id="{1B58466E-1B75-4B70-ABB7-7FFA5187A1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www.afterschoool.tk </a:t>
            </a:r>
          </a:p>
        </p:txBody>
      </p:sp>
      <p:sp>
        <p:nvSpPr>
          <p:cNvPr id="5" name="Footer Placeholder 4"/>
          <p:cNvSpPr>
            <a:spLocks noGrp="1"/>
          </p:cNvSpPr>
          <p:nvPr>
            <p:ph type="ftr" sz="quarter" idx="11"/>
          </p:nvPr>
        </p:nvSpPr>
        <p:spPr/>
        <p:txBody>
          <a:bodyPr/>
          <a:lstStyle>
            <a:lvl1pPr>
              <a:defRPr/>
            </a:lvl1pPr>
          </a:lstStyle>
          <a:p>
            <a:r>
              <a:rPr lang="en-US"/>
              <a:t>AFTERSCHO☺OL's  MATERIAL FOR PGPSE PARTICIPANTS</a:t>
            </a:r>
          </a:p>
        </p:txBody>
      </p:sp>
      <p:sp>
        <p:nvSpPr>
          <p:cNvPr id="6" name="Slide Number Placeholder 5"/>
          <p:cNvSpPr>
            <a:spLocks noGrp="1"/>
          </p:cNvSpPr>
          <p:nvPr>
            <p:ph type="sldNum" sz="quarter" idx="12"/>
          </p:nvPr>
        </p:nvSpPr>
        <p:spPr/>
        <p:txBody>
          <a:bodyPr/>
          <a:lstStyle>
            <a:lvl1pPr>
              <a:defRPr/>
            </a:lvl1pPr>
          </a:lstStyle>
          <a:p>
            <a:fld id="{CCAF7E21-D4BE-492C-8603-4DA7BAE395A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www.afterschoool.tk </a:t>
            </a:r>
          </a:p>
        </p:txBody>
      </p:sp>
      <p:sp>
        <p:nvSpPr>
          <p:cNvPr id="5" name="Footer Placeholder 4"/>
          <p:cNvSpPr>
            <a:spLocks noGrp="1"/>
          </p:cNvSpPr>
          <p:nvPr>
            <p:ph type="ftr" sz="quarter" idx="11"/>
          </p:nvPr>
        </p:nvSpPr>
        <p:spPr/>
        <p:txBody>
          <a:bodyPr/>
          <a:lstStyle>
            <a:lvl1pPr>
              <a:defRPr/>
            </a:lvl1pPr>
          </a:lstStyle>
          <a:p>
            <a:r>
              <a:rPr lang="en-US"/>
              <a:t>AFTERSCHO☺OL's  MATERIAL FOR PGPSE PARTICIPANTS</a:t>
            </a:r>
          </a:p>
        </p:txBody>
      </p:sp>
      <p:sp>
        <p:nvSpPr>
          <p:cNvPr id="6" name="Slide Number Placeholder 5"/>
          <p:cNvSpPr>
            <a:spLocks noGrp="1"/>
          </p:cNvSpPr>
          <p:nvPr>
            <p:ph type="sldNum" sz="quarter" idx="12"/>
          </p:nvPr>
        </p:nvSpPr>
        <p:spPr/>
        <p:txBody>
          <a:bodyPr/>
          <a:lstStyle>
            <a:lvl1pPr>
              <a:defRPr/>
            </a:lvl1pPr>
          </a:lstStyle>
          <a:p>
            <a:fld id="{6FA352A1-A233-471A-AFA0-48B4E63A713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www.afterschoool.tk </a:t>
            </a:r>
          </a:p>
        </p:txBody>
      </p:sp>
      <p:sp>
        <p:nvSpPr>
          <p:cNvPr id="6" name="Footer Placeholder 5"/>
          <p:cNvSpPr>
            <a:spLocks noGrp="1"/>
          </p:cNvSpPr>
          <p:nvPr>
            <p:ph type="ftr" sz="quarter" idx="11"/>
          </p:nvPr>
        </p:nvSpPr>
        <p:spPr/>
        <p:txBody>
          <a:bodyPr/>
          <a:lstStyle>
            <a:lvl1pPr>
              <a:defRPr/>
            </a:lvl1pPr>
          </a:lstStyle>
          <a:p>
            <a:r>
              <a:rPr lang="en-US"/>
              <a:t>AFTERSCHO☺OL's  MATERIAL FOR PGPSE PARTICIPANTS</a:t>
            </a:r>
          </a:p>
        </p:txBody>
      </p:sp>
      <p:sp>
        <p:nvSpPr>
          <p:cNvPr id="7" name="Slide Number Placeholder 6"/>
          <p:cNvSpPr>
            <a:spLocks noGrp="1"/>
          </p:cNvSpPr>
          <p:nvPr>
            <p:ph type="sldNum" sz="quarter" idx="12"/>
          </p:nvPr>
        </p:nvSpPr>
        <p:spPr/>
        <p:txBody>
          <a:bodyPr/>
          <a:lstStyle>
            <a:lvl1pPr>
              <a:defRPr/>
            </a:lvl1pPr>
          </a:lstStyle>
          <a:p>
            <a:fld id="{DE66133E-9B9A-45BB-BF31-2A503032B3D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www.afterschoool.tk </a:t>
            </a:r>
          </a:p>
        </p:txBody>
      </p:sp>
      <p:sp>
        <p:nvSpPr>
          <p:cNvPr id="8" name="Footer Placeholder 7"/>
          <p:cNvSpPr>
            <a:spLocks noGrp="1"/>
          </p:cNvSpPr>
          <p:nvPr>
            <p:ph type="ftr" sz="quarter" idx="11"/>
          </p:nvPr>
        </p:nvSpPr>
        <p:spPr/>
        <p:txBody>
          <a:bodyPr/>
          <a:lstStyle>
            <a:lvl1pPr>
              <a:defRPr/>
            </a:lvl1pPr>
          </a:lstStyle>
          <a:p>
            <a:r>
              <a:rPr lang="en-US"/>
              <a:t>AFTERSCHO☺OL's  MATERIAL FOR PGPSE PARTICIPANTS</a:t>
            </a:r>
          </a:p>
        </p:txBody>
      </p:sp>
      <p:sp>
        <p:nvSpPr>
          <p:cNvPr id="9" name="Slide Number Placeholder 8"/>
          <p:cNvSpPr>
            <a:spLocks noGrp="1"/>
          </p:cNvSpPr>
          <p:nvPr>
            <p:ph type="sldNum" sz="quarter" idx="12"/>
          </p:nvPr>
        </p:nvSpPr>
        <p:spPr/>
        <p:txBody>
          <a:bodyPr/>
          <a:lstStyle>
            <a:lvl1pPr>
              <a:defRPr/>
            </a:lvl1pPr>
          </a:lstStyle>
          <a:p>
            <a:fld id="{1DE652E5-0A54-4207-84BE-AAEDCDD3E25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www.afterschoool.tk </a:t>
            </a:r>
          </a:p>
        </p:txBody>
      </p:sp>
      <p:sp>
        <p:nvSpPr>
          <p:cNvPr id="4" name="Footer Placeholder 3"/>
          <p:cNvSpPr>
            <a:spLocks noGrp="1"/>
          </p:cNvSpPr>
          <p:nvPr>
            <p:ph type="ftr" sz="quarter" idx="11"/>
          </p:nvPr>
        </p:nvSpPr>
        <p:spPr/>
        <p:txBody>
          <a:bodyPr/>
          <a:lstStyle>
            <a:lvl1pPr>
              <a:defRPr/>
            </a:lvl1pPr>
          </a:lstStyle>
          <a:p>
            <a:r>
              <a:rPr lang="en-US"/>
              <a:t>AFTERSCHO☺OL's  MATERIAL FOR PGPSE PARTICIPANTS</a:t>
            </a:r>
          </a:p>
        </p:txBody>
      </p:sp>
      <p:sp>
        <p:nvSpPr>
          <p:cNvPr id="5" name="Slide Number Placeholder 4"/>
          <p:cNvSpPr>
            <a:spLocks noGrp="1"/>
          </p:cNvSpPr>
          <p:nvPr>
            <p:ph type="sldNum" sz="quarter" idx="12"/>
          </p:nvPr>
        </p:nvSpPr>
        <p:spPr/>
        <p:txBody>
          <a:bodyPr/>
          <a:lstStyle>
            <a:lvl1pPr>
              <a:defRPr/>
            </a:lvl1pPr>
          </a:lstStyle>
          <a:p>
            <a:fld id="{62DDCE90-33D2-4856-AB68-B0410235A63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www.afterschoool.tk </a:t>
            </a:r>
          </a:p>
        </p:txBody>
      </p:sp>
      <p:sp>
        <p:nvSpPr>
          <p:cNvPr id="3" name="Footer Placeholder 2"/>
          <p:cNvSpPr>
            <a:spLocks noGrp="1"/>
          </p:cNvSpPr>
          <p:nvPr>
            <p:ph type="ftr" sz="quarter" idx="11"/>
          </p:nvPr>
        </p:nvSpPr>
        <p:spPr/>
        <p:txBody>
          <a:bodyPr/>
          <a:lstStyle>
            <a:lvl1pPr>
              <a:defRPr/>
            </a:lvl1pPr>
          </a:lstStyle>
          <a:p>
            <a:r>
              <a:rPr lang="en-US"/>
              <a:t>AFTERSCHO☺OL's  MATERIAL FOR PGPSE PARTICIPANTS</a:t>
            </a:r>
          </a:p>
        </p:txBody>
      </p:sp>
      <p:sp>
        <p:nvSpPr>
          <p:cNvPr id="4" name="Slide Number Placeholder 3"/>
          <p:cNvSpPr>
            <a:spLocks noGrp="1"/>
          </p:cNvSpPr>
          <p:nvPr>
            <p:ph type="sldNum" sz="quarter" idx="12"/>
          </p:nvPr>
        </p:nvSpPr>
        <p:spPr/>
        <p:txBody>
          <a:bodyPr/>
          <a:lstStyle>
            <a:lvl1pPr>
              <a:defRPr/>
            </a:lvl1pPr>
          </a:lstStyle>
          <a:p>
            <a:fld id="{021BD8A1-8E82-4161-AB3A-870298ED8B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www.afterschoool.tk </a:t>
            </a:r>
          </a:p>
        </p:txBody>
      </p:sp>
      <p:sp>
        <p:nvSpPr>
          <p:cNvPr id="6" name="Footer Placeholder 5"/>
          <p:cNvSpPr>
            <a:spLocks noGrp="1"/>
          </p:cNvSpPr>
          <p:nvPr>
            <p:ph type="ftr" sz="quarter" idx="11"/>
          </p:nvPr>
        </p:nvSpPr>
        <p:spPr/>
        <p:txBody>
          <a:bodyPr/>
          <a:lstStyle>
            <a:lvl1pPr>
              <a:defRPr/>
            </a:lvl1pPr>
          </a:lstStyle>
          <a:p>
            <a:r>
              <a:rPr lang="en-US"/>
              <a:t>AFTERSCHO☺OL's  MATERIAL FOR PGPSE PARTICIPANTS</a:t>
            </a:r>
          </a:p>
        </p:txBody>
      </p:sp>
      <p:sp>
        <p:nvSpPr>
          <p:cNvPr id="7" name="Slide Number Placeholder 6"/>
          <p:cNvSpPr>
            <a:spLocks noGrp="1"/>
          </p:cNvSpPr>
          <p:nvPr>
            <p:ph type="sldNum" sz="quarter" idx="12"/>
          </p:nvPr>
        </p:nvSpPr>
        <p:spPr/>
        <p:txBody>
          <a:bodyPr/>
          <a:lstStyle>
            <a:lvl1pPr>
              <a:defRPr/>
            </a:lvl1pPr>
          </a:lstStyle>
          <a:p>
            <a:fld id="{869617AF-6733-4F3E-B191-E1800572467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www.afterschoool.tk </a:t>
            </a:r>
          </a:p>
        </p:txBody>
      </p:sp>
      <p:sp>
        <p:nvSpPr>
          <p:cNvPr id="6" name="Footer Placeholder 5"/>
          <p:cNvSpPr>
            <a:spLocks noGrp="1"/>
          </p:cNvSpPr>
          <p:nvPr>
            <p:ph type="ftr" sz="quarter" idx="11"/>
          </p:nvPr>
        </p:nvSpPr>
        <p:spPr/>
        <p:txBody>
          <a:bodyPr/>
          <a:lstStyle>
            <a:lvl1pPr>
              <a:defRPr/>
            </a:lvl1pPr>
          </a:lstStyle>
          <a:p>
            <a:r>
              <a:rPr lang="en-US"/>
              <a:t>AFTERSCHO☺OL's  MATERIAL FOR PGPSE PARTICIPANTS</a:t>
            </a:r>
          </a:p>
        </p:txBody>
      </p:sp>
      <p:sp>
        <p:nvSpPr>
          <p:cNvPr id="7" name="Slide Number Placeholder 6"/>
          <p:cNvSpPr>
            <a:spLocks noGrp="1"/>
          </p:cNvSpPr>
          <p:nvPr>
            <p:ph type="sldNum" sz="quarter" idx="12"/>
          </p:nvPr>
        </p:nvSpPr>
        <p:spPr/>
        <p:txBody>
          <a:bodyPr/>
          <a:lstStyle>
            <a:lvl1pPr>
              <a:defRPr/>
            </a:lvl1pPr>
          </a:lstStyle>
          <a:p>
            <a:fld id="{2FCB6930-E64E-4F5B-A843-D7673F99C11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096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097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a:t>www.afterschoool.tk </a:t>
            </a:r>
          </a:p>
        </p:txBody>
      </p:sp>
      <p:sp>
        <p:nvSpPr>
          <p:cNvPr id="13097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AFTERSCHO☺OL's  MATERIAL FOR PGPSE PARTICIPANTS</a:t>
            </a:r>
          </a:p>
        </p:txBody>
      </p:sp>
      <p:sp>
        <p:nvSpPr>
          <p:cNvPr id="13097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AEED12-9DBD-4574-A80C-9937AB02A23D}" type="slidenum">
              <a:rPr lang="en-US"/>
              <a:pPr/>
              <a:t>‹#›</a:t>
            </a:fld>
            <a:endParaRPr lang="en-US"/>
          </a:p>
        </p:txBody>
      </p:sp>
      <p:pic>
        <p:nvPicPr>
          <p:cNvPr id="1309704" name="Picture 8" descr="ALOGO"/>
          <p:cNvPicPr>
            <a:picLocks noChangeAspect="1" noChangeArrowheads="1"/>
          </p:cNvPicPr>
          <p:nvPr userDrawn="1"/>
        </p:nvPicPr>
        <p:blipFill>
          <a:blip r:embed="rId13"/>
          <a:srcRect/>
          <a:stretch>
            <a:fillRect/>
          </a:stretch>
        </p:blipFill>
        <p:spPr bwMode="auto">
          <a:xfrm>
            <a:off x="8153400" y="0"/>
            <a:ext cx="990600" cy="533400"/>
          </a:xfrm>
          <a:prstGeom prst="rect">
            <a:avLst/>
          </a:prstGeom>
          <a:noFill/>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9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699" grpId="0" build="p">
        <p:tmplLst>
          <p:tmpl lvl="1">
            <p:tnLst>
              <p:par>
                <p:cTn presetID="1" presetClass="entr" presetSubtype="0" fill="hold" nodeType="clickEffect">
                  <p:stCondLst>
                    <p:cond delay="0"/>
                  </p:stCondLst>
                  <p:childTnLst>
                    <p:set>
                      <p:cBhvr>
                        <p:cTn dur="1" fill="hold">
                          <p:stCondLst>
                            <p:cond delay="0"/>
                          </p:stCondLst>
                        </p:cTn>
                        <p:tgtEl>
                          <p:spTgt spid="130969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30969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309699"/>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309699"/>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09699"/>
                        </p:tgtEl>
                        <p:attrNameLst>
                          <p:attrName>style.visibility</p:attrName>
                        </p:attrNameLst>
                      </p:cBhvr>
                      <p:to>
                        <p:strVal val="visible"/>
                      </p:to>
                    </p:set>
                  </p:childTnLst>
                </p:cTn>
              </p:par>
            </p:tnLst>
          </p:tmpl>
        </p:tmplLst>
      </p:bldP>
    </p:bldLst>
  </p:timing>
  <p:hf sldNum="0"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fterschoool.tk/" TargetMode="External"/><Relationship Id="rId2" Type="http://schemas.openxmlformats.org/officeDocument/2006/relationships/hyperlink" Target="http://www.afterschool.tk/"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afterschoool.t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050" name="Rectangle 2"/>
          <p:cNvSpPr>
            <a:spLocks noGrp="1" noChangeArrowheads="1"/>
          </p:cNvSpPr>
          <p:nvPr>
            <p:ph type="ctrTitle"/>
          </p:nvPr>
        </p:nvSpPr>
        <p:spPr/>
        <p:txBody>
          <a:bodyPr/>
          <a:lstStyle/>
          <a:p>
            <a:r>
              <a:rPr lang="en-US"/>
              <a:t>COST OF CAPITAL IN FINANCIAL MANAGEMENT </a:t>
            </a:r>
          </a:p>
        </p:txBody>
      </p:sp>
      <p:sp>
        <p:nvSpPr>
          <p:cNvPr id="2051" name="Rectangle 3"/>
          <p:cNvSpPr>
            <a:spLocks noGrp="1" noChangeArrowheads="1"/>
          </p:cNvSpPr>
          <p:nvPr>
            <p:ph type="subTitle" idx="1"/>
          </p:nvPr>
        </p:nvSpPr>
        <p:spPr>
          <a:xfrm>
            <a:off x="1752600" y="3429000"/>
            <a:ext cx="5410200" cy="2347913"/>
          </a:xfrm>
        </p:spPr>
        <p:txBody>
          <a:bodyPr/>
          <a:lstStyle/>
          <a:p>
            <a:pPr>
              <a:lnSpc>
                <a:spcPct val="80000"/>
              </a:lnSpc>
            </a:pPr>
            <a:r>
              <a:rPr lang="en-US"/>
              <a:t>AFTERSCHO☺OL</a:t>
            </a:r>
            <a:r>
              <a:rPr lang="en-US" sz="1700"/>
              <a:t> </a:t>
            </a:r>
          </a:p>
          <a:p>
            <a:pPr>
              <a:lnSpc>
                <a:spcPct val="80000"/>
              </a:lnSpc>
            </a:pPr>
            <a:r>
              <a:rPr lang="en-US" sz="1700"/>
              <a:t>– DEVELOPING CHANGE MAKERS </a:t>
            </a:r>
          </a:p>
          <a:p>
            <a:pPr>
              <a:lnSpc>
                <a:spcPct val="80000"/>
              </a:lnSpc>
            </a:pPr>
            <a:r>
              <a:rPr lang="en-US" sz="1700"/>
              <a:t>CENTRE FOR SOCIAL ENTREPRENEURSHIP </a:t>
            </a:r>
          </a:p>
          <a:p>
            <a:pPr>
              <a:lnSpc>
                <a:spcPct val="80000"/>
              </a:lnSpc>
            </a:pPr>
            <a:r>
              <a:rPr lang="en-US" sz="1700"/>
              <a:t>PGPSE PROGRAMME – </a:t>
            </a:r>
          </a:p>
          <a:p>
            <a:pPr>
              <a:lnSpc>
                <a:spcPct val="80000"/>
              </a:lnSpc>
            </a:pPr>
            <a:r>
              <a:rPr lang="en-US" sz="1700"/>
              <a:t>World’ Most Comprehensive programme in social entrepreneurship &amp; spiritual entrepreneurship</a:t>
            </a:r>
          </a:p>
          <a:p>
            <a:pPr>
              <a:lnSpc>
                <a:spcPct val="80000"/>
              </a:lnSpc>
            </a:pPr>
            <a:r>
              <a:rPr lang="en-US" sz="1700"/>
              <a:t>OPEN FOR ALL FREE FOR ALL</a:t>
            </a:r>
          </a:p>
          <a:p>
            <a:pPr>
              <a:lnSpc>
                <a:spcPct val="80000"/>
              </a:lnSpc>
            </a:pPr>
            <a:r>
              <a:rPr lang="en-US" sz="170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43586" name="Rectangle 2"/>
          <p:cNvSpPr>
            <a:spLocks noGrp="1" noChangeArrowheads="1"/>
          </p:cNvSpPr>
          <p:nvPr>
            <p:ph type="title"/>
          </p:nvPr>
        </p:nvSpPr>
        <p:spPr>
          <a:xfrm>
            <a:off x="76200" y="1066800"/>
            <a:ext cx="8229600" cy="1143000"/>
          </a:xfrm>
        </p:spPr>
        <p:txBody>
          <a:bodyPr/>
          <a:lstStyle/>
          <a:p>
            <a:r>
              <a:rPr lang="en-US" sz="4000" dirty="0" err="1"/>
              <a:t>Sarika</a:t>
            </a:r>
            <a:r>
              <a:rPr lang="en-US" sz="4000" dirty="0"/>
              <a:t> Global Inc. has 15% debt of $20 tr.18% Preference shares of $10 Tr. And Equity of $ 90 Tr. Cost of equity is 20%. Tax rate is 40%. What is the overall cost of capital? </a:t>
            </a:r>
          </a:p>
        </p:txBody>
      </p:sp>
      <p:sp>
        <p:nvSpPr>
          <p:cNvPr id="2243587" name="Rectangle 3"/>
          <p:cNvSpPr>
            <a:spLocks noGrp="1" noChangeArrowheads="1"/>
          </p:cNvSpPr>
          <p:nvPr>
            <p:ph type="body" idx="1"/>
          </p:nvPr>
        </p:nvSpPr>
        <p:spPr>
          <a:xfrm>
            <a:off x="304800" y="3581400"/>
            <a:ext cx="8229600" cy="4525963"/>
          </a:xfrm>
        </p:spPr>
        <p:txBody>
          <a:bodyPr/>
          <a:lstStyle/>
          <a:p>
            <a:r>
              <a:rPr lang="en-US"/>
              <a:t>=(.15*(1-.4)*(20/120) )+(.18*(10/120)+(.2*(90/120))</a:t>
            </a:r>
          </a:p>
          <a:p>
            <a:r>
              <a:rPr lang="en-US"/>
              <a:t>=18% answer.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44610" name="Rectangle 2"/>
          <p:cNvSpPr>
            <a:spLocks noGrp="1" noChangeArrowheads="1"/>
          </p:cNvSpPr>
          <p:nvPr>
            <p:ph type="title"/>
          </p:nvPr>
        </p:nvSpPr>
        <p:spPr>
          <a:xfrm>
            <a:off x="228600" y="990600"/>
            <a:ext cx="8229600" cy="1143000"/>
          </a:xfrm>
        </p:spPr>
        <p:txBody>
          <a:bodyPr/>
          <a:lstStyle/>
          <a:p>
            <a:r>
              <a:rPr lang="en-US" sz="4000" dirty="0"/>
              <a:t>Ajay Ltd. Has a plan to raise debt. He will get Rs. 100 </a:t>
            </a:r>
            <a:r>
              <a:rPr lang="en-US" sz="4000" dirty="0" err="1"/>
              <a:t>Crore</a:t>
            </a:r>
            <a:r>
              <a:rPr lang="en-US" sz="4000" dirty="0"/>
              <a:t> loan @ 12%. He will pay 40% tax to the government of India? What will be his cost of debt? </a:t>
            </a:r>
          </a:p>
        </p:txBody>
      </p:sp>
      <p:sp>
        <p:nvSpPr>
          <p:cNvPr id="2244611" name="Rectangle 3"/>
          <p:cNvSpPr>
            <a:spLocks noGrp="1" noChangeArrowheads="1"/>
          </p:cNvSpPr>
          <p:nvPr>
            <p:ph type="body" idx="1"/>
          </p:nvPr>
        </p:nvSpPr>
        <p:spPr>
          <a:xfrm>
            <a:off x="533400" y="3200400"/>
            <a:ext cx="8229600" cy="4525963"/>
          </a:xfrm>
        </p:spPr>
        <p:txBody>
          <a:bodyPr/>
          <a:lstStyle/>
          <a:p>
            <a:r>
              <a:rPr lang="en-US"/>
              <a:t>= .12 (1-.4)</a:t>
            </a:r>
          </a:p>
          <a:p>
            <a:r>
              <a:rPr lang="en-US"/>
              <a:t>=7.20% only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www.afterschoool.tk </a:t>
            </a:r>
          </a:p>
        </p:txBody>
      </p:sp>
      <p:sp>
        <p:nvSpPr>
          <p:cNvPr id="6" name="Footer Placeholder 5"/>
          <p:cNvSpPr>
            <a:spLocks noGrp="1"/>
          </p:cNvSpPr>
          <p:nvPr>
            <p:ph type="ftr" sz="quarter" idx="11"/>
          </p:nvPr>
        </p:nvSpPr>
        <p:spPr/>
        <p:txBody>
          <a:bodyPr/>
          <a:lstStyle/>
          <a:p>
            <a:r>
              <a:rPr lang="en-US"/>
              <a:t>AFTERSCHO☺OL's  MATERIAL FOR PGPSE PARTICIPANTS</a:t>
            </a:r>
          </a:p>
        </p:txBody>
      </p:sp>
      <p:sp>
        <p:nvSpPr>
          <p:cNvPr id="2245634" name="Rectangle 2"/>
          <p:cNvSpPr>
            <a:spLocks noGrp="1" noChangeArrowheads="1"/>
          </p:cNvSpPr>
          <p:nvPr>
            <p:ph type="title"/>
          </p:nvPr>
        </p:nvSpPr>
        <p:spPr/>
        <p:txBody>
          <a:bodyPr/>
          <a:lstStyle/>
          <a:p>
            <a:r>
              <a:rPr lang="en-US" sz="4000"/>
              <a:t>Goutam Buchha has following options: (suggest which is the best) Tax rate is 50% </a:t>
            </a:r>
          </a:p>
        </p:txBody>
      </p:sp>
      <p:sp>
        <p:nvSpPr>
          <p:cNvPr id="2245636" name="Rectangle 4"/>
          <p:cNvSpPr>
            <a:spLocks noGrp="1" noChangeArrowheads="1"/>
          </p:cNvSpPr>
          <p:nvPr>
            <p:ph type="body" sz="half" idx="1"/>
          </p:nvPr>
        </p:nvSpPr>
        <p:spPr/>
        <p:txBody>
          <a:bodyPr/>
          <a:lstStyle/>
          <a:p>
            <a:r>
              <a:rPr lang="en-US"/>
              <a:t>Equity = $ 250 tr.@ 20%</a:t>
            </a:r>
          </a:p>
          <a:p>
            <a:r>
              <a:rPr lang="en-US"/>
              <a:t>Debt = $ 50 Tr. @ 12%</a:t>
            </a:r>
          </a:p>
          <a:p>
            <a:r>
              <a:rPr lang="en-US"/>
              <a:t>Preference = $ 30 Tr. @ 15%</a:t>
            </a:r>
          </a:p>
        </p:txBody>
      </p:sp>
      <p:sp>
        <p:nvSpPr>
          <p:cNvPr id="2245637" name="Rectangle 5"/>
          <p:cNvSpPr>
            <a:spLocks noGrp="1" noChangeArrowheads="1"/>
          </p:cNvSpPr>
          <p:nvPr>
            <p:ph type="body" sz="half" idx="2"/>
          </p:nvPr>
        </p:nvSpPr>
        <p:spPr/>
        <p:txBody>
          <a:bodyPr/>
          <a:lstStyle/>
          <a:p>
            <a:r>
              <a:rPr lang="en-US"/>
              <a:t>Equity = $ 50 tr.@ 25%</a:t>
            </a:r>
          </a:p>
          <a:p>
            <a:r>
              <a:rPr lang="en-US"/>
              <a:t>Debt = $ 200 Tr. @ 15%</a:t>
            </a:r>
          </a:p>
          <a:p>
            <a:r>
              <a:rPr lang="en-US"/>
              <a:t>Preference = $ 80 Tr. @ 18%</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47682" name="Rectangle 2"/>
          <p:cNvSpPr>
            <a:spLocks noGrp="1" noChangeArrowheads="1"/>
          </p:cNvSpPr>
          <p:nvPr>
            <p:ph type="title"/>
          </p:nvPr>
        </p:nvSpPr>
        <p:spPr/>
        <p:txBody>
          <a:bodyPr/>
          <a:lstStyle/>
          <a:p>
            <a:r>
              <a:rPr lang="en-US"/>
              <a:t>Solution </a:t>
            </a:r>
          </a:p>
        </p:txBody>
      </p:sp>
      <p:sp>
        <p:nvSpPr>
          <p:cNvPr id="2247683" name="Rectangle 3"/>
          <p:cNvSpPr>
            <a:spLocks noGrp="1" noChangeArrowheads="1"/>
          </p:cNvSpPr>
          <p:nvPr>
            <p:ph type="body" idx="1"/>
          </p:nvPr>
        </p:nvSpPr>
        <p:spPr/>
        <p:txBody>
          <a:bodyPr/>
          <a:lstStyle/>
          <a:p>
            <a:r>
              <a:rPr lang="en-US"/>
              <a:t>1</a:t>
            </a:r>
            <a:r>
              <a:rPr lang="en-US" baseline="30000"/>
              <a:t>st</a:t>
            </a:r>
            <a:r>
              <a:rPr lang="en-US"/>
              <a:t> option:</a:t>
            </a:r>
          </a:p>
          <a:p>
            <a:r>
              <a:rPr lang="en-US"/>
              <a:t> (.20*250/330) + .12 * (1-.5)*(50/330)+.15*(30/330) = 17.42%</a:t>
            </a:r>
          </a:p>
          <a:p>
            <a:endParaRPr lang="en-US"/>
          </a:p>
          <a:p>
            <a:r>
              <a:rPr lang="en-US"/>
              <a:t>2</a:t>
            </a:r>
            <a:r>
              <a:rPr lang="en-US" baseline="30000"/>
              <a:t>nd</a:t>
            </a:r>
            <a:r>
              <a:rPr lang="en-US"/>
              <a:t> option:</a:t>
            </a:r>
          </a:p>
          <a:p>
            <a:r>
              <a:rPr lang="en-US"/>
              <a:t>(.25*50/330) + .15 * (1-.5)*(200/330)+.18*(80/330) = 12.69% </a:t>
            </a:r>
          </a:p>
          <a:p>
            <a:r>
              <a:rPr lang="en-US"/>
              <a:t>2</a:t>
            </a:r>
            <a:r>
              <a:rPr lang="en-US" baseline="30000"/>
              <a:t>nd</a:t>
            </a:r>
            <a:r>
              <a:rPr lang="en-US"/>
              <a:t> option is much better (but risky also). </a:t>
            </a:r>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89538" name="Rectangle 2"/>
          <p:cNvSpPr>
            <a:spLocks noGrp="1" noChangeArrowheads="1"/>
          </p:cNvSpPr>
          <p:nvPr>
            <p:ph type="title"/>
          </p:nvPr>
        </p:nvSpPr>
        <p:spPr/>
        <p:txBody>
          <a:bodyPr/>
          <a:lstStyle/>
          <a:p>
            <a:r>
              <a:rPr lang="en-US" b="1"/>
              <a:t>ABOUT AFTERSCHO☺OL </a:t>
            </a:r>
          </a:p>
        </p:txBody>
      </p:sp>
      <p:sp>
        <p:nvSpPr>
          <p:cNvPr id="1089539" name="Rectangle 3"/>
          <p:cNvSpPr>
            <a:spLocks noGrp="1" noChangeArrowheads="1"/>
          </p:cNvSpPr>
          <p:nvPr>
            <p:ph type="body" idx="1"/>
          </p:nvPr>
        </p:nvSpPr>
        <p:spPr>
          <a:xfrm>
            <a:off x="152400" y="1752600"/>
            <a:ext cx="8153400" cy="3657600"/>
          </a:xfrm>
        </p:spPr>
        <p:txBody>
          <a:bodyPr/>
          <a:lstStyle/>
          <a:p>
            <a:pPr algn="just">
              <a:buFontTx/>
              <a:buNone/>
            </a:pPr>
            <a:r>
              <a:rPr lang="en-US" sz="2400"/>
              <a:t>    Afterschoool conducts three year integrated PGPSE (after class </a:t>
            </a:r>
            <a:r>
              <a:rPr lang="en-US" sz="2400" b="1"/>
              <a:t>12</a:t>
            </a:r>
            <a:r>
              <a:rPr lang="en-US" sz="2400" b="1" baseline="30000"/>
              <a:t>th</a:t>
            </a:r>
            <a:r>
              <a:rPr lang="en-US" sz="2400" b="1"/>
              <a:t>  </a:t>
            </a:r>
            <a:r>
              <a:rPr lang="en-US" sz="2400"/>
              <a:t>along with </a:t>
            </a:r>
            <a:r>
              <a:rPr lang="en-US" sz="2400" b="1"/>
              <a:t>IAS / CA / CS</a:t>
            </a:r>
            <a:r>
              <a:rPr lang="en-US" sz="2400"/>
              <a:t>) and 18 month PGPSE (Post Graduate Programme in Social Entrepreneurship) along with preparation for </a:t>
            </a:r>
            <a:r>
              <a:rPr lang="en-US" sz="2400" b="1"/>
              <a:t>CS / CFP / CFA  /CMA / FRM</a:t>
            </a:r>
            <a:r>
              <a:rPr lang="en-US" sz="2400"/>
              <a:t>. This course is also available online also. It also conducts workshops on social entrepreneurship in schools and colleges all over India – start social entrepreneurship club in your institution today with the help from afterschoool and help us in developing society. </a:t>
            </a:r>
          </a:p>
          <a:p>
            <a:pPr algn="ctr"/>
            <a:endParaRPr 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90562" name="Rectangle 2"/>
          <p:cNvSpPr>
            <a:spLocks noGrp="1" noChangeArrowheads="1"/>
          </p:cNvSpPr>
          <p:nvPr>
            <p:ph type="title"/>
          </p:nvPr>
        </p:nvSpPr>
        <p:spPr/>
        <p:txBody>
          <a:bodyPr/>
          <a:lstStyle/>
          <a:p>
            <a:r>
              <a:rPr lang="en-US"/>
              <a:t>Why such a programme?</a:t>
            </a:r>
          </a:p>
        </p:txBody>
      </p:sp>
      <p:sp>
        <p:nvSpPr>
          <p:cNvPr id="1090563" name="Rectangle 3"/>
          <p:cNvSpPr>
            <a:spLocks noGrp="1" noChangeArrowheads="1"/>
          </p:cNvSpPr>
          <p:nvPr>
            <p:ph type="body" idx="1"/>
          </p:nvPr>
        </p:nvSpPr>
        <p:spPr/>
        <p:txBody>
          <a:bodyPr/>
          <a:lstStyle/>
          <a:p>
            <a:r>
              <a:rPr lang="en-US" sz="2800"/>
              <a:t>To promote people to take up entrepreneurship and help develop the society</a:t>
            </a:r>
          </a:p>
          <a:p>
            <a:r>
              <a:rPr lang="en-US" sz="2800"/>
              <a:t>To enable people to take up franchising and other such options to start a business / social development project</a:t>
            </a:r>
          </a:p>
          <a:p>
            <a:r>
              <a:rPr lang="en-US" sz="2800"/>
              <a:t>To enable people to take up social development as their mission</a:t>
            </a:r>
          </a:p>
          <a:p>
            <a:r>
              <a:rPr lang="en-US" sz="2800"/>
              <a:t>To enable people to promote spirituality and positive thinking in the world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91586" name="Rectangle 2"/>
          <p:cNvSpPr>
            <a:spLocks noGrp="1" noChangeArrowheads="1"/>
          </p:cNvSpPr>
          <p:nvPr>
            <p:ph type="title"/>
          </p:nvPr>
        </p:nvSpPr>
        <p:spPr/>
        <p:txBody>
          <a:bodyPr/>
          <a:lstStyle/>
          <a:p>
            <a:r>
              <a:rPr lang="en-US"/>
              <a:t>Who are our supporters?</a:t>
            </a:r>
          </a:p>
        </p:txBody>
      </p:sp>
      <p:sp>
        <p:nvSpPr>
          <p:cNvPr id="1091587" name="Rectangle 3"/>
          <p:cNvSpPr>
            <a:spLocks noGrp="1" noChangeArrowheads="1"/>
          </p:cNvSpPr>
          <p:nvPr>
            <p:ph type="body" idx="1"/>
          </p:nvPr>
        </p:nvSpPr>
        <p:spPr/>
        <p:txBody>
          <a:bodyPr/>
          <a:lstStyle/>
          <a:p>
            <a:r>
              <a:rPr lang="en-US"/>
              <a:t>Afterschoolians, our past beneficiaries, entrepreneurs and social entrepreneurs are supporting us.</a:t>
            </a:r>
          </a:p>
          <a:p>
            <a:r>
              <a:rPr lang="en-US"/>
              <a:t>You can also support us – not necessarily by money – but by being promotor of our concept and our ideas.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92610" name="Rectangle 2"/>
          <p:cNvSpPr>
            <a:spLocks noGrp="1" noChangeArrowheads="1"/>
          </p:cNvSpPr>
          <p:nvPr>
            <p:ph type="title"/>
          </p:nvPr>
        </p:nvSpPr>
        <p:spPr/>
        <p:txBody>
          <a:bodyPr/>
          <a:lstStyle/>
          <a:p>
            <a:r>
              <a:rPr lang="en-US" sz="3300"/>
              <a:t>About AFTERSCHO☺OL  PGPSE – the best programme for developing great entrepreneurs</a:t>
            </a:r>
          </a:p>
        </p:txBody>
      </p:sp>
      <p:sp>
        <p:nvSpPr>
          <p:cNvPr id="1092611" name="Rectangle 3"/>
          <p:cNvSpPr>
            <a:spLocks noGrp="1" noChangeArrowheads="1"/>
          </p:cNvSpPr>
          <p:nvPr>
            <p:ph type="body" idx="1"/>
          </p:nvPr>
        </p:nvSpPr>
        <p:spPr/>
        <p:txBody>
          <a:bodyPr/>
          <a:lstStyle/>
          <a:p>
            <a:r>
              <a:rPr lang="en-US" sz="2800"/>
              <a:t>Most flexible, adaptive but rigorous programme</a:t>
            </a:r>
          </a:p>
          <a:p>
            <a:r>
              <a:rPr lang="en-US" sz="2800"/>
              <a:t>Available in distance learning mode</a:t>
            </a:r>
          </a:p>
          <a:p>
            <a:r>
              <a:rPr lang="en-US" sz="2800"/>
              <a:t>Case study focused- latest cases </a:t>
            </a:r>
          </a:p>
          <a:p>
            <a:r>
              <a:rPr lang="en-US" sz="2800"/>
              <a:t>Industry oriented practical curriculum</a:t>
            </a:r>
          </a:p>
          <a:p>
            <a:r>
              <a:rPr lang="en-US" sz="2800"/>
              <a:t>Designed to make you entrepreneurs – not just an employee</a:t>
            </a:r>
          </a:p>
          <a:p>
            <a:r>
              <a:rPr lang="en-US" sz="2800"/>
              <a:t>Option to take up part time job – so earn while you learn </a:t>
            </a:r>
          </a:p>
          <a:p>
            <a:r>
              <a:rPr lang="en-US" sz="2800"/>
              <a:t>The only absolutely free course on internet</a:t>
            </a:r>
          </a:p>
          <a:p>
            <a:endParaRPr lang="en-US" sz="2800"/>
          </a:p>
          <a:p>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76226" name="Rectangle 2"/>
          <p:cNvSpPr>
            <a:spLocks noGrp="1" noChangeArrowheads="1"/>
          </p:cNvSpPr>
          <p:nvPr>
            <p:ph type="title"/>
          </p:nvPr>
        </p:nvSpPr>
        <p:spPr/>
        <p:txBody>
          <a:bodyPr/>
          <a:lstStyle/>
          <a:p>
            <a:r>
              <a:rPr lang="en-US"/>
              <a:t>Workshops from AFTERSCHO☺OL </a:t>
            </a:r>
          </a:p>
        </p:txBody>
      </p:sp>
      <p:sp>
        <p:nvSpPr>
          <p:cNvPr id="1076227" name="Rectangle 3"/>
          <p:cNvSpPr>
            <a:spLocks noGrp="1" noChangeArrowheads="1"/>
          </p:cNvSpPr>
          <p:nvPr>
            <p:ph type="body" idx="1"/>
          </p:nvPr>
        </p:nvSpPr>
        <p:spPr/>
        <p:txBody>
          <a:bodyPr/>
          <a:lstStyle/>
          <a:p>
            <a:pPr>
              <a:lnSpc>
                <a:spcPct val="80000"/>
              </a:lnSpc>
            </a:pPr>
            <a:r>
              <a:rPr lang="en-US" sz="2800"/>
              <a:t>IIF, Delhi</a:t>
            </a:r>
          </a:p>
          <a:p>
            <a:pPr>
              <a:lnSpc>
                <a:spcPct val="80000"/>
              </a:lnSpc>
            </a:pPr>
            <a:r>
              <a:rPr lang="en-US" sz="2800"/>
              <a:t>CIPS, Jaipur</a:t>
            </a:r>
          </a:p>
          <a:p>
            <a:pPr>
              <a:lnSpc>
                <a:spcPct val="80000"/>
              </a:lnSpc>
            </a:pPr>
            <a:r>
              <a:rPr lang="en-US" sz="2800"/>
              <a:t>ICSI Hyderabad Branch</a:t>
            </a:r>
          </a:p>
          <a:p>
            <a:pPr>
              <a:lnSpc>
                <a:spcPct val="80000"/>
              </a:lnSpc>
            </a:pPr>
            <a:r>
              <a:rPr lang="en-US" sz="2800"/>
              <a:t>Gyan Vihar, Jaipur</a:t>
            </a:r>
          </a:p>
          <a:p>
            <a:pPr>
              <a:lnSpc>
                <a:spcPct val="80000"/>
              </a:lnSpc>
            </a:pPr>
            <a:r>
              <a:rPr lang="en-US" sz="2800"/>
              <a:t>Apex Institute of Management, Jaipur</a:t>
            </a:r>
          </a:p>
          <a:p>
            <a:pPr>
              <a:lnSpc>
                <a:spcPct val="80000"/>
              </a:lnSpc>
            </a:pPr>
            <a:r>
              <a:rPr lang="en-US" sz="2800"/>
              <a:t>Aravali Institute of Management, Jodhpur</a:t>
            </a:r>
          </a:p>
          <a:p>
            <a:pPr>
              <a:lnSpc>
                <a:spcPct val="80000"/>
              </a:lnSpc>
            </a:pPr>
            <a:r>
              <a:rPr lang="en-US" sz="2800"/>
              <a:t>Xavier Institute of Management, Bhubaneshwar </a:t>
            </a:r>
          </a:p>
          <a:p>
            <a:pPr>
              <a:lnSpc>
                <a:spcPct val="80000"/>
              </a:lnSpc>
            </a:pPr>
            <a:r>
              <a:rPr lang="en-US" sz="2800"/>
              <a:t>Pacific Institute, Udaipur</a:t>
            </a:r>
          </a:p>
          <a:p>
            <a:pPr>
              <a:lnSpc>
                <a:spcPct val="80000"/>
              </a:lnSpc>
            </a:pPr>
            <a:r>
              <a:rPr lang="en-US" sz="2800"/>
              <a:t>Engineering College, Hyderabad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77250" name="Rectangle 2"/>
          <p:cNvSpPr>
            <a:spLocks noGrp="1" noChangeArrowheads="1"/>
          </p:cNvSpPr>
          <p:nvPr>
            <p:ph type="title"/>
          </p:nvPr>
        </p:nvSpPr>
        <p:spPr/>
        <p:txBody>
          <a:bodyPr/>
          <a:lstStyle/>
          <a:p>
            <a:r>
              <a:rPr lang="en-US"/>
              <a:t>Flexible Specialisations:</a:t>
            </a:r>
          </a:p>
        </p:txBody>
      </p:sp>
      <p:sp>
        <p:nvSpPr>
          <p:cNvPr id="1077251" name="Rectangle 3"/>
          <p:cNvSpPr>
            <a:spLocks noGrp="1" noChangeArrowheads="1"/>
          </p:cNvSpPr>
          <p:nvPr>
            <p:ph type="body" idx="1"/>
          </p:nvPr>
        </p:nvSpPr>
        <p:spPr/>
        <p:txBody>
          <a:bodyPr/>
          <a:lstStyle/>
          <a:p>
            <a:pPr>
              <a:lnSpc>
                <a:spcPct val="80000"/>
              </a:lnSpc>
            </a:pPr>
            <a:r>
              <a:rPr lang="en-US" sz="2400"/>
              <a:t>Spiritualising business and society</a:t>
            </a:r>
          </a:p>
          <a:p>
            <a:pPr>
              <a:lnSpc>
                <a:spcPct val="80000"/>
              </a:lnSpc>
            </a:pPr>
            <a:r>
              <a:rPr lang="en-US" sz="2400"/>
              <a:t>Rural development and transformation</a:t>
            </a:r>
          </a:p>
          <a:p>
            <a:pPr>
              <a:lnSpc>
                <a:spcPct val="80000"/>
              </a:lnSpc>
            </a:pPr>
            <a:r>
              <a:rPr lang="en-US" sz="2400"/>
              <a:t>HRD and Education, Social Development</a:t>
            </a:r>
          </a:p>
          <a:p>
            <a:pPr>
              <a:lnSpc>
                <a:spcPct val="80000"/>
              </a:lnSpc>
            </a:pPr>
            <a:r>
              <a:rPr lang="en-US" sz="2400"/>
              <a:t>NGO and voluntary work</a:t>
            </a:r>
          </a:p>
          <a:p>
            <a:pPr>
              <a:lnSpc>
                <a:spcPct val="80000"/>
              </a:lnSpc>
            </a:pPr>
            <a:r>
              <a:rPr lang="en-US" sz="2400"/>
              <a:t>Investment analysis,microfinance and inclusion </a:t>
            </a:r>
          </a:p>
          <a:p>
            <a:pPr>
              <a:lnSpc>
                <a:spcPct val="80000"/>
              </a:lnSpc>
            </a:pPr>
            <a:r>
              <a:rPr lang="en-US" sz="2400"/>
              <a:t>Retail sector, BPO, KPO</a:t>
            </a:r>
          </a:p>
          <a:p>
            <a:pPr>
              <a:lnSpc>
                <a:spcPct val="80000"/>
              </a:lnSpc>
            </a:pPr>
            <a:r>
              <a:rPr lang="en-US" sz="2400"/>
              <a:t>Accounting &amp; Information system </a:t>
            </a:r>
            <a:r>
              <a:rPr lang="en-US" sz="2400" b="1"/>
              <a:t>(with CA / CS /CMA)</a:t>
            </a:r>
          </a:p>
          <a:p>
            <a:pPr>
              <a:lnSpc>
                <a:spcPct val="80000"/>
              </a:lnSpc>
            </a:pPr>
            <a:r>
              <a:rPr lang="en-US" sz="2400"/>
              <a:t>Hospital management and Health care</a:t>
            </a:r>
          </a:p>
          <a:p>
            <a:pPr>
              <a:lnSpc>
                <a:spcPct val="80000"/>
              </a:lnSpc>
            </a:pPr>
            <a:r>
              <a:rPr lang="en-US" sz="2400"/>
              <a:t>Hospitality sector and culture and heritage</a:t>
            </a:r>
          </a:p>
          <a:p>
            <a:pPr>
              <a:lnSpc>
                <a:spcPct val="80000"/>
              </a:lnSpc>
            </a:pPr>
            <a:r>
              <a:rPr lang="en-US" sz="2400"/>
              <a:t>Other sectors of high growth, high technology and social relevance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458178" name="Rectangle 2"/>
          <p:cNvSpPr>
            <a:spLocks noGrp="1" noChangeArrowheads="1"/>
          </p:cNvSpPr>
          <p:nvPr>
            <p:ph type="ctrTitle"/>
          </p:nvPr>
        </p:nvSpPr>
        <p:spPr/>
        <p:txBody>
          <a:bodyPr/>
          <a:lstStyle/>
          <a:p>
            <a:r>
              <a:rPr lang="en-US"/>
              <a:t>COST OF CAPITAL IN FINANCIAL MANAGEMENT</a:t>
            </a:r>
          </a:p>
        </p:txBody>
      </p:sp>
      <p:sp>
        <p:nvSpPr>
          <p:cNvPr id="1458179" name="Rectangle 3"/>
          <p:cNvSpPr>
            <a:spLocks noGrp="1" noChangeArrowheads="1"/>
          </p:cNvSpPr>
          <p:nvPr>
            <p:ph type="subTitle" idx="1"/>
          </p:nvPr>
        </p:nvSpPr>
        <p:spPr>
          <a:xfrm>
            <a:off x="1371600" y="3505200"/>
            <a:ext cx="6400800" cy="1752600"/>
          </a:xfrm>
        </p:spPr>
        <p:txBody>
          <a:bodyPr/>
          <a:lstStyle/>
          <a:p>
            <a:r>
              <a:rPr lang="en-US" sz="2400" b="1"/>
              <a:t>Dr. T.K. Jain.</a:t>
            </a:r>
          </a:p>
          <a:p>
            <a:r>
              <a:rPr lang="en-US" b="1"/>
              <a:t>AFTERSCHO☺OL</a:t>
            </a:r>
          </a:p>
          <a:p>
            <a:r>
              <a:rPr lang="en-US" sz="2400" b="1"/>
              <a:t>Centre for social entrepreneurship</a:t>
            </a:r>
          </a:p>
          <a:p>
            <a:r>
              <a:rPr lang="en-US" sz="2400" b="1"/>
              <a:t>Bikaner  M: 9414430763</a:t>
            </a:r>
          </a:p>
          <a:p>
            <a:r>
              <a:rPr lang="en-US" sz="2400" b="1"/>
              <a:t>tkjainbkn@yahoo.co.in</a:t>
            </a:r>
          </a:p>
          <a:p>
            <a:r>
              <a:rPr lang="en-US" sz="2400" b="1">
                <a:hlinkClick r:id="rId2"/>
              </a:rPr>
              <a:t>www.afterschool.tk</a:t>
            </a:r>
            <a:r>
              <a:rPr lang="en-US" sz="2400" b="1"/>
              <a:t>,   </a:t>
            </a:r>
            <a:r>
              <a:rPr lang="en-US" sz="2400" b="1">
                <a:hlinkClick r:id="rId3"/>
              </a:rPr>
              <a:t>www.afterschoool.tk</a:t>
            </a:r>
            <a:endParaRPr lang="en-US" sz="2400" b="1"/>
          </a:p>
          <a:p>
            <a:endParaRPr lang="en-US" sz="2400" b="1"/>
          </a:p>
          <a:p>
            <a:endParaRPr lang="en-US" sz="2400"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78274" name="Rectangle 2"/>
          <p:cNvSpPr>
            <a:spLocks noGrp="1" noChangeArrowheads="1"/>
          </p:cNvSpPr>
          <p:nvPr>
            <p:ph type="title"/>
          </p:nvPr>
        </p:nvSpPr>
        <p:spPr/>
        <p:txBody>
          <a:bodyPr/>
          <a:lstStyle/>
          <a:p>
            <a:r>
              <a:rPr lang="en-US"/>
              <a:t>Salient features:</a:t>
            </a:r>
          </a:p>
        </p:txBody>
      </p:sp>
      <p:sp>
        <p:nvSpPr>
          <p:cNvPr id="1078275" name="Rectangle 3"/>
          <p:cNvSpPr>
            <a:spLocks noGrp="1" noChangeArrowheads="1"/>
          </p:cNvSpPr>
          <p:nvPr>
            <p:ph type="body" idx="1"/>
          </p:nvPr>
        </p:nvSpPr>
        <p:spPr/>
        <p:txBody>
          <a:bodyPr/>
          <a:lstStyle/>
          <a:p>
            <a:pPr>
              <a:lnSpc>
                <a:spcPct val="80000"/>
              </a:lnSpc>
            </a:pPr>
            <a:r>
              <a:rPr lang="en-US" sz="2200"/>
              <a:t>The only programme of its kind (in the whole world)</a:t>
            </a:r>
          </a:p>
          <a:p>
            <a:pPr>
              <a:lnSpc>
                <a:spcPct val="80000"/>
              </a:lnSpc>
            </a:pPr>
            <a:r>
              <a:rPr lang="en-US" sz="2200"/>
              <a:t>No publicity and low profile course</a:t>
            </a:r>
          </a:p>
          <a:p>
            <a:pPr>
              <a:lnSpc>
                <a:spcPct val="80000"/>
              </a:lnSpc>
            </a:pPr>
            <a:r>
              <a:rPr lang="en-US" sz="2200"/>
              <a:t>For those who want to achieve </a:t>
            </a:r>
            <a:r>
              <a:rPr lang="en-US" sz="2200" b="1"/>
              <a:t>success in life</a:t>
            </a:r>
            <a:r>
              <a:rPr lang="en-US" sz="2200"/>
              <a:t> – not just a degree</a:t>
            </a:r>
          </a:p>
          <a:p>
            <a:pPr>
              <a:lnSpc>
                <a:spcPct val="80000"/>
              </a:lnSpc>
            </a:pPr>
            <a:r>
              <a:rPr lang="en-US" sz="2200" b="1"/>
              <a:t>Flexible</a:t>
            </a:r>
            <a:r>
              <a:rPr lang="en-US" sz="2200"/>
              <a:t> – you may stay for a month and continue the rest of the education by distance mode. / you may attend weekend classes </a:t>
            </a:r>
          </a:p>
          <a:p>
            <a:pPr>
              <a:lnSpc>
                <a:spcPct val="80000"/>
              </a:lnSpc>
            </a:pPr>
            <a:r>
              <a:rPr lang="en-US" sz="2200"/>
              <a:t>Scholarships for those from poor economic background</a:t>
            </a:r>
          </a:p>
          <a:p>
            <a:pPr>
              <a:lnSpc>
                <a:spcPct val="80000"/>
              </a:lnSpc>
            </a:pPr>
            <a:r>
              <a:rPr lang="en-US" sz="2200" b="1"/>
              <a:t>Latest</a:t>
            </a:r>
            <a:r>
              <a:rPr lang="en-US" sz="2200"/>
              <a:t> and constantly changing curriculum – keeping pace  with the time</a:t>
            </a:r>
          </a:p>
          <a:p>
            <a:pPr>
              <a:lnSpc>
                <a:spcPct val="80000"/>
              </a:lnSpc>
            </a:pPr>
            <a:r>
              <a:rPr lang="en-US" sz="2200" b="1"/>
              <a:t>Placement </a:t>
            </a:r>
            <a:r>
              <a:rPr lang="en-US" sz="2200"/>
              <a:t>for those who are interested</a:t>
            </a:r>
          </a:p>
          <a:p>
            <a:pPr>
              <a:lnSpc>
                <a:spcPct val="80000"/>
              </a:lnSpc>
            </a:pPr>
            <a:r>
              <a:rPr lang="en-US" sz="2200"/>
              <a:t>Admissions open throughout the year </a:t>
            </a:r>
          </a:p>
          <a:p>
            <a:pPr>
              <a:lnSpc>
                <a:spcPct val="80000"/>
              </a:lnSpc>
            </a:pPr>
            <a:r>
              <a:rPr lang="en-US" sz="2200"/>
              <a:t>Latest and most advanced technologies, books and study material</a:t>
            </a:r>
          </a:p>
          <a:p>
            <a:pPr>
              <a:lnSpc>
                <a:spcPct val="80000"/>
              </a:lnSpc>
              <a:buFontTx/>
              <a:buNone/>
            </a:pPr>
            <a:endParaRPr 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79298" name="Rectangle 2"/>
          <p:cNvSpPr>
            <a:spLocks noGrp="1" noChangeArrowheads="1"/>
          </p:cNvSpPr>
          <p:nvPr>
            <p:ph type="title"/>
          </p:nvPr>
        </p:nvSpPr>
        <p:spPr/>
        <p:txBody>
          <a:bodyPr/>
          <a:lstStyle/>
          <a:p>
            <a:r>
              <a:rPr lang="en-US"/>
              <a:t>Components </a:t>
            </a:r>
          </a:p>
        </p:txBody>
      </p:sp>
      <p:sp>
        <p:nvSpPr>
          <p:cNvPr id="1079299" name="Rectangle 3"/>
          <p:cNvSpPr>
            <a:spLocks noGrp="1" noChangeArrowheads="1"/>
          </p:cNvSpPr>
          <p:nvPr>
            <p:ph type="body" idx="1"/>
          </p:nvPr>
        </p:nvSpPr>
        <p:spPr/>
        <p:txBody>
          <a:bodyPr/>
          <a:lstStyle/>
          <a:p>
            <a:pPr>
              <a:lnSpc>
                <a:spcPct val="80000"/>
              </a:lnSpc>
            </a:pPr>
            <a:r>
              <a:rPr lang="en-US" sz="1800"/>
              <a:t>Pedagogy curriculum and approach based on IIM Ahmedabad and ISB Hyderabad (the founder is alumnus from IIMA &amp; ISB Hyderabad)</a:t>
            </a:r>
          </a:p>
          <a:p>
            <a:pPr>
              <a:lnSpc>
                <a:spcPct val="80000"/>
              </a:lnSpc>
            </a:pPr>
            <a:r>
              <a:rPr lang="en-US" sz="1800"/>
              <a:t>Meditation, spiritualisation, and self development </a:t>
            </a:r>
          </a:p>
          <a:p>
            <a:pPr>
              <a:lnSpc>
                <a:spcPct val="80000"/>
              </a:lnSpc>
            </a:pPr>
            <a:r>
              <a:rPr lang="en-US" sz="1800"/>
              <a:t>EsGotitial softwares for business</a:t>
            </a:r>
          </a:p>
          <a:p>
            <a:pPr>
              <a:lnSpc>
                <a:spcPct val="80000"/>
              </a:lnSpc>
            </a:pPr>
            <a:r>
              <a:rPr lang="en-US" sz="1800"/>
              <a:t>Business plan,  Research projects</a:t>
            </a:r>
          </a:p>
          <a:p>
            <a:pPr>
              <a:lnSpc>
                <a:spcPct val="80000"/>
              </a:lnSpc>
            </a:pPr>
            <a:r>
              <a:rPr lang="en-US" sz="1800"/>
              <a:t>Participation in conferences / seminars</a:t>
            </a:r>
          </a:p>
          <a:p>
            <a:pPr>
              <a:lnSpc>
                <a:spcPct val="80000"/>
              </a:lnSpc>
            </a:pPr>
            <a:r>
              <a:rPr lang="en-US" sz="1800"/>
              <a:t>Workshops on leadership, team building etc. </a:t>
            </a:r>
          </a:p>
          <a:p>
            <a:pPr>
              <a:lnSpc>
                <a:spcPct val="80000"/>
              </a:lnSpc>
            </a:pPr>
            <a:r>
              <a:rPr lang="en-US" sz="1800"/>
              <a:t>Written submissions of research projects/articles / papers</a:t>
            </a:r>
          </a:p>
          <a:p>
            <a:pPr>
              <a:lnSpc>
                <a:spcPct val="80000"/>
              </a:lnSpc>
            </a:pPr>
            <a:r>
              <a:rPr lang="en-US" sz="1800"/>
              <a:t>Interview of entrepreneurs, writing biographies of entrepreneurs</a:t>
            </a:r>
          </a:p>
          <a:p>
            <a:pPr>
              <a:lnSpc>
                <a:spcPct val="80000"/>
              </a:lnSpc>
            </a:pPr>
            <a:r>
              <a:rPr lang="en-US" sz="1800"/>
              <a:t>Editing of journals / newsletters</a:t>
            </a:r>
          </a:p>
          <a:p>
            <a:pPr>
              <a:lnSpc>
                <a:spcPct val="80000"/>
              </a:lnSpc>
            </a:pPr>
            <a:r>
              <a:rPr lang="en-US" sz="1800"/>
              <a:t>Consultancy / research projects </a:t>
            </a:r>
          </a:p>
          <a:p>
            <a:pPr>
              <a:lnSpc>
                <a:spcPct val="80000"/>
              </a:lnSpc>
            </a:pPr>
            <a:r>
              <a:rPr lang="en-US" sz="1800"/>
              <a:t>Assignments,  communication skill workshops</a:t>
            </a:r>
          </a:p>
          <a:p>
            <a:pPr>
              <a:lnSpc>
                <a:spcPct val="80000"/>
              </a:lnSpc>
            </a:pPr>
            <a:r>
              <a:rPr lang="en-US" sz="1800"/>
              <a:t>Participation in conferences and seminars</a:t>
            </a:r>
          </a:p>
          <a:p>
            <a:pPr>
              <a:lnSpc>
                <a:spcPct val="80000"/>
              </a:lnSpc>
            </a:pPr>
            <a:r>
              <a:rPr lang="en-US" sz="1800"/>
              <a:t>Group discussions, mock interviews, self development diaryng </a:t>
            </a:r>
          </a:p>
          <a:p>
            <a:pPr>
              <a:lnSpc>
                <a:spcPct val="80000"/>
              </a:lnSpc>
            </a:pPr>
            <a:r>
              <a:rPr lang="en-US" sz="1800"/>
              <a:t>Mind Power Training &amp; writing workshop (by Dr. T.K.Jain) </a:t>
            </a:r>
          </a:p>
          <a:p>
            <a:pPr>
              <a:lnSpc>
                <a:spcPct val="80000"/>
              </a:lnSpc>
            </a:pPr>
            <a:endParaRPr 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80322" name="Rectangle 2"/>
          <p:cNvSpPr>
            <a:spLocks noGrp="1" noChangeArrowheads="1"/>
          </p:cNvSpPr>
          <p:nvPr>
            <p:ph type="title"/>
          </p:nvPr>
        </p:nvSpPr>
        <p:spPr/>
        <p:txBody>
          <a:bodyPr/>
          <a:lstStyle/>
          <a:p>
            <a:r>
              <a:rPr lang="en-US"/>
              <a:t>Pedagogy </a:t>
            </a:r>
          </a:p>
        </p:txBody>
      </p:sp>
      <p:sp>
        <p:nvSpPr>
          <p:cNvPr id="1080323" name="Rectangle 3"/>
          <p:cNvSpPr>
            <a:spLocks noGrp="1" noChangeArrowheads="1"/>
          </p:cNvSpPr>
          <p:nvPr>
            <p:ph type="body" idx="1"/>
          </p:nvPr>
        </p:nvSpPr>
        <p:spPr/>
        <p:txBody>
          <a:bodyPr/>
          <a:lstStyle/>
          <a:p>
            <a:pPr>
              <a:lnSpc>
                <a:spcPct val="90000"/>
              </a:lnSpc>
            </a:pPr>
            <a:r>
              <a:rPr lang="en-US" sz="2400"/>
              <a:t>Case analysis,</a:t>
            </a:r>
          </a:p>
          <a:p>
            <a:pPr>
              <a:lnSpc>
                <a:spcPct val="90000"/>
              </a:lnSpc>
            </a:pPr>
            <a:r>
              <a:rPr lang="en-US" sz="2400"/>
              <a:t>Articles from Harvard Business Review </a:t>
            </a:r>
          </a:p>
          <a:p>
            <a:pPr>
              <a:lnSpc>
                <a:spcPct val="90000"/>
              </a:lnSpc>
            </a:pPr>
            <a:r>
              <a:rPr lang="en-US" sz="2400"/>
              <a:t>Quiz, seminars, workshops, games, </a:t>
            </a:r>
          </a:p>
          <a:p>
            <a:pPr>
              <a:lnSpc>
                <a:spcPct val="90000"/>
              </a:lnSpc>
            </a:pPr>
            <a:r>
              <a:rPr lang="en-US" sz="2400"/>
              <a:t>Visits to entrepreneurs and industrial visits</a:t>
            </a:r>
          </a:p>
          <a:p>
            <a:pPr>
              <a:lnSpc>
                <a:spcPct val="90000"/>
              </a:lnSpc>
            </a:pPr>
            <a:r>
              <a:rPr lang="en-US" sz="2400"/>
              <a:t>PreGotitations, Latest audio-visuals</a:t>
            </a:r>
          </a:p>
          <a:p>
            <a:pPr>
              <a:lnSpc>
                <a:spcPct val="90000"/>
              </a:lnSpc>
            </a:pPr>
            <a:r>
              <a:rPr lang="en-US" sz="2400"/>
              <a:t>Group discussions and group projects</a:t>
            </a:r>
          </a:p>
          <a:p>
            <a:pPr>
              <a:lnSpc>
                <a:spcPct val="90000"/>
              </a:lnSpc>
            </a:pPr>
            <a:r>
              <a:rPr lang="en-US" sz="2400"/>
              <a:t>Periodic self assessment</a:t>
            </a:r>
          </a:p>
          <a:p>
            <a:pPr>
              <a:lnSpc>
                <a:spcPct val="90000"/>
              </a:lnSpc>
            </a:pPr>
            <a:r>
              <a:rPr lang="en-US" sz="2400"/>
              <a:t>Mentoring and counselling</a:t>
            </a:r>
          </a:p>
          <a:p>
            <a:pPr>
              <a:lnSpc>
                <a:spcPct val="90000"/>
              </a:lnSpc>
            </a:pPr>
            <a:r>
              <a:rPr lang="en-US" sz="2400"/>
              <a:t>Study exchange programme (with institutions out of India)</a:t>
            </a:r>
          </a:p>
          <a:p>
            <a:pPr>
              <a:lnSpc>
                <a:spcPct val="90000"/>
              </a:lnSpc>
            </a:pPr>
            <a:r>
              <a:rPr lang="en-US" sz="2400"/>
              <a:t>Rural development / Social welfare projects</a:t>
            </a:r>
          </a:p>
          <a:p>
            <a:pPr>
              <a:lnSpc>
                <a:spcPct val="90000"/>
              </a:lnSpc>
            </a:pP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81346" name="Rectangle 2"/>
          <p:cNvSpPr>
            <a:spLocks noGrp="1" noChangeArrowheads="1"/>
          </p:cNvSpPr>
          <p:nvPr>
            <p:ph type="title"/>
          </p:nvPr>
        </p:nvSpPr>
        <p:spPr/>
        <p:txBody>
          <a:bodyPr/>
          <a:lstStyle/>
          <a:p>
            <a:r>
              <a:rPr lang="en-US"/>
              <a:t>Branches</a:t>
            </a:r>
          </a:p>
        </p:txBody>
      </p:sp>
      <p:sp>
        <p:nvSpPr>
          <p:cNvPr id="1081347" name="Rectangle 3"/>
          <p:cNvSpPr>
            <a:spLocks noGrp="1" noChangeArrowheads="1"/>
          </p:cNvSpPr>
          <p:nvPr>
            <p:ph type="body" idx="1"/>
          </p:nvPr>
        </p:nvSpPr>
        <p:spPr/>
        <p:txBody>
          <a:bodyPr/>
          <a:lstStyle/>
          <a:p>
            <a:pPr>
              <a:lnSpc>
                <a:spcPct val="90000"/>
              </a:lnSpc>
            </a:pPr>
            <a:r>
              <a:rPr lang="en-US"/>
              <a:t>AFTERSCHO☺OL  will shortly open its branches in important cities in India including Delhi, Kota, Mumbai, Gurgaon and other important cities. Afterschooolians will be responsible for managing and developing these branches – and for promoting social entrepreneurs.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82370" name="Rectangle 2"/>
          <p:cNvSpPr>
            <a:spLocks noGrp="1" noChangeArrowheads="1"/>
          </p:cNvSpPr>
          <p:nvPr>
            <p:ph type="title"/>
          </p:nvPr>
        </p:nvSpPr>
        <p:spPr/>
        <p:txBody>
          <a:bodyPr/>
          <a:lstStyle/>
          <a:p>
            <a:r>
              <a:rPr lang="en-US"/>
              <a:t>Case Studies</a:t>
            </a:r>
          </a:p>
        </p:txBody>
      </p:sp>
      <p:sp>
        <p:nvSpPr>
          <p:cNvPr id="1082371" name="Rectangle 3"/>
          <p:cNvSpPr>
            <a:spLocks noGrp="1" noChangeArrowheads="1"/>
          </p:cNvSpPr>
          <p:nvPr>
            <p:ph type="body" idx="1"/>
          </p:nvPr>
        </p:nvSpPr>
        <p:spPr/>
        <p:txBody>
          <a:bodyPr/>
          <a:lstStyle/>
          <a:p>
            <a:r>
              <a:rPr lang="en-US"/>
              <a:t>We want to write case studies on social entrepreneurs, first generation entrepreneurs, ethical entrepreneurs. Please help us in this process. Help us to be in touch with entrepreneurs, so that we may develop entrepreneurs.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83394" name="Rectangle 2"/>
          <p:cNvSpPr>
            <a:spLocks noGrp="1" noChangeArrowheads="1"/>
          </p:cNvSpPr>
          <p:nvPr>
            <p:ph type="title"/>
          </p:nvPr>
        </p:nvSpPr>
        <p:spPr/>
        <p:txBody>
          <a:bodyPr/>
          <a:lstStyle/>
          <a:p>
            <a:r>
              <a:rPr lang="en-US" sz="4000"/>
              <a:t>Basic values at AFTERSCHO☺OL </a:t>
            </a:r>
          </a:p>
        </p:txBody>
      </p:sp>
      <p:sp>
        <p:nvSpPr>
          <p:cNvPr id="1083395" name="Rectangle 3"/>
          <p:cNvSpPr>
            <a:spLocks noGrp="1" noChangeArrowheads="1"/>
          </p:cNvSpPr>
          <p:nvPr>
            <p:ph type="body" idx="1"/>
          </p:nvPr>
        </p:nvSpPr>
        <p:spPr/>
        <p:txBody>
          <a:bodyPr/>
          <a:lstStyle/>
          <a:p>
            <a:pPr>
              <a:lnSpc>
                <a:spcPct val="80000"/>
              </a:lnSpc>
            </a:pPr>
            <a:r>
              <a:rPr lang="en-US" sz="2800"/>
              <a:t>Share to learn more</a:t>
            </a:r>
          </a:p>
          <a:p>
            <a:pPr>
              <a:lnSpc>
                <a:spcPct val="80000"/>
              </a:lnSpc>
            </a:pPr>
            <a:r>
              <a:rPr lang="en-US" sz="2800"/>
              <a:t>Interact to develop yourself</a:t>
            </a:r>
          </a:p>
          <a:p>
            <a:pPr>
              <a:lnSpc>
                <a:spcPct val="80000"/>
              </a:lnSpc>
            </a:pPr>
            <a:r>
              <a:rPr lang="en-US" sz="2800"/>
              <a:t>Fear is your worst enemy</a:t>
            </a:r>
          </a:p>
          <a:p>
            <a:pPr>
              <a:lnSpc>
                <a:spcPct val="80000"/>
              </a:lnSpc>
            </a:pPr>
            <a:r>
              <a:rPr lang="en-US" sz="2800"/>
              <a:t>Make mistakes to learn </a:t>
            </a:r>
          </a:p>
          <a:p>
            <a:pPr>
              <a:lnSpc>
                <a:spcPct val="80000"/>
              </a:lnSpc>
            </a:pPr>
            <a:r>
              <a:rPr lang="en-US" sz="2800"/>
              <a:t>Study &amp; discuss  in a group</a:t>
            </a:r>
          </a:p>
          <a:p>
            <a:pPr>
              <a:lnSpc>
                <a:spcPct val="80000"/>
              </a:lnSpc>
            </a:pPr>
            <a:r>
              <a:rPr lang="en-US" sz="2800"/>
              <a:t>Criticism is the healthy route to mutual support and help </a:t>
            </a:r>
          </a:p>
          <a:p>
            <a:pPr>
              <a:lnSpc>
                <a:spcPct val="80000"/>
              </a:lnSpc>
            </a:pPr>
            <a:r>
              <a:rPr lang="en-US" sz="2800"/>
              <a:t>Ask fundamental questions : why, when, how  &amp; where?</a:t>
            </a:r>
          </a:p>
          <a:p>
            <a:pPr>
              <a:lnSpc>
                <a:spcPct val="80000"/>
              </a:lnSpc>
            </a:pPr>
            <a:r>
              <a:rPr lang="en-US" sz="2800"/>
              <a:t>Embrace change – and compete with yourself only</a:t>
            </a:r>
          </a:p>
          <a:p>
            <a:pPr>
              <a:lnSpc>
                <a:spcPct val="80000"/>
              </a:lnSpc>
            </a:pP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1084418" name="Rectangle 2"/>
          <p:cNvSpPr>
            <a:spLocks noGrp="1" noChangeArrowheads="1"/>
          </p:cNvSpPr>
          <p:nvPr>
            <p:ph type="title"/>
          </p:nvPr>
        </p:nvSpPr>
        <p:spPr/>
        <p:txBody>
          <a:bodyPr/>
          <a:lstStyle/>
          <a:p>
            <a:r>
              <a:rPr lang="en-US" sz="4000">
                <a:hlinkClick r:id="rId2"/>
              </a:rPr>
              <a:t>www.afterschoool.tk</a:t>
            </a:r>
            <a:r>
              <a:rPr lang="en-US" sz="4000"/>
              <a:t> </a:t>
            </a:r>
            <a:br>
              <a:rPr lang="en-US" sz="4000"/>
            </a:br>
            <a:r>
              <a:rPr lang="en-US" sz="4000"/>
              <a:t>social entrepreneurship for better society</a:t>
            </a:r>
          </a:p>
        </p:txBody>
      </p:sp>
      <p:pic>
        <p:nvPicPr>
          <p:cNvPr id="1084419" name="Picture 3" descr="Picture1"/>
          <p:cNvPicPr>
            <a:picLocks noChangeAspect="1" noChangeArrowheads="1"/>
          </p:cNvPicPr>
          <p:nvPr>
            <p:ph idx="1"/>
          </p:nvPr>
        </p:nvPicPr>
        <p:blipFill>
          <a:blip r:embed="rId3"/>
          <a:srcRect/>
          <a:stretch>
            <a:fillRect/>
          </a:stretch>
        </p:blipFill>
        <p:spPr>
          <a:xfrm>
            <a:off x="995363" y="1925638"/>
            <a:ext cx="7153275" cy="3873500"/>
          </a:xfrm>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36418" name="Rectangle 2"/>
          <p:cNvSpPr>
            <a:spLocks noGrp="1" noChangeArrowheads="1"/>
          </p:cNvSpPr>
          <p:nvPr>
            <p:ph type="title"/>
          </p:nvPr>
        </p:nvSpPr>
        <p:spPr/>
        <p:txBody>
          <a:bodyPr/>
          <a:lstStyle/>
          <a:p>
            <a:r>
              <a:rPr lang="en-US" sz="4000"/>
              <a:t>Jitu Global Inc. issues 10% preference shares at a discount of 10%. What is the cost of capital? </a:t>
            </a:r>
          </a:p>
        </p:txBody>
      </p:sp>
      <p:sp>
        <p:nvSpPr>
          <p:cNvPr id="2236419" name="Rectangle 3"/>
          <p:cNvSpPr>
            <a:spLocks noGrp="1" noChangeArrowheads="1"/>
          </p:cNvSpPr>
          <p:nvPr>
            <p:ph type="body" idx="1"/>
          </p:nvPr>
        </p:nvSpPr>
        <p:spPr>
          <a:xfrm>
            <a:off x="609600" y="2332038"/>
            <a:ext cx="8229600" cy="4525962"/>
          </a:xfrm>
        </p:spPr>
        <p:txBody>
          <a:bodyPr/>
          <a:lstStyle/>
          <a:p>
            <a:r>
              <a:rPr lang="en-US"/>
              <a:t>Let us assume that the face value is Rs. 100. Dividend will be 10. </a:t>
            </a:r>
          </a:p>
          <a:p>
            <a:r>
              <a:rPr lang="en-US"/>
              <a:t>Cash realised is 100 – 10 = 90 </a:t>
            </a:r>
          </a:p>
          <a:p>
            <a:r>
              <a:rPr lang="en-US"/>
              <a:t>Ke (cost of  capital) 10 / 90 =11%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37442" name="Rectangle 2"/>
          <p:cNvSpPr>
            <a:spLocks noGrp="1" noChangeArrowheads="1"/>
          </p:cNvSpPr>
          <p:nvPr>
            <p:ph type="title"/>
          </p:nvPr>
        </p:nvSpPr>
        <p:spPr>
          <a:xfrm>
            <a:off x="381000" y="533400"/>
            <a:ext cx="8229600" cy="1143000"/>
          </a:xfrm>
        </p:spPr>
        <p:txBody>
          <a:bodyPr/>
          <a:lstStyle/>
          <a:p>
            <a:r>
              <a:rPr lang="en-US" sz="4000"/>
              <a:t>Goti Global Inc. issues 20% preference shares at a premium of 5%. What is the cost of capital?</a:t>
            </a:r>
          </a:p>
        </p:txBody>
      </p:sp>
      <p:sp>
        <p:nvSpPr>
          <p:cNvPr id="2237443" name="Rectangle 3"/>
          <p:cNvSpPr>
            <a:spLocks noGrp="1" noChangeArrowheads="1"/>
          </p:cNvSpPr>
          <p:nvPr>
            <p:ph type="body" idx="1"/>
          </p:nvPr>
        </p:nvSpPr>
        <p:spPr>
          <a:xfrm>
            <a:off x="457200" y="2332038"/>
            <a:ext cx="8229600" cy="4525962"/>
          </a:xfrm>
        </p:spPr>
        <p:txBody>
          <a:bodyPr/>
          <a:lstStyle/>
          <a:p>
            <a:r>
              <a:rPr lang="en-US"/>
              <a:t>Let us assume that the face value is Rs. 100. Dividend will be 20 </a:t>
            </a:r>
          </a:p>
          <a:p>
            <a:r>
              <a:rPr lang="en-US"/>
              <a:t>Cash realised is 100 +5 = 105 </a:t>
            </a:r>
          </a:p>
          <a:p>
            <a:r>
              <a:rPr lang="en-US"/>
              <a:t>Ke (cost of  capital) 20/105 =19%  </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38466" name="Rectangle 2"/>
          <p:cNvSpPr>
            <a:spLocks noGrp="1" noChangeArrowheads="1"/>
          </p:cNvSpPr>
          <p:nvPr>
            <p:ph type="title"/>
          </p:nvPr>
        </p:nvSpPr>
        <p:spPr>
          <a:xfrm>
            <a:off x="381000" y="914400"/>
            <a:ext cx="8229600" cy="1143000"/>
          </a:xfrm>
        </p:spPr>
        <p:txBody>
          <a:bodyPr/>
          <a:lstStyle/>
          <a:p>
            <a:r>
              <a:rPr lang="en-US" sz="4000" dirty="0" err="1"/>
              <a:t>Goti</a:t>
            </a:r>
            <a:r>
              <a:rPr lang="en-US" sz="4000" dirty="0"/>
              <a:t> Global Inc. issues 20% preference shares at a premium of 5% for 10 years. He will redeem these at 10% premium. What is the cost of capital?</a:t>
            </a:r>
          </a:p>
        </p:txBody>
      </p:sp>
      <p:sp>
        <p:nvSpPr>
          <p:cNvPr id="2238467" name="Rectangle 3"/>
          <p:cNvSpPr>
            <a:spLocks noGrp="1" noChangeArrowheads="1"/>
          </p:cNvSpPr>
          <p:nvPr>
            <p:ph type="body" idx="1"/>
          </p:nvPr>
        </p:nvSpPr>
        <p:spPr>
          <a:xfrm>
            <a:off x="457200" y="3352800"/>
            <a:ext cx="8229600" cy="4525963"/>
          </a:xfrm>
        </p:spPr>
        <p:txBody>
          <a:bodyPr/>
          <a:lstStyle/>
          <a:p>
            <a:r>
              <a:rPr lang="en-US" dirty="0"/>
              <a:t>Let us assume that face value is 100.</a:t>
            </a:r>
          </a:p>
          <a:p>
            <a:r>
              <a:rPr lang="en-US" dirty="0"/>
              <a:t>Dividend = 20 </a:t>
            </a:r>
          </a:p>
          <a:p>
            <a:r>
              <a:rPr lang="en-US" dirty="0"/>
              <a:t>Redemption value 110, </a:t>
            </a:r>
            <a:r>
              <a:rPr lang="en-US" dirty="0" err="1"/>
              <a:t>realised</a:t>
            </a:r>
            <a:r>
              <a:rPr lang="en-US" dirty="0"/>
              <a:t> value 105</a:t>
            </a:r>
          </a:p>
          <a:p>
            <a:r>
              <a:rPr lang="en-US" dirty="0" err="1"/>
              <a:t>Ke</a:t>
            </a:r>
            <a:r>
              <a:rPr lang="en-US" dirty="0"/>
              <a:t> = (20 + ((110 – 105) / 10)) / (average of 110 and 105)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39490" name="Rectangle 2"/>
          <p:cNvSpPr>
            <a:spLocks noGrp="1" noChangeArrowheads="1"/>
          </p:cNvSpPr>
          <p:nvPr>
            <p:ph type="title"/>
          </p:nvPr>
        </p:nvSpPr>
        <p:spPr/>
        <p:txBody>
          <a:bodyPr/>
          <a:lstStyle/>
          <a:p>
            <a:r>
              <a:rPr lang="en-US"/>
              <a:t>solution</a:t>
            </a:r>
          </a:p>
        </p:txBody>
      </p:sp>
      <p:sp>
        <p:nvSpPr>
          <p:cNvPr id="2239491" name="Rectangle 3"/>
          <p:cNvSpPr>
            <a:spLocks noGrp="1" noChangeArrowheads="1"/>
          </p:cNvSpPr>
          <p:nvPr>
            <p:ph type="body" idx="1"/>
          </p:nvPr>
        </p:nvSpPr>
        <p:spPr/>
        <p:txBody>
          <a:bodyPr/>
          <a:lstStyle/>
          <a:p>
            <a:r>
              <a:rPr lang="en-US"/>
              <a:t>Ke = (20 + ((110 – 105) / 10)) / (average of 110 and 105)</a:t>
            </a:r>
          </a:p>
          <a:p>
            <a:r>
              <a:rPr lang="en-US"/>
              <a:t>(20 + .5)/107.5</a:t>
            </a:r>
          </a:p>
          <a:p>
            <a:r>
              <a:rPr lang="en-US"/>
              <a:t>=19% answer.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40514" name="Rectangle 2"/>
          <p:cNvSpPr>
            <a:spLocks noGrp="1" noChangeArrowheads="1"/>
          </p:cNvSpPr>
          <p:nvPr>
            <p:ph type="title"/>
          </p:nvPr>
        </p:nvSpPr>
        <p:spPr>
          <a:xfrm>
            <a:off x="381000" y="1295400"/>
            <a:ext cx="8229600" cy="1143000"/>
          </a:xfrm>
        </p:spPr>
        <p:txBody>
          <a:bodyPr/>
          <a:lstStyle/>
          <a:p>
            <a:r>
              <a:rPr lang="en-US" sz="4000" dirty="0"/>
              <a:t>Risk free rate of return = 10%, Market Portfolio rate of return for software companies = 15%. </a:t>
            </a:r>
            <a:r>
              <a:rPr lang="en-US" sz="4000" dirty="0" err="1"/>
              <a:t>Kap</a:t>
            </a:r>
            <a:r>
              <a:rPr lang="en-US" sz="4000" dirty="0"/>
              <a:t> </a:t>
            </a:r>
            <a:r>
              <a:rPr lang="en-US" sz="4000" dirty="0" err="1"/>
              <a:t>Softwares</a:t>
            </a:r>
            <a:r>
              <a:rPr lang="en-US" sz="4000" dirty="0"/>
              <a:t> has beta of 1.75. What is the cost of capital of </a:t>
            </a:r>
            <a:r>
              <a:rPr lang="en-US" sz="4000" dirty="0" err="1"/>
              <a:t>Kap</a:t>
            </a:r>
            <a:r>
              <a:rPr lang="en-US" sz="4000" dirty="0"/>
              <a:t> </a:t>
            </a:r>
            <a:r>
              <a:rPr lang="en-US" sz="4000" dirty="0" err="1"/>
              <a:t>Softwares</a:t>
            </a:r>
            <a:r>
              <a:rPr lang="en-US" sz="4000" dirty="0"/>
              <a:t>? </a:t>
            </a:r>
          </a:p>
        </p:txBody>
      </p:sp>
      <p:sp>
        <p:nvSpPr>
          <p:cNvPr id="2240515" name="Rectangle 3"/>
          <p:cNvSpPr>
            <a:spLocks noGrp="1" noChangeArrowheads="1"/>
          </p:cNvSpPr>
          <p:nvPr>
            <p:ph type="body" idx="1"/>
          </p:nvPr>
        </p:nvSpPr>
        <p:spPr>
          <a:xfrm>
            <a:off x="304800" y="4191000"/>
            <a:ext cx="8229600" cy="4525963"/>
          </a:xfrm>
        </p:spPr>
        <p:txBody>
          <a:bodyPr/>
          <a:lstStyle/>
          <a:p>
            <a:r>
              <a:rPr lang="en-US"/>
              <a:t>Formula = Rf (risk free rate) + beta (Market rate – Risk free rate) </a:t>
            </a:r>
          </a:p>
          <a:p>
            <a:r>
              <a:rPr lang="en-US"/>
              <a:t>= .10 + 1.75 (.15-.10)</a:t>
            </a:r>
          </a:p>
          <a:p>
            <a:r>
              <a:rPr lang="en-US"/>
              <a:t>=18.75% answer.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41538" name="Rectangle 2"/>
          <p:cNvSpPr>
            <a:spLocks noGrp="1" noChangeArrowheads="1"/>
          </p:cNvSpPr>
          <p:nvPr>
            <p:ph type="title"/>
          </p:nvPr>
        </p:nvSpPr>
        <p:spPr>
          <a:xfrm>
            <a:off x="76200" y="1447800"/>
            <a:ext cx="8229600" cy="1143000"/>
          </a:xfrm>
        </p:spPr>
        <p:txBody>
          <a:bodyPr/>
          <a:lstStyle/>
          <a:p>
            <a:r>
              <a:rPr lang="en-US" sz="4000" dirty="0" err="1"/>
              <a:t>Dhawal</a:t>
            </a:r>
            <a:r>
              <a:rPr lang="en-US" sz="4000" dirty="0"/>
              <a:t> World Inc. has growth rate of 15%. Current market price of his shares are 5000. Last year he gave Rs. 10 as dividend. What is the cost of retained earnings of this company as per DCF approach? </a:t>
            </a:r>
          </a:p>
        </p:txBody>
      </p:sp>
      <p:sp>
        <p:nvSpPr>
          <p:cNvPr id="2241539" name="Rectangle 3"/>
          <p:cNvSpPr>
            <a:spLocks noGrp="1" noChangeArrowheads="1"/>
          </p:cNvSpPr>
          <p:nvPr>
            <p:ph type="body" idx="1"/>
          </p:nvPr>
        </p:nvSpPr>
        <p:spPr>
          <a:xfrm>
            <a:off x="304800" y="4267200"/>
            <a:ext cx="8229600" cy="4525963"/>
          </a:xfrm>
        </p:spPr>
        <p:txBody>
          <a:bodyPr/>
          <a:lstStyle/>
          <a:p>
            <a:r>
              <a:rPr lang="en-US" dirty="0"/>
              <a:t>Formulae (Projected dividend of next year)/ (current market price)  + growth rate</a:t>
            </a:r>
          </a:p>
          <a:p>
            <a:r>
              <a:rPr lang="en-US" dirty="0"/>
              <a:t>=(10*1.15) / 5000  + .15 = 15.23% answer.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www.afterschoool.tk </a:t>
            </a:r>
          </a:p>
        </p:txBody>
      </p:sp>
      <p:sp>
        <p:nvSpPr>
          <p:cNvPr id="5" name="Footer Placeholder 4"/>
          <p:cNvSpPr>
            <a:spLocks noGrp="1"/>
          </p:cNvSpPr>
          <p:nvPr>
            <p:ph type="ftr" sz="quarter" idx="11"/>
          </p:nvPr>
        </p:nvSpPr>
        <p:spPr/>
        <p:txBody>
          <a:bodyPr/>
          <a:lstStyle/>
          <a:p>
            <a:r>
              <a:rPr lang="en-US"/>
              <a:t>AFTERSCHO☺OL's  MATERIAL FOR PGPSE PARTICIPANTS</a:t>
            </a:r>
          </a:p>
        </p:txBody>
      </p:sp>
      <p:sp>
        <p:nvSpPr>
          <p:cNvPr id="2242562" name="Rectangle 2"/>
          <p:cNvSpPr>
            <a:spLocks noGrp="1" noChangeArrowheads="1"/>
          </p:cNvSpPr>
          <p:nvPr>
            <p:ph type="title"/>
          </p:nvPr>
        </p:nvSpPr>
        <p:spPr>
          <a:xfrm>
            <a:off x="228600" y="914400"/>
            <a:ext cx="8229600" cy="1143000"/>
          </a:xfrm>
        </p:spPr>
        <p:txBody>
          <a:bodyPr/>
          <a:lstStyle/>
          <a:p>
            <a:r>
              <a:rPr lang="en-US" sz="4000" dirty="0" err="1"/>
              <a:t>Vinod</a:t>
            </a:r>
            <a:r>
              <a:rPr lang="en-US" sz="4000" dirty="0"/>
              <a:t> &amp; </a:t>
            </a:r>
            <a:r>
              <a:rPr lang="en-US" sz="4000" dirty="0" err="1"/>
              <a:t>Pankaj</a:t>
            </a:r>
            <a:r>
              <a:rPr lang="en-US" sz="4000" dirty="0"/>
              <a:t> Inc. have beta of 1.1. Market rate is 14%. Risk free rate is 8%. What is the cost of capital of this company as per CAPM? </a:t>
            </a:r>
          </a:p>
        </p:txBody>
      </p:sp>
      <p:sp>
        <p:nvSpPr>
          <p:cNvPr id="2242563" name="Rectangle 3"/>
          <p:cNvSpPr>
            <a:spLocks noGrp="1" noChangeArrowheads="1"/>
          </p:cNvSpPr>
          <p:nvPr>
            <p:ph type="body" idx="1"/>
          </p:nvPr>
        </p:nvSpPr>
        <p:spPr>
          <a:xfrm>
            <a:off x="533400" y="3124200"/>
            <a:ext cx="8229600" cy="4525963"/>
          </a:xfrm>
        </p:spPr>
        <p:txBody>
          <a:bodyPr/>
          <a:lstStyle/>
          <a:p>
            <a:r>
              <a:rPr lang="en-US"/>
              <a:t>Formula = Rf (risk free rate) + beta (Market rate – Risk free rate) </a:t>
            </a:r>
          </a:p>
          <a:p>
            <a:r>
              <a:rPr lang="en-US"/>
              <a:t>.08 + 1.1 (.14 - .08) </a:t>
            </a:r>
          </a:p>
          <a:p>
            <a:r>
              <a:rPr lang="en-US"/>
              <a:t>=14.6 % answer.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8432</TotalTime>
  <Words>1730</Words>
  <Application>Microsoft PowerPoint</Application>
  <PresentationFormat>On-screen Show (4:3)</PresentationFormat>
  <Paragraphs>205</Paragraphs>
  <Slides>26</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Default Design</vt:lpstr>
      <vt:lpstr>COST OF CAPITAL IN FINANCIAL MANAGEMENT </vt:lpstr>
      <vt:lpstr>COST OF CAPITAL IN FINANCIAL MANAGEMENT</vt:lpstr>
      <vt:lpstr>Jitu Global Inc. issues 10% preference shares at a discount of 10%. What is the cost of capital? </vt:lpstr>
      <vt:lpstr>Goti Global Inc. issues 20% preference shares at a premium of 5%. What is the cost of capital?</vt:lpstr>
      <vt:lpstr>Goti Global Inc. issues 20% preference shares at a premium of 5% for 10 years. He will redeem these at 10% premium. What is the cost of capital?</vt:lpstr>
      <vt:lpstr>solution</vt:lpstr>
      <vt:lpstr>Risk free rate of return = 10%, Market Portfolio rate of return for software companies = 15%. Kap Softwares has beta of 1.75. What is the cost of capital of Kap Softwares? </vt:lpstr>
      <vt:lpstr>Dhawal World Inc. has growth rate of 15%. Current market price of his shares are 5000. Last year he gave Rs. 10 as dividend. What is the cost of retained earnings of this company as per DCF approach? </vt:lpstr>
      <vt:lpstr>Vinod &amp; Pankaj Inc. have beta of 1.1. Market rate is 14%. Risk free rate is 8%. What is the cost of capital of this company as per CAPM? </vt:lpstr>
      <vt:lpstr>Sarika Global Inc. has 15% debt of $20 tr.18% Preference shares of $10 Tr. And Equity of $ 90 Tr. Cost of equity is 20%. Tax rate is 40%. What is the overall cost of capital? </vt:lpstr>
      <vt:lpstr>Ajay Ltd. Has a plan to raise debt. He will get Rs. 100 Crore loan @ 12%. He will pay 40% tax to the government of India? What will be his cost of debt? </vt:lpstr>
      <vt:lpstr>Goutam Buchha has following options: (suggest which is the best) Tax rate is 50% </vt:lpstr>
      <vt:lpstr>Solution </vt:lpstr>
      <vt:lpstr>ABOUT AFTERSCHO☺OL </vt:lpstr>
      <vt:lpstr>Why such a programme?</vt:lpstr>
      <vt:lpstr>Who are our supporters?</vt:lpstr>
      <vt:lpstr>About AFTERSCHO☺OL  PGPSE – the best programme for developing great entrepreneurs</vt:lpstr>
      <vt:lpstr>Workshops from AFTERSCHO☺OL </vt:lpstr>
      <vt:lpstr>Flexible Specialisations:</vt:lpstr>
      <vt:lpstr>Salient features:</vt:lpstr>
      <vt:lpstr>Components </vt:lpstr>
      <vt:lpstr>Pedagogy </vt:lpstr>
      <vt:lpstr>Branches</vt:lpstr>
      <vt:lpstr>Case Studies</vt:lpstr>
      <vt:lpstr>Basic values at AFTERSCHO☺OL </vt:lpstr>
      <vt:lpstr>www.afterschoool.tk  social entrepreneurship for better society</vt:lpstr>
    </vt:vector>
  </TitlesOfParts>
  <Company>AFTERSCHOOOL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Creative</dc:creator>
  <cp:lastModifiedBy>User</cp:lastModifiedBy>
  <cp:revision>357</cp:revision>
  <dcterms:created xsi:type="dcterms:W3CDTF">2008-07-05T02:01:58Z</dcterms:created>
  <dcterms:modified xsi:type="dcterms:W3CDTF">2010-11-24T16:46:57Z</dcterms:modified>
</cp:coreProperties>
</file>