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57" r:id="rId3"/>
    <p:sldId id="258" r:id="rId4"/>
    <p:sldId id="259" r:id="rId5"/>
    <p:sldId id="263" r:id="rId6"/>
    <p:sldId id="262" r:id="rId7"/>
    <p:sldId id="260"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1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BF5E0E-3BD3-4B9C-B7F6-3E56D5E0E3B4}" type="datetimeFigureOut">
              <a:rPr lang="en-US" smtClean="0"/>
              <a:t>03/19/2011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9C885D-5709-4731-A02E-EDAAD450CA37}"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592762"/>
          </a:xfrm>
        </p:spPr>
        <p:txBody>
          <a:bodyPr/>
          <a:lstStyle/>
          <a:p>
            <a:pPr algn="l"/>
            <a:r>
              <a:rPr lang="en-US" u="sng" dirty="0" smtClean="0"/>
              <a:t>Part 1: Introduction to auditing</a:t>
            </a:r>
            <a:br>
              <a:rPr lang="en-US" u="sng" dirty="0" smtClean="0"/>
            </a:br>
            <a:r>
              <a:rPr lang="en-US" u="sng" dirty="0" smtClean="0"/>
              <a:t/>
            </a:r>
            <a:br>
              <a:rPr lang="en-US" u="sng" dirty="0" smtClean="0"/>
            </a:br>
            <a:r>
              <a:rPr lang="en-US" sz="3600" b="1" u="sng" dirty="0" smtClean="0"/>
              <a:t>This part discusses the following:</a:t>
            </a:r>
            <a:br>
              <a:rPr lang="en-US" sz="3600" b="1" u="sng" dirty="0" smtClean="0"/>
            </a:br>
            <a:r>
              <a:rPr lang="en-US" sz="2800" dirty="0" smtClean="0"/>
              <a:t>Definition of auditing</a:t>
            </a:r>
            <a:br>
              <a:rPr lang="en-US" sz="2800" dirty="0" smtClean="0"/>
            </a:br>
            <a:r>
              <a:rPr lang="en-US" sz="2800" dirty="0" smtClean="0"/>
              <a:t>Purpose of an audit</a:t>
            </a:r>
            <a:br>
              <a:rPr lang="en-US" sz="2800" dirty="0" smtClean="0"/>
            </a:br>
            <a:r>
              <a:rPr lang="en-US" sz="2800" dirty="0" smtClean="0"/>
              <a:t>Types of audits</a:t>
            </a:r>
            <a:br>
              <a:rPr lang="en-US" sz="2800" dirty="0" smtClean="0"/>
            </a:br>
            <a:r>
              <a:rPr lang="en-US" sz="2800" dirty="0" smtClean="0"/>
              <a:t>Classification of audits</a:t>
            </a:r>
            <a:r>
              <a:rPr lang="en-US" dirty="0" smtClean="0"/>
              <a:t/>
            </a:r>
            <a:br>
              <a:rPr lang="en-US" dirty="0" smtClean="0"/>
            </a:br>
            <a:endParaRPr lang="en-US" dirty="0"/>
          </a:p>
        </p:txBody>
      </p:sp>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2"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DDEBCF"/>
            </a:gs>
            <a:gs pos="50000">
              <a:srgbClr val="9CB86E"/>
            </a:gs>
            <a:gs pos="100000">
              <a:srgbClr val="156B13"/>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Introduction to auditing</a:t>
            </a:r>
            <a:endParaRPr lang="en-US" b="1" u="sng" dirty="0"/>
          </a:p>
        </p:txBody>
      </p:sp>
      <p:sp>
        <p:nvSpPr>
          <p:cNvPr id="3" name="Content Placeholder 2"/>
          <p:cNvSpPr>
            <a:spLocks noGrp="1"/>
          </p:cNvSpPr>
          <p:nvPr>
            <p:ph idx="1"/>
          </p:nvPr>
        </p:nvSpPr>
        <p:spPr>
          <a:xfrm>
            <a:off x="228600" y="1600200"/>
            <a:ext cx="8763000" cy="4525963"/>
          </a:xfrm>
        </p:spPr>
        <p:txBody>
          <a:bodyPr>
            <a:normAutofit/>
          </a:bodyPr>
          <a:lstStyle/>
          <a:p>
            <a:r>
              <a:rPr lang="en-US" b="1" dirty="0" smtClean="0"/>
              <a:t>Definition</a:t>
            </a:r>
            <a:r>
              <a:rPr lang="en-US" dirty="0" smtClean="0"/>
              <a:t>:  </a:t>
            </a:r>
          </a:p>
          <a:p>
            <a:pPr>
              <a:buNone/>
            </a:pPr>
            <a:r>
              <a:rPr lang="en-US" dirty="0" smtClean="0"/>
              <a:t>	</a:t>
            </a:r>
            <a:r>
              <a:rPr lang="en-US" sz="2800" dirty="0" smtClean="0"/>
              <a:t>Audit </a:t>
            </a:r>
            <a:r>
              <a:rPr lang="en-US" sz="2800" dirty="0" smtClean="0"/>
              <a:t>is an independent examination </a:t>
            </a:r>
            <a:r>
              <a:rPr lang="en-US" sz="2800" dirty="0" smtClean="0"/>
              <a:t>of financial statements </a:t>
            </a:r>
            <a:r>
              <a:rPr lang="en-US" sz="2800" dirty="0" smtClean="0"/>
              <a:t>of an entity that enables an auditor to express an opinion whether the financial statements are prepared (in all material respects) in accordance with an identified and acceptable financial reporting framework (e.g. international or local accounting standards and national legislations</a:t>
            </a:r>
            <a:r>
              <a:rPr lang="en-US" sz="2800" dirty="0" smtClean="0"/>
              <a:t>)</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par>
                          <p:cTn id="11" fill="hold">
                            <p:stCondLst>
                              <p:cond delay="2000"/>
                            </p:stCondLst>
                            <p:childTnLst>
                              <p:par>
                                <p:cTn id="12" presetID="41" presetClass="entr" presetSubtype="0" fill="hold" nodeType="afterEffect">
                                  <p:stCondLst>
                                    <p:cond delay="0"/>
                                  </p:stCondLst>
                                  <p:iterate type="wd">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u="sng" dirty="0" smtClean="0"/>
              <a:t>Introduction to auditing</a:t>
            </a:r>
            <a:endParaRPr lang="en-US" b="1" u="sng" dirty="0"/>
          </a:p>
        </p:txBody>
      </p:sp>
      <p:sp>
        <p:nvSpPr>
          <p:cNvPr id="3" name="Content Placeholder 2"/>
          <p:cNvSpPr>
            <a:spLocks noGrp="1"/>
          </p:cNvSpPr>
          <p:nvPr>
            <p:ph idx="1"/>
          </p:nvPr>
        </p:nvSpPr>
        <p:spPr>
          <a:xfrm>
            <a:off x="228600" y="914400"/>
            <a:ext cx="8763000" cy="5715000"/>
          </a:xfrm>
        </p:spPr>
        <p:txBody>
          <a:bodyPr>
            <a:normAutofit/>
          </a:bodyPr>
          <a:lstStyle/>
          <a:p>
            <a:r>
              <a:rPr lang="en-US" sz="2800" b="1" dirty="0" smtClean="0"/>
              <a:t>Why conduct an audit</a:t>
            </a:r>
          </a:p>
          <a:p>
            <a:pPr marL="514350" indent="-514350">
              <a:buFont typeface="+mj-lt"/>
              <a:buAutoNum type="arabicPeriod"/>
            </a:pPr>
            <a:r>
              <a:rPr lang="en-US" sz="2800" u="sng" dirty="0" smtClean="0"/>
              <a:t>Agency theory: </a:t>
            </a:r>
            <a:r>
              <a:rPr lang="en-US" sz="2800" dirty="0" smtClean="0"/>
              <a:t>                                                                   The owners may not believe that the financial reports presented by the management due to the existence of the AGENCY CONFLICT.</a:t>
            </a:r>
          </a:p>
          <a:p>
            <a:pPr marL="514350" indent="-514350">
              <a:buFont typeface="+mj-lt"/>
              <a:buAutoNum type="arabicPeriod"/>
            </a:pPr>
            <a:r>
              <a:rPr lang="en-US" sz="2800" u="sng" dirty="0" smtClean="0"/>
              <a:t>Insurance hypothesis</a:t>
            </a:r>
          </a:p>
          <a:p>
            <a:pPr marL="514350" indent="-514350">
              <a:buFont typeface="+mj-lt"/>
              <a:buAutoNum type="arabicPeriod"/>
            </a:pPr>
            <a:r>
              <a:rPr lang="en-US" sz="2800" u="sng" dirty="0" smtClean="0"/>
              <a:t>Information hypothesis</a:t>
            </a:r>
          </a:p>
          <a:p>
            <a:pPr marL="514350" indent="-514350">
              <a:buNone/>
            </a:pPr>
            <a:endParaRPr lang="en-US" sz="2800" dirty="0" smtClean="0"/>
          </a:p>
          <a:p>
            <a:pPr>
              <a:buNone/>
            </a:pPr>
            <a:r>
              <a:rPr lang="en-US" sz="2800" dirty="0" smtClean="0"/>
              <a:t>	</a:t>
            </a:r>
          </a:p>
          <a:p>
            <a:pPr>
              <a:buNone/>
            </a:pPr>
            <a:endParaRPr lang="en-US" sz="2800" dirty="0" smtClean="0"/>
          </a:p>
          <a:p>
            <a:pPr lvl="1"/>
            <a:endParaRPr lang="en-US" sz="24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nodeType="click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7" dur="1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1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1000" tmFilter="0,0; .5, 1; 1, 1"/>
                                        <p:tgtEl>
                                          <p:spTgt spid="3">
                                            <p:txEl>
                                              <p:pRg st="1" end="1"/>
                                            </p:txEl>
                                          </p:spTgt>
                                        </p:tgtEl>
                                      </p:cBhvr>
                                    </p:animEffec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4" dur="1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3">
                                            <p:txEl>
                                              <p:pRg st="2" end="2"/>
                                            </p:txEl>
                                          </p:spTgt>
                                        </p:tgtEl>
                                      </p:cBhvr>
                                    </p:animEffect>
                                  </p:childTnLst>
                                </p:cTn>
                              </p:par>
                              <p:par>
                                <p:cTn id="27" presetID="41" presetClass="entr" presetSubtype="0" fill="hold" nodeType="withEffect">
                                  <p:stCondLst>
                                    <p:cond delay="0"/>
                                  </p:stCondLst>
                                  <p:iterate type="lt">
                                    <p:tmPct val="10000"/>
                                  </p:iterate>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1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1" dur="1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1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10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Introduction to auditing</a:t>
            </a:r>
            <a:endParaRPr lang="en-US" b="1" u="sng" dirty="0"/>
          </a:p>
        </p:txBody>
      </p:sp>
      <p:sp>
        <p:nvSpPr>
          <p:cNvPr id="3" name="Content Placeholder 2"/>
          <p:cNvSpPr>
            <a:spLocks noGrp="1"/>
          </p:cNvSpPr>
          <p:nvPr>
            <p:ph idx="1"/>
          </p:nvPr>
        </p:nvSpPr>
        <p:spPr>
          <a:xfrm>
            <a:off x="228600" y="762000"/>
            <a:ext cx="8763000" cy="5791200"/>
          </a:xfrm>
        </p:spPr>
        <p:txBody>
          <a:bodyPr>
            <a:normAutofit fontScale="92500" lnSpcReduction="20000"/>
          </a:bodyPr>
          <a:lstStyle/>
          <a:p>
            <a:r>
              <a:rPr lang="en-US" sz="3400" b="1" dirty="0" smtClean="0"/>
              <a:t>Types of audits and auditors</a:t>
            </a:r>
          </a:p>
          <a:p>
            <a:pPr marL="514350" indent="-514350">
              <a:buFont typeface="+mj-lt"/>
              <a:buAutoNum type="arabicPeriod"/>
            </a:pPr>
            <a:r>
              <a:rPr lang="en-US" sz="3800" u="sng" dirty="0" smtClean="0"/>
              <a:t>External audit and auditors: </a:t>
            </a:r>
            <a:r>
              <a:rPr lang="en-US" sz="3800" dirty="0" smtClean="0"/>
              <a:t>                                                    The external auditor seeks to test the underlying transactions that form the basis of the financial statements. The result is an </a:t>
            </a:r>
            <a:r>
              <a:rPr lang="en-US" sz="3800" b="1" u="sng" dirty="0" smtClean="0"/>
              <a:t>OPINION</a:t>
            </a:r>
            <a:r>
              <a:rPr lang="en-US" sz="3800" dirty="0" smtClean="0"/>
              <a:t> as to whether the financial statements are prepared in accordance with applicable standards and regulations.</a:t>
            </a:r>
          </a:p>
          <a:p>
            <a:pPr marL="514350" indent="-514350">
              <a:buNone/>
            </a:pPr>
            <a:endParaRPr lang="en-US" sz="3800" dirty="0" smtClean="0"/>
          </a:p>
          <a:p>
            <a:pPr marL="514350" indent="-514350">
              <a:buNone/>
            </a:pPr>
            <a:endParaRPr lang="en-US" sz="2800" dirty="0" smtClean="0"/>
          </a:p>
          <a:p>
            <a:pPr marL="514350" indent="-514350">
              <a:buNone/>
            </a:pPr>
            <a:endParaRPr lang="en-US" sz="2800" dirty="0" smtClean="0"/>
          </a:p>
          <a:p>
            <a:pPr>
              <a:buNone/>
            </a:pPr>
            <a:r>
              <a:rPr lang="en-US" sz="2800" dirty="0" smtClean="0"/>
              <a:t>	</a:t>
            </a:r>
          </a:p>
          <a:p>
            <a:pPr>
              <a:buNone/>
            </a:pPr>
            <a:endParaRPr lang="en-US" sz="2800" dirty="0" smtClean="0"/>
          </a:p>
          <a:p>
            <a:pPr lvl="1"/>
            <a:endParaRPr lang="en-US" sz="24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Introduction to auditing</a:t>
            </a:r>
            <a:endParaRPr lang="en-US" b="1" u="sng" dirty="0"/>
          </a:p>
        </p:txBody>
      </p:sp>
      <p:sp>
        <p:nvSpPr>
          <p:cNvPr id="3" name="Content Placeholder 2"/>
          <p:cNvSpPr>
            <a:spLocks noGrp="1"/>
          </p:cNvSpPr>
          <p:nvPr>
            <p:ph idx="1"/>
          </p:nvPr>
        </p:nvSpPr>
        <p:spPr>
          <a:xfrm>
            <a:off x="228600" y="762000"/>
            <a:ext cx="8763000" cy="5791200"/>
          </a:xfrm>
        </p:spPr>
        <p:txBody>
          <a:bodyPr>
            <a:normAutofit fontScale="77500" lnSpcReduction="20000"/>
          </a:bodyPr>
          <a:lstStyle/>
          <a:p>
            <a:r>
              <a:rPr lang="en-US" sz="3400" b="1" dirty="0" smtClean="0"/>
              <a:t>Types of audits and auditors</a:t>
            </a:r>
          </a:p>
          <a:p>
            <a:pPr marL="514350" indent="-514350">
              <a:buNone/>
            </a:pPr>
            <a:r>
              <a:rPr lang="en-US" sz="3800" dirty="0" smtClean="0"/>
              <a:t>2.	</a:t>
            </a:r>
            <a:r>
              <a:rPr lang="en-US" sz="3800" u="sng" dirty="0" smtClean="0"/>
              <a:t>Internal audit and auditors: </a:t>
            </a:r>
            <a:r>
              <a:rPr lang="en-US" sz="3800" dirty="0" smtClean="0"/>
              <a:t>                                                                </a:t>
            </a:r>
            <a:endParaRPr lang="en-US" sz="3800" u="sng" dirty="0" smtClean="0"/>
          </a:p>
          <a:p>
            <a:pPr marL="514350" indent="-514350">
              <a:buNone/>
            </a:pPr>
            <a:r>
              <a:rPr lang="en-US" sz="3800" dirty="0" smtClean="0"/>
              <a:t>	The internal auditor, on the other hand, seeks to advise management on whether its major operations have sound systems of risk management and internal controls. </a:t>
            </a:r>
          </a:p>
          <a:p>
            <a:pPr marL="514350" indent="-514350">
              <a:buNone/>
            </a:pPr>
            <a:r>
              <a:rPr lang="en-US" sz="3800" dirty="0" smtClean="0"/>
              <a:t>	</a:t>
            </a:r>
          </a:p>
          <a:p>
            <a:pPr marL="514350" indent="-514350">
              <a:buNone/>
            </a:pPr>
            <a:r>
              <a:rPr lang="en-US" sz="3800" dirty="0" smtClean="0"/>
              <a:t>	Note that an internal auditor is an internal consultant, and NOT a Policeman or a spy for the management (Refer to </a:t>
            </a:r>
            <a:r>
              <a:rPr lang="en-US" sz="3800" b="1" u="sng" dirty="0" smtClean="0"/>
              <a:t>INDEPENDENCE).</a:t>
            </a:r>
            <a:endParaRPr lang="en-US" sz="3800" u="sng" dirty="0" smtClean="0"/>
          </a:p>
          <a:p>
            <a:pPr marL="514350" indent="-514350">
              <a:buNone/>
            </a:pPr>
            <a:endParaRPr lang="en-US" sz="3800" dirty="0" smtClean="0"/>
          </a:p>
          <a:p>
            <a:pPr marL="514350" indent="-514350">
              <a:buNone/>
            </a:pPr>
            <a:endParaRPr lang="en-US" sz="2800" dirty="0" smtClean="0"/>
          </a:p>
          <a:p>
            <a:pPr marL="514350" indent="-514350">
              <a:buNone/>
            </a:pPr>
            <a:endParaRPr lang="en-US" sz="2800" dirty="0" smtClean="0"/>
          </a:p>
          <a:p>
            <a:pPr>
              <a:buNone/>
            </a:pPr>
            <a:r>
              <a:rPr lang="en-US" sz="2800" dirty="0" smtClean="0"/>
              <a:t>	</a:t>
            </a:r>
          </a:p>
          <a:p>
            <a:pPr>
              <a:buNone/>
            </a:pPr>
            <a:endParaRPr lang="en-US" sz="2800" dirty="0" smtClean="0"/>
          </a:p>
          <a:p>
            <a:pPr lvl="1"/>
            <a:endParaRPr lang="en-US" sz="24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u="sng" dirty="0" smtClean="0"/>
              <a:t>Introduction to auditing</a:t>
            </a:r>
            <a:endParaRPr lang="en-US" b="1" u="sng" dirty="0"/>
          </a:p>
        </p:txBody>
      </p:sp>
      <p:sp>
        <p:nvSpPr>
          <p:cNvPr id="3" name="Content Placeholder 2"/>
          <p:cNvSpPr>
            <a:spLocks noGrp="1"/>
          </p:cNvSpPr>
          <p:nvPr>
            <p:ph idx="1"/>
          </p:nvPr>
        </p:nvSpPr>
        <p:spPr>
          <a:xfrm>
            <a:off x="228600" y="762000"/>
            <a:ext cx="8763000" cy="5791200"/>
          </a:xfrm>
        </p:spPr>
        <p:txBody>
          <a:bodyPr>
            <a:normAutofit/>
          </a:bodyPr>
          <a:lstStyle/>
          <a:p>
            <a:r>
              <a:rPr lang="en-US" sz="2800" b="1" dirty="0" smtClean="0"/>
              <a:t>Types of audits and auditors</a:t>
            </a:r>
          </a:p>
          <a:p>
            <a:pPr marL="514350" indent="-514350">
              <a:buNone/>
            </a:pPr>
            <a:r>
              <a:rPr lang="en-US" sz="2800" dirty="0" smtClean="0"/>
              <a:t>3.	</a:t>
            </a:r>
            <a:r>
              <a:rPr lang="en-US" sz="2800" u="sng" dirty="0" smtClean="0"/>
              <a:t>Government</a:t>
            </a:r>
            <a:r>
              <a:rPr lang="en-US" sz="2800" u="sng" dirty="0" smtClean="0"/>
              <a:t>/ Public sector audit and auditors</a:t>
            </a:r>
            <a:endParaRPr lang="en-US" sz="2800" dirty="0" smtClean="0"/>
          </a:p>
          <a:p>
            <a:pPr marL="514350" indent="-514350">
              <a:buNone/>
            </a:pPr>
            <a:endParaRPr lang="en-US" sz="2800" dirty="0" smtClean="0"/>
          </a:p>
          <a:p>
            <a:pPr>
              <a:buNone/>
            </a:pPr>
            <a:r>
              <a:rPr lang="en-US" sz="2800" dirty="0" smtClean="0"/>
              <a:t>	</a:t>
            </a:r>
          </a:p>
          <a:p>
            <a:pPr>
              <a:buNone/>
            </a:pPr>
            <a:endParaRPr lang="en-US" sz="2800" dirty="0" smtClean="0"/>
          </a:p>
          <a:p>
            <a:pPr lvl="1"/>
            <a:endParaRPr lang="en-US" sz="24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u="sng" dirty="0" smtClean="0"/>
              <a:t>Introduction to auditing</a:t>
            </a:r>
            <a:endParaRPr lang="en-US" b="1" u="sng" dirty="0"/>
          </a:p>
        </p:txBody>
      </p:sp>
      <p:sp>
        <p:nvSpPr>
          <p:cNvPr id="3" name="Content Placeholder 2"/>
          <p:cNvSpPr>
            <a:spLocks noGrp="1"/>
          </p:cNvSpPr>
          <p:nvPr>
            <p:ph idx="1"/>
          </p:nvPr>
        </p:nvSpPr>
        <p:spPr>
          <a:xfrm>
            <a:off x="228600" y="762000"/>
            <a:ext cx="8763000" cy="5791200"/>
          </a:xfrm>
        </p:spPr>
        <p:txBody>
          <a:bodyPr>
            <a:normAutofit fontScale="77500" lnSpcReduction="20000"/>
          </a:bodyPr>
          <a:lstStyle/>
          <a:p>
            <a:r>
              <a:rPr lang="en-US" sz="5100" b="1" dirty="0" smtClean="0"/>
              <a:t>Classification  of audits</a:t>
            </a:r>
          </a:p>
          <a:p>
            <a:pPr marL="514350" indent="-514350">
              <a:buFont typeface="+mj-lt"/>
              <a:buAutoNum type="arabicPeriod"/>
            </a:pPr>
            <a:r>
              <a:rPr lang="en-US" sz="5100" u="sng" dirty="0" smtClean="0"/>
              <a:t>Financial statements audit: </a:t>
            </a:r>
            <a:r>
              <a:rPr lang="en-US" sz="5100" dirty="0" smtClean="0"/>
              <a:t>	  </a:t>
            </a:r>
            <a:r>
              <a:rPr lang="en-US" sz="5100" u="sng" dirty="0" smtClean="0"/>
              <a:t>                                                                 </a:t>
            </a:r>
            <a:r>
              <a:rPr lang="en-US" sz="5100" dirty="0" smtClean="0"/>
              <a:t>These are done to </a:t>
            </a:r>
            <a:r>
              <a:rPr lang="en-US" sz="5100" dirty="0" smtClean="0"/>
              <a:t>determine whether </a:t>
            </a:r>
            <a:r>
              <a:rPr lang="en-US" sz="5100" dirty="0" smtClean="0"/>
              <a:t>the </a:t>
            </a:r>
            <a:r>
              <a:rPr lang="en-US" sz="5100" dirty="0" smtClean="0"/>
              <a:t>financial </a:t>
            </a:r>
            <a:r>
              <a:rPr lang="en-US" sz="5100" dirty="0" smtClean="0"/>
              <a:t>statements are </a:t>
            </a:r>
            <a:r>
              <a:rPr lang="en-US" sz="5100" dirty="0" smtClean="0"/>
              <a:t>stated in accordance with specified </a:t>
            </a:r>
            <a:r>
              <a:rPr lang="en-US" sz="5100" dirty="0" smtClean="0"/>
              <a:t>criteria, usually</a:t>
            </a:r>
            <a:r>
              <a:rPr lang="en-US" sz="5100" dirty="0" smtClean="0"/>
              <a:t>, </a:t>
            </a:r>
            <a:r>
              <a:rPr lang="en-US" sz="5100" dirty="0" smtClean="0"/>
              <a:t>as per the International </a:t>
            </a:r>
            <a:r>
              <a:rPr lang="en-US" sz="5100" dirty="0" smtClean="0"/>
              <a:t>Financial Reporting Standards (IFRSs) and the Companies act. </a:t>
            </a:r>
            <a:endParaRPr lang="en-US" sz="5100" dirty="0" smtClean="0"/>
          </a:p>
          <a:p>
            <a:pPr marL="514350" indent="-514350">
              <a:buNone/>
            </a:pPr>
            <a:endParaRPr lang="en-US" sz="5100" dirty="0" smtClean="0"/>
          </a:p>
          <a:p>
            <a:pPr>
              <a:buNone/>
            </a:pPr>
            <a:endParaRPr lang="en-US" sz="2800" dirty="0" smtClean="0"/>
          </a:p>
          <a:p>
            <a:pPr marL="514350" indent="-514350">
              <a:buNone/>
            </a:pPr>
            <a:endParaRPr lang="en-US" sz="2800" dirty="0" smtClean="0"/>
          </a:p>
          <a:p>
            <a:pPr>
              <a:buNone/>
            </a:pPr>
            <a:r>
              <a:rPr lang="en-US" sz="2800" dirty="0" smtClean="0"/>
              <a:t>	</a:t>
            </a:r>
          </a:p>
          <a:p>
            <a:pPr>
              <a:buNone/>
            </a:pPr>
            <a:endParaRPr lang="en-US" sz="2800" dirty="0" smtClean="0"/>
          </a:p>
          <a:p>
            <a:pPr lvl="1"/>
            <a:endParaRPr lang="en-US" sz="24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u="sng" dirty="0" smtClean="0"/>
              <a:t>Introduction to auditing</a:t>
            </a:r>
            <a:endParaRPr lang="en-US" b="1" u="sng" dirty="0"/>
          </a:p>
        </p:txBody>
      </p:sp>
      <p:sp>
        <p:nvSpPr>
          <p:cNvPr id="3" name="Content Placeholder 2"/>
          <p:cNvSpPr>
            <a:spLocks noGrp="1"/>
          </p:cNvSpPr>
          <p:nvPr>
            <p:ph idx="1"/>
          </p:nvPr>
        </p:nvSpPr>
        <p:spPr>
          <a:xfrm>
            <a:off x="228600" y="762000"/>
            <a:ext cx="8763000" cy="5791200"/>
          </a:xfrm>
        </p:spPr>
        <p:txBody>
          <a:bodyPr>
            <a:normAutofit fontScale="62500" lnSpcReduction="20000"/>
          </a:bodyPr>
          <a:lstStyle/>
          <a:p>
            <a:r>
              <a:rPr lang="en-US" sz="5100" b="1" dirty="0" smtClean="0"/>
              <a:t>Classification  of audits</a:t>
            </a:r>
            <a:endParaRPr lang="en-US" sz="5100" dirty="0" smtClean="0"/>
          </a:p>
          <a:p>
            <a:pPr>
              <a:buNone/>
            </a:pPr>
            <a:r>
              <a:rPr lang="en-US" sz="5100" u="sng" dirty="0" smtClean="0"/>
              <a:t>1.	Operational </a:t>
            </a:r>
            <a:r>
              <a:rPr lang="en-US" sz="5100" u="sng" dirty="0" smtClean="0"/>
              <a:t>Audits </a:t>
            </a:r>
          </a:p>
          <a:p>
            <a:pPr>
              <a:buNone/>
            </a:pPr>
            <a:r>
              <a:rPr lang="en-US" sz="5100" dirty="0" smtClean="0"/>
              <a:t>	An </a:t>
            </a:r>
            <a:r>
              <a:rPr lang="en-US" sz="5100" dirty="0" smtClean="0"/>
              <a:t>operational audit is a review of any part of an entity’s operating procedures and methods for the purpose of evaluating efficiency and effectiveness. At the completion of an operational audit, recommendations to management for improving operation are normally expected.  An example of an operational audit is evaluating the efficiency and accuracy of processing payroll transactions in a newly installed computer system. </a:t>
            </a:r>
          </a:p>
          <a:p>
            <a:pPr marL="514350" indent="-514350">
              <a:buFont typeface="+mj-lt"/>
              <a:buAutoNum type="arabicPeriod"/>
            </a:pPr>
            <a:endParaRPr lang="en-US" sz="2800" dirty="0" smtClean="0"/>
          </a:p>
          <a:p>
            <a:pPr marL="514350" indent="-514350">
              <a:buNone/>
            </a:pPr>
            <a:endParaRPr lang="en-US" sz="2800" dirty="0" smtClean="0"/>
          </a:p>
          <a:p>
            <a:pPr>
              <a:buNone/>
            </a:pPr>
            <a:r>
              <a:rPr lang="en-US" sz="2800" dirty="0" smtClean="0"/>
              <a:t>	</a:t>
            </a:r>
          </a:p>
          <a:p>
            <a:pPr>
              <a:buNone/>
            </a:pPr>
            <a:endParaRPr lang="en-US" sz="2800" dirty="0" smtClean="0"/>
          </a:p>
          <a:p>
            <a:pPr lvl="1"/>
            <a:endParaRPr lang="en-US" sz="24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137</Words>
  <Application>Microsoft Office PowerPoint</Application>
  <PresentationFormat>On-screen Show (4:3)</PresentationFormat>
  <Paragraphs>74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Part 1: Introduction to auditing  This part discusses the following: Definition of auditing Purpose of an audit Types of audits Classification of audits </vt:lpstr>
      <vt:lpstr>Introduction to auditing</vt:lpstr>
      <vt:lpstr>Introduction to auditing</vt:lpstr>
      <vt:lpstr>Introduction to auditing</vt:lpstr>
      <vt:lpstr>Introduction to auditing</vt:lpstr>
      <vt:lpstr>Introduction to auditing</vt:lpstr>
      <vt:lpstr>Introduction to auditing</vt:lpstr>
      <vt:lpstr>Introduction to auditing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Introduction to auditing</dc:title>
  <dc:creator>User</dc:creator>
  <cp:lastModifiedBy>User</cp:lastModifiedBy>
  <cp:revision>34</cp:revision>
  <dcterms:created xsi:type="dcterms:W3CDTF">2006-08-16T00:00:00Z</dcterms:created>
  <dcterms:modified xsi:type="dcterms:W3CDTF">2011-03-19T18:56:37Z</dcterms:modified>
</cp:coreProperties>
</file>