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20E0-CA6D-4BFC-B401-950A7B64755C}" type="datetimeFigureOut">
              <a:rPr lang="fr-FR" smtClean="0"/>
              <a:t>22/09/2014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02E4-32D6-4F6B-8CC2-0D21583CAA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09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20E0-CA6D-4BFC-B401-950A7B64755C}" type="datetimeFigureOut">
              <a:rPr lang="fr-FR" smtClean="0"/>
              <a:t>22/09/2014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02E4-32D6-4F6B-8CC2-0D21583CAA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70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20E0-CA6D-4BFC-B401-950A7B64755C}" type="datetimeFigureOut">
              <a:rPr lang="fr-FR" smtClean="0"/>
              <a:t>22/09/2014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02E4-32D6-4F6B-8CC2-0D21583CAA25}" type="slidenum">
              <a:rPr lang="fr-FR" smtClean="0"/>
              <a:t>‹#›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3302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20E0-CA6D-4BFC-B401-950A7B64755C}" type="datetimeFigureOut">
              <a:rPr lang="fr-FR" smtClean="0"/>
              <a:t>22/09/2014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02E4-32D6-4F6B-8CC2-0D21583CAA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560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20E0-CA6D-4BFC-B401-950A7B64755C}" type="datetimeFigureOut">
              <a:rPr lang="fr-FR" smtClean="0"/>
              <a:t>22/09/2014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02E4-32D6-4F6B-8CC2-0D21583CAA25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8948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20E0-CA6D-4BFC-B401-950A7B64755C}" type="datetimeFigureOut">
              <a:rPr lang="fr-FR" smtClean="0"/>
              <a:t>22/09/2014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02E4-32D6-4F6B-8CC2-0D21583CAA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8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20E0-CA6D-4BFC-B401-950A7B64755C}" type="datetimeFigureOut">
              <a:rPr lang="fr-FR" smtClean="0"/>
              <a:t>22/09/2014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02E4-32D6-4F6B-8CC2-0D21583CAA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402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20E0-CA6D-4BFC-B401-950A7B64755C}" type="datetimeFigureOut">
              <a:rPr lang="fr-FR" smtClean="0"/>
              <a:t>22/09/2014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02E4-32D6-4F6B-8CC2-0D21583CAA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7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20E0-CA6D-4BFC-B401-950A7B64755C}" type="datetimeFigureOut">
              <a:rPr lang="fr-FR" smtClean="0"/>
              <a:t>22/09/2014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02E4-32D6-4F6B-8CC2-0D21583CAA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12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20E0-CA6D-4BFC-B401-950A7B64755C}" type="datetimeFigureOut">
              <a:rPr lang="fr-FR" smtClean="0"/>
              <a:t>22/09/2014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02E4-32D6-4F6B-8CC2-0D21583CAA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64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20E0-CA6D-4BFC-B401-950A7B64755C}" type="datetimeFigureOut">
              <a:rPr lang="fr-FR" smtClean="0"/>
              <a:t>22/09/2014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02E4-32D6-4F6B-8CC2-0D21583CAA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15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20E0-CA6D-4BFC-B401-950A7B64755C}" type="datetimeFigureOut">
              <a:rPr lang="fr-FR" smtClean="0"/>
              <a:t>22/09/2014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02E4-32D6-4F6B-8CC2-0D21583CAA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51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20E0-CA6D-4BFC-B401-950A7B64755C}" type="datetimeFigureOut">
              <a:rPr lang="fr-FR" smtClean="0"/>
              <a:t>22/09/2014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02E4-32D6-4F6B-8CC2-0D21583CAA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94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20E0-CA6D-4BFC-B401-950A7B64755C}" type="datetimeFigureOut">
              <a:rPr lang="fr-FR" smtClean="0"/>
              <a:t>22/09/2014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02E4-32D6-4F6B-8CC2-0D21583CAA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08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20E0-CA6D-4BFC-B401-950A7B64755C}" type="datetimeFigureOut">
              <a:rPr lang="fr-FR" smtClean="0"/>
              <a:t>22/09/2014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02E4-32D6-4F6B-8CC2-0D21583CAA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80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20E0-CA6D-4BFC-B401-950A7B64755C}" type="datetimeFigureOut">
              <a:rPr lang="fr-FR" smtClean="0"/>
              <a:t>22/09/2014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02E4-32D6-4F6B-8CC2-0D21583CAA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50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C20E0-CA6D-4BFC-B401-950A7B64755C}" type="datetimeFigureOut">
              <a:rPr lang="fr-FR" smtClean="0"/>
              <a:t>22/09/2014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AC802E4-32D6-4F6B-8CC2-0D21583CAA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45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BHR 305: FINANCIAL </a:t>
            </a:r>
            <a:r>
              <a:rPr lang="en-GB" dirty="0" smtClean="0"/>
              <a:t>MANAGEMENT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08127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BHR 305: FINANCIAL </a:t>
            </a:r>
            <a:r>
              <a:rPr lang="en-GB" dirty="0" smtClean="0"/>
              <a:t>MANAGEMENT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DEFINITIONS</a:t>
            </a:r>
          </a:p>
          <a:p>
            <a:r>
              <a:rPr lang="en-US" i="1" dirty="0"/>
              <a:t>Financial management is that managerial activity which is concerned with the planning and controlling of </a:t>
            </a:r>
            <a:r>
              <a:rPr lang="en-US" i="1" dirty="0" smtClean="0"/>
              <a:t>the </a:t>
            </a:r>
            <a:r>
              <a:rPr lang="en-US" i="1" dirty="0"/>
              <a:t>firm’s financial resources. </a:t>
            </a:r>
            <a:endParaRPr lang="en-US" i="1" dirty="0"/>
          </a:p>
          <a:p>
            <a:r>
              <a:rPr lang="en-US" i="1" dirty="0" smtClean="0"/>
              <a:t>A branch of economics till 1890.</a:t>
            </a:r>
            <a:endParaRPr lang="en-US" i="1" dirty="0"/>
          </a:p>
          <a:p>
            <a:r>
              <a:rPr lang="en-US" i="1" dirty="0" smtClean="0"/>
              <a:t>Draws heavily from economics for theoretical concepts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8346986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BHR 305: FINANCIAL MANAGEMENT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AREAS/ SCOPE OF FINANCIAL MANAGEMENT</a:t>
            </a:r>
          </a:p>
          <a:p>
            <a:pPr lvl="0"/>
            <a:r>
              <a:rPr lang="en-US" i="1" dirty="0"/>
              <a:t>Determining financial </a:t>
            </a:r>
            <a:r>
              <a:rPr lang="en-US" i="1" dirty="0" smtClean="0"/>
              <a:t>needs</a:t>
            </a:r>
            <a:r>
              <a:rPr lang="en-US" i="1" dirty="0"/>
              <a:t>.</a:t>
            </a:r>
            <a:endParaRPr lang="en-US" i="1" dirty="0" smtClean="0"/>
          </a:p>
          <a:p>
            <a:pPr lvl="0"/>
            <a:r>
              <a:rPr lang="en-US" i="1" dirty="0" smtClean="0"/>
              <a:t>Choosing </a:t>
            </a:r>
            <a:r>
              <a:rPr lang="en-US" i="1" dirty="0"/>
              <a:t>the sources of </a:t>
            </a:r>
            <a:r>
              <a:rPr lang="en-US" i="1" dirty="0" smtClean="0"/>
              <a:t>funds</a:t>
            </a:r>
            <a:r>
              <a:rPr lang="en-US" i="1" dirty="0"/>
              <a:t>.</a:t>
            </a:r>
            <a:endParaRPr lang="en-US" i="1" dirty="0" smtClean="0"/>
          </a:p>
          <a:p>
            <a:pPr lvl="0"/>
            <a:r>
              <a:rPr lang="en-US" i="1" dirty="0" smtClean="0"/>
              <a:t>Financial </a:t>
            </a:r>
            <a:r>
              <a:rPr lang="en-US" i="1" dirty="0"/>
              <a:t>analysis and </a:t>
            </a:r>
            <a:r>
              <a:rPr lang="en-US" i="1" dirty="0" smtClean="0"/>
              <a:t>interpretation</a:t>
            </a:r>
            <a:r>
              <a:rPr lang="en-US" i="1" dirty="0"/>
              <a:t>.</a:t>
            </a:r>
            <a:endParaRPr lang="en-US" i="1" dirty="0" smtClean="0"/>
          </a:p>
          <a:p>
            <a:pPr lvl="0"/>
            <a:r>
              <a:rPr lang="en-US" i="1" dirty="0" smtClean="0"/>
              <a:t>Cost-volume </a:t>
            </a:r>
            <a:r>
              <a:rPr lang="en-US" i="1" dirty="0"/>
              <a:t>profit </a:t>
            </a:r>
            <a:r>
              <a:rPr lang="en-US" i="1" dirty="0" smtClean="0"/>
              <a:t>analysis</a:t>
            </a:r>
            <a:r>
              <a:rPr lang="en-US" i="1" dirty="0"/>
              <a:t>.</a:t>
            </a:r>
            <a:r>
              <a:rPr lang="en-US" i="1" dirty="0" smtClean="0"/>
              <a:t> </a:t>
            </a:r>
          </a:p>
          <a:p>
            <a:pPr lvl="0"/>
            <a:r>
              <a:rPr lang="en-US" i="1" dirty="0" smtClean="0"/>
              <a:t>Working </a:t>
            </a:r>
            <a:r>
              <a:rPr lang="en-US" i="1" dirty="0"/>
              <a:t>capital </a:t>
            </a:r>
            <a:r>
              <a:rPr lang="en-US" i="1" dirty="0" smtClean="0"/>
              <a:t>management</a:t>
            </a:r>
            <a:r>
              <a:rPr lang="en-US" i="1" dirty="0"/>
              <a:t>.</a:t>
            </a:r>
            <a:r>
              <a:rPr lang="en-US" i="1" dirty="0" smtClean="0"/>
              <a:t> </a:t>
            </a:r>
          </a:p>
          <a:p>
            <a:pPr lvl="0"/>
            <a:r>
              <a:rPr lang="en-US" i="1" dirty="0" smtClean="0"/>
              <a:t>Dividend policy</a:t>
            </a:r>
            <a:r>
              <a:rPr lang="en-US" i="1" dirty="0"/>
              <a:t>.</a:t>
            </a:r>
            <a:endParaRPr lang="fr-FR" i="1" dirty="0"/>
          </a:p>
          <a:p>
            <a:pPr lvl="0"/>
            <a:r>
              <a:rPr lang="en-US" i="1" dirty="0"/>
              <a:t>Capital </a:t>
            </a:r>
            <a:r>
              <a:rPr lang="en-US" i="1" dirty="0" smtClean="0"/>
              <a:t>budgeting</a:t>
            </a:r>
            <a:r>
              <a:rPr lang="en-US" i="1" dirty="0"/>
              <a:t>.</a:t>
            </a:r>
            <a:endParaRPr lang="fr-FR" i="1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62595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BHR 305: FINANCIAL MANAGEMENT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OBJECTIVES OF FINANCIAL MANAGEMENT</a:t>
            </a:r>
          </a:p>
          <a:p>
            <a:pPr marL="0" indent="0">
              <a:buNone/>
            </a:pPr>
            <a:r>
              <a:rPr lang="en-GB" i="1" dirty="0" smtClean="0"/>
              <a:t>Profit Maximization Versus Wealth Maximization</a:t>
            </a:r>
          </a:p>
        </p:txBody>
      </p:sp>
    </p:spTree>
    <p:extLst>
      <p:ext uri="{BB962C8B-B14F-4D97-AF65-F5344CB8AC3E}">
        <p14:creationId xmlns:p14="http://schemas.microsoft.com/office/powerpoint/2010/main" val="20912294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BHR 305: FINANCIAL MANAGEMENT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PROFIT MAXIMIZATION</a:t>
            </a:r>
          </a:p>
          <a:p>
            <a:pPr>
              <a:buFontTx/>
              <a:buChar char="-"/>
            </a:pPr>
            <a:r>
              <a:rPr lang="en-GB" i="1" dirty="0" smtClean="0"/>
              <a:t>If this is the objective….tends to exploit workers.</a:t>
            </a:r>
          </a:p>
          <a:p>
            <a:pPr>
              <a:buFontTx/>
              <a:buChar char="-"/>
            </a:pPr>
            <a:r>
              <a:rPr lang="en-GB" i="1" dirty="0" smtClean="0"/>
              <a:t>Only feasible under perfect competition.</a:t>
            </a:r>
          </a:p>
          <a:p>
            <a:pPr>
              <a:buFontTx/>
              <a:buChar char="-"/>
            </a:pPr>
            <a:r>
              <a:rPr lang="en-GB" i="1" dirty="0" smtClean="0"/>
              <a:t>Conflicting interests and definitions</a:t>
            </a:r>
          </a:p>
          <a:p>
            <a:pPr lvl="1">
              <a:buFontTx/>
              <a:buChar char="-"/>
            </a:pPr>
            <a:r>
              <a:rPr lang="en-GB" i="1" dirty="0" smtClean="0"/>
              <a:t>The term profit is vague.</a:t>
            </a:r>
          </a:p>
          <a:p>
            <a:pPr lvl="1">
              <a:buFontTx/>
              <a:buChar char="-"/>
            </a:pPr>
            <a:r>
              <a:rPr lang="en-GB" i="1" dirty="0" smtClean="0"/>
              <a:t>Time value of money.</a:t>
            </a:r>
          </a:p>
          <a:p>
            <a:pPr lvl="1">
              <a:buFontTx/>
              <a:buChar char="-"/>
            </a:pPr>
            <a:r>
              <a:rPr lang="en-GB" i="1" dirty="0" smtClean="0"/>
              <a:t>Riskiness of projects.</a:t>
            </a:r>
          </a:p>
          <a:p>
            <a:pPr lvl="1">
              <a:buFontTx/>
              <a:buChar char="-"/>
            </a:pPr>
            <a:r>
              <a:rPr lang="en-GB" i="1" dirty="0" smtClean="0"/>
              <a:t>Effects of dividend policy and capital structure.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1809976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BHR 305: FINANCIAL MANAGEMENT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WEALTH MAXIMIZATION</a:t>
            </a:r>
          </a:p>
          <a:p>
            <a:r>
              <a:rPr lang="en-GB" dirty="0" smtClean="0"/>
              <a:t>Maximize market value of shares.</a:t>
            </a:r>
          </a:p>
          <a:p>
            <a:pPr lvl="1"/>
            <a:r>
              <a:rPr lang="en-US" i="1" dirty="0"/>
              <a:t>It is a prescriptive idea. The objective is not descriptive of what the firms actually do.</a:t>
            </a:r>
            <a:endParaRPr lang="fr-FR" i="1" dirty="0"/>
          </a:p>
          <a:p>
            <a:pPr lvl="1"/>
            <a:r>
              <a:rPr lang="en-US" i="1" dirty="0"/>
              <a:t>The objective of wealth maximization is not necessarily socially desirable.</a:t>
            </a:r>
            <a:endParaRPr lang="fr-FR" i="1" dirty="0"/>
          </a:p>
          <a:p>
            <a:pPr lvl="1"/>
            <a:r>
              <a:rPr lang="en-US" i="1" dirty="0" smtClean="0"/>
              <a:t>is </a:t>
            </a:r>
            <a:r>
              <a:rPr lang="en-US" i="1" dirty="0"/>
              <a:t>the </a:t>
            </a:r>
            <a:r>
              <a:rPr lang="en-US" i="1" dirty="0" smtClean="0"/>
              <a:t>objective to </a:t>
            </a:r>
            <a:r>
              <a:rPr lang="en-US" i="1" dirty="0"/>
              <a:t>maximize the stockholders wealth or the wealth of the firm which includes other financial claimholders </a:t>
            </a:r>
            <a:endParaRPr lang="en-US" i="1" dirty="0" smtClean="0"/>
          </a:p>
          <a:p>
            <a:pPr lvl="1"/>
            <a:r>
              <a:rPr lang="en-US" i="1" dirty="0" smtClean="0"/>
              <a:t>face </a:t>
            </a:r>
            <a:r>
              <a:rPr lang="en-US" i="1" dirty="0"/>
              <a:t>difficulties when ownership and management are </a:t>
            </a:r>
            <a:r>
              <a:rPr lang="en-US" i="1" dirty="0" smtClean="0"/>
              <a:t>separated</a:t>
            </a:r>
            <a:endParaRPr lang="fr-FR" i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3958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220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BHR 305: FINANCIAL MANAGEMENT</vt:lpstr>
      <vt:lpstr>BHR 305: FINANCIAL MANAGEMENT</vt:lpstr>
      <vt:lpstr>BHR 305: FINANCIAL MANAGEMENT</vt:lpstr>
      <vt:lpstr>BHR 305: FINANCIAL MANAGEMENT</vt:lpstr>
      <vt:lpstr>BHR 305: FINANCIAL MANAGEMENT</vt:lpstr>
      <vt:lpstr>BHR 305: FINANCIAL MANAGEMENT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MANAGEMENT</dc:title>
  <dc:creator>john</dc:creator>
  <cp:lastModifiedBy>john</cp:lastModifiedBy>
  <cp:revision>5</cp:revision>
  <dcterms:created xsi:type="dcterms:W3CDTF">2014-09-22T09:25:06Z</dcterms:created>
  <dcterms:modified xsi:type="dcterms:W3CDTF">2014-09-22T09:56:18Z</dcterms:modified>
</cp:coreProperties>
</file>