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38" d="100"/>
          <a:sy n="38" d="100"/>
        </p:scale>
        <p:origin x="-10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26"/>
          <p:cNvGrpSpPr>
            <a:grpSpLocks/>
          </p:cNvGrpSpPr>
          <p:nvPr/>
        </p:nvGrpSpPr>
        <p:grpSpPr bwMode="auto">
          <a:xfrm>
            <a:off x="0" y="0"/>
            <a:ext cx="9093200" cy="6856413"/>
            <a:chOff x="0" y="0"/>
            <a:chExt cx="5728" cy="4319"/>
          </a:xfrm>
        </p:grpSpPr>
        <p:grpSp>
          <p:nvGrpSpPr>
            <p:cNvPr id="6147" name="Group 1027"/>
            <p:cNvGrpSpPr>
              <a:grpSpLocks/>
            </p:cNvGrpSpPr>
            <p:nvPr userDrawn="1"/>
          </p:nvGrpSpPr>
          <p:grpSpPr bwMode="auto">
            <a:xfrm>
              <a:off x="962" y="1947"/>
              <a:ext cx="4766" cy="119"/>
              <a:chOff x="993" y="1028"/>
              <a:chExt cx="4766" cy="119"/>
            </a:xfrm>
          </p:grpSpPr>
          <p:sp>
            <p:nvSpPr>
              <p:cNvPr id="6148" name="Rectangle 1028"/>
              <p:cNvSpPr>
                <a:spLocks noChangeArrowheads="1"/>
              </p:cNvSpPr>
              <p:nvPr userDrawn="1"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" name="Line 1029"/>
              <p:cNvSpPr>
                <a:spLocks noChangeShapeType="1"/>
              </p:cNvSpPr>
              <p:nvPr userDrawn="1"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" name="Line 1030"/>
              <p:cNvSpPr>
                <a:spLocks noChangeShapeType="1"/>
              </p:cNvSpPr>
              <p:nvPr userDrawn="1"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" name="Line 1031"/>
              <p:cNvSpPr>
                <a:spLocks noChangeShapeType="1"/>
              </p:cNvSpPr>
              <p:nvPr userDrawn="1"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Line 1032"/>
              <p:cNvSpPr>
                <a:spLocks noChangeShapeType="1"/>
              </p:cNvSpPr>
              <p:nvPr userDrawn="1"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Freeform 1033"/>
              <p:cNvSpPr>
                <a:spLocks/>
              </p:cNvSpPr>
              <p:nvPr userDrawn="1"/>
            </p:nvSpPr>
            <p:spPr bwMode="ltGray"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4" name="Group 1034"/>
            <p:cNvGrpSpPr>
              <a:grpSpLocks/>
            </p:cNvGrpSpPr>
            <p:nvPr userDrawn="1"/>
          </p:nvGrpSpPr>
          <p:grpSpPr bwMode="auto">
            <a:xfrm>
              <a:off x="0" y="0"/>
              <a:ext cx="928" cy="4319"/>
              <a:chOff x="0" y="0"/>
              <a:chExt cx="928" cy="4319"/>
            </a:xfrm>
          </p:grpSpPr>
          <p:sp>
            <p:nvSpPr>
              <p:cNvPr id="6155" name="Rectangle 1035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56" name="Group 1036"/>
              <p:cNvGrpSpPr>
                <a:grpSpLocks/>
              </p:cNvGrpSpPr>
              <p:nvPr userDrawn="1"/>
            </p:nvGrpSpPr>
            <p:grpSpPr bwMode="auto">
              <a:xfrm>
                <a:off x="0" y="41"/>
                <a:ext cx="928" cy="4035"/>
                <a:chOff x="0" y="41"/>
                <a:chExt cx="928" cy="4035"/>
              </a:xfrm>
            </p:grpSpPr>
            <p:pic>
              <p:nvPicPr>
                <p:cNvPr id="6157" name="Picture 1037"/>
                <p:cNvPicPr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ltGray">
                <a:xfrm>
                  <a:off x="0" y="1014"/>
                  <a:ext cx="920" cy="9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158" name="Freeform 1038"/>
                <p:cNvSpPr>
                  <a:spLocks/>
                </p:cNvSpPr>
                <p:nvPr/>
              </p:nvSpPr>
              <p:spPr bwMode="ltGray">
                <a:xfrm>
                  <a:off x="38" y="41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" name="Freeform 1039"/>
                <p:cNvSpPr>
                  <a:spLocks/>
                </p:cNvSpPr>
                <p:nvPr/>
              </p:nvSpPr>
              <p:spPr bwMode="ltGray">
                <a:xfrm>
                  <a:off x="6" y="2087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" name="Freeform 1040"/>
                <p:cNvSpPr>
                  <a:spLocks/>
                </p:cNvSpPr>
                <p:nvPr/>
              </p:nvSpPr>
              <p:spPr bwMode="ltGray">
                <a:xfrm>
                  <a:off x="6" y="3160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rect l="0" t="0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000"/>
                  </a:scheme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161" name="Rectangle 1041"/>
          <p:cNvSpPr>
            <a:spLocks noGrp="1" noChangeArrowheads="1"/>
          </p:cNvSpPr>
          <p:nvPr>
            <p:ph type="ctrTitle"/>
          </p:nvPr>
        </p:nvSpPr>
        <p:spPr>
          <a:xfrm>
            <a:off x="1652588" y="1806575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2" name="Rectangle 1042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63" name="Rectangle 1043"/>
          <p:cNvSpPr>
            <a:spLocks noGrp="1" noChangeArrowheads="1"/>
          </p:cNvSpPr>
          <p:nvPr>
            <p:ph type="dt" sz="half" idx="2"/>
          </p:nvPr>
        </p:nvSpPr>
        <p:spPr>
          <a:xfrm>
            <a:off x="1524000" y="6350000"/>
            <a:ext cx="1724025" cy="457200"/>
          </a:xfrm>
        </p:spPr>
        <p:txBody>
          <a:bodyPr anchor="b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64" name="Rectangle 1044"/>
          <p:cNvSpPr>
            <a:spLocks noGrp="1" noChangeArrowheads="1"/>
          </p:cNvSpPr>
          <p:nvPr>
            <p:ph type="ftr" sz="quarter" idx="3"/>
          </p:nvPr>
        </p:nvSpPr>
        <p:spPr>
          <a:xfrm>
            <a:off x="3643313" y="6350000"/>
            <a:ext cx="3449637" cy="457200"/>
          </a:xfrm>
        </p:spPr>
        <p:txBody>
          <a:bodyPr anchor="b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65" name="Rectangle 104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91400" y="6350000"/>
            <a:ext cx="1724025" cy="457200"/>
          </a:xfrm>
        </p:spPr>
        <p:txBody>
          <a:bodyPr anchor="b"/>
          <a:lstStyle>
            <a:lvl1pPr>
              <a:defRPr/>
            </a:lvl1pPr>
          </a:lstStyle>
          <a:p>
            <a:fld id="{E3E2C5DD-A50D-4F26-BF92-63640B4004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44C4D-D9D5-496B-9689-AE9A2F8DE0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065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9550" y="304800"/>
            <a:ext cx="5567363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9CDE4-CD62-47B3-8621-79E3E646D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7DAD8-5A31-4EDC-9A0B-DEA89D3EE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70A34-7A1D-4802-99A0-046D31B2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9550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925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E6F8F-C5AA-457C-B568-EB0A3E682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9F24F-9FBD-444E-8125-80524764E1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DC763-5F08-4F5E-8371-D17EE36FE3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0BB52-D802-41C2-B452-E9B25E58B1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4EECB-944B-4F4B-B1CE-60E25C7D7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B8236-9BAC-4950-8F53-7530CA9F6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5123" name="Group 1027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5124" name="Rectangle 1028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125" name="Picture 1029"/>
              <p:cNvPicPr>
                <a:picLocks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ltGray">
              <a:xfrm>
                <a:off x="6" y="31"/>
                <a:ext cx="920" cy="9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126" name="Freeform 1030"/>
              <p:cNvSpPr>
                <a:spLocks/>
              </p:cNvSpPr>
              <p:nvPr/>
            </p:nvSpPr>
            <p:spPr bwMode="ltGray">
              <a:xfrm>
                <a:off x="6" y="1023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" name="Freeform 1031"/>
              <p:cNvSpPr>
                <a:spLocks/>
              </p:cNvSpPr>
              <p:nvPr/>
            </p:nvSpPr>
            <p:spPr bwMode="ltGray">
              <a:xfrm>
                <a:off x="6" y="2087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" name="Freeform 1032"/>
              <p:cNvSpPr>
                <a:spLocks/>
              </p:cNvSpPr>
              <p:nvPr/>
            </p:nvSpPr>
            <p:spPr bwMode="ltGray">
              <a:xfrm>
                <a:off x="6" y="3160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rect l="0" t="0" r="r" b="b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000"/>
                </a:scheme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9" name="Group 1033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993" y="1028"/>
              <a:chExt cx="4766" cy="119"/>
            </a:xfrm>
          </p:grpSpPr>
          <p:sp>
            <p:nvSpPr>
              <p:cNvPr id="5130" name="Rectangle 1034"/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" name="Line 1035"/>
              <p:cNvSpPr>
                <a:spLocks noChangeShapeType="1"/>
              </p:cNvSpPr>
              <p:nvPr/>
            </p:nvSpPr>
            <p:spPr bwMode="ltGray">
              <a:xfrm>
                <a:off x="999" y="1145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" name="Line 1036"/>
              <p:cNvSpPr>
                <a:spLocks noChangeShapeType="1"/>
              </p:cNvSpPr>
              <p:nvPr/>
            </p:nvSpPr>
            <p:spPr bwMode="ltGray">
              <a:xfrm>
                <a:off x="999" y="112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3" name="Line 1037"/>
              <p:cNvSpPr>
                <a:spLocks noChangeShapeType="1"/>
              </p:cNvSpPr>
              <p:nvPr/>
            </p:nvSpPr>
            <p:spPr bwMode="ltGray">
              <a:xfrm>
                <a:off x="999" y="1091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1038"/>
              <p:cNvSpPr>
                <a:spLocks noChangeShapeType="1"/>
              </p:cNvSpPr>
              <p:nvPr/>
            </p:nvSpPr>
            <p:spPr bwMode="ltGray">
              <a:xfrm>
                <a:off x="999" y="1057"/>
                <a:ext cx="4760" cy="0"/>
              </a:xfrm>
              <a:prstGeom prst="line">
                <a:avLst/>
              </a:prstGeom>
              <a:noFill/>
              <a:ln w="12700">
                <a:solidFill>
                  <a:srgbClr val="9966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Freeform 1039"/>
              <p:cNvSpPr>
                <a:spLocks/>
              </p:cNvSpPr>
              <p:nvPr/>
            </p:nvSpPr>
            <p:spPr bwMode="ltGray"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rect l="0" t="0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6" name="Rectangle 1040"/>
          <p:cNvSpPr>
            <a:spLocks noGrp="1" noChangeArrowheads="1"/>
          </p:cNvSpPr>
          <p:nvPr>
            <p:ph type="title"/>
          </p:nvPr>
        </p:nvSpPr>
        <p:spPr bwMode="auto">
          <a:xfrm>
            <a:off x="1528763" y="304800"/>
            <a:ext cx="75644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7" name="Rectangle 10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9550" y="1981200"/>
            <a:ext cx="76263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8" name="Rectangle 10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81138" y="6248400"/>
            <a:ext cx="1782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139" name="Rectangle 10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140" name="Rectangle 10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08A573-602E-407F-BDE3-2CCE2654E8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Capital Market Theory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Capital Market Theory</a:t>
            </a:r>
          </a:p>
          <a:p>
            <a:r>
              <a:rPr lang="en-US"/>
              <a:t>Assumptions of Capital Market Theory</a:t>
            </a:r>
          </a:p>
          <a:p>
            <a:r>
              <a:rPr lang="en-US"/>
              <a:t>Development of Capital Market Theory</a:t>
            </a:r>
          </a:p>
          <a:p>
            <a:r>
              <a:rPr lang="en-US"/>
              <a:t>Risk-Return Combination</a:t>
            </a:r>
          </a:p>
          <a:p>
            <a:r>
              <a:rPr lang="en-US"/>
              <a:t>Risk-Return Possibilities with Leverage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Portfolio Theory to Capital Market Theory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Capital market theory builds on portfolio theory and develops a model for pricing all risky assets</a:t>
            </a:r>
          </a:p>
          <a:p>
            <a:r>
              <a:rPr lang="en-US" sz="2800"/>
              <a:t>The concept of a risk-free asset is critical to the development of capital market theory</a:t>
            </a:r>
          </a:p>
          <a:p>
            <a:r>
              <a:rPr lang="en-US" sz="2800"/>
              <a:t>The expected return on a risk-free asset is entirely certain and the standard deviation is zero</a:t>
            </a:r>
          </a:p>
          <a:p>
            <a:r>
              <a:rPr lang="en-US" sz="2800"/>
              <a:t>Covariance of a risk-free asset with a risky asset is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Expected Return of a Portfolio that contains a risk-free asset and a risky asset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        E(R</a:t>
            </a:r>
            <a:r>
              <a:rPr lang="en-US" sz="2800" baseline="-25000"/>
              <a:t>p</a:t>
            </a:r>
            <a:r>
              <a:rPr lang="en-US" sz="2800"/>
              <a:t>) = w x E(r</a:t>
            </a:r>
            <a:r>
              <a:rPr lang="en-US" sz="2800" baseline="-25000"/>
              <a:t>A</a:t>
            </a:r>
            <a:r>
              <a:rPr lang="en-US" sz="2800"/>
              <a:t>) + (1-w) x r</a:t>
            </a:r>
            <a:r>
              <a:rPr lang="en-US" sz="2800" baseline="-25000"/>
              <a:t>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aseline="-25000"/>
          </a:p>
          <a:p>
            <a:pPr>
              <a:lnSpc>
                <a:spcPct val="90000"/>
              </a:lnSpc>
            </a:pPr>
            <a:r>
              <a:rPr lang="en-US" sz="2800"/>
              <a:t>Standard Deviation of two asset portfolio</a:t>
            </a:r>
          </a:p>
          <a:p>
            <a:pPr>
              <a:lnSpc>
                <a:spcPct val="90000"/>
              </a:lnSpc>
            </a:pPr>
            <a:r>
              <a:rPr lang="en-US" sz="2800"/>
              <a:t>Expected return and the standard deviation of expected return for such a portfolio are linear combinations</a:t>
            </a:r>
          </a:p>
          <a:p>
            <a:pPr>
              <a:lnSpc>
                <a:spcPct val="90000"/>
              </a:lnSpc>
            </a:pPr>
            <a:r>
              <a:rPr lang="en-US" sz="2800"/>
              <a:t>A graph of possible portfolio returns and risks will be a straight line between the two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Risk-return possibilities with Leverage</a:t>
            </a:r>
          </a:p>
          <a:p>
            <a:r>
              <a:rPr lang="en-US" sz="2800"/>
              <a:t>How can an investor attain a higher expected return than is available at point M in the graph?</a:t>
            </a:r>
          </a:p>
          <a:p>
            <a:r>
              <a:rPr lang="en-US" sz="2800"/>
              <a:t>Borrowing and lending possibilities and capital market line</a:t>
            </a:r>
          </a:p>
          <a:p>
            <a:r>
              <a:rPr lang="en-US" sz="2800"/>
              <a:t>Risk-less asset created lending and borrowing possibilities  and a set of expected return and risk that did not exist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bldLvl="3" autoUpdateAnimBg="0"/>
    </p:bldLst>
  </p:timing>
</p:sld>
</file>

<file path=ppt/theme/theme1.xml><?xml version="1.0" encoding="utf-8"?>
<a:theme xmlns:a="http://schemas.openxmlformats.org/drawingml/2006/main" name="Sunny Days">
  <a:themeElements>
    <a:clrScheme name="Sunny 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CCCCCC"/>
      </a:accent2>
      <a:accent3>
        <a:srgbClr val="FFE2B8"/>
      </a:accent3>
      <a:accent4>
        <a:srgbClr val="000000"/>
      </a:accent4>
      <a:accent5>
        <a:srgbClr val="FFCAAD"/>
      </a:accent5>
      <a:accent6>
        <a:srgbClr val="B9B9B9"/>
      </a:accent6>
      <a:hlink>
        <a:srgbClr val="CC9900"/>
      </a:hlink>
      <a:folHlink>
        <a:srgbClr val="993366"/>
      </a:folHlink>
    </a:clrScheme>
    <a:fontScheme name="Sunny Day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unny 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ny Days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Designs\Sunny Days.pot</Template>
  <TotalTime>175</TotalTime>
  <Words>208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Times New Roman</vt:lpstr>
      <vt:lpstr>Wingdings</vt:lpstr>
      <vt:lpstr>Sunny Days</vt:lpstr>
      <vt:lpstr>Capital Market Theory</vt:lpstr>
      <vt:lpstr>Outline</vt:lpstr>
      <vt:lpstr>From Portfolio Theory to Capital Market Theory</vt:lpstr>
      <vt:lpstr>Slide 4</vt:lpstr>
      <vt:lpstr>Slide 5</vt:lpstr>
    </vt:vector>
  </TitlesOfParts>
  <Company>Philadelphia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Market Theory</dc:title>
  <dc:creator>MalhotraD</dc:creator>
  <cp:lastModifiedBy>User</cp:lastModifiedBy>
  <cp:revision>7</cp:revision>
  <dcterms:created xsi:type="dcterms:W3CDTF">2002-09-18T14:14:48Z</dcterms:created>
  <dcterms:modified xsi:type="dcterms:W3CDTF">2012-08-03T21:19:37Z</dcterms:modified>
</cp:coreProperties>
</file>