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10" r:id="rId2"/>
    <p:sldId id="352" r:id="rId3"/>
    <p:sldId id="323" r:id="rId4"/>
    <p:sldId id="394"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97" r:id="rId20"/>
    <p:sldId id="399" r:id="rId21"/>
    <p:sldId id="368" r:id="rId22"/>
    <p:sldId id="367" r:id="rId23"/>
    <p:sldId id="369" r:id="rId24"/>
    <p:sldId id="396" r:id="rId25"/>
    <p:sldId id="371" r:id="rId26"/>
    <p:sldId id="372" r:id="rId27"/>
    <p:sldId id="373" r:id="rId28"/>
    <p:sldId id="370" r:id="rId29"/>
    <p:sldId id="398" r:id="rId30"/>
    <p:sldId id="376" r:id="rId31"/>
    <p:sldId id="377" r:id="rId32"/>
    <p:sldId id="378" r:id="rId33"/>
    <p:sldId id="37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4" autoAdjust="0"/>
    <p:restoredTop sz="90799" autoAdjust="0"/>
  </p:normalViewPr>
  <p:slideViewPr>
    <p:cSldViewPr>
      <p:cViewPr varScale="1">
        <p:scale>
          <a:sx n="103" d="100"/>
          <a:sy n="103" d="100"/>
        </p:scale>
        <p:origin x="-84"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0CEBA-04E1-44C0-AA93-78CC163A4B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802A96-8C41-42A8-937C-F32B5C0400E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4DA8BB-917C-4A23-AF1F-6B03A9AA190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5D6601-529E-45F0-A264-07924E31194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A7BCBD-9B5D-41D5-AC2C-A9CB6C0982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2B8820-F766-42CF-8DEA-E127677B74B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40B08C3-4CF1-40BE-B42A-6B19C3E657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D7432EA-7B9B-4BF6-9115-03DFF83E92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ACBE3B1-6BF1-4F48-BDE6-4C558A75CD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B0BD25-115B-4980-A638-771BD75664A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742F26C-6EAA-49A4-9ED9-449639F7B4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81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0615F99F-0E87-43EE-A608-C6E3F83D0E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0"/>
            <a:ext cx="9144000" cy="3582988"/>
          </a:xfrm>
          <a:prstGeom prst="rect">
            <a:avLst/>
          </a:prstGeom>
          <a:noFill/>
          <a:ln w="9525">
            <a:noFill/>
            <a:miter lim="800000"/>
            <a:headEnd/>
            <a:tailEnd/>
          </a:ln>
        </p:spPr>
        <p:txBody>
          <a:bodyPr>
            <a:spAutoFit/>
          </a:bodyPr>
          <a:lstStyle/>
          <a:p>
            <a:pPr algn="ctr">
              <a:spcBef>
                <a:spcPct val="50000"/>
              </a:spcBef>
            </a:pPr>
            <a:endParaRPr lang="en-US" sz="4000" b="1">
              <a:latin typeface="Times New Roman" pitchFamily="18" charset="0"/>
            </a:endParaRPr>
          </a:p>
          <a:p>
            <a:pPr algn="ctr">
              <a:spcBef>
                <a:spcPct val="50000"/>
              </a:spcBef>
            </a:pPr>
            <a:endParaRPr lang="en-US" sz="4600" b="1">
              <a:latin typeface="Times New Roman" pitchFamily="18" charset="0"/>
            </a:endParaRPr>
          </a:p>
          <a:p>
            <a:pPr algn="ctr">
              <a:spcBef>
                <a:spcPct val="50000"/>
              </a:spcBef>
            </a:pPr>
            <a:r>
              <a:rPr lang="en-US" sz="4000" b="1">
                <a:latin typeface="Times New Roman" pitchFamily="18" charset="0"/>
              </a:rPr>
              <a:t>Chapter 5</a:t>
            </a:r>
          </a:p>
          <a:p>
            <a:pPr algn="ctr">
              <a:spcBef>
                <a:spcPct val="50000"/>
              </a:spcBef>
            </a:pPr>
            <a:r>
              <a:rPr lang="en-US" sz="4000" b="1" u="sng">
                <a:latin typeface="Times New Roman" pitchFamily="18" charset="0"/>
              </a:rPr>
              <a:t>CAPITAL MARKET THEORY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1068388"/>
            <a:ext cx="9144000" cy="4267200"/>
          </a:xfrm>
          <a:prstGeom prst="rect">
            <a:avLst/>
          </a:prstGeom>
          <a:noFill/>
          <a:ln w="9525">
            <a:noFill/>
            <a:miter lim="800000"/>
            <a:headEnd/>
            <a:tailEnd/>
          </a:ln>
        </p:spPr>
        <p:txBody>
          <a:bodyPr anchor="ctr">
            <a:spAutoFit/>
          </a:bodyPr>
          <a:lstStyle/>
          <a:p>
            <a:pPr marL="342900" indent="-342900" algn="just">
              <a:tabLst>
                <a:tab pos="457200" algn="l"/>
              </a:tabLst>
            </a:pPr>
            <a:r>
              <a:rPr lang="en-US" sz="3200" b="1"/>
              <a:t>RISK-FREE ASSETS</a:t>
            </a:r>
          </a:p>
          <a:p>
            <a:pPr marL="342900" indent="-342900" algn="just">
              <a:tabLst>
                <a:tab pos="457200" algn="l"/>
              </a:tabLst>
            </a:pPr>
            <a:endParaRPr lang="en-US" sz="3200" b="1"/>
          </a:p>
          <a:p>
            <a:pPr marL="342900" indent="-342900" algn="just">
              <a:tabLst>
                <a:tab pos="457200" algn="l"/>
              </a:tabLst>
            </a:pPr>
            <a:r>
              <a:rPr lang="en-US" sz="3000" b="1"/>
              <a:t>In simple words, a risky asset is one which gives uncertain future returns whereas a risk-free asset whose expected return is fully certain and thus the standard deviation of such expected returns comes to zero, i.e., σf=0.  Thus the rate of return earned on such assets should be the risk-free rate of return (rf).</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22225"/>
            <a:ext cx="9144000" cy="6958013"/>
          </a:xfrm>
          <a:prstGeom prst="rect">
            <a:avLst/>
          </a:prstGeom>
          <a:noFill/>
          <a:ln w="9525">
            <a:noFill/>
            <a:miter lim="800000"/>
            <a:headEnd/>
            <a:tailEnd/>
          </a:ln>
        </p:spPr>
        <p:txBody>
          <a:bodyPr anchor="ctr">
            <a:spAutoFit/>
          </a:bodyPr>
          <a:lstStyle/>
          <a:p>
            <a:pPr algn="just"/>
            <a:r>
              <a:rPr lang="en-US" sz="2600" b="1"/>
              <a:t>COVARIANCE OF RISK-FREE ASSET WITH A RISKY ASSET</a:t>
            </a:r>
          </a:p>
          <a:p>
            <a:pPr algn="just"/>
            <a:endParaRPr lang="en-US" sz="2600" b="1"/>
          </a:p>
          <a:p>
            <a:pPr algn="just">
              <a:lnSpc>
                <a:spcPct val="30000"/>
              </a:lnSpc>
            </a:pPr>
            <a:endParaRPr lang="en-US" sz="2600" b="1"/>
          </a:p>
          <a:p>
            <a:pPr algn="just"/>
            <a:r>
              <a:rPr lang="en-US" sz="2600"/>
              <a:t>The covariance between two sets of returns, A and B where asset A is a risk free asset.</a:t>
            </a:r>
          </a:p>
          <a:p>
            <a:pPr algn="just"/>
            <a:r>
              <a:rPr lang="en-US" sz="2600"/>
              <a:t>	   n</a:t>
            </a:r>
          </a:p>
          <a:p>
            <a:pPr algn="just"/>
            <a:r>
              <a:rPr lang="en-US" sz="2600"/>
              <a:t>CovAB 	= Σ[rA	-  E(rA)]  [ rB   -  E(rB)]/n</a:t>
            </a:r>
          </a:p>
          <a:p>
            <a:pPr algn="just"/>
            <a:r>
              <a:rPr lang="en-US" sz="2600"/>
              <a:t>	  A=1</a:t>
            </a:r>
          </a:p>
          <a:p>
            <a:pPr algn="just"/>
            <a:endParaRPr lang="en-US" sz="2600"/>
          </a:p>
          <a:p>
            <a:pPr algn="just"/>
            <a:r>
              <a:rPr lang="en-US" sz="2600"/>
              <a:t>The uncertainty for a risk-free asset is known, so σA=0, which implies that rA  =  E(rA) for all the periods.  Thus, rA   -  E(rA)  =0, which further leads to the facts that the product of any other expressions with this expression will be zero.  This will result in the covariance of the risk-free asset with any risky asset or portfolio to be also zero.  Similarly, the correlation between any risky asset and risk-free asset, will be zero as rAB   = CovA,B /  σA σB.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1514475"/>
            <a:ext cx="9144000" cy="3503613"/>
          </a:xfrm>
          <a:prstGeom prst="rect">
            <a:avLst/>
          </a:prstGeom>
          <a:noFill/>
          <a:ln w="9525">
            <a:noFill/>
            <a:miter lim="800000"/>
            <a:headEnd/>
            <a:tailEnd/>
          </a:ln>
        </p:spPr>
        <p:txBody>
          <a:bodyPr anchor="ctr">
            <a:spAutoFit/>
          </a:bodyPr>
          <a:lstStyle/>
          <a:p>
            <a:pPr algn="just"/>
            <a:r>
              <a:rPr lang="en-US" sz="3200" b="1"/>
              <a:t>COMBINING A RISK-FREE ASSET WITH A RISKY PORTFOLIO</a:t>
            </a:r>
          </a:p>
          <a:p>
            <a:pPr algn="just"/>
            <a:endParaRPr lang="en-US" sz="3200"/>
          </a:p>
          <a:p>
            <a:pPr algn="just"/>
            <a:r>
              <a:rPr lang="en-US" sz="3200"/>
              <a:t>Any portfolio that combines a risk free asset with any risky asset, the standard deviation is the linear proportion of the standard deviation of the risky asset portfolio.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69850"/>
            <a:ext cx="9144000" cy="6219825"/>
          </a:xfrm>
          <a:prstGeom prst="rect">
            <a:avLst/>
          </a:prstGeom>
          <a:noFill/>
          <a:ln w="9525">
            <a:noFill/>
            <a:miter lim="800000"/>
            <a:headEnd/>
            <a:tailEnd/>
          </a:ln>
        </p:spPr>
        <p:txBody>
          <a:bodyPr anchor="ctr">
            <a:spAutoFit/>
          </a:bodyPr>
          <a:lstStyle/>
          <a:p>
            <a:pPr marL="342900" indent="-342900" algn="just"/>
            <a:endParaRPr lang="en-US" sz="2800" b="1"/>
          </a:p>
          <a:p>
            <a:pPr marL="342900" indent="-342900" algn="just"/>
            <a:r>
              <a:rPr lang="en-US" sz="2800" b="1"/>
              <a:t>RISK-RETURN POSSIBILITIES WITH LEVERAGE</a:t>
            </a:r>
          </a:p>
          <a:p>
            <a:pPr marL="342900" indent="-342900" algn="just"/>
            <a:endParaRPr lang="en-US" sz="2800" b="1"/>
          </a:p>
          <a:p>
            <a:pPr marL="342900" indent="-342900" algn="just">
              <a:lnSpc>
                <a:spcPct val="35000"/>
              </a:lnSpc>
            </a:pPr>
            <a:endParaRPr lang="en-US" sz="2800"/>
          </a:p>
          <a:p>
            <a:pPr marL="342900" indent="-342900" algn="just"/>
            <a:r>
              <a:rPr lang="en-US" sz="2800"/>
              <a:t>An investor always wants to increase his expected returns.  Say, a person has borrowed an amount which is 50 percent of his original wealth, the effect of this on the expected return for the portfolio would be:</a:t>
            </a:r>
          </a:p>
          <a:p>
            <a:pPr marL="342900" indent="-342900" algn="just"/>
            <a:r>
              <a:rPr lang="en-US" sz="2800"/>
              <a:t>E(ri)	            =  Wf (rf) + (1 -  Wf) E(rk) where k is the risky assets portfolio</a:t>
            </a:r>
          </a:p>
          <a:p>
            <a:pPr marL="342900" indent="-342900" algn="just"/>
            <a:r>
              <a:rPr lang="en-US" sz="2800"/>
              <a:t>        		 =  – 0.50 (rf) + [1 – (–0.50)] E(rk)</a:t>
            </a:r>
          </a:p>
          <a:p>
            <a:pPr marL="342900" indent="-342900" algn="just"/>
            <a:r>
              <a:rPr lang="en-US" sz="2800"/>
              <a:t>                      =  – 0.50 (rf) + 1.50 E(rk)</a:t>
            </a:r>
          </a:p>
          <a:p>
            <a:pPr marL="342900" indent="-342900" algn="just"/>
            <a:r>
              <a:rPr lang="en-US" sz="2800"/>
              <a:t>						</a:t>
            </a:r>
          </a:p>
          <a:p>
            <a:pPr marL="342900" indent="-342900" algn="just"/>
            <a:endParaRPr lang="en-US" sz="2800"/>
          </a:p>
          <a:p>
            <a:pPr marL="342900" indent="-342900" algn="just"/>
            <a:r>
              <a:rPr lang="en-US" sz="2800"/>
              <a:t>							Continued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1006475"/>
            <a:ext cx="9144000" cy="4789488"/>
          </a:xfrm>
          <a:prstGeom prst="rect">
            <a:avLst/>
          </a:prstGeom>
          <a:noFill/>
          <a:ln w="9525">
            <a:noFill/>
            <a:miter lim="800000"/>
            <a:headEnd/>
            <a:tailEnd/>
          </a:ln>
        </p:spPr>
        <p:txBody>
          <a:bodyPr anchor="ctr">
            <a:spAutoFit/>
          </a:bodyPr>
          <a:lstStyle/>
          <a:p>
            <a:pPr marL="342900" indent="-342900" algn="just">
              <a:tabLst>
                <a:tab pos="457200" algn="l"/>
              </a:tabLst>
            </a:pPr>
            <a:r>
              <a:rPr lang="en-US" sz="2800"/>
              <a:t>Thus, we see that the return increases in a linear fashion along the line of risk-free rate (rf) and ‘k’.</a:t>
            </a:r>
          </a:p>
          <a:p>
            <a:pPr marL="342900" indent="-342900" algn="just">
              <a:tabLst>
                <a:tab pos="457200" algn="l"/>
              </a:tabLst>
            </a:pPr>
            <a:endParaRPr lang="en-US" sz="2800"/>
          </a:p>
          <a:p>
            <a:pPr marL="342900" indent="-342900" algn="just">
              <a:tabLst>
                <a:tab pos="457200" algn="l"/>
              </a:tabLst>
            </a:pPr>
            <a:r>
              <a:rPr lang="en-US" sz="2800"/>
              <a:t>Now, suppose E(rf) = 0.10</a:t>
            </a:r>
          </a:p>
          <a:p>
            <a:pPr marL="342900" indent="-342900" algn="just">
              <a:tabLst>
                <a:tab pos="457200" algn="l"/>
              </a:tabLst>
            </a:pPr>
            <a:r>
              <a:rPr lang="en-US" sz="2800"/>
              <a:t>And E(rk) = 0.24</a:t>
            </a:r>
          </a:p>
          <a:p>
            <a:pPr marL="342900" indent="-342900" algn="just">
              <a:tabLst>
                <a:tab pos="457200" algn="l"/>
              </a:tabLst>
            </a:pPr>
            <a:r>
              <a:rPr lang="en-US" sz="2800"/>
              <a:t>E(ri) = =  – 0.50 (0.10) + 1.5 (0.24) = 0.31 or 31%</a:t>
            </a:r>
          </a:p>
          <a:p>
            <a:pPr marL="342900" indent="-342900" algn="just">
              <a:tabLst>
                <a:tab pos="457200" algn="l"/>
              </a:tabLst>
            </a:pPr>
            <a:endParaRPr lang="en-US" sz="2800"/>
          </a:p>
          <a:p>
            <a:pPr marL="342900" indent="-342900" algn="just">
              <a:tabLst>
                <a:tab pos="457200" algn="l"/>
              </a:tabLst>
            </a:pPr>
            <a:r>
              <a:rPr lang="en-US" sz="2800" b="1"/>
              <a:t>Similar is the effect of standard deviation of the leveraged portfolio.</a:t>
            </a:r>
          </a:p>
          <a:p>
            <a:pPr marL="342900" indent="-342900" algn="just">
              <a:tabLst>
                <a:tab pos="457200" algn="l"/>
              </a:tabLst>
            </a:pPr>
            <a:r>
              <a:rPr lang="en-US" sz="2800" b="1"/>
              <a:t>E(σi) = (1 – Wf) σk</a:t>
            </a:r>
          </a:p>
          <a:p>
            <a:pPr marL="342900" indent="-342900" algn="just">
              <a:tabLst>
                <a:tab pos="457200" algn="l"/>
              </a:tabLst>
            </a:pPr>
            <a:r>
              <a:rPr lang="en-US" sz="2800" b="1"/>
              <a:t>        = [1 – (–0.5)] σk = 1.50 σk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0" y="304800"/>
            <a:ext cx="9144000" cy="946150"/>
          </a:xfrm>
          <a:prstGeom prst="rect">
            <a:avLst/>
          </a:prstGeom>
          <a:noFill/>
          <a:ln w="9525">
            <a:noFill/>
            <a:miter lim="800000"/>
            <a:headEnd/>
            <a:tailEnd/>
          </a:ln>
        </p:spPr>
        <p:txBody>
          <a:bodyPr anchor="ctr">
            <a:spAutoFit/>
          </a:bodyPr>
          <a:lstStyle/>
          <a:p>
            <a:pPr algn="ctr">
              <a:tabLst>
                <a:tab pos="914400" algn="l"/>
              </a:tabLst>
            </a:pPr>
            <a:r>
              <a:rPr lang="en-US" sz="2800" b="1"/>
              <a:t>Portfolio Possibilities Combining the Risk-Free Asset and Risky Portfolios on the Efficient Frontier</a:t>
            </a:r>
          </a:p>
        </p:txBody>
      </p:sp>
      <p:grpSp>
        <p:nvGrpSpPr>
          <p:cNvPr id="1029" name="Group 3"/>
          <p:cNvGrpSpPr>
            <a:grpSpLocks noChangeAspect="1"/>
          </p:cNvGrpSpPr>
          <p:nvPr/>
        </p:nvGrpSpPr>
        <p:grpSpPr bwMode="auto">
          <a:xfrm>
            <a:off x="381000" y="1371600"/>
            <a:ext cx="8229600" cy="5211763"/>
            <a:chOff x="1296" y="1640"/>
            <a:chExt cx="10152" cy="6889"/>
          </a:xfrm>
        </p:grpSpPr>
        <p:sp>
          <p:nvSpPr>
            <p:cNvPr id="1031" name="AutoShape 4"/>
            <p:cNvSpPr>
              <a:spLocks noChangeAspect="1" noChangeArrowheads="1"/>
            </p:cNvSpPr>
            <p:nvPr/>
          </p:nvSpPr>
          <p:spPr bwMode="auto">
            <a:xfrm>
              <a:off x="1296" y="1640"/>
              <a:ext cx="10152" cy="6889"/>
            </a:xfrm>
            <a:prstGeom prst="rect">
              <a:avLst/>
            </a:prstGeom>
            <a:noFill/>
            <a:ln w="9525">
              <a:solidFill>
                <a:srgbClr val="000000"/>
              </a:solidFill>
              <a:miter lim="800000"/>
              <a:headEnd/>
              <a:tailEnd/>
            </a:ln>
          </p:spPr>
          <p:txBody>
            <a:bodyPr/>
            <a:lstStyle/>
            <a:p>
              <a:endParaRPr lang="en-US"/>
            </a:p>
          </p:txBody>
        </p:sp>
        <p:sp>
          <p:nvSpPr>
            <p:cNvPr id="1032" name="Line 5"/>
            <p:cNvSpPr>
              <a:spLocks noChangeShapeType="1"/>
            </p:cNvSpPr>
            <p:nvPr/>
          </p:nvSpPr>
          <p:spPr bwMode="auto">
            <a:xfrm>
              <a:off x="2598" y="2706"/>
              <a:ext cx="0" cy="5448"/>
            </a:xfrm>
            <a:prstGeom prst="line">
              <a:avLst/>
            </a:prstGeom>
            <a:noFill/>
            <a:ln w="12700">
              <a:solidFill>
                <a:srgbClr val="000000"/>
              </a:solidFill>
              <a:round/>
              <a:headEnd type="none" w="sm" len="sm"/>
              <a:tailEnd type="none" w="sm" len="sm"/>
            </a:ln>
          </p:spPr>
          <p:txBody>
            <a:bodyPr wrap="none" anchor="ctr"/>
            <a:lstStyle/>
            <a:p>
              <a:endParaRPr lang="en-US"/>
            </a:p>
          </p:txBody>
        </p:sp>
        <p:graphicFrame>
          <p:nvGraphicFramePr>
            <p:cNvPr id="1026" name="Object 6"/>
            <p:cNvGraphicFramePr>
              <a:graphicFrameLocks noChangeAspect="1"/>
            </p:cNvGraphicFramePr>
            <p:nvPr/>
          </p:nvGraphicFramePr>
          <p:xfrm>
            <a:off x="9824" y="8154"/>
            <a:ext cx="789" cy="375"/>
          </p:xfrm>
          <a:graphic>
            <a:graphicData uri="http://schemas.openxmlformats.org/presentationml/2006/ole">
              <p:oleObj spid="_x0000_s1026" name="Equation" r:id="rId3" imgW="507960" imgH="241200" progId="Equation.3">
                <p:embed/>
              </p:oleObj>
            </a:graphicData>
          </a:graphic>
        </p:graphicFrame>
        <p:graphicFrame>
          <p:nvGraphicFramePr>
            <p:cNvPr id="1027" name="Object 7"/>
            <p:cNvGraphicFramePr>
              <a:graphicFrameLocks noChangeAspect="1"/>
            </p:cNvGraphicFramePr>
            <p:nvPr/>
          </p:nvGraphicFramePr>
          <p:xfrm>
            <a:off x="1769" y="2525"/>
            <a:ext cx="811" cy="375"/>
          </p:xfrm>
          <a:graphic>
            <a:graphicData uri="http://schemas.openxmlformats.org/presentationml/2006/ole">
              <p:oleObj spid="_x0000_s1027" name="Equation" r:id="rId4" imgW="520560" imgH="241200" progId="Equation.3">
                <p:embed/>
              </p:oleObj>
            </a:graphicData>
          </a:graphic>
        </p:graphicFrame>
        <p:sp>
          <p:nvSpPr>
            <p:cNvPr id="1033" name="Text Box 8"/>
            <p:cNvSpPr txBox="1">
              <a:spLocks noChangeArrowheads="1"/>
            </p:cNvSpPr>
            <p:nvPr/>
          </p:nvSpPr>
          <p:spPr bwMode="auto">
            <a:xfrm>
              <a:off x="1296" y="6613"/>
              <a:ext cx="1539" cy="605"/>
            </a:xfrm>
            <a:prstGeom prst="rect">
              <a:avLst/>
            </a:prstGeom>
            <a:noFill/>
            <a:ln w="12700">
              <a:noFill/>
              <a:miter lim="800000"/>
              <a:headEnd type="none" w="sm" len="sm"/>
              <a:tailEnd type="none" w="sm" len="sm"/>
            </a:ln>
          </p:spPr>
          <p:txBody>
            <a:bodyPr>
              <a:spAutoFit/>
            </a:bodyPr>
            <a:lstStyle/>
            <a:p>
              <a:pPr algn="ctr"/>
              <a:r>
                <a:rPr lang="en-US" sz="2400">
                  <a:solidFill>
                    <a:srgbClr val="000000"/>
                  </a:solidFill>
                </a:rPr>
                <a:t>RFR</a:t>
              </a:r>
              <a:endParaRPr lang="en-US"/>
            </a:p>
          </p:txBody>
        </p:sp>
        <p:sp>
          <p:nvSpPr>
            <p:cNvPr id="1034" name="Line 9"/>
            <p:cNvSpPr>
              <a:spLocks noChangeShapeType="1"/>
            </p:cNvSpPr>
            <p:nvPr/>
          </p:nvSpPr>
          <p:spPr bwMode="auto">
            <a:xfrm flipV="1">
              <a:off x="2598" y="2943"/>
              <a:ext cx="7699" cy="4027"/>
            </a:xfrm>
            <a:prstGeom prst="line">
              <a:avLst/>
            </a:prstGeom>
            <a:noFill/>
            <a:ln w="38100">
              <a:solidFill>
                <a:srgbClr val="000000"/>
              </a:solidFill>
              <a:round/>
              <a:headEnd type="none" w="sm" len="sm"/>
              <a:tailEnd type="none" w="sm" len="sm"/>
            </a:ln>
          </p:spPr>
          <p:txBody>
            <a:bodyPr wrap="none" anchor="ctr"/>
            <a:lstStyle/>
            <a:p>
              <a:endParaRPr lang="en-US"/>
            </a:p>
          </p:txBody>
        </p:sp>
        <p:sp>
          <p:nvSpPr>
            <p:cNvPr id="1035" name="Arc 10"/>
            <p:cNvSpPr>
              <a:spLocks/>
            </p:cNvSpPr>
            <p:nvPr/>
          </p:nvSpPr>
          <p:spPr bwMode="auto">
            <a:xfrm flipH="1">
              <a:off x="4375" y="4364"/>
              <a:ext cx="5449" cy="2960"/>
            </a:xfrm>
            <a:custGeom>
              <a:avLst/>
              <a:gdLst>
                <a:gd name="T0" fmla="*/ 0 w 21600"/>
                <a:gd name="T1" fmla="*/ 0 h 21600"/>
                <a:gd name="T2" fmla="*/ 5449 w 21600"/>
                <a:gd name="T3" fmla="*/ 2960 h 21600"/>
                <a:gd name="T4" fmla="*/ 0 w 21600"/>
                <a:gd name="T5" fmla="*/ 296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3399FF"/>
              </a:solidFill>
              <a:round/>
              <a:headEnd type="none" w="sm" len="sm"/>
              <a:tailEnd type="none" w="sm" len="sm"/>
            </a:ln>
          </p:spPr>
          <p:txBody>
            <a:bodyPr wrap="none" anchor="ctr"/>
            <a:lstStyle/>
            <a:p>
              <a:endParaRPr lang="en-US"/>
            </a:p>
          </p:txBody>
        </p:sp>
        <p:sp>
          <p:nvSpPr>
            <p:cNvPr id="1036" name="Text Box 11"/>
            <p:cNvSpPr txBox="1">
              <a:spLocks noChangeArrowheads="1"/>
            </p:cNvSpPr>
            <p:nvPr/>
          </p:nvSpPr>
          <p:spPr bwMode="auto">
            <a:xfrm>
              <a:off x="6033" y="4955"/>
              <a:ext cx="1185" cy="605"/>
            </a:xfrm>
            <a:prstGeom prst="rect">
              <a:avLst/>
            </a:prstGeom>
            <a:noFill/>
            <a:ln w="12700">
              <a:noFill/>
              <a:miter lim="800000"/>
              <a:headEnd type="none" w="sm" len="sm"/>
              <a:tailEnd type="none" w="sm" len="sm"/>
            </a:ln>
          </p:spPr>
          <p:txBody>
            <a:bodyPr>
              <a:spAutoFit/>
            </a:bodyPr>
            <a:lstStyle/>
            <a:p>
              <a:pPr algn="ctr"/>
              <a:r>
                <a:rPr lang="en-US" sz="2400">
                  <a:solidFill>
                    <a:srgbClr val="000000"/>
                  </a:solidFill>
                </a:rPr>
                <a:t>M</a:t>
              </a:r>
              <a:endParaRPr lang="en-US"/>
            </a:p>
          </p:txBody>
        </p:sp>
        <p:sp>
          <p:nvSpPr>
            <p:cNvPr id="1037" name="Oval 12"/>
            <p:cNvSpPr>
              <a:spLocks noChangeArrowheads="1"/>
            </p:cNvSpPr>
            <p:nvPr/>
          </p:nvSpPr>
          <p:spPr bwMode="auto">
            <a:xfrm>
              <a:off x="6389" y="4956"/>
              <a:ext cx="118" cy="118"/>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1038" name="Oval 13"/>
            <p:cNvSpPr>
              <a:spLocks noChangeArrowheads="1"/>
            </p:cNvSpPr>
            <p:nvPr/>
          </p:nvSpPr>
          <p:spPr bwMode="auto">
            <a:xfrm>
              <a:off x="4020" y="6140"/>
              <a:ext cx="119" cy="119"/>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1039" name="Oval 14"/>
            <p:cNvSpPr>
              <a:spLocks noChangeArrowheads="1"/>
            </p:cNvSpPr>
            <p:nvPr/>
          </p:nvSpPr>
          <p:spPr bwMode="auto">
            <a:xfrm>
              <a:off x="4730" y="6140"/>
              <a:ext cx="120" cy="119"/>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1040" name="Oval 15"/>
            <p:cNvSpPr>
              <a:spLocks noChangeArrowheads="1"/>
            </p:cNvSpPr>
            <p:nvPr/>
          </p:nvSpPr>
          <p:spPr bwMode="auto">
            <a:xfrm>
              <a:off x="4375" y="6614"/>
              <a:ext cx="119" cy="119"/>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1041" name="Oval 16"/>
            <p:cNvSpPr>
              <a:spLocks noChangeArrowheads="1"/>
            </p:cNvSpPr>
            <p:nvPr/>
          </p:nvSpPr>
          <p:spPr bwMode="auto">
            <a:xfrm>
              <a:off x="8876" y="4364"/>
              <a:ext cx="119" cy="119"/>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1042" name="Text Box 17"/>
            <p:cNvSpPr txBox="1">
              <a:spLocks noChangeArrowheads="1"/>
            </p:cNvSpPr>
            <p:nvPr/>
          </p:nvSpPr>
          <p:spPr bwMode="auto">
            <a:xfrm>
              <a:off x="3429" y="5667"/>
              <a:ext cx="591" cy="604"/>
            </a:xfrm>
            <a:prstGeom prst="rect">
              <a:avLst/>
            </a:prstGeom>
            <a:noFill/>
            <a:ln w="12700">
              <a:noFill/>
              <a:miter lim="800000"/>
              <a:headEnd type="none" w="sm" len="sm"/>
              <a:tailEnd type="none" w="sm" len="sm"/>
            </a:ln>
          </p:spPr>
          <p:txBody>
            <a:bodyPr>
              <a:spAutoFit/>
            </a:bodyPr>
            <a:lstStyle/>
            <a:p>
              <a:pPr algn="ctr"/>
              <a:r>
                <a:rPr lang="en-US" sz="2400">
                  <a:solidFill>
                    <a:srgbClr val="000000"/>
                  </a:solidFill>
                </a:rPr>
                <a:t>C</a:t>
              </a:r>
              <a:endParaRPr lang="en-US"/>
            </a:p>
          </p:txBody>
        </p:sp>
        <p:sp>
          <p:nvSpPr>
            <p:cNvPr id="1043" name="Text Box 18"/>
            <p:cNvSpPr txBox="1">
              <a:spLocks noChangeArrowheads="1"/>
            </p:cNvSpPr>
            <p:nvPr/>
          </p:nvSpPr>
          <p:spPr bwMode="auto">
            <a:xfrm>
              <a:off x="4376" y="6376"/>
              <a:ext cx="592" cy="604"/>
            </a:xfrm>
            <a:prstGeom prst="rect">
              <a:avLst/>
            </a:prstGeom>
            <a:noFill/>
            <a:ln w="12700">
              <a:noFill/>
              <a:miter lim="800000"/>
              <a:headEnd type="none" w="sm" len="sm"/>
              <a:tailEnd type="none" w="sm" len="sm"/>
            </a:ln>
          </p:spPr>
          <p:txBody>
            <a:bodyPr>
              <a:spAutoFit/>
            </a:bodyPr>
            <a:lstStyle/>
            <a:p>
              <a:pPr algn="ctr"/>
              <a:r>
                <a:rPr lang="en-US" sz="2400">
                  <a:solidFill>
                    <a:srgbClr val="000000"/>
                  </a:solidFill>
                </a:rPr>
                <a:t>A</a:t>
              </a:r>
              <a:endParaRPr lang="en-US"/>
            </a:p>
          </p:txBody>
        </p:sp>
        <p:sp>
          <p:nvSpPr>
            <p:cNvPr id="1044" name="Text Box 19"/>
            <p:cNvSpPr txBox="1">
              <a:spLocks noChangeArrowheads="1"/>
            </p:cNvSpPr>
            <p:nvPr/>
          </p:nvSpPr>
          <p:spPr bwMode="auto">
            <a:xfrm>
              <a:off x="4850" y="5904"/>
              <a:ext cx="592" cy="604"/>
            </a:xfrm>
            <a:prstGeom prst="rect">
              <a:avLst/>
            </a:prstGeom>
            <a:noFill/>
            <a:ln w="12700">
              <a:noFill/>
              <a:miter lim="800000"/>
              <a:headEnd type="none" w="sm" len="sm"/>
              <a:tailEnd type="none" w="sm" len="sm"/>
            </a:ln>
          </p:spPr>
          <p:txBody>
            <a:bodyPr>
              <a:spAutoFit/>
            </a:bodyPr>
            <a:lstStyle/>
            <a:p>
              <a:pPr algn="ctr"/>
              <a:r>
                <a:rPr lang="en-US" sz="2400">
                  <a:solidFill>
                    <a:srgbClr val="000000"/>
                  </a:solidFill>
                </a:rPr>
                <a:t>B</a:t>
              </a:r>
              <a:endParaRPr lang="en-US"/>
            </a:p>
          </p:txBody>
        </p:sp>
        <p:sp>
          <p:nvSpPr>
            <p:cNvPr id="1045" name="Text Box 20"/>
            <p:cNvSpPr txBox="1">
              <a:spLocks noChangeArrowheads="1"/>
            </p:cNvSpPr>
            <p:nvPr/>
          </p:nvSpPr>
          <p:spPr bwMode="auto">
            <a:xfrm>
              <a:off x="8638" y="4483"/>
              <a:ext cx="593" cy="605"/>
            </a:xfrm>
            <a:prstGeom prst="rect">
              <a:avLst/>
            </a:prstGeom>
            <a:noFill/>
            <a:ln w="12700">
              <a:noFill/>
              <a:miter lim="800000"/>
              <a:headEnd type="none" w="sm" len="sm"/>
              <a:tailEnd type="none" w="sm" len="sm"/>
            </a:ln>
          </p:spPr>
          <p:txBody>
            <a:bodyPr>
              <a:spAutoFit/>
            </a:bodyPr>
            <a:lstStyle/>
            <a:p>
              <a:pPr algn="ctr"/>
              <a:r>
                <a:rPr lang="en-US" sz="2400">
                  <a:solidFill>
                    <a:srgbClr val="000000"/>
                  </a:solidFill>
                </a:rPr>
                <a:t>D</a:t>
              </a:r>
              <a:endParaRPr lang="en-US"/>
            </a:p>
          </p:txBody>
        </p:sp>
        <p:sp>
          <p:nvSpPr>
            <p:cNvPr id="1046" name="Line 21"/>
            <p:cNvSpPr>
              <a:spLocks noChangeShapeType="1"/>
            </p:cNvSpPr>
            <p:nvPr/>
          </p:nvSpPr>
          <p:spPr bwMode="auto">
            <a:xfrm flipH="1">
              <a:off x="2598" y="6733"/>
              <a:ext cx="1777" cy="2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47" name="Line 22"/>
            <p:cNvSpPr>
              <a:spLocks noChangeShapeType="1"/>
            </p:cNvSpPr>
            <p:nvPr/>
          </p:nvSpPr>
          <p:spPr bwMode="auto">
            <a:xfrm flipH="1">
              <a:off x="2598" y="6259"/>
              <a:ext cx="2132" cy="71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1030" name="Line 23"/>
          <p:cNvSpPr>
            <a:spLocks noChangeShapeType="1"/>
          </p:cNvSpPr>
          <p:nvPr/>
        </p:nvSpPr>
        <p:spPr bwMode="auto">
          <a:xfrm>
            <a:off x="1447800" y="6324600"/>
            <a:ext cx="5638800" cy="0"/>
          </a:xfrm>
          <a:prstGeom prst="line">
            <a:avLst/>
          </a:prstGeom>
          <a:noFill/>
          <a:ln w="12700">
            <a:solidFill>
              <a:srgbClr val="00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36513"/>
            <a:ext cx="9144000" cy="5907087"/>
          </a:xfrm>
          <a:prstGeom prst="rect">
            <a:avLst/>
          </a:prstGeom>
          <a:noFill/>
          <a:ln w="9525">
            <a:noFill/>
            <a:miter lim="800000"/>
            <a:headEnd/>
            <a:tailEnd/>
          </a:ln>
        </p:spPr>
        <p:txBody>
          <a:bodyPr anchor="ctr">
            <a:spAutoFit/>
          </a:bodyPr>
          <a:lstStyle/>
          <a:p>
            <a:pPr marL="342900" indent="-342900" algn="just">
              <a:tabLst>
                <a:tab pos="457200" algn="l"/>
              </a:tabLst>
            </a:pPr>
            <a:r>
              <a:rPr lang="en-US" sz="3200" b="1"/>
              <a:t>Risk Return Possibilities with Leverage in the diagram</a:t>
            </a:r>
            <a:r>
              <a:rPr lang="en-US" sz="2800" b="1"/>
              <a:t>:</a:t>
            </a:r>
          </a:p>
          <a:p>
            <a:pPr marL="342900" indent="-342900" algn="just">
              <a:tabLst>
                <a:tab pos="457200" algn="l"/>
              </a:tabLst>
            </a:pPr>
            <a:endParaRPr lang="en-US" sz="2800" b="1"/>
          </a:p>
          <a:p>
            <a:pPr marL="342900" indent="-342900" algn="just">
              <a:buFont typeface="Wingdings" pitchFamily="2" charset="2"/>
              <a:buChar char="v"/>
              <a:tabLst>
                <a:tab pos="457200" algn="l"/>
              </a:tabLst>
            </a:pPr>
            <a:r>
              <a:rPr lang="en-US" sz="2900" b="1"/>
              <a:t>To attain a higher expected return than is available at point M (in exchange for accepting higher risk)</a:t>
            </a:r>
          </a:p>
          <a:p>
            <a:pPr marL="342900" indent="-342900" algn="just">
              <a:buFont typeface="Wingdings" pitchFamily="2" charset="2"/>
              <a:buChar char="v"/>
              <a:tabLst>
                <a:tab pos="457200" algn="l"/>
              </a:tabLst>
            </a:pPr>
            <a:endParaRPr lang="en-US" sz="2900" b="1"/>
          </a:p>
          <a:p>
            <a:pPr marL="342900" indent="-342900" algn="just">
              <a:buFont typeface="Wingdings" pitchFamily="2" charset="2"/>
              <a:buChar char="v"/>
              <a:tabLst>
                <a:tab pos="457200" algn="l"/>
              </a:tabLst>
            </a:pPr>
            <a:r>
              <a:rPr lang="en-US" sz="2900" b="1"/>
              <a:t>Either invest along the efficient frontier beyond point M, such as point D</a:t>
            </a:r>
          </a:p>
          <a:p>
            <a:pPr marL="342900" indent="-342900" algn="just">
              <a:buFont typeface="Wingdings" pitchFamily="2" charset="2"/>
              <a:buChar char="v"/>
              <a:tabLst>
                <a:tab pos="457200" algn="l"/>
              </a:tabLst>
            </a:pPr>
            <a:endParaRPr lang="en-US" sz="2900" b="1"/>
          </a:p>
          <a:p>
            <a:pPr marL="342900" indent="-342900" algn="just">
              <a:buFont typeface="Wingdings" pitchFamily="2" charset="2"/>
              <a:buChar char="v"/>
              <a:tabLst>
                <a:tab pos="457200" algn="l"/>
              </a:tabLst>
            </a:pPr>
            <a:r>
              <a:rPr lang="en-US" sz="2900" b="1"/>
              <a:t>Or, add leverage to the portfolio by borrowing money at the risk-free rate and investing in the risky portfolio at point 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555625"/>
            <a:ext cx="9144000" cy="7394575"/>
          </a:xfrm>
          <a:prstGeom prst="rect">
            <a:avLst/>
          </a:prstGeom>
          <a:noFill/>
          <a:ln w="9525">
            <a:noFill/>
            <a:miter lim="800000"/>
            <a:headEnd/>
            <a:tailEnd/>
          </a:ln>
        </p:spPr>
        <p:txBody>
          <a:bodyPr anchor="ctr">
            <a:spAutoFit/>
          </a:bodyPr>
          <a:lstStyle/>
          <a:p>
            <a:pPr marL="342900" indent="-342900" algn="just">
              <a:tabLst>
                <a:tab pos="457200" algn="l"/>
              </a:tabLst>
            </a:pPr>
            <a:endParaRPr lang="en-US" sz="2200" b="1"/>
          </a:p>
          <a:p>
            <a:pPr marL="342900" indent="-342900" algn="just">
              <a:tabLst>
                <a:tab pos="457200" algn="l"/>
              </a:tabLst>
            </a:pPr>
            <a:endParaRPr lang="en-US" sz="2200" b="1"/>
          </a:p>
          <a:p>
            <a:pPr marL="342900" indent="-342900" algn="just">
              <a:tabLst>
                <a:tab pos="457200" algn="l"/>
              </a:tabLst>
            </a:pPr>
            <a:r>
              <a:rPr lang="en-US" sz="2200" b="1"/>
              <a:t>Lending and Borrowing at the Riskfree rate </a:t>
            </a:r>
          </a:p>
          <a:p>
            <a:pPr marL="342900" indent="-342900" algn="just">
              <a:tabLst>
                <a:tab pos="457200" algn="l"/>
              </a:tabLst>
            </a:pPr>
            <a:endParaRPr lang="en-US" sz="2200"/>
          </a:p>
          <a:p>
            <a:pPr marL="342900" indent="-342900" algn="just">
              <a:tabLst>
                <a:tab pos="457200" algn="l"/>
              </a:tabLst>
            </a:pPr>
            <a:r>
              <a:rPr lang="en-US" sz="2200"/>
              <a:t>The portfolio expected return for any portfolio i that combines f and M is</a:t>
            </a:r>
          </a:p>
          <a:p>
            <a:pPr marL="342900" indent="-342900" algn="just">
              <a:tabLst>
                <a:tab pos="457200" algn="l"/>
              </a:tabLst>
            </a:pPr>
            <a:r>
              <a:rPr lang="en-US" sz="2200"/>
              <a:t>E(ri) =  WfRf + (1 – Wf) E (rM)</a:t>
            </a:r>
          </a:p>
          <a:p>
            <a:pPr marL="342900" indent="-342900" algn="just">
              <a:tabLst>
                <a:tab pos="457200" algn="l"/>
              </a:tabLst>
            </a:pPr>
            <a:endParaRPr lang="en-US" sz="2200"/>
          </a:p>
          <a:p>
            <a:pPr marL="342900" indent="-342900" algn="just">
              <a:tabLst>
                <a:tab pos="457200" algn="l"/>
              </a:tabLst>
            </a:pPr>
            <a:r>
              <a:rPr lang="en-US" sz="2200"/>
              <a:t>Where,</a:t>
            </a:r>
          </a:p>
          <a:p>
            <a:pPr marL="342900" indent="-342900" algn="just">
              <a:tabLst>
                <a:tab pos="457200" algn="l"/>
              </a:tabLst>
            </a:pPr>
            <a:endParaRPr lang="en-US" sz="2200"/>
          </a:p>
          <a:p>
            <a:pPr marL="342900" indent="-342900" algn="just">
              <a:tabLst>
                <a:tab pos="457200" algn="l"/>
              </a:tabLst>
            </a:pPr>
            <a:r>
              <a:rPr lang="en-US" sz="2200"/>
              <a:t>Wf = The percentage of the portfolio invested in the riskless security f</a:t>
            </a:r>
          </a:p>
          <a:p>
            <a:pPr marL="342900" indent="-342900" algn="just">
              <a:tabLst>
                <a:tab pos="457200" algn="l"/>
              </a:tabLst>
            </a:pPr>
            <a:endParaRPr lang="en-US" sz="2200"/>
          </a:p>
          <a:p>
            <a:pPr marL="342900" indent="-342900" algn="just">
              <a:tabLst>
                <a:tab pos="457200" algn="l"/>
              </a:tabLst>
            </a:pPr>
            <a:r>
              <a:rPr lang="en-US" sz="2200"/>
              <a:t>1 – Wf	= The percentage of the portfolio invested in the risky portfolio M.</a:t>
            </a:r>
          </a:p>
          <a:p>
            <a:pPr marL="342900" indent="-342900" algn="just">
              <a:tabLst>
                <a:tab pos="457200" algn="l"/>
              </a:tabLst>
            </a:pPr>
            <a:endParaRPr lang="en-US" sz="2200"/>
          </a:p>
          <a:p>
            <a:pPr marL="342900" indent="-342900" algn="just">
              <a:tabLst>
                <a:tab pos="457200" algn="l"/>
              </a:tabLst>
            </a:pPr>
            <a:r>
              <a:rPr lang="en-US" sz="2200"/>
              <a:t>The portfolio variance for portfolio i is:</a:t>
            </a:r>
          </a:p>
          <a:p>
            <a:pPr marL="342900" indent="-342900" algn="just">
              <a:tabLst>
                <a:tab pos="457200" algn="l"/>
              </a:tabLst>
            </a:pPr>
            <a:endParaRPr lang="en-US" sz="2200"/>
          </a:p>
          <a:p>
            <a:pPr marL="342900" indent="-342900" algn="just">
              <a:tabLst>
                <a:tab pos="457200" algn="l"/>
              </a:tabLst>
            </a:pPr>
            <a:r>
              <a:rPr lang="en-US" sz="2200"/>
              <a:t>σi²  =W²f σ²f + (1 - Wf)² σ²M + 2 Wf (1 - Wf) σf, M</a:t>
            </a:r>
          </a:p>
          <a:p>
            <a:pPr marL="342900" indent="-342900" algn="just">
              <a:tabLst>
                <a:tab pos="457200" algn="l"/>
              </a:tabLst>
            </a:pPr>
            <a:endParaRPr lang="en-US" sz="2200"/>
          </a:p>
          <a:p>
            <a:pPr marL="342900" indent="-342900" algn="just">
              <a:tabLst>
                <a:tab pos="457200" algn="l"/>
              </a:tabLst>
            </a:pPr>
            <a:r>
              <a:rPr lang="en-US" sz="2200"/>
              <a:t>By definition, σ²f = 0.  Thus,</a:t>
            </a:r>
          </a:p>
          <a:p>
            <a:pPr marL="342900" indent="-342900" algn="just">
              <a:lnSpc>
                <a:spcPct val="25000"/>
              </a:lnSpc>
              <a:tabLst>
                <a:tab pos="457200" algn="l"/>
              </a:tabLst>
            </a:pPr>
            <a:endParaRPr lang="en-US" sz="2200"/>
          </a:p>
          <a:p>
            <a:pPr marL="342900" indent="-342900" algn="just">
              <a:tabLst>
                <a:tab pos="457200" algn="l"/>
              </a:tabLst>
            </a:pPr>
            <a:r>
              <a:rPr lang="en-US" sz="2800" b="1"/>
              <a:t>σ²i  =  (1 - Wf)² σ²M (or)</a:t>
            </a:r>
          </a:p>
          <a:p>
            <a:pPr marL="342900" indent="-342900" algn="just">
              <a:tabLst>
                <a:tab pos="457200" algn="l"/>
              </a:tabLst>
            </a:pPr>
            <a:r>
              <a:rPr lang="en-US" sz="2800" b="1"/>
              <a:t>σi   =  (1 - Wf) σM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ChangeArrowheads="1"/>
          </p:cNvSpPr>
          <p:nvPr/>
        </p:nvSpPr>
        <p:spPr bwMode="auto">
          <a:xfrm>
            <a:off x="0" y="304800"/>
            <a:ext cx="9144000" cy="1554163"/>
          </a:xfrm>
          <a:prstGeom prst="rect">
            <a:avLst/>
          </a:prstGeom>
          <a:noFill/>
          <a:ln w="9525">
            <a:noFill/>
            <a:miter lim="800000"/>
            <a:headEnd/>
            <a:tailEnd/>
          </a:ln>
        </p:spPr>
        <p:txBody>
          <a:bodyPr anchor="ctr">
            <a:spAutoFit/>
          </a:bodyPr>
          <a:lstStyle/>
          <a:p>
            <a:pPr algn="ctr"/>
            <a:r>
              <a:rPr lang="en-US" sz="3200" b="1"/>
              <a:t>Borrowing And Lending At Riskfee Rate Rf  And Investing In The Risky Portfolio </a:t>
            </a:r>
          </a:p>
          <a:p>
            <a:pPr algn="ctr"/>
            <a:r>
              <a:rPr lang="en-US" sz="3200" b="1"/>
              <a:t>Dominant Portfolio “M”</a:t>
            </a:r>
          </a:p>
        </p:txBody>
      </p:sp>
      <p:grpSp>
        <p:nvGrpSpPr>
          <p:cNvPr id="2053" name="Group 3"/>
          <p:cNvGrpSpPr>
            <a:grpSpLocks noChangeAspect="1"/>
          </p:cNvGrpSpPr>
          <p:nvPr/>
        </p:nvGrpSpPr>
        <p:grpSpPr bwMode="auto">
          <a:xfrm>
            <a:off x="1322388" y="2667000"/>
            <a:ext cx="5916612" cy="3341688"/>
            <a:chOff x="2254" y="3195"/>
            <a:chExt cx="8000" cy="4459"/>
          </a:xfrm>
        </p:grpSpPr>
        <p:sp>
          <p:nvSpPr>
            <p:cNvPr id="2056" name="AutoShape 4"/>
            <p:cNvSpPr>
              <a:spLocks noChangeAspect="1" noChangeArrowheads="1"/>
            </p:cNvSpPr>
            <p:nvPr/>
          </p:nvSpPr>
          <p:spPr bwMode="auto">
            <a:xfrm>
              <a:off x="2254" y="3195"/>
              <a:ext cx="8000" cy="4459"/>
            </a:xfrm>
            <a:prstGeom prst="rect">
              <a:avLst/>
            </a:prstGeom>
            <a:noFill/>
            <a:ln w="9525">
              <a:noFill/>
              <a:miter lim="800000"/>
              <a:headEnd/>
              <a:tailEnd/>
            </a:ln>
          </p:spPr>
          <p:txBody>
            <a:bodyPr/>
            <a:lstStyle/>
            <a:p>
              <a:endParaRPr lang="en-US"/>
            </a:p>
          </p:txBody>
        </p:sp>
        <p:graphicFrame>
          <p:nvGraphicFramePr>
            <p:cNvPr id="2051" name="Object 5"/>
            <p:cNvGraphicFramePr>
              <a:graphicFrameLocks noChangeAspect="1"/>
            </p:cNvGraphicFramePr>
            <p:nvPr/>
          </p:nvGraphicFramePr>
          <p:xfrm>
            <a:off x="2611" y="3195"/>
            <a:ext cx="643" cy="294"/>
          </p:xfrm>
          <a:graphic>
            <a:graphicData uri="http://schemas.openxmlformats.org/presentationml/2006/ole">
              <p:oleObj spid="_x0000_s2051" name="Equation" r:id="rId3" imgW="520560" imgH="241200" progId="Equation.3">
                <p:embed/>
              </p:oleObj>
            </a:graphicData>
          </a:graphic>
        </p:graphicFrame>
        <p:sp>
          <p:nvSpPr>
            <p:cNvPr id="2057" name="Text Box 6"/>
            <p:cNvSpPr txBox="1">
              <a:spLocks noChangeArrowheads="1"/>
            </p:cNvSpPr>
            <p:nvPr/>
          </p:nvSpPr>
          <p:spPr bwMode="auto">
            <a:xfrm>
              <a:off x="2254" y="7097"/>
              <a:ext cx="1224" cy="354"/>
            </a:xfrm>
            <a:prstGeom prst="rect">
              <a:avLst/>
            </a:prstGeom>
            <a:noFill/>
            <a:ln w="12700">
              <a:noFill/>
              <a:miter lim="800000"/>
              <a:headEnd type="none" w="sm" len="sm"/>
              <a:tailEnd type="none" w="sm" len="sm"/>
            </a:ln>
          </p:spPr>
          <p:txBody>
            <a:bodyPr lIns="83210" tIns="41605" rIns="83210" bIns="41605">
              <a:spAutoFit/>
            </a:bodyPr>
            <a:lstStyle/>
            <a:p>
              <a:pPr algn="ctr"/>
              <a:r>
                <a:rPr lang="en-US" sz="1200">
                  <a:solidFill>
                    <a:srgbClr val="000000"/>
                  </a:solidFill>
                </a:rPr>
                <a:t>RFR</a:t>
              </a:r>
              <a:endParaRPr lang="en-US"/>
            </a:p>
          </p:txBody>
        </p:sp>
        <p:sp>
          <p:nvSpPr>
            <p:cNvPr id="2058" name="Line 7"/>
            <p:cNvSpPr>
              <a:spLocks noChangeShapeType="1"/>
            </p:cNvSpPr>
            <p:nvPr/>
          </p:nvSpPr>
          <p:spPr bwMode="auto">
            <a:xfrm flipV="1">
              <a:off x="3289" y="4217"/>
              <a:ext cx="6118" cy="3158"/>
            </a:xfrm>
            <a:prstGeom prst="line">
              <a:avLst/>
            </a:prstGeom>
            <a:noFill/>
            <a:ln w="38100">
              <a:solidFill>
                <a:srgbClr val="000000"/>
              </a:solidFill>
              <a:round/>
              <a:headEnd type="none" w="sm" len="sm"/>
              <a:tailEnd type="none" w="sm" len="sm"/>
            </a:ln>
          </p:spPr>
          <p:txBody>
            <a:bodyPr wrap="none" anchor="ctr"/>
            <a:lstStyle/>
            <a:p>
              <a:endParaRPr lang="en-US"/>
            </a:p>
          </p:txBody>
        </p:sp>
        <p:sp>
          <p:nvSpPr>
            <p:cNvPr id="2059" name="Arc 8"/>
            <p:cNvSpPr>
              <a:spLocks/>
            </p:cNvSpPr>
            <p:nvPr/>
          </p:nvSpPr>
          <p:spPr bwMode="auto">
            <a:xfrm flipH="1">
              <a:off x="4701" y="5332"/>
              <a:ext cx="4329" cy="2322"/>
            </a:xfrm>
            <a:custGeom>
              <a:avLst/>
              <a:gdLst>
                <a:gd name="T0" fmla="*/ 0 w 21600"/>
                <a:gd name="T1" fmla="*/ 0 h 21600"/>
                <a:gd name="T2" fmla="*/ 4329 w 21600"/>
                <a:gd name="T3" fmla="*/ 2322 h 21600"/>
                <a:gd name="T4" fmla="*/ 0 w 21600"/>
                <a:gd name="T5" fmla="*/ 232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3399FF"/>
              </a:solidFill>
              <a:round/>
              <a:headEnd type="none" w="sm" len="sm"/>
              <a:tailEnd type="none" w="sm" len="sm"/>
            </a:ln>
          </p:spPr>
          <p:txBody>
            <a:bodyPr wrap="none" anchor="ctr"/>
            <a:lstStyle/>
            <a:p>
              <a:endParaRPr lang="en-US"/>
            </a:p>
          </p:txBody>
        </p:sp>
        <p:sp>
          <p:nvSpPr>
            <p:cNvPr id="2060" name="Text Box 9"/>
            <p:cNvSpPr txBox="1">
              <a:spLocks noChangeArrowheads="1"/>
            </p:cNvSpPr>
            <p:nvPr/>
          </p:nvSpPr>
          <p:spPr bwMode="auto">
            <a:xfrm>
              <a:off x="6019" y="5796"/>
              <a:ext cx="940" cy="557"/>
            </a:xfrm>
            <a:prstGeom prst="rect">
              <a:avLst/>
            </a:prstGeom>
            <a:noFill/>
            <a:ln w="12700">
              <a:noFill/>
              <a:miter lim="800000"/>
              <a:headEnd type="none" w="sm" len="sm"/>
              <a:tailEnd type="none" w="sm" len="sm"/>
            </a:ln>
          </p:spPr>
          <p:txBody>
            <a:bodyPr lIns="83210" tIns="41605" rIns="83210" bIns="41605">
              <a:spAutoFit/>
            </a:bodyPr>
            <a:lstStyle/>
            <a:p>
              <a:pPr algn="ctr"/>
              <a:r>
                <a:rPr lang="en-US" sz="2200">
                  <a:solidFill>
                    <a:srgbClr val="000000"/>
                  </a:solidFill>
                </a:rPr>
                <a:t>M</a:t>
              </a:r>
              <a:endParaRPr lang="en-US"/>
            </a:p>
          </p:txBody>
        </p:sp>
        <p:sp>
          <p:nvSpPr>
            <p:cNvPr id="2061" name="Oval 10"/>
            <p:cNvSpPr>
              <a:spLocks noChangeArrowheads="1"/>
            </p:cNvSpPr>
            <p:nvPr/>
          </p:nvSpPr>
          <p:spPr bwMode="auto">
            <a:xfrm>
              <a:off x="6301" y="5796"/>
              <a:ext cx="94" cy="93"/>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62" name="Text Box 11"/>
            <p:cNvSpPr txBox="1">
              <a:spLocks noChangeArrowheads="1"/>
            </p:cNvSpPr>
            <p:nvPr/>
          </p:nvSpPr>
          <p:spPr bwMode="auto">
            <a:xfrm rot="-1640181">
              <a:off x="8842" y="3568"/>
              <a:ext cx="1412" cy="557"/>
            </a:xfrm>
            <a:prstGeom prst="rect">
              <a:avLst/>
            </a:prstGeom>
            <a:noFill/>
            <a:ln w="12700">
              <a:noFill/>
              <a:miter lim="800000"/>
              <a:headEnd type="none" w="sm" len="sm"/>
              <a:tailEnd type="none" w="sm" len="sm"/>
            </a:ln>
          </p:spPr>
          <p:txBody>
            <a:bodyPr lIns="83210" tIns="41605" rIns="83210" bIns="41605">
              <a:spAutoFit/>
            </a:bodyPr>
            <a:lstStyle/>
            <a:p>
              <a:pPr algn="ctr"/>
              <a:r>
                <a:rPr lang="en-US" sz="2200">
                  <a:solidFill>
                    <a:srgbClr val="000000"/>
                  </a:solidFill>
                </a:rPr>
                <a:t>CML</a:t>
              </a:r>
              <a:endParaRPr lang="en-US"/>
            </a:p>
          </p:txBody>
        </p:sp>
        <p:sp>
          <p:nvSpPr>
            <p:cNvPr id="2063" name="AutoShape 12"/>
            <p:cNvSpPr>
              <a:spLocks/>
            </p:cNvSpPr>
            <p:nvPr/>
          </p:nvSpPr>
          <p:spPr bwMode="auto">
            <a:xfrm rot="3636438">
              <a:off x="4227" y="4530"/>
              <a:ext cx="685" cy="3295"/>
            </a:xfrm>
            <a:prstGeom prst="leftBrace">
              <a:avLst>
                <a:gd name="adj1" fmla="val 40085"/>
                <a:gd name="adj2" fmla="val 50000"/>
              </a:avLst>
            </a:prstGeom>
            <a:noFill/>
            <a:ln w="12700">
              <a:solidFill>
                <a:srgbClr val="000000"/>
              </a:solidFill>
              <a:round/>
              <a:headEnd type="none" w="sm" len="sm"/>
              <a:tailEnd type="none" w="sm" len="sm"/>
            </a:ln>
          </p:spPr>
          <p:txBody>
            <a:bodyPr wrap="none" anchor="ctr"/>
            <a:lstStyle/>
            <a:p>
              <a:endParaRPr lang="en-US"/>
            </a:p>
          </p:txBody>
        </p:sp>
        <p:sp>
          <p:nvSpPr>
            <p:cNvPr id="2064" name="AutoShape 13"/>
            <p:cNvSpPr>
              <a:spLocks/>
            </p:cNvSpPr>
            <p:nvPr/>
          </p:nvSpPr>
          <p:spPr bwMode="auto">
            <a:xfrm rot="3636438">
              <a:off x="7229" y="3006"/>
              <a:ext cx="685" cy="3294"/>
            </a:xfrm>
            <a:prstGeom prst="leftBrace">
              <a:avLst>
                <a:gd name="adj1" fmla="val 40073"/>
                <a:gd name="adj2" fmla="val 50000"/>
              </a:avLst>
            </a:prstGeom>
            <a:noFill/>
            <a:ln w="12700">
              <a:solidFill>
                <a:srgbClr val="000000"/>
              </a:solidFill>
              <a:round/>
              <a:headEnd type="none" w="sm" len="sm"/>
              <a:tailEnd type="none" w="sm" len="sm"/>
            </a:ln>
          </p:spPr>
          <p:txBody>
            <a:bodyPr wrap="none" anchor="ctr"/>
            <a:lstStyle/>
            <a:p>
              <a:endParaRPr lang="en-US"/>
            </a:p>
          </p:txBody>
        </p:sp>
        <p:sp>
          <p:nvSpPr>
            <p:cNvPr id="2065" name="Text Box 14"/>
            <p:cNvSpPr txBox="1">
              <a:spLocks noChangeArrowheads="1"/>
            </p:cNvSpPr>
            <p:nvPr/>
          </p:nvSpPr>
          <p:spPr bwMode="auto">
            <a:xfrm rot="-1640181">
              <a:off x="6208" y="3845"/>
              <a:ext cx="2247" cy="557"/>
            </a:xfrm>
            <a:prstGeom prst="rect">
              <a:avLst/>
            </a:prstGeom>
            <a:noFill/>
            <a:ln w="12700">
              <a:noFill/>
              <a:miter lim="800000"/>
              <a:headEnd type="none" w="sm" len="sm"/>
              <a:tailEnd type="none" w="sm" len="sm"/>
            </a:ln>
          </p:spPr>
          <p:txBody>
            <a:bodyPr lIns="83210" tIns="41605" rIns="83210" bIns="41605">
              <a:spAutoFit/>
            </a:bodyPr>
            <a:lstStyle/>
            <a:p>
              <a:pPr algn="ctr"/>
              <a:r>
                <a:rPr lang="en-US" sz="2200">
                  <a:solidFill>
                    <a:srgbClr val="000000"/>
                  </a:solidFill>
                </a:rPr>
                <a:t>Borrowing</a:t>
              </a:r>
              <a:endParaRPr lang="en-US"/>
            </a:p>
          </p:txBody>
        </p:sp>
        <p:sp>
          <p:nvSpPr>
            <p:cNvPr id="2066" name="Text Box 15"/>
            <p:cNvSpPr txBox="1">
              <a:spLocks noChangeArrowheads="1"/>
            </p:cNvSpPr>
            <p:nvPr/>
          </p:nvSpPr>
          <p:spPr bwMode="auto">
            <a:xfrm rot="-1640181">
              <a:off x="3478" y="5426"/>
              <a:ext cx="1685" cy="557"/>
            </a:xfrm>
            <a:prstGeom prst="rect">
              <a:avLst/>
            </a:prstGeom>
            <a:noFill/>
            <a:ln w="12700">
              <a:noFill/>
              <a:miter lim="800000"/>
              <a:headEnd type="none" w="sm" len="sm"/>
              <a:tailEnd type="none" w="sm" len="sm"/>
            </a:ln>
          </p:spPr>
          <p:txBody>
            <a:bodyPr lIns="83210" tIns="41605" rIns="83210" bIns="41605">
              <a:spAutoFit/>
            </a:bodyPr>
            <a:lstStyle/>
            <a:p>
              <a:pPr algn="ctr"/>
              <a:r>
                <a:rPr lang="en-US" sz="2200">
                  <a:solidFill>
                    <a:srgbClr val="000000"/>
                  </a:solidFill>
                </a:rPr>
                <a:t>Lending</a:t>
              </a:r>
              <a:endParaRPr lang="en-US"/>
            </a:p>
          </p:txBody>
        </p:sp>
        <p:sp>
          <p:nvSpPr>
            <p:cNvPr id="2067" name="Oval 16"/>
            <p:cNvSpPr>
              <a:spLocks noChangeArrowheads="1"/>
            </p:cNvSpPr>
            <p:nvPr/>
          </p:nvSpPr>
          <p:spPr bwMode="auto">
            <a:xfrm>
              <a:off x="5454" y="6632"/>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68" name="Oval 17"/>
            <p:cNvSpPr>
              <a:spLocks noChangeArrowheads="1"/>
            </p:cNvSpPr>
            <p:nvPr/>
          </p:nvSpPr>
          <p:spPr bwMode="auto">
            <a:xfrm>
              <a:off x="5642" y="6818"/>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69" name="Oval 18"/>
            <p:cNvSpPr>
              <a:spLocks noChangeArrowheads="1"/>
            </p:cNvSpPr>
            <p:nvPr/>
          </p:nvSpPr>
          <p:spPr bwMode="auto">
            <a:xfrm>
              <a:off x="5642" y="6261"/>
              <a:ext cx="188" cy="185"/>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0" name="Oval 19"/>
            <p:cNvSpPr>
              <a:spLocks noChangeArrowheads="1"/>
            </p:cNvSpPr>
            <p:nvPr/>
          </p:nvSpPr>
          <p:spPr bwMode="auto">
            <a:xfrm>
              <a:off x="5925" y="6725"/>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1" name="Oval 20"/>
            <p:cNvSpPr>
              <a:spLocks noChangeArrowheads="1"/>
            </p:cNvSpPr>
            <p:nvPr/>
          </p:nvSpPr>
          <p:spPr bwMode="auto">
            <a:xfrm>
              <a:off x="6019" y="6446"/>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2" name="Oval 21"/>
            <p:cNvSpPr>
              <a:spLocks noChangeArrowheads="1"/>
            </p:cNvSpPr>
            <p:nvPr/>
          </p:nvSpPr>
          <p:spPr bwMode="auto">
            <a:xfrm>
              <a:off x="6113" y="5982"/>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3" name="Oval 22"/>
            <p:cNvSpPr>
              <a:spLocks noChangeArrowheads="1"/>
            </p:cNvSpPr>
            <p:nvPr/>
          </p:nvSpPr>
          <p:spPr bwMode="auto">
            <a:xfrm>
              <a:off x="6960" y="5982"/>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4" name="Oval 23"/>
            <p:cNvSpPr>
              <a:spLocks noChangeArrowheads="1"/>
            </p:cNvSpPr>
            <p:nvPr/>
          </p:nvSpPr>
          <p:spPr bwMode="auto">
            <a:xfrm>
              <a:off x="6583" y="7004"/>
              <a:ext cx="189"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5" name="Oval 24"/>
            <p:cNvSpPr>
              <a:spLocks noChangeArrowheads="1"/>
            </p:cNvSpPr>
            <p:nvPr/>
          </p:nvSpPr>
          <p:spPr bwMode="auto">
            <a:xfrm>
              <a:off x="6866" y="6632"/>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6" name="Oval 25"/>
            <p:cNvSpPr>
              <a:spLocks noChangeArrowheads="1"/>
            </p:cNvSpPr>
            <p:nvPr/>
          </p:nvSpPr>
          <p:spPr bwMode="auto">
            <a:xfrm>
              <a:off x="7619" y="5796"/>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7" name="Oval 26"/>
            <p:cNvSpPr>
              <a:spLocks noChangeArrowheads="1"/>
            </p:cNvSpPr>
            <p:nvPr/>
          </p:nvSpPr>
          <p:spPr bwMode="auto">
            <a:xfrm>
              <a:off x="7336" y="6353"/>
              <a:ext cx="189"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8" name="Oval 27"/>
            <p:cNvSpPr>
              <a:spLocks noChangeArrowheads="1"/>
            </p:cNvSpPr>
            <p:nvPr/>
          </p:nvSpPr>
          <p:spPr bwMode="auto">
            <a:xfrm>
              <a:off x="6866" y="6353"/>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79" name="Oval 28"/>
            <p:cNvSpPr>
              <a:spLocks noChangeArrowheads="1"/>
            </p:cNvSpPr>
            <p:nvPr/>
          </p:nvSpPr>
          <p:spPr bwMode="auto">
            <a:xfrm>
              <a:off x="6678" y="6353"/>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0" name="Oval 29"/>
            <p:cNvSpPr>
              <a:spLocks noChangeArrowheads="1"/>
            </p:cNvSpPr>
            <p:nvPr/>
          </p:nvSpPr>
          <p:spPr bwMode="auto">
            <a:xfrm>
              <a:off x="8089" y="5610"/>
              <a:ext cx="189"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1" name="Oval 30"/>
            <p:cNvSpPr>
              <a:spLocks noChangeArrowheads="1"/>
            </p:cNvSpPr>
            <p:nvPr/>
          </p:nvSpPr>
          <p:spPr bwMode="auto">
            <a:xfrm>
              <a:off x="7242" y="5610"/>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2" name="Oval 31"/>
            <p:cNvSpPr>
              <a:spLocks noChangeArrowheads="1"/>
            </p:cNvSpPr>
            <p:nvPr/>
          </p:nvSpPr>
          <p:spPr bwMode="auto">
            <a:xfrm>
              <a:off x="7901" y="6353"/>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3" name="Oval 32"/>
            <p:cNvSpPr>
              <a:spLocks noChangeArrowheads="1"/>
            </p:cNvSpPr>
            <p:nvPr/>
          </p:nvSpPr>
          <p:spPr bwMode="auto">
            <a:xfrm>
              <a:off x="5078" y="7004"/>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4" name="Oval 33"/>
            <p:cNvSpPr>
              <a:spLocks noChangeArrowheads="1"/>
            </p:cNvSpPr>
            <p:nvPr/>
          </p:nvSpPr>
          <p:spPr bwMode="auto">
            <a:xfrm>
              <a:off x="6395" y="6632"/>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5" name="Oval 34"/>
            <p:cNvSpPr>
              <a:spLocks noChangeArrowheads="1"/>
            </p:cNvSpPr>
            <p:nvPr/>
          </p:nvSpPr>
          <p:spPr bwMode="auto">
            <a:xfrm>
              <a:off x="6395" y="6261"/>
              <a:ext cx="188" cy="185"/>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6" name="Oval 35"/>
            <p:cNvSpPr>
              <a:spLocks noChangeArrowheads="1"/>
            </p:cNvSpPr>
            <p:nvPr/>
          </p:nvSpPr>
          <p:spPr bwMode="auto">
            <a:xfrm>
              <a:off x="7242" y="6911"/>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7" name="Oval 36"/>
            <p:cNvSpPr>
              <a:spLocks noChangeArrowheads="1"/>
            </p:cNvSpPr>
            <p:nvPr/>
          </p:nvSpPr>
          <p:spPr bwMode="auto">
            <a:xfrm>
              <a:off x="6678" y="5796"/>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sp>
          <p:nvSpPr>
            <p:cNvPr id="2088" name="Oval 37"/>
            <p:cNvSpPr>
              <a:spLocks noChangeArrowheads="1"/>
            </p:cNvSpPr>
            <p:nvPr/>
          </p:nvSpPr>
          <p:spPr bwMode="auto">
            <a:xfrm>
              <a:off x="7619" y="7282"/>
              <a:ext cx="188" cy="186"/>
            </a:xfrm>
            <a:prstGeom prst="ellipse">
              <a:avLst/>
            </a:prstGeom>
            <a:solidFill>
              <a:srgbClr val="3399FF"/>
            </a:solidFill>
            <a:ln w="12700">
              <a:solidFill>
                <a:srgbClr val="000000"/>
              </a:solidFill>
              <a:round/>
              <a:headEnd type="none" w="sm" len="sm"/>
              <a:tailEnd type="none" w="sm" len="sm"/>
            </a:ln>
          </p:spPr>
          <p:txBody>
            <a:bodyPr wrap="none" anchor="ctr"/>
            <a:lstStyle/>
            <a:p>
              <a:endParaRPr lang="en-US"/>
            </a:p>
          </p:txBody>
        </p:sp>
      </p:grpSp>
      <p:sp>
        <p:nvSpPr>
          <p:cNvPr id="2054" name="Line 38"/>
          <p:cNvSpPr>
            <a:spLocks noChangeShapeType="1"/>
          </p:cNvSpPr>
          <p:nvPr/>
        </p:nvSpPr>
        <p:spPr bwMode="auto">
          <a:xfrm>
            <a:off x="2057400" y="2743200"/>
            <a:ext cx="0" cy="35052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055" name="Line 39"/>
          <p:cNvSpPr>
            <a:spLocks noChangeShapeType="1"/>
          </p:cNvSpPr>
          <p:nvPr/>
        </p:nvSpPr>
        <p:spPr bwMode="auto">
          <a:xfrm>
            <a:off x="2057400" y="6248400"/>
            <a:ext cx="5638800" cy="0"/>
          </a:xfrm>
          <a:prstGeom prst="line">
            <a:avLst/>
          </a:prstGeom>
          <a:noFill/>
          <a:ln w="12700">
            <a:solidFill>
              <a:srgbClr val="000000"/>
            </a:solidFill>
            <a:round/>
            <a:headEnd type="none" w="sm" len="sm"/>
            <a:tailEnd type="none" w="sm" len="sm"/>
          </a:ln>
        </p:spPr>
        <p:txBody>
          <a:bodyPr wrap="none" anchor="ctr"/>
          <a:lstStyle/>
          <a:p>
            <a:endParaRPr lang="en-US"/>
          </a:p>
        </p:txBody>
      </p:sp>
      <p:graphicFrame>
        <p:nvGraphicFramePr>
          <p:cNvPr id="2050" name="Object 40"/>
          <p:cNvGraphicFramePr>
            <a:graphicFrameLocks noChangeAspect="1"/>
          </p:cNvGraphicFramePr>
          <p:nvPr/>
        </p:nvGraphicFramePr>
        <p:xfrm>
          <a:off x="7264400" y="6400800"/>
          <a:ext cx="508000" cy="241300"/>
        </p:xfrm>
        <a:graphic>
          <a:graphicData uri="http://schemas.openxmlformats.org/presentationml/2006/ole">
            <p:oleObj spid="_x0000_s2050" name="Equation" r:id="rId4" imgW="507960" imgH="2412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p:cNvSpPr>
          <p:nvPr/>
        </p:nvSpPr>
        <p:spPr bwMode="auto">
          <a:xfrm>
            <a:off x="2286000" y="990600"/>
            <a:ext cx="1588" cy="4648200"/>
          </a:xfrm>
          <a:custGeom>
            <a:avLst/>
            <a:gdLst>
              <a:gd name="T0" fmla="*/ 0 w 1"/>
              <a:gd name="T1" fmla="*/ 0 h 2928"/>
              <a:gd name="T2" fmla="*/ 0 w 1"/>
              <a:gd name="T3" fmla="*/ 2928 h 2928"/>
              <a:gd name="T4" fmla="*/ 0 60000 65536"/>
              <a:gd name="T5" fmla="*/ 0 60000 65536"/>
              <a:gd name="T6" fmla="*/ 0 w 1"/>
              <a:gd name="T7" fmla="*/ 0 h 2928"/>
              <a:gd name="T8" fmla="*/ 1 w 1"/>
              <a:gd name="T9" fmla="*/ 2928 h 2928"/>
            </a:gdLst>
            <a:ahLst/>
            <a:cxnLst>
              <a:cxn ang="T4">
                <a:pos x="T0" y="T1"/>
              </a:cxn>
              <a:cxn ang="T5">
                <a:pos x="T2" y="T3"/>
              </a:cxn>
            </a:cxnLst>
            <a:rect l="T6" t="T7" r="T8" b="T9"/>
            <a:pathLst>
              <a:path w="1" h="2928">
                <a:moveTo>
                  <a:pt x="0" y="0"/>
                </a:moveTo>
                <a:lnTo>
                  <a:pt x="0" y="2928"/>
                </a:lnTo>
              </a:path>
            </a:pathLst>
          </a:custGeom>
          <a:noFill/>
          <a:ln w="19050">
            <a:solidFill>
              <a:schemeClr val="tx1"/>
            </a:solidFill>
            <a:round/>
            <a:headEnd type="stealth" w="lg" len="lg"/>
            <a:tailEnd/>
          </a:ln>
        </p:spPr>
        <p:txBody>
          <a:bodyPr wrap="none" anchor="ctr"/>
          <a:lstStyle/>
          <a:p>
            <a:endParaRPr lang="en-US"/>
          </a:p>
        </p:txBody>
      </p:sp>
      <p:sp>
        <p:nvSpPr>
          <p:cNvPr id="20483" name="Freeform 3"/>
          <p:cNvSpPr>
            <a:spLocks/>
          </p:cNvSpPr>
          <p:nvPr/>
        </p:nvSpPr>
        <p:spPr bwMode="auto">
          <a:xfrm>
            <a:off x="2286000" y="5619750"/>
            <a:ext cx="5543550" cy="1588"/>
          </a:xfrm>
          <a:custGeom>
            <a:avLst/>
            <a:gdLst>
              <a:gd name="T0" fmla="*/ 0 w 3492"/>
              <a:gd name="T1" fmla="*/ 0 h 1"/>
              <a:gd name="T2" fmla="*/ 3492 w 3492"/>
              <a:gd name="T3" fmla="*/ 0 h 1"/>
              <a:gd name="T4" fmla="*/ 0 60000 65536"/>
              <a:gd name="T5" fmla="*/ 0 60000 65536"/>
              <a:gd name="T6" fmla="*/ 0 w 3492"/>
              <a:gd name="T7" fmla="*/ 0 h 1"/>
              <a:gd name="T8" fmla="*/ 3492 w 3492"/>
              <a:gd name="T9" fmla="*/ 1 h 1"/>
            </a:gdLst>
            <a:ahLst/>
            <a:cxnLst>
              <a:cxn ang="T4">
                <a:pos x="T0" y="T1"/>
              </a:cxn>
              <a:cxn ang="T5">
                <a:pos x="T2" y="T3"/>
              </a:cxn>
            </a:cxnLst>
            <a:rect l="T6" t="T7" r="T8" b="T9"/>
            <a:pathLst>
              <a:path w="3492" h="1">
                <a:moveTo>
                  <a:pt x="0" y="0"/>
                </a:moveTo>
                <a:lnTo>
                  <a:pt x="3492" y="0"/>
                </a:lnTo>
              </a:path>
            </a:pathLst>
          </a:custGeom>
          <a:noFill/>
          <a:ln w="19050">
            <a:solidFill>
              <a:schemeClr val="tx1"/>
            </a:solidFill>
            <a:round/>
            <a:headEnd/>
            <a:tailEnd type="stealth" w="lg" len="lg"/>
          </a:ln>
        </p:spPr>
        <p:txBody>
          <a:bodyPr wrap="none" anchor="ctr"/>
          <a:lstStyle/>
          <a:p>
            <a:endParaRPr lang="en-US"/>
          </a:p>
        </p:txBody>
      </p:sp>
      <p:sp>
        <p:nvSpPr>
          <p:cNvPr id="20484" name="Rectangle 4"/>
          <p:cNvSpPr>
            <a:spLocks noChangeArrowheads="1"/>
          </p:cNvSpPr>
          <p:nvPr/>
        </p:nvSpPr>
        <p:spPr bwMode="auto">
          <a:xfrm>
            <a:off x="6934200" y="2209800"/>
            <a:ext cx="3810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a:latin typeface="Times New Roman" pitchFamily="18" charset="0"/>
            </a:endParaRPr>
          </a:p>
        </p:txBody>
      </p:sp>
      <p:sp>
        <p:nvSpPr>
          <p:cNvPr id="20485" name="Freeform 5"/>
          <p:cNvSpPr>
            <a:spLocks/>
          </p:cNvSpPr>
          <p:nvPr/>
        </p:nvSpPr>
        <p:spPr bwMode="auto">
          <a:xfrm>
            <a:off x="3867150" y="4343400"/>
            <a:ext cx="742950" cy="438150"/>
          </a:xfrm>
          <a:custGeom>
            <a:avLst/>
            <a:gdLst>
              <a:gd name="T0" fmla="*/ 0 w 468"/>
              <a:gd name="T1" fmla="*/ 276 h 276"/>
              <a:gd name="T2" fmla="*/ 96 w 468"/>
              <a:gd name="T3" fmla="*/ 144 h 276"/>
              <a:gd name="T4" fmla="*/ 276 w 468"/>
              <a:gd name="T5" fmla="*/ 36 h 276"/>
              <a:gd name="T6" fmla="*/ 468 w 468"/>
              <a:gd name="T7" fmla="*/ 0 h 276"/>
              <a:gd name="T8" fmla="*/ 0 60000 65536"/>
              <a:gd name="T9" fmla="*/ 0 60000 65536"/>
              <a:gd name="T10" fmla="*/ 0 60000 65536"/>
              <a:gd name="T11" fmla="*/ 0 60000 65536"/>
              <a:gd name="T12" fmla="*/ 0 w 468"/>
              <a:gd name="T13" fmla="*/ 0 h 276"/>
              <a:gd name="T14" fmla="*/ 468 w 468"/>
              <a:gd name="T15" fmla="*/ 276 h 276"/>
            </a:gdLst>
            <a:ahLst/>
            <a:cxnLst>
              <a:cxn ang="T8">
                <a:pos x="T0" y="T1"/>
              </a:cxn>
              <a:cxn ang="T9">
                <a:pos x="T2" y="T3"/>
              </a:cxn>
              <a:cxn ang="T10">
                <a:pos x="T4" y="T5"/>
              </a:cxn>
              <a:cxn ang="T11">
                <a:pos x="T6" y="T7"/>
              </a:cxn>
            </a:cxnLst>
            <a:rect l="T12" t="T13" r="T14" b="T15"/>
            <a:pathLst>
              <a:path w="468" h="276">
                <a:moveTo>
                  <a:pt x="0" y="276"/>
                </a:moveTo>
                <a:cubicBezTo>
                  <a:pt x="14" y="254"/>
                  <a:pt x="50" y="184"/>
                  <a:pt x="96" y="144"/>
                </a:cubicBezTo>
                <a:cubicBezTo>
                  <a:pt x="142" y="104"/>
                  <a:pt x="214" y="60"/>
                  <a:pt x="276" y="36"/>
                </a:cubicBezTo>
                <a:cubicBezTo>
                  <a:pt x="338" y="12"/>
                  <a:pt x="428" y="8"/>
                  <a:pt x="468" y="0"/>
                </a:cubicBezTo>
              </a:path>
            </a:pathLst>
          </a:custGeom>
          <a:noFill/>
          <a:ln w="19050">
            <a:solidFill>
              <a:schemeClr val="tx1"/>
            </a:solidFill>
            <a:round/>
            <a:headEnd/>
            <a:tailEnd/>
          </a:ln>
        </p:spPr>
        <p:txBody>
          <a:bodyPr wrap="none" anchor="ctr"/>
          <a:lstStyle/>
          <a:p>
            <a:endParaRPr lang="en-US"/>
          </a:p>
        </p:txBody>
      </p:sp>
      <p:sp>
        <p:nvSpPr>
          <p:cNvPr id="20486" name="Freeform 6"/>
          <p:cNvSpPr>
            <a:spLocks/>
          </p:cNvSpPr>
          <p:nvPr/>
        </p:nvSpPr>
        <p:spPr bwMode="auto">
          <a:xfrm>
            <a:off x="4610100" y="3810000"/>
            <a:ext cx="781050" cy="541338"/>
          </a:xfrm>
          <a:custGeom>
            <a:avLst/>
            <a:gdLst>
              <a:gd name="T0" fmla="*/ 0 w 492"/>
              <a:gd name="T1" fmla="*/ 341 h 341"/>
              <a:gd name="T2" fmla="*/ 120 w 492"/>
              <a:gd name="T3" fmla="*/ 149 h 341"/>
              <a:gd name="T4" fmla="*/ 300 w 492"/>
              <a:gd name="T5" fmla="*/ 48 h 341"/>
              <a:gd name="T6" fmla="*/ 492 w 492"/>
              <a:gd name="T7" fmla="*/ 0 h 341"/>
              <a:gd name="T8" fmla="*/ 0 60000 65536"/>
              <a:gd name="T9" fmla="*/ 0 60000 65536"/>
              <a:gd name="T10" fmla="*/ 0 60000 65536"/>
              <a:gd name="T11" fmla="*/ 0 60000 65536"/>
              <a:gd name="T12" fmla="*/ 0 w 492"/>
              <a:gd name="T13" fmla="*/ 0 h 341"/>
              <a:gd name="T14" fmla="*/ 492 w 492"/>
              <a:gd name="T15" fmla="*/ 341 h 341"/>
            </a:gdLst>
            <a:ahLst/>
            <a:cxnLst>
              <a:cxn ang="T8">
                <a:pos x="T0" y="T1"/>
              </a:cxn>
              <a:cxn ang="T9">
                <a:pos x="T2" y="T3"/>
              </a:cxn>
              <a:cxn ang="T10">
                <a:pos x="T4" y="T5"/>
              </a:cxn>
              <a:cxn ang="T11">
                <a:pos x="T6" y="T7"/>
              </a:cxn>
            </a:cxnLst>
            <a:rect l="T12" t="T13" r="T14" b="T15"/>
            <a:pathLst>
              <a:path w="492" h="341">
                <a:moveTo>
                  <a:pt x="0" y="341"/>
                </a:moveTo>
                <a:cubicBezTo>
                  <a:pt x="20" y="309"/>
                  <a:pt x="70" y="198"/>
                  <a:pt x="120" y="149"/>
                </a:cubicBezTo>
                <a:cubicBezTo>
                  <a:pt x="170" y="100"/>
                  <a:pt x="238" y="73"/>
                  <a:pt x="300" y="48"/>
                </a:cubicBezTo>
                <a:cubicBezTo>
                  <a:pt x="362" y="23"/>
                  <a:pt x="452" y="10"/>
                  <a:pt x="492" y="0"/>
                </a:cubicBezTo>
              </a:path>
            </a:pathLst>
          </a:custGeom>
          <a:noFill/>
          <a:ln w="19050">
            <a:solidFill>
              <a:schemeClr val="tx1"/>
            </a:solidFill>
            <a:round/>
            <a:headEnd/>
            <a:tailEnd/>
          </a:ln>
        </p:spPr>
        <p:txBody>
          <a:bodyPr wrap="none" anchor="ctr"/>
          <a:lstStyle/>
          <a:p>
            <a:endParaRPr lang="en-US"/>
          </a:p>
        </p:txBody>
      </p:sp>
      <p:sp>
        <p:nvSpPr>
          <p:cNvPr id="20487" name="Freeform 7"/>
          <p:cNvSpPr>
            <a:spLocks/>
          </p:cNvSpPr>
          <p:nvPr/>
        </p:nvSpPr>
        <p:spPr bwMode="auto">
          <a:xfrm>
            <a:off x="5410200" y="3086100"/>
            <a:ext cx="800100" cy="723900"/>
          </a:xfrm>
          <a:custGeom>
            <a:avLst/>
            <a:gdLst>
              <a:gd name="T0" fmla="*/ 0 w 504"/>
              <a:gd name="T1" fmla="*/ 456 h 456"/>
              <a:gd name="T2" fmla="*/ 168 w 504"/>
              <a:gd name="T3" fmla="*/ 156 h 456"/>
              <a:gd name="T4" fmla="*/ 504 w 504"/>
              <a:gd name="T5" fmla="*/ 0 h 456"/>
              <a:gd name="T6" fmla="*/ 0 60000 65536"/>
              <a:gd name="T7" fmla="*/ 0 60000 65536"/>
              <a:gd name="T8" fmla="*/ 0 60000 65536"/>
              <a:gd name="T9" fmla="*/ 0 w 504"/>
              <a:gd name="T10" fmla="*/ 0 h 456"/>
              <a:gd name="T11" fmla="*/ 504 w 504"/>
              <a:gd name="T12" fmla="*/ 456 h 456"/>
            </a:gdLst>
            <a:ahLst/>
            <a:cxnLst>
              <a:cxn ang="T6">
                <a:pos x="T0" y="T1"/>
              </a:cxn>
              <a:cxn ang="T7">
                <a:pos x="T2" y="T3"/>
              </a:cxn>
              <a:cxn ang="T8">
                <a:pos x="T4" y="T5"/>
              </a:cxn>
            </a:cxnLst>
            <a:rect l="T9" t="T10" r="T11" b="T12"/>
            <a:pathLst>
              <a:path w="504" h="456">
                <a:moveTo>
                  <a:pt x="0" y="456"/>
                </a:moveTo>
                <a:cubicBezTo>
                  <a:pt x="28" y="406"/>
                  <a:pt x="84" y="232"/>
                  <a:pt x="168" y="156"/>
                </a:cubicBezTo>
                <a:cubicBezTo>
                  <a:pt x="252" y="80"/>
                  <a:pt x="434" y="32"/>
                  <a:pt x="504" y="0"/>
                </a:cubicBezTo>
              </a:path>
            </a:pathLst>
          </a:custGeom>
          <a:noFill/>
          <a:ln w="19050">
            <a:solidFill>
              <a:schemeClr val="tx1"/>
            </a:solidFill>
            <a:round/>
            <a:headEnd/>
            <a:tailEnd/>
          </a:ln>
        </p:spPr>
        <p:txBody>
          <a:bodyPr wrap="none" anchor="ctr"/>
          <a:lstStyle/>
          <a:p>
            <a:endParaRPr lang="en-US"/>
          </a:p>
        </p:txBody>
      </p:sp>
      <p:sp>
        <p:nvSpPr>
          <p:cNvPr id="20488" name="Freeform 8"/>
          <p:cNvSpPr>
            <a:spLocks/>
          </p:cNvSpPr>
          <p:nvPr/>
        </p:nvSpPr>
        <p:spPr bwMode="auto">
          <a:xfrm>
            <a:off x="6191250" y="2324100"/>
            <a:ext cx="933450" cy="800100"/>
          </a:xfrm>
          <a:custGeom>
            <a:avLst/>
            <a:gdLst>
              <a:gd name="T0" fmla="*/ 0 w 588"/>
              <a:gd name="T1" fmla="*/ 504 h 504"/>
              <a:gd name="T2" fmla="*/ 192 w 588"/>
              <a:gd name="T3" fmla="*/ 204 h 504"/>
              <a:gd name="T4" fmla="*/ 588 w 588"/>
              <a:gd name="T5" fmla="*/ 0 h 504"/>
              <a:gd name="T6" fmla="*/ 0 60000 65536"/>
              <a:gd name="T7" fmla="*/ 0 60000 65536"/>
              <a:gd name="T8" fmla="*/ 0 60000 65536"/>
              <a:gd name="T9" fmla="*/ 0 w 588"/>
              <a:gd name="T10" fmla="*/ 0 h 504"/>
              <a:gd name="T11" fmla="*/ 588 w 588"/>
              <a:gd name="T12" fmla="*/ 504 h 504"/>
            </a:gdLst>
            <a:ahLst/>
            <a:cxnLst>
              <a:cxn ang="T6">
                <a:pos x="T0" y="T1"/>
              </a:cxn>
              <a:cxn ang="T7">
                <a:pos x="T2" y="T3"/>
              </a:cxn>
              <a:cxn ang="T8">
                <a:pos x="T4" y="T5"/>
              </a:cxn>
            </a:cxnLst>
            <a:rect l="T9" t="T10" r="T11" b="T12"/>
            <a:pathLst>
              <a:path w="588" h="504">
                <a:moveTo>
                  <a:pt x="0" y="504"/>
                </a:moveTo>
                <a:cubicBezTo>
                  <a:pt x="32" y="454"/>
                  <a:pt x="94" y="288"/>
                  <a:pt x="192" y="204"/>
                </a:cubicBezTo>
                <a:cubicBezTo>
                  <a:pt x="290" y="120"/>
                  <a:pt x="506" y="42"/>
                  <a:pt x="588" y="0"/>
                </a:cubicBezTo>
              </a:path>
            </a:pathLst>
          </a:custGeom>
          <a:noFill/>
          <a:ln w="19050">
            <a:solidFill>
              <a:schemeClr val="tx1"/>
            </a:solidFill>
            <a:round/>
            <a:headEnd/>
            <a:tailEnd/>
          </a:ln>
        </p:spPr>
        <p:txBody>
          <a:bodyPr wrap="none" anchor="ctr"/>
          <a:lstStyle/>
          <a:p>
            <a:endParaRPr lang="en-US"/>
          </a:p>
        </p:txBody>
      </p:sp>
      <p:sp>
        <p:nvSpPr>
          <p:cNvPr id="20489" name="Freeform 9"/>
          <p:cNvSpPr>
            <a:spLocks/>
          </p:cNvSpPr>
          <p:nvPr/>
        </p:nvSpPr>
        <p:spPr bwMode="auto">
          <a:xfrm>
            <a:off x="3867150" y="2305050"/>
            <a:ext cx="3238500" cy="2457450"/>
          </a:xfrm>
          <a:custGeom>
            <a:avLst/>
            <a:gdLst>
              <a:gd name="T0" fmla="*/ 0 w 2040"/>
              <a:gd name="T1" fmla="*/ 1548 h 1548"/>
              <a:gd name="T2" fmla="*/ 204 w 2040"/>
              <a:gd name="T3" fmla="*/ 912 h 1548"/>
              <a:gd name="T4" fmla="*/ 300 w 2040"/>
              <a:gd name="T5" fmla="*/ 720 h 1548"/>
              <a:gd name="T6" fmla="*/ 432 w 2040"/>
              <a:gd name="T7" fmla="*/ 564 h 1548"/>
              <a:gd name="T8" fmla="*/ 936 w 2040"/>
              <a:gd name="T9" fmla="*/ 204 h 1548"/>
              <a:gd name="T10" fmla="*/ 2040 w 2040"/>
              <a:gd name="T11" fmla="*/ 0 h 1548"/>
              <a:gd name="T12" fmla="*/ 0 60000 65536"/>
              <a:gd name="T13" fmla="*/ 0 60000 65536"/>
              <a:gd name="T14" fmla="*/ 0 60000 65536"/>
              <a:gd name="T15" fmla="*/ 0 60000 65536"/>
              <a:gd name="T16" fmla="*/ 0 60000 65536"/>
              <a:gd name="T17" fmla="*/ 0 60000 65536"/>
              <a:gd name="T18" fmla="*/ 0 w 2040"/>
              <a:gd name="T19" fmla="*/ 0 h 1548"/>
              <a:gd name="T20" fmla="*/ 2040 w 2040"/>
              <a:gd name="T21" fmla="*/ 1548 h 1548"/>
            </a:gdLst>
            <a:ahLst/>
            <a:cxnLst>
              <a:cxn ang="T12">
                <a:pos x="T0" y="T1"/>
              </a:cxn>
              <a:cxn ang="T13">
                <a:pos x="T2" y="T3"/>
              </a:cxn>
              <a:cxn ang="T14">
                <a:pos x="T4" y="T5"/>
              </a:cxn>
              <a:cxn ang="T15">
                <a:pos x="T6" y="T7"/>
              </a:cxn>
              <a:cxn ang="T16">
                <a:pos x="T8" y="T9"/>
              </a:cxn>
              <a:cxn ang="T17">
                <a:pos x="T10" y="T11"/>
              </a:cxn>
            </a:cxnLst>
            <a:rect l="T18" t="T19" r="T20" b="T21"/>
            <a:pathLst>
              <a:path w="2040" h="1548">
                <a:moveTo>
                  <a:pt x="0" y="1548"/>
                </a:moveTo>
                <a:cubicBezTo>
                  <a:pt x="34" y="1442"/>
                  <a:pt x="154" y="1050"/>
                  <a:pt x="204" y="912"/>
                </a:cubicBezTo>
                <a:cubicBezTo>
                  <a:pt x="254" y="774"/>
                  <a:pt x="262" y="778"/>
                  <a:pt x="300" y="720"/>
                </a:cubicBezTo>
                <a:cubicBezTo>
                  <a:pt x="338" y="662"/>
                  <a:pt x="326" y="650"/>
                  <a:pt x="432" y="564"/>
                </a:cubicBezTo>
                <a:cubicBezTo>
                  <a:pt x="538" y="478"/>
                  <a:pt x="668" y="298"/>
                  <a:pt x="936" y="204"/>
                </a:cubicBezTo>
                <a:cubicBezTo>
                  <a:pt x="1204" y="110"/>
                  <a:pt x="1810" y="42"/>
                  <a:pt x="2040" y="0"/>
                </a:cubicBezTo>
              </a:path>
            </a:pathLst>
          </a:custGeom>
          <a:noFill/>
          <a:ln w="19050">
            <a:solidFill>
              <a:schemeClr val="tx1"/>
            </a:solidFill>
            <a:round/>
            <a:headEnd/>
            <a:tailEnd/>
          </a:ln>
        </p:spPr>
        <p:txBody>
          <a:bodyPr wrap="none"/>
          <a:lstStyle/>
          <a:p>
            <a:endParaRPr lang="en-US"/>
          </a:p>
        </p:txBody>
      </p:sp>
      <p:sp>
        <p:nvSpPr>
          <p:cNvPr id="20490" name="Rectangle 10"/>
          <p:cNvSpPr>
            <a:spLocks noChangeArrowheads="1"/>
          </p:cNvSpPr>
          <p:nvPr/>
        </p:nvSpPr>
        <p:spPr bwMode="auto">
          <a:xfrm>
            <a:off x="6019800" y="2971800"/>
            <a:ext cx="3810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a:latin typeface="Times New Roman" pitchFamily="18" charset="0"/>
            </a:endParaRPr>
          </a:p>
        </p:txBody>
      </p:sp>
      <p:sp>
        <p:nvSpPr>
          <p:cNvPr id="20491" name="Rectangle 11"/>
          <p:cNvSpPr>
            <a:spLocks noChangeArrowheads="1"/>
          </p:cNvSpPr>
          <p:nvPr/>
        </p:nvSpPr>
        <p:spPr bwMode="auto">
          <a:xfrm>
            <a:off x="5219700" y="3676650"/>
            <a:ext cx="3810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a:latin typeface="Times New Roman" pitchFamily="18" charset="0"/>
            </a:endParaRPr>
          </a:p>
        </p:txBody>
      </p:sp>
      <p:sp>
        <p:nvSpPr>
          <p:cNvPr id="20492" name="Rectangle 12"/>
          <p:cNvSpPr>
            <a:spLocks noChangeArrowheads="1"/>
          </p:cNvSpPr>
          <p:nvPr/>
        </p:nvSpPr>
        <p:spPr bwMode="auto">
          <a:xfrm>
            <a:off x="4419600" y="4229100"/>
            <a:ext cx="3810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a:latin typeface="Times New Roman" pitchFamily="18" charset="0"/>
            </a:endParaRPr>
          </a:p>
        </p:txBody>
      </p:sp>
      <p:sp>
        <p:nvSpPr>
          <p:cNvPr id="20493" name="Rectangle 13"/>
          <p:cNvSpPr>
            <a:spLocks noChangeArrowheads="1"/>
          </p:cNvSpPr>
          <p:nvPr/>
        </p:nvSpPr>
        <p:spPr bwMode="auto">
          <a:xfrm>
            <a:off x="4305300" y="3200400"/>
            <a:ext cx="190500" cy="190500"/>
          </a:xfrm>
          <a:prstGeom prst="rect">
            <a:avLst/>
          </a:prstGeom>
          <a:noFill/>
          <a:ln w="9525">
            <a:noFill/>
            <a:miter lim="800000"/>
            <a:headEnd/>
            <a:tailEnd/>
          </a:ln>
        </p:spPr>
        <p:txBody>
          <a:bodyPr wrap="none" anchor="ctr"/>
          <a:lstStyle/>
          <a:p>
            <a:pPr algn="ctr"/>
            <a:r>
              <a:rPr lang="en-US" baseline="30000">
                <a:latin typeface="Times New Roman" pitchFamily="18" charset="0"/>
                <a:cs typeface="Times New Roman" pitchFamily="18" charset="0"/>
              </a:rPr>
              <a:t>   </a:t>
            </a:r>
            <a:r>
              <a:rPr lang="en-US" sz="2400">
                <a:latin typeface="Times New Roman" pitchFamily="18" charset="0"/>
                <a:cs typeface="Times New Roman" pitchFamily="18" charset="0"/>
              </a:rPr>
              <a:t>•</a:t>
            </a:r>
            <a:endParaRPr lang="en-US" sz="2400">
              <a:latin typeface="Times New Roman" pitchFamily="18" charset="0"/>
            </a:endParaRPr>
          </a:p>
        </p:txBody>
      </p:sp>
      <p:sp>
        <p:nvSpPr>
          <p:cNvPr id="20494" name="Rectangle 14"/>
          <p:cNvSpPr>
            <a:spLocks noChangeArrowheads="1"/>
          </p:cNvSpPr>
          <p:nvPr/>
        </p:nvSpPr>
        <p:spPr bwMode="auto">
          <a:xfrm>
            <a:off x="4876800" y="2686050"/>
            <a:ext cx="2286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b="1" baseline="30000">
              <a:latin typeface="Times New Roman" pitchFamily="18" charset="0"/>
            </a:endParaRPr>
          </a:p>
        </p:txBody>
      </p:sp>
      <p:sp>
        <p:nvSpPr>
          <p:cNvPr id="20495" name="Rectangle 15"/>
          <p:cNvSpPr>
            <a:spLocks noChangeArrowheads="1"/>
          </p:cNvSpPr>
          <p:nvPr/>
        </p:nvSpPr>
        <p:spPr bwMode="auto">
          <a:xfrm>
            <a:off x="3619500" y="4705350"/>
            <a:ext cx="533400" cy="381000"/>
          </a:xfrm>
          <a:prstGeom prst="rect">
            <a:avLst/>
          </a:prstGeom>
          <a:noFill/>
          <a:ln w="9525">
            <a:noFill/>
            <a:miter lim="800000"/>
            <a:headEnd/>
            <a:tailEnd/>
          </a:ln>
        </p:spPr>
        <p:txBody>
          <a:bodyPr wrap="none" anchor="ctr"/>
          <a:lstStyle/>
          <a:p>
            <a:pPr algn="ctr"/>
            <a:r>
              <a:rPr lang="en-US" sz="1200" b="1">
                <a:latin typeface="Times New Roman" pitchFamily="18" charset="0"/>
              </a:rPr>
              <a:t>A</a:t>
            </a:r>
          </a:p>
        </p:txBody>
      </p:sp>
      <p:sp>
        <p:nvSpPr>
          <p:cNvPr id="20496" name="Rectangle 16"/>
          <p:cNvSpPr>
            <a:spLocks noChangeArrowheads="1"/>
          </p:cNvSpPr>
          <p:nvPr/>
        </p:nvSpPr>
        <p:spPr bwMode="auto">
          <a:xfrm>
            <a:off x="4400550" y="4286250"/>
            <a:ext cx="533400" cy="381000"/>
          </a:xfrm>
          <a:prstGeom prst="rect">
            <a:avLst/>
          </a:prstGeom>
          <a:noFill/>
          <a:ln w="9525">
            <a:noFill/>
            <a:miter lim="800000"/>
            <a:headEnd/>
            <a:tailEnd/>
          </a:ln>
        </p:spPr>
        <p:txBody>
          <a:bodyPr wrap="none" anchor="ctr"/>
          <a:lstStyle/>
          <a:p>
            <a:pPr algn="ctr"/>
            <a:r>
              <a:rPr lang="en-US" sz="1200" b="1">
                <a:latin typeface="Times New Roman" pitchFamily="18" charset="0"/>
              </a:rPr>
              <a:t>O</a:t>
            </a:r>
          </a:p>
        </p:txBody>
      </p:sp>
      <p:sp>
        <p:nvSpPr>
          <p:cNvPr id="20497" name="Rectangle 17"/>
          <p:cNvSpPr>
            <a:spLocks noChangeArrowheads="1"/>
          </p:cNvSpPr>
          <p:nvPr/>
        </p:nvSpPr>
        <p:spPr bwMode="auto">
          <a:xfrm>
            <a:off x="5219700" y="3733800"/>
            <a:ext cx="533400" cy="381000"/>
          </a:xfrm>
          <a:prstGeom prst="rect">
            <a:avLst/>
          </a:prstGeom>
          <a:noFill/>
          <a:ln w="9525">
            <a:noFill/>
            <a:miter lim="800000"/>
            <a:headEnd/>
            <a:tailEnd/>
          </a:ln>
        </p:spPr>
        <p:txBody>
          <a:bodyPr wrap="none" anchor="ctr"/>
          <a:lstStyle/>
          <a:p>
            <a:pPr algn="ctr"/>
            <a:r>
              <a:rPr lang="en-US" sz="1200" b="1">
                <a:latin typeface="Times New Roman" pitchFamily="18" charset="0"/>
              </a:rPr>
              <a:t>N</a:t>
            </a:r>
          </a:p>
        </p:txBody>
      </p:sp>
      <p:sp>
        <p:nvSpPr>
          <p:cNvPr id="20498" name="Rectangle 18"/>
          <p:cNvSpPr>
            <a:spLocks noChangeArrowheads="1"/>
          </p:cNvSpPr>
          <p:nvPr/>
        </p:nvSpPr>
        <p:spPr bwMode="auto">
          <a:xfrm>
            <a:off x="6019800" y="3086100"/>
            <a:ext cx="533400" cy="381000"/>
          </a:xfrm>
          <a:prstGeom prst="rect">
            <a:avLst/>
          </a:prstGeom>
          <a:noFill/>
          <a:ln w="9525">
            <a:noFill/>
            <a:miter lim="800000"/>
            <a:headEnd/>
            <a:tailEnd/>
          </a:ln>
        </p:spPr>
        <p:txBody>
          <a:bodyPr wrap="none" anchor="ctr"/>
          <a:lstStyle/>
          <a:p>
            <a:pPr algn="ctr"/>
            <a:r>
              <a:rPr lang="en-US" sz="1200" b="1">
                <a:latin typeface="Times New Roman" pitchFamily="18" charset="0"/>
              </a:rPr>
              <a:t>M</a:t>
            </a:r>
          </a:p>
        </p:txBody>
      </p:sp>
      <p:sp>
        <p:nvSpPr>
          <p:cNvPr id="20499" name="Rectangle 19"/>
          <p:cNvSpPr>
            <a:spLocks noChangeArrowheads="1"/>
          </p:cNvSpPr>
          <p:nvPr/>
        </p:nvSpPr>
        <p:spPr bwMode="auto">
          <a:xfrm>
            <a:off x="7010400" y="2209800"/>
            <a:ext cx="533400" cy="381000"/>
          </a:xfrm>
          <a:prstGeom prst="rect">
            <a:avLst/>
          </a:prstGeom>
          <a:noFill/>
          <a:ln w="9525">
            <a:noFill/>
            <a:miter lim="800000"/>
            <a:headEnd/>
            <a:tailEnd/>
          </a:ln>
        </p:spPr>
        <p:txBody>
          <a:bodyPr wrap="none" anchor="ctr"/>
          <a:lstStyle/>
          <a:p>
            <a:pPr algn="ctr"/>
            <a:r>
              <a:rPr lang="en-US" sz="1200" b="1">
                <a:latin typeface="Times New Roman" pitchFamily="18" charset="0"/>
              </a:rPr>
              <a:t>X</a:t>
            </a:r>
          </a:p>
        </p:txBody>
      </p:sp>
      <p:sp>
        <p:nvSpPr>
          <p:cNvPr id="20500" name="Rectangle 20"/>
          <p:cNvSpPr>
            <a:spLocks noChangeArrowheads="1"/>
          </p:cNvSpPr>
          <p:nvPr/>
        </p:nvSpPr>
        <p:spPr bwMode="auto">
          <a:xfrm>
            <a:off x="5638800" y="5676900"/>
            <a:ext cx="2133600" cy="304800"/>
          </a:xfrm>
          <a:prstGeom prst="rect">
            <a:avLst/>
          </a:prstGeom>
          <a:noFill/>
          <a:ln w="9525">
            <a:noFill/>
            <a:miter lim="800000"/>
            <a:headEnd/>
            <a:tailEnd/>
          </a:ln>
        </p:spPr>
        <p:txBody>
          <a:bodyPr wrap="none" anchor="ctr"/>
          <a:lstStyle/>
          <a:p>
            <a:pPr algn="ctr"/>
            <a:r>
              <a:rPr lang="en-US" sz="1600" b="1">
                <a:latin typeface="Times New Roman" pitchFamily="18" charset="0"/>
              </a:rPr>
              <a:t>Standard deviation,</a:t>
            </a:r>
            <a:r>
              <a:rPr lang="en-US" sz="1600" b="1" i="1">
                <a:latin typeface="Times New Roman" pitchFamily="18" charset="0"/>
              </a:rPr>
              <a:t> </a:t>
            </a:r>
            <a:r>
              <a:rPr lang="en-US" sz="1600" b="1" i="1">
                <a:latin typeface="Times New Roman" pitchFamily="18" charset="0"/>
                <a:sym typeface="Symbol" pitchFamily="18" charset="2"/>
              </a:rPr>
              <a:t></a:t>
            </a:r>
            <a:r>
              <a:rPr lang="en-US" sz="1600" b="1" i="1" baseline="-25000">
                <a:latin typeface="Times New Roman" pitchFamily="18" charset="0"/>
                <a:sym typeface="Symbol" pitchFamily="18" charset="2"/>
              </a:rPr>
              <a:t>p</a:t>
            </a:r>
            <a:endParaRPr lang="en-US" sz="1600" b="1" i="1" baseline="-25000">
              <a:latin typeface="Times New Roman" pitchFamily="18" charset="0"/>
            </a:endParaRPr>
          </a:p>
        </p:txBody>
      </p:sp>
      <p:sp>
        <p:nvSpPr>
          <p:cNvPr id="20501" name="Rectangle 21"/>
          <p:cNvSpPr>
            <a:spLocks noChangeArrowheads="1"/>
          </p:cNvSpPr>
          <p:nvPr/>
        </p:nvSpPr>
        <p:spPr bwMode="auto">
          <a:xfrm>
            <a:off x="381000" y="990600"/>
            <a:ext cx="1981200" cy="609600"/>
          </a:xfrm>
          <a:prstGeom prst="rect">
            <a:avLst/>
          </a:prstGeom>
          <a:noFill/>
          <a:ln w="9525">
            <a:noFill/>
            <a:miter lim="800000"/>
            <a:headEnd/>
            <a:tailEnd/>
          </a:ln>
        </p:spPr>
        <p:txBody>
          <a:bodyPr wrap="none" anchor="ctr"/>
          <a:lstStyle/>
          <a:p>
            <a:r>
              <a:rPr lang="en-US" sz="1600" b="1">
                <a:latin typeface="Times New Roman" pitchFamily="18" charset="0"/>
              </a:rPr>
              <a:t>         Expected                  </a:t>
            </a:r>
          </a:p>
          <a:p>
            <a:r>
              <a:rPr lang="en-US" sz="1600" b="1">
                <a:latin typeface="Times New Roman" pitchFamily="18" charset="0"/>
              </a:rPr>
              <a:t>        return , </a:t>
            </a:r>
            <a:r>
              <a:rPr lang="en-US" sz="1600" b="1" i="1">
                <a:latin typeface="Times New Roman" pitchFamily="18" charset="0"/>
              </a:rPr>
              <a:t>E</a:t>
            </a:r>
            <a:r>
              <a:rPr lang="en-US" sz="1600" b="1">
                <a:latin typeface="Times New Roman" pitchFamily="18" charset="0"/>
              </a:rPr>
              <a:t> (</a:t>
            </a:r>
            <a:r>
              <a:rPr lang="en-US" sz="1600" b="1" i="1">
                <a:latin typeface="Times New Roman" pitchFamily="18" charset="0"/>
                <a:sym typeface="Symbol" pitchFamily="18" charset="2"/>
              </a:rPr>
              <a:t>R</a:t>
            </a:r>
            <a:r>
              <a:rPr lang="en-US" sz="1600" b="1" i="1" baseline="-25000">
                <a:latin typeface="Times New Roman" pitchFamily="18" charset="0"/>
                <a:sym typeface="Symbol" pitchFamily="18" charset="2"/>
              </a:rPr>
              <a:t>p</a:t>
            </a:r>
            <a:r>
              <a:rPr lang="en-US" sz="1600" b="1">
                <a:latin typeface="Times New Roman" pitchFamily="18" charset="0"/>
                <a:sym typeface="Symbol" pitchFamily="18" charset="2"/>
              </a:rPr>
              <a:t>)</a:t>
            </a:r>
            <a:endParaRPr lang="en-US" sz="1600" b="1" baseline="-25000">
              <a:latin typeface="Times New Roman" pitchFamily="18" charset="0"/>
            </a:endParaRPr>
          </a:p>
        </p:txBody>
      </p:sp>
      <p:sp>
        <p:nvSpPr>
          <p:cNvPr id="20502" name="Freeform 22"/>
          <p:cNvSpPr>
            <a:spLocks/>
          </p:cNvSpPr>
          <p:nvPr/>
        </p:nvSpPr>
        <p:spPr bwMode="auto">
          <a:xfrm>
            <a:off x="2286000" y="2743200"/>
            <a:ext cx="5105400" cy="1752600"/>
          </a:xfrm>
          <a:custGeom>
            <a:avLst/>
            <a:gdLst>
              <a:gd name="T0" fmla="*/ 0 w 3204"/>
              <a:gd name="T1" fmla="*/ 1080 h 1080"/>
              <a:gd name="T2" fmla="*/ 3204 w 3204"/>
              <a:gd name="T3" fmla="*/ 0 h 1080"/>
              <a:gd name="T4" fmla="*/ 0 60000 65536"/>
              <a:gd name="T5" fmla="*/ 0 60000 65536"/>
              <a:gd name="T6" fmla="*/ 0 w 3204"/>
              <a:gd name="T7" fmla="*/ 0 h 1080"/>
              <a:gd name="T8" fmla="*/ 3204 w 3204"/>
              <a:gd name="T9" fmla="*/ 1080 h 1080"/>
            </a:gdLst>
            <a:ahLst/>
            <a:cxnLst>
              <a:cxn ang="T4">
                <a:pos x="T0" y="T1"/>
              </a:cxn>
              <a:cxn ang="T5">
                <a:pos x="T2" y="T3"/>
              </a:cxn>
            </a:cxnLst>
            <a:rect l="T6" t="T7" r="T8" b="T9"/>
            <a:pathLst>
              <a:path w="3204" h="1080">
                <a:moveTo>
                  <a:pt x="0" y="1080"/>
                </a:moveTo>
                <a:lnTo>
                  <a:pt x="3204" y="0"/>
                </a:lnTo>
              </a:path>
            </a:pathLst>
          </a:custGeom>
          <a:noFill/>
          <a:ln w="19050">
            <a:solidFill>
              <a:schemeClr val="tx1"/>
            </a:solidFill>
            <a:round/>
            <a:headEnd/>
            <a:tailEnd/>
          </a:ln>
        </p:spPr>
        <p:txBody>
          <a:bodyPr wrap="none"/>
          <a:lstStyle/>
          <a:p>
            <a:endParaRPr lang="en-US"/>
          </a:p>
        </p:txBody>
      </p:sp>
      <p:sp>
        <p:nvSpPr>
          <p:cNvPr id="20503" name="Line 23"/>
          <p:cNvSpPr>
            <a:spLocks noChangeShapeType="1"/>
          </p:cNvSpPr>
          <p:nvPr/>
        </p:nvSpPr>
        <p:spPr bwMode="auto">
          <a:xfrm flipV="1">
            <a:off x="2286000" y="1676400"/>
            <a:ext cx="4495800" cy="2819400"/>
          </a:xfrm>
          <a:prstGeom prst="line">
            <a:avLst/>
          </a:prstGeom>
          <a:noFill/>
          <a:ln w="19050">
            <a:solidFill>
              <a:schemeClr val="tx1"/>
            </a:solidFill>
            <a:round/>
            <a:headEnd/>
            <a:tailEnd/>
          </a:ln>
        </p:spPr>
        <p:txBody>
          <a:bodyPr wrap="none"/>
          <a:lstStyle/>
          <a:p>
            <a:endParaRPr lang="en-US"/>
          </a:p>
        </p:txBody>
      </p:sp>
      <p:sp>
        <p:nvSpPr>
          <p:cNvPr id="20504" name="Rectangle 24"/>
          <p:cNvSpPr>
            <a:spLocks noChangeArrowheads="1"/>
          </p:cNvSpPr>
          <p:nvPr/>
        </p:nvSpPr>
        <p:spPr bwMode="auto">
          <a:xfrm>
            <a:off x="2628900" y="4076700"/>
            <a:ext cx="190500" cy="190500"/>
          </a:xfrm>
          <a:prstGeom prst="rect">
            <a:avLst/>
          </a:prstGeom>
          <a:noFill/>
          <a:ln w="9525">
            <a:noFill/>
            <a:miter lim="800000"/>
            <a:headEnd/>
            <a:tailEnd/>
          </a:ln>
        </p:spPr>
        <p:txBody>
          <a:bodyPr wrap="none" anchor="ctr"/>
          <a:lstStyle/>
          <a:p>
            <a:pPr algn="ctr"/>
            <a:r>
              <a:rPr lang="en-US" baseline="30000">
                <a:latin typeface="Times New Roman" pitchFamily="18" charset="0"/>
                <a:cs typeface="Times New Roman" pitchFamily="18" charset="0"/>
              </a:rPr>
              <a:t>   </a:t>
            </a:r>
            <a:r>
              <a:rPr lang="en-US" sz="2400">
                <a:latin typeface="Times New Roman" pitchFamily="18" charset="0"/>
                <a:cs typeface="Times New Roman" pitchFamily="18" charset="0"/>
              </a:rPr>
              <a:t>•</a:t>
            </a:r>
            <a:endParaRPr lang="en-US" sz="2400">
              <a:latin typeface="Times New Roman" pitchFamily="18" charset="0"/>
            </a:endParaRPr>
          </a:p>
        </p:txBody>
      </p:sp>
      <p:sp>
        <p:nvSpPr>
          <p:cNvPr id="20505" name="Rectangle 25"/>
          <p:cNvSpPr>
            <a:spLocks noChangeArrowheads="1"/>
          </p:cNvSpPr>
          <p:nvPr/>
        </p:nvSpPr>
        <p:spPr bwMode="auto">
          <a:xfrm>
            <a:off x="3962400" y="3257550"/>
            <a:ext cx="190500" cy="190500"/>
          </a:xfrm>
          <a:prstGeom prst="rect">
            <a:avLst/>
          </a:prstGeom>
          <a:noFill/>
          <a:ln w="9525">
            <a:noFill/>
            <a:miter lim="800000"/>
            <a:headEnd/>
            <a:tailEnd/>
          </a:ln>
        </p:spPr>
        <p:txBody>
          <a:bodyPr wrap="none" anchor="ctr"/>
          <a:lstStyle/>
          <a:p>
            <a:pPr algn="ctr"/>
            <a:r>
              <a:rPr lang="en-US" baseline="30000">
                <a:latin typeface="Times New Roman" pitchFamily="18" charset="0"/>
                <a:cs typeface="Times New Roman" pitchFamily="18" charset="0"/>
              </a:rPr>
              <a:t>   </a:t>
            </a:r>
            <a:r>
              <a:rPr lang="en-US" sz="2400">
                <a:latin typeface="Times New Roman" pitchFamily="18" charset="0"/>
                <a:cs typeface="Times New Roman" pitchFamily="18" charset="0"/>
              </a:rPr>
              <a:t>•</a:t>
            </a:r>
            <a:endParaRPr lang="en-US" sz="2400">
              <a:latin typeface="Times New Roman" pitchFamily="18" charset="0"/>
            </a:endParaRPr>
          </a:p>
        </p:txBody>
      </p:sp>
      <p:sp>
        <p:nvSpPr>
          <p:cNvPr id="20506" name="Rectangle 26"/>
          <p:cNvSpPr>
            <a:spLocks noChangeArrowheads="1"/>
          </p:cNvSpPr>
          <p:nvPr/>
        </p:nvSpPr>
        <p:spPr bwMode="auto">
          <a:xfrm>
            <a:off x="5372100" y="2362200"/>
            <a:ext cx="2286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b="1" baseline="30000">
              <a:latin typeface="Times New Roman" pitchFamily="18" charset="0"/>
            </a:endParaRPr>
          </a:p>
        </p:txBody>
      </p:sp>
      <p:sp>
        <p:nvSpPr>
          <p:cNvPr id="20507" name="Rectangle 27"/>
          <p:cNvSpPr>
            <a:spLocks noChangeArrowheads="1"/>
          </p:cNvSpPr>
          <p:nvPr/>
        </p:nvSpPr>
        <p:spPr bwMode="auto">
          <a:xfrm>
            <a:off x="5943600" y="2019300"/>
            <a:ext cx="2286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b="1" baseline="30000">
              <a:latin typeface="Times New Roman" pitchFamily="18" charset="0"/>
            </a:endParaRPr>
          </a:p>
        </p:txBody>
      </p:sp>
      <p:sp>
        <p:nvSpPr>
          <p:cNvPr id="20508" name="Rectangle 28"/>
          <p:cNvSpPr>
            <a:spLocks noChangeArrowheads="1"/>
          </p:cNvSpPr>
          <p:nvPr/>
        </p:nvSpPr>
        <p:spPr bwMode="auto">
          <a:xfrm>
            <a:off x="5791200" y="2362200"/>
            <a:ext cx="2286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b="1" baseline="30000">
              <a:latin typeface="Times New Roman" pitchFamily="18" charset="0"/>
            </a:endParaRPr>
          </a:p>
        </p:txBody>
      </p:sp>
      <p:sp>
        <p:nvSpPr>
          <p:cNvPr id="20509" name="Rectangle 29"/>
          <p:cNvSpPr>
            <a:spLocks noChangeArrowheads="1"/>
          </p:cNvSpPr>
          <p:nvPr/>
        </p:nvSpPr>
        <p:spPr bwMode="auto">
          <a:xfrm>
            <a:off x="3695700" y="4629150"/>
            <a:ext cx="381000" cy="228600"/>
          </a:xfrm>
          <a:prstGeom prst="rect">
            <a:avLst/>
          </a:prstGeom>
          <a:noFill/>
          <a:ln w="9525">
            <a:noFill/>
            <a:miter lim="800000"/>
            <a:headEnd/>
            <a:tailEnd/>
          </a:ln>
        </p:spPr>
        <p:txBody>
          <a:bodyPr wrap="none" anchor="ctr"/>
          <a:lstStyle/>
          <a:p>
            <a:pPr algn="ctr"/>
            <a:r>
              <a:rPr lang="en-US" sz="2400">
                <a:latin typeface="Times New Roman" pitchFamily="18" charset="0"/>
                <a:cs typeface="Times New Roman" pitchFamily="18" charset="0"/>
              </a:rPr>
              <a:t>•</a:t>
            </a:r>
            <a:endParaRPr lang="en-US" sz="2400">
              <a:latin typeface="Times New Roman" pitchFamily="18" charset="0"/>
            </a:endParaRPr>
          </a:p>
        </p:txBody>
      </p:sp>
      <p:sp>
        <p:nvSpPr>
          <p:cNvPr id="20510" name="Rectangle 30"/>
          <p:cNvSpPr>
            <a:spLocks noChangeArrowheads="1"/>
          </p:cNvSpPr>
          <p:nvPr/>
        </p:nvSpPr>
        <p:spPr bwMode="auto">
          <a:xfrm>
            <a:off x="4076700" y="3581400"/>
            <a:ext cx="190500" cy="190500"/>
          </a:xfrm>
          <a:prstGeom prst="rect">
            <a:avLst/>
          </a:prstGeom>
          <a:noFill/>
          <a:ln w="9525">
            <a:noFill/>
            <a:miter lim="800000"/>
            <a:headEnd/>
            <a:tailEnd/>
          </a:ln>
        </p:spPr>
        <p:txBody>
          <a:bodyPr wrap="none" anchor="ctr"/>
          <a:lstStyle/>
          <a:p>
            <a:pPr algn="ctr"/>
            <a:r>
              <a:rPr lang="en-US" baseline="30000">
                <a:latin typeface="Times New Roman" pitchFamily="18" charset="0"/>
                <a:cs typeface="Times New Roman" pitchFamily="18" charset="0"/>
              </a:rPr>
              <a:t>   </a:t>
            </a:r>
            <a:r>
              <a:rPr lang="en-US" sz="2400">
                <a:latin typeface="Times New Roman" pitchFamily="18" charset="0"/>
                <a:cs typeface="Times New Roman" pitchFamily="18" charset="0"/>
              </a:rPr>
              <a:t>•</a:t>
            </a:r>
            <a:endParaRPr lang="en-US" sz="2400">
              <a:latin typeface="Times New Roman" pitchFamily="18" charset="0"/>
            </a:endParaRPr>
          </a:p>
        </p:txBody>
      </p:sp>
      <p:sp>
        <p:nvSpPr>
          <p:cNvPr id="20511" name="Rectangle 31"/>
          <p:cNvSpPr>
            <a:spLocks noChangeArrowheads="1"/>
          </p:cNvSpPr>
          <p:nvPr/>
        </p:nvSpPr>
        <p:spPr bwMode="auto">
          <a:xfrm>
            <a:off x="4762500" y="3486150"/>
            <a:ext cx="190500" cy="190500"/>
          </a:xfrm>
          <a:prstGeom prst="rect">
            <a:avLst/>
          </a:prstGeom>
          <a:noFill/>
          <a:ln w="9525">
            <a:noFill/>
            <a:miter lim="800000"/>
            <a:headEnd/>
            <a:tailEnd/>
          </a:ln>
        </p:spPr>
        <p:txBody>
          <a:bodyPr wrap="none" anchor="ctr"/>
          <a:lstStyle/>
          <a:p>
            <a:pPr algn="ctr"/>
            <a:r>
              <a:rPr lang="en-US" baseline="30000">
                <a:latin typeface="Times New Roman" pitchFamily="18" charset="0"/>
                <a:cs typeface="Times New Roman" pitchFamily="18" charset="0"/>
              </a:rPr>
              <a:t>   </a:t>
            </a:r>
            <a:r>
              <a:rPr lang="en-US" sz="2400">
                <a:latin typeface="Times New Roman" pitchFamily="18" charset="0"/>
                <a:cs typeface="Times New Roman" pitchFamily="18" charset="0"/>
              </a:rPr>
              <a:t>•</a:t>
            </a:r>
            <a:endParaRPr lang="en-US" sz="2400">
              <a:latin typeface="Times New Roman" pitchFamily="18" charset="0"/>
            </a:endParaRPr>
          </a:p>
        </p:txBody>
      </p:sp>
      <p:sp>
        <p:nvSpPr>
          <p:cNvPr id="20512" name="Rectangle 32"/>
          <p:cNvSpPr>
            <a:spLocks noChangeArrowheads="1"/>
          </p:cNvSpPr>
          <p:nvPr/>
        </p:nvSpPr>
        <p:spPr bwMode="auto">
          <a:xfrm>
            <a:off x="1905000" y="4343400"/>
            <a:ext cx="361950" cy="342900"/>
          </a:xfrm>
          <a:prstGeom prst="rect">
            <a:avLst/>
          </a:prstGeom>
          <a:noFill/>
          <a:ln w="9525">
            <a:noFill/>
            <a:miter lim="800000"/>
            <a:headEnd/>
            <a:tailEnd/>
          </a:ln>
        </p:spPr>
        <p:txBody>
          <a:bodyPr wrap="none" anchor="ctr"/>
          <a:lstStyle/>
          <a:p>
            <a:pPr algn="ctr"/>
            <a:r>
              <a:rPr lang="en-US" b="1" i="1" baseline="30000">
                <a:latin typeface="Times New Roman" pitchFamily="18" charset="0"/>
                <a:cs typeface="Times New Roman" pitchFamily="18" charset="0"/>
              </a:rPr>
              <a:t> </a:t>
            </a:r>
            <a:r>
              <a:rPr lang="en-US" sz="1200" b="1" i="1">
                <a:latin typeface="Times New Roman" pitchFamily="18" charset="0"/>
                <a:cs typeface="Times New Roman" pitchFamily="18" charset="0"/>
              </a:rPr>
              <a:t>R</a:t>
            </a:r>
            <a:r>
              <a:rPr lang="en-US" sz="1200" b="1" i="1" baseline="-25000">
                <a:latin typeface="Times New Roman" pitchFamily="18" charset="0"/>
                <a:cs typeface="Times New Roman" pitchFamily="18" charset="0"/>
              </a:rPr>
              <a:t>f</a:t>
            </a:r>
            <a:endParaRPr lang="en-US" sz="2400">
              <a:latin typeface="Times New Roman" pitchFamily="18" charset="0"/>
            </a:endParaRPr>
          </a:p>
        </p:txBody>
      </p:sp>
      <p:sp>
        <p:nvSpPr>
          <p:cNvPr id="20513" name="Rectangle 33"/>
          <p:cNvSpPr>
            <a:spLocks noChangeArrowheads="1"/>
          </p:cNvSpPr>
          <p:nvPr/>
        </p:nvSpPr>
        <p:spPr bwMode="auto">
          <a:xfrm>
            <a:off x="2514600" y="3752850"/>
            <a:ext cx="457200" cy="304800"/>
          </a:xfrm>
          <a:prstGeom prst="rect">
            <a:avLst/>
          </a:prstGeom>
          <a:noFill/>
          <a:ln w="9525">
            <a:noFill/>
            <a:miter lim="800000"/>
            <a:headEnd/>
            <a:tailEnd/>
          </a:ln>
        </p:spPr>
        <p:txBody>
          <a:bodyPr wrap="none" anchor="ctr"/>
          <a:lstStyle/>
          <a:p>
            <a:pPr algn="ctr"/>
            <a:r>
              <a:rPr lang="en-US" sz="2800" b="1">
                <a:latin typeface="Times New Roman" pitchFamily="18" charset="0"/>
              </a:rPr>
              <a:t>u</a:t>
            </a:r>
          </a:p>
        </p:txBody>
      </p:sp>
      <p:sp>
        <p:nvSpPr>
          <p:cNvPr id="20514" name="Rectangle 34"/>
          <p:cNvSpPr>
            <a:spLocks noChangeArrowheads="1"/>
          </p:cNvSpPr>
          <p:nvPr/>
        </p:nvSpPr>
        <p:spPr bwMode="auto">
          <a:xfrm>
            <a:off x="3810000" y="2952750"/>
            <a:ext cx="457200" cy="304800"/>
          </a:xfrm>
          <a:prstGeom prst="rect">
            <a:avLst/>
          </a:prstGeom>
          <a:noFill/>
          <a:ln w="9525">
            <a:noFill/>
            <a:miter lim="800000"/>
            <a:headEnd/>
            <a:tailEnd/>
          </a:ln>
        </p:spPr>
        <p:txBody>
          <a:bodyPr wrap="none" anchor="ctr"/>
          <a:lstStyle/>
          <a:p>
            <a:pPr algn="ctr"/>
            <a:r>
              <a:rPr lang="en-US" sz="2600" b="1">
                <a:latin typeface="Times New Roman" pitchFamily="18" charset="0"/>
              </a:rPr>
              <a:t>D</a:t>
            </a:r>
          </a:p>
        </p:txBody>
      </p:sp>
      <p:sp>
        <p:nvSpPr>
          <p:cNvPr id="20515" name="Rectangle 35"/>
          <p:cNvSpPr>
            <a:spLocks noChangeArrowheads="1"/>
          </p:cNvSpPr>
          <p:nvPr/>
        </p:nvSpPr>
        <p:spPr bwMode="auto">
          <a:xfrm>
            <a:off x="5029200" y="2057400"/>
            <a:ext cx="457200" cy="361950"/>
          </a:xfrm>
          <a:prstGeom prst="rect">
            <a:avLst/>
          </a:prstGeom>
          <a:noFill/>
          <a:ln w="9525">
            <a:noFill/>
            <a:miter lim="800000"/>
            <a:headEnd/>
            <a:tailEnd/>
          </a:ln>
        </p:spPr>
        <p:txBody>
          <a:bodyPr wrap="none" anchor="ctr"/>
          <a:lstStyle/>
          <a:p>
            <a:pPr algn="ctr"/>
            <a:r>
              <a:rPr lang="en-US" sz="2600" b="1">
                <a:latin typeface="Times New Roman" pitchFamily="18" charset="0"/>
              </a:rPr>
              <a:t>E</a:t>
            </a:r>
          </a:p>
        </p:txBody>
      </p:sp>
      <p:sp>
        <p:nvSpPr>
          <p:cNvPr id="20516" name="Rectangle 36"/>
          <p:cNvSpPr>
            <a:spLocks noChangeArrowheads="1"/>
          </p:cNvSpPr>
          <p:nvPr/>
        </p:nvSpPr>
        <p:spPr bwMode="auto">
          <a:xfrm>
            <a:off x="5791200" y="1676400"/>
            <a:ext cx="457200" cy="361950"/>
          </a:xfrm>
          <a:prstGeom prst="rect">
            <a:avLst/>
          </a:prstGeom>
          <a:noFill/>
          <a:ln w="9525">
            <a:noFill/>
            <a:miter lim="800000"/>
            <a:headEnd/>
            <a:tailEnd/>
          </a:ln>
        </p:spPr>
        <p:txBody>
          <a:bodyPr wrap="none" anchor="ctr"/>
          <a:lstStyle/>
          <a:p>
            <a:pPr algn="ctr"/>
            <a:r>
              <a:rPr lang="en-US" sz="2600" b="1">
                <a:latin typeface="Times New Roman" pitchFamily="18" charset="0"/>
              </a:rPr>
              <a:t>V</a:t>
            </a:r>
          </a:p>
        </p:txBody>
      </p:sp>
      <p:sp>
        <p:nvSpPr>
          <p:cNvPr id="20517" name="Rectangle 37"/>
          <p:cNvSpPr>
            <a:spLocks noChangeArrowheads="1"/>
          </p:cNvSpPr>
          <p:nvPr/>
        </p:nvSpPr>
        <p:spPr bwMode="auto">
          <a:xfrm>
            <a:off x="6781800" y="1524000"/>
            <a:ext cx="228600" cy="228600"/>
          </a:xfrm>
          <a:prstGeom prst="rect">
            <a:avLst/>
          </a:prstGeom>
          <a:noFill/>
          <a:ln w="9525">
            <a:noFill/>
            <a:miter lim="800000"/>
            <a:headEnd/>
            <a:tailEnd/>
          </a:ln>
        </p:spPr>
        <p:txBody>
          <a:bodyPr wrap="none" anchor="ctr"/>
          <a:lstStyle/>
          <a:p>
            <a:pPr algn="ctr"/>
            <a:r>
              <a:rPr lang="en-US" sz="1200" b="1">
                <a:latin typeface="Times New Roman" pitchFamily="18" charset="0"/>
              </a:rPr>
              <a:t>G</a:t>
            </a:r>
          </a:p>
        </p:txBody>
      </p:sp>
      <p:sp>
        <p:nvSpPr>
          <p:cNvPr id="20518" name="Rectangle 38"/>
          <p:cNvSpPr>
            <a:spLocks noChangeArrowheads="1"/>
          </p:cNvSpPr>
          <p:nvPr/>
        </p:nvSpPr>
        <p:spPr bwMode="auto">
          <a:xfrm>
            <a:off x="5562600" y="2514600"/>
            <a:ext cx="457200" cy="361950"/>
          </a:xfrm>
          <a:prstGeom prst="rect">
            <a:avLst/>
          </a:prstGeom>
          <a:noFill/>
          <a:ln w="9525">
            <a:noFill/>
            <a:miter lim="800000"/>
            <a:headEnd/>
            <a:tailEnd/>
          </a:ln>
        </p:spPr>
        <p:txBody>
          <a:bodyPr wrap="none" anchor="ctr"/>
          <a:lstStyle/>
          <a:p>
            <a:pPr algn="ctr"/>
            <a:r>
              <a:rPr lang="en-US" sz="2600" b="1">
                <a:latin typeface="Times New Roman" pitchFamily="18" charset="0"/>
              </a:rPr>
              <a:t>B</a:t>
            </a:r>
          </a:p>
        </p:txBody>
      </p:sp>
      <p:sp>
        <p:nvSpPr>
          <p:cNvPr id="20519" name="Rectangle 39"/>
          <p:cNvSpPr>
            <a:spLocks noChangeArrowheads="1"/>
          </p:cNvSpPr>
          <p:nvPr/>
        </p:nvSpPr>
        <p:spPr bwMode="auto">
          <a:xfrm>
            <a:off x="3790950" y="3467100"/>
            <a:ext cx="457200" cy="285750"/>
          </a:xfrm>
          <a:prstGeom prst="rect">
            <a:avLst/>
          </a:prstGeom>
          <a:noFill/>
          <a:ln w="9525">
            <a:noFill/>
            <a:miter lim="800000"/>
            <a:headEnd/>
            <a:tailEnd/>
          </a:ln>
        </p:spPr>
        <p:txBody>
          <a:bodyPr wrap="none" anchor="ctr"/>
          <a:lstStyle/>
          <a:p>
            <a:pPr algn="ctr"/>
            <a:r>
              <a:rPr lang="en-US" sz="2600" b="1">
                <a:latin typeface="Times New Roman" pitchFamily="18" charset="0"/>
              </a:rPr>
              <a:t>C</a:t>
            </a:r>
          </a:p>
        </p:txBody>
      </p:sp>
      <p:sp>
        <p:nvSpPr>
          <p:cNvPr id="20520" name="Rectangle 40"/>
          <p:cNvSpPr>
            <a:spLocks noChangeArrowheads="1"/>
          </p:cNvSpPr>
          <p:nvPr/>
        </p:nvSpPr>
        <p:spPr bwMode="auto">
          <a:xfrm>
            <a:off x="4419600" y="3314700"/>
            <a:ext cx="228600" cy="228600"/>
          </a:xfrm>
          <a:prstGeom prst="rect">
            <a:avLst/>
          </a:prstGeom>
          <a:noFill/>
          <a:ln w="9525">
            <a:noFill/>
            <a:miter lim="800000"/>
            <a:headEnd/>
            <a:tailEnd/>
          </a:ln>
        </p:spPr>
        <p:txBody>
          <a:bodyPr wrap="none" anchor="ctr"/>
          <a:lstStyle/>
          <a:p>
            <a:pPr algn="ctr"/>
            <a:r>
              <a:rPr lang="en-US" sz="1200" b="1">
                <a:latin typeface="Times New Roman" pitchFamily="18" charset="0"/>
              </a:rPr>
              <a:t>F</a:t>
            </a:r>
          </a:p>
        </p:txBody>
      </p:sp>
      <p:sp>
        <p:nvSpPr>
          <p:cNvPr id="20521" name="Rectangle 41"/>
          <p:cNvSpPr>
            <a:spLocks noChangeArrowheads="1"/>
          </p:cNvSpPr>
          <p:nvPr/>
        </p:nvSpPr>
        <p:spPr bwMode="auto">
          <a:xfrm>
            <a:off x="4800600" y="3352800"/>
            <a:ext cx="228600" cy="228600"/>
          </a:xfrm>
          <a:prstGeom prst="rect">
            <a:avLst/>
          </a:prstGeom>
          <a:noFill/>
          <a:ln w="9525">
            <a:noFill/>
            <a:miter lim="800000"/>
            <a:headEnd/>
            <a:tailEnd/>
          </a:ln>
        </p:spPr>
        <p:txBody>
          <a:bodyPr wrap="none" anchor="ctr"/>
          <a:lstStyle/>
          <a:p>
            <a:pPr algn="ctr"/>
            <a:r>
              <a:rPr lang="en-US" sz="1200" b="1">
                <a:latin typeface="Times New Roman" pitchFamily="18" charset="0"/>
              </a:rPr>
              <a:t>Y</a:t>
            </a:r>
          </a:p>
        </p:txBody>
      </p:sp>
      <p:sp>
        <p:nvSpPr>
          <p:cNvPr id="20522" name="Rectangle 42"/>
          <p:cNvSpPr>
            <a:spLocks noChangeArrowheads="1"/>
          </p:cNvSpPr>
          <p:nvPr/>
        </p:nvSpPr>
        <p:spPr bwMode="auto">
          <a:xfrm>
            <a:off x="7029450" y="2609850"/>
            <a:ext cx="228600" cy="228600"/>
          </a:xfrm>
          <a:prstGeom prst="rect">
            <a:avLst/>
          </a:prstGeom>
          <a:noFill/>
          <a:ln w="9525">
            <a:noFill/>
            <a:miter lim="800000"/>
            <a:headEnd/>
            <a:tailEnd/>
          </a:ln>
        </p:spPr>
        <p:txBody>
          <a:bodyPr wrap="none" anchor="ctr"/>
          <a:lstStyle/>
          <a:p>
            <a:pPr algn="ctr"/>
            <a:r>
              <a:rPr lang="en-US" sz="1200" b="1">
                <a:latin typeface="Times New Roman" pitchFamily="18" charset="0"/>
              </a:rPr>
              <a:t>I</a:t>
            </a:r>
          </a:p>
        </p:txBody>
      </p:sp>
      <p:sp>
        <p:nvSpPr>
          <p:cNvPr id="20523" name="Rectangle 43"/>
          <p:cNvSpPr>
            <a:spLocks noChangeArrowheads="1"/>
          </p:cNvSpPr>
          <p:nvPr/>
        </p:nvSpPr>
        <p:spPr bwMode="auto">
          <a:xfrm>
            <a:off x="6267450" y="1619250"/>
            <a:ext cx="381000" cy="228600"/>
          </a:xfrm>
          <a:prstGeom prst="rect">
            <a:avLst/>
          </a:prstGeom>
          <a:noFill/>
          <a:ln w="9525">
            <a:noFill/>
            <a:miter lim="800000"/>
            <a:headEnd/>
            <a:tailEnd/>
          </a:ln>
        </p:spPr>
        <p:txBody>
          <a:bodyPr wrap="none" anchor="ctr"/>
          <a:lstStyle/>
          <a:p>
            <a:pPr algn="ctr"/>
            <a:r>
              <a:rPr lang="en-US" sz="1200" b="1">
                <a:latin typeface="Times New Roman" pitchFamily="18" charset="0"/>
              </a:rPr>
              <a:t>II</a:t>
            </a:r>
          </a:p>
        </p:txBody>
      </p:sp>
      <p:sp>
        <p:nvSpPr>
          <p:cNvPr id="20524" name="Rectangle 44"/>
          <p:cNvSpPr>
            <a:spLocks noChangeArrowheads="1"/>
          </p:cNvSpPr>
          <p:nvPr/>
        </p:nvSpPr>
        <p:spPr bwMode="auto">
          <a:xfrm>
            <a:off x="2152650" y="4381500"/>
            <a:ext cx="190500" cy="190500"/>
          </a:xfrm>
          <a:prstGeom prst="rect">
            <a:avLst/>
          </a:prstGeom>
          <a:noFill/>
          <a:ln w="9525">
            <a:noFill/>
            <a:miter lim="800000"/>
            <a:headEnd/>
            <a:tailEnd/>
          </a:ln>
        </p:spPr>
        <p:txBody>
          <a:bodyPr wrap="none" anchor="ctr"/>
          <a:lstStyle/>
          <a:p>
            <a:pPr algn="ctr"/>
            <a:r>
              <a:rPr lang="en-US" baseline="30000">
                <a:latin typeface="Times New Roman" pitchFamily="18" charset="0"/>
                <a:cs typeface="Times New Roman" pitchFamily="18" charset="0"/>
              </a:rPr>
              <a:t>   </a:t>
            </a:r>
            <a:r>
              <a:rPr lang="en-US" sz="2400">
                <a:latin typeface="Times New Roman" pitchFamily="18" charset="0"/>
                <a:cs typeface="Times New Roman" pitchFamily="18" charset="0"/>
              </a:rPr>
              <a:t>•</a:t>
            </a:r>
            <a:endParaRPr lang="en-US" sz="2400">
              <a:latin typeface="Times New Roman" pitchFamily="18" charset="0"/>
            </a:endParaRPr>
          </a:p>
        </p:txBody>
      </p:sp>
      <p:sp>
        <p:nvSpPr>
          <p:cNvPr id="20525" name="Rectangle 45"/>
          <p:cNvSpPr>
            <a:spLocks noChangeArrowheads="1"/>
          </p:cNvSpPr>
          <p:nvPr/>
        </p:nvSpPr>
        <p:spPr bwMode="auto">
          <a:xfrm>
            <a:off x="4800600" y="2533650"/>
            <a:ext cx="228600" cy="228600"/>
          </a:xfrm>
          <a:prstGeom prst="rect">
            <a:avLst/>
          </a:prstGeom>
          <a:noFill/>
          <a:ln w="9525">
            <a:noFill/>
            <a:miter lim="800000"/>
            <a:headEnd/>
            <a:tailEnd/>
          </a:ln>
        </p:spPr>
        <p:txBody>
          <a:bodyPr wrap="none" anchor="ctr"/>
          <a:lstStyle/>
          <a:p>
            <a:pPr algn="ctr"/>
            <a:r>
              <a:rPr lang="en-US" sz="1200" b="1">
                <a:latin typeface="Times New Roman" pitchFamily="18" charset="0"/>
              </a:rPr>
              <a:t>S</a:t>
            </a:r>
          </a:p>
        </p:txBody>
      </p:sp>
      <p:sp>
        <p:nvSpPr>
          <p:cNvPr id="20526" name="Text Box 46"/>
          <p:cNvSpPr txBox="1">
            <a:spLocks noChangeArrowheads="1"/>
          </p:cNvSpPr>
          <p:nvPr/>
        </p:nvSpPr>
        <p:spPr bwMode="auto">
          <a:xfrm>
            <a:off x="0" y="0"/>
            <a:ext cx="9144000" cy="946150"/>
          </a:xfrm>
          <a:prstGeom prst="rect">
            <a:avLst/>
          </a:prstGeom>
          <a:noFill/>
          <a:ln w="9525">
            <a:noFill/>
            <a:miter lim="800000"/>
            <a:headEnd/>
            <a:tailEnd/>
          </a:ln>
        </p:spPr>
        <p:txBody>
          <a:bodyPr>
            <a:spAutoFit/>
          </a:bodyPr>
          <a:lstStyle/>
          <a:p>
            <a:pPr algn="ctr">
              <a:spcBef>
                <a:spcPct val="50000"/>
              </a:spcBef>
            </a:pPr>
            <a:r>
              <a:rPr lang="en-US" sz="2800" b="1" u="sng">
                <a:latin typeface="Times New Roman" pitchFamily="18" charset="0"/>
              </a:rPr>
              <a:t>RISKLESS LENDING AND                                        BORROWING OPPORTUNITY</a:t>
            </a:r>
          </a:p>
        </p:txBody>
      </p:sp>
      <p:sp>
        <p:nvSpPr>
          <p:cNvPr id="20527" name="Text Box 47"/>
          <p:cNvSpPr txBox="1">
            <a:spLocks noChangeArrowheads="1"/>
          </p:cNvSpPr>
          <p:nvPr/>
        </p:nvSpPr>
        <p:spPr bwMode="auto">
          <a:xfrm>
            <a:off x="0" y="6042025"/>
            <a:ext cx="9144000" cy="641350"/>
          </a:xfrm>
          <a:prstGeom prst="rect">
            <a:avLst/>
          </a:prstGeom>
          <a:noFill/>
          <a:ln w="9525">
            <a:noFill/>
            <a:miter lim="800000"/>
            <a:headEnd/>
            <a:tailEnd/>
          </a:ln>
        </p:spPr>
        <p:txBody>
          <a:bodyPr>
            <a:spAutoFit/>
          </a:bodyPr>
          <a:lstStyle/>
          <a:p>
            <a:pPr algn="just">
              <a:spcBef>
                <a:spcPct val="50000"/>
              </a:spcBef>
            </a:pPr>
            <a:r>
              <a:rPr lang="en-US" b="1">
                <a:latin typeface="Times New Roman" pitchFamily="18" charset="0"/>
              </a:rPr>
              <a:t>Thus, with the opportunity of lending and borrowing, the efficient frontier changes. It is no longer AFX. Rather, it becomes R</a:t>
            </a:r>
            <a:r>
              <a:rPr lang="en-US" b="1" baseline="-25000">
                <a:latin typeface="Times New Roman" pitchFamily="18" charset="0"/>
              </a:rPr>
              <a:t>f</a:t>
            </a:r>
            <a:r>
              <a:rPr lang="en-US" b="1">
                <a:latin typeface="Times New Roman" pitchFamily="18" charset="0"/>
              </a:rPr>
              <a:t> SG as it domniates AFX.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66675"/>
            <a:ext cx="9144000" cy="6754813"/>
          </a:xfrm>
          <a:prstGeom prst="rect">
            <a:avLst/>
          </a:prstGeom>
          <a:noFill/>
          <a:ln w="9525">
            <a:noFill/>
            <a:miter lim="800000"/>
            <a:headEnd/>
            <a:tailEnd/>
          </a:ln>
        </p:spPr>
        <p:txBody>
          <a:bodyPr anchor="ctr">
            <a:spAutoFit/>
          </a:bodyPr>
          <a:lstStyle/>
          <a:p>
            <a:pPr marL="342900" indent="-342900" algn="just">
              <a:tabLst>
                <a:tab pos="457200" algn="l"/>
              </a:tabLst>
            </a:pPr>
            <a:r>
              <a:rPr lang="en-US" sz="2800" b="1"/>
              <a:t>MARKOWITZ MODEL AND EFFICIENT FRONTIER</a:t>
            </a:r>
          </a:p>
          <a:p>
            <a:pPr marL="342900" indent="-342900" algn="just">
              <a:tabLst>
                <a:tab pos="457200" algn="l"/>
              </a:tabLst>
            </a:pPr>
            <a:endParaRPr lang="en-US" sz="2800" b="1"/>
          </a:p>
          <a:p>
            <a:pPr marL="342900" indent="-342900" algn="just">
              <a:tabLst>
                <a:tab pos="457200" algn="l"/>
              </a:tabLst>
            </a:pPr>
            <a:r>
              <a:rPr lang="en-US" sz="2800" b="1"/>
              <a:t>The Markowitz Model of portfolio analysis generates an efficient frontier, which is a set of efficient portfolios.</a:t>
            </a:r>
            <a:r>
              <a:rPr lang="en-US" sz="2800"/>
              <a:t> </a:t>
            </a:r>
          </a:p>
          <a:p>
            <a:pPr marL="342900" indent="-342900" algn="just">
              <a:tabLst>
                <a:tab pos="457200" algn="l"/>
              </a:tabLst>
            </a:pPr>
            <a:endParaRPr lang="en-US" sz="2800"/>
          </a:p>
          <a:p>
            <a:pPr marL="342900" indent="-342900" algn="just">
              <a:tabLst>
                <a:tab pos="457200" algn="l"/>
              </a:tabLst>
            </a:pPr>
            <a:r>
              <a:rPr lang="en-US" sz="2800"/>
              <a:t>Efficient portfolio is that portfolio which has no alternative with </a:t>
            </a:r>
          </a:p>
          <a:p>
            <a:pPr marL="342900" indent="-342900" algn="just">
              <a:tabLst>
                <a:tab pos="457200" algn="l"/>
              </a:tabLst>
            </a:pPr>
            <a:endParaRPr lang="en-US" sz="2800"/>
          </a:p>
          <a:p>
            <a:pPr marL="342900" indent="-342900" algn="just">
              <a:buFont typeface="Wingdings" pitchFamily="2" charset="2"/>
              <a:buChar char="v"/>
              <a:tabLst>
                <a:tab pos="457200" algn="l"/>
              </a:tabLst>
            </a:pPr>
            <a:r>
              <a:rPr lang="en-US" sz="2800"/>
              <a:t>The same expected return of portfolio  and lower standard deviation of portfolio</a:t>
            </a:r>
          </a:p>
          <a:p>
            <a:pPr marL="342900" indent="-342900" algn="just">
              <a:lnSpc>
                <a:spcPct val="30000"/>
              </a:lnSpc>
              <a:buFont typeface="Wingdings" pitchFamily="2" charset="2"/>
              <a:buChar char="v"/>
              <a:tabLst>
                <a:tab pos="457200" algn="l"/>
              </a:tabLst>
            </a:pPr>
            <a:endParaRPr lang="en-US" sz="2800"/>
          </a:p>
          <a:p>
            <a:pPr marL="342900" indent="-342900" algn="just">
              <a:buFont typeface="Wingdings" pitchFamily="2" charset="2"/>
              <a:buChar char="v"/>
              <a:tabLst>
                <a:tab pos="457200" algn="l"/>
              </a:tabLst>
            </a:pPr>
            <a:r>
              <a:rPr lang="en-US" sz="2800"/>
              <a:t>The same standard deviation of portfolio and higher expected return of portfolio</a:t>
            </a:r>
          </a:p>
          <a:p>
            <a:pPr marL="342900" indent="-342900" algn="just">
              <a:lnSpc>
                <a:spcPct val="30000"/>
              </a:lnSpc>
              <a:buFont typeface="Wingdings" pitchFamily="2" charset="2"/>
              <a:buNone/>
              <a:tabLst>
                <a:tab pos="457200" algn="l"/>
              </a:tabLst>
            </a:pPr>
            <a:endParaRPr lang="en-US" sz="2800"/>
          </a:p>
          <a:p>
            <a:pPr marL="342900" indent="-342900" algn="just">
              <a:buFont typeface="Wingdings" pitchFamily="2" charset="2"/>
              <a:buChar char="v"/>
              <a:tabLst>
                <a:tab pos="457200" algn="l"/>
              </a:tabLst>
            </a:pPr>
            <a:r>
              <a:rPr lang="en-US" sz="2800"/>
              <a:t>A higher expected return of portfolio and lower standard deviation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9144000" cy="6945313"/>
          </a:xfrm>
          <a:prstGeom prst="rect">
            <a:avLst/>
          </a:prstGeom>
          <a:noFill/>
          <a:ln w="9525">
            <a:noFill/>
            <a:miter lim="800000"/>
            <a:headEnd/>
            <a:tailEnd/>
          </a:ln>
        </p:spPr>
        <p:txBody>
          <a:bodyPr>
            <a:spAutoFit/>
          </a:bodyPr>
          <a:lstStyle/>
          <a:p>
            <a:pPr marL="342900" indent="-342900" algn="just"/>
            <a:r>
              <a:rPr lang="en-US" sz="2800" b="1"/>
              <a:t>SEPARATION THEOREM</a:t>
            </a:r>
          </a:p>
          <a:p>
            <a:pPr marL="342900" indent="-342900" algn="just"/>
            <a:endParaRPr lang="en-US" sz="2800" b="1"/>
          </a:p>
          <a:p>
            <a:pPr marL="342900" indent="-342900" algn="just"/>
            <a:r>
              <a:rPr lang="en-US" sz="2800" b="1">
                <a:sym typeface="Symbol" pitchFamily="18" charset="2"/>
              </a:rPr>
              <a:t>• </a:t>
            </a:r>
            <a:r>
              <a:rPr lang="en-US" sz="2700"/>
              <a:t>Since </a:t>
            </a:r>
            <a:r>
              <a:rPr lang="en-US" sz="2700" i="1"/>
              <a:t>Rf </a:t>
            </a:r>
            <a:r>
              <a:rPr lang="en-US" sz="2700"/>
              <a:t>SG dominates AFX, every investor would do well to choose some combination of </a:t>
            </a:r>
            <a:r>
              <a:rPr lang="en-US" sz="2700" i="1"/>
              <a:t>Rf</a:t>
            </a:r>
            <a:r>
              <a:rPr lang="en-US" sz="2700"/>
              <a:t>  and S. A conservative investor may choose a point like U, whereas an aggressive investor may  choose a point like V.</a:t>
            </a:r>
          </a:p>
          <a:p>
            <a:pPr marL="342900" indent="-342900" algn="just"/>
            <a:endParaRPr lang="en-US" sz="2700"/>
          </a:p>
          <a:p>
            <a:pPr marL="342900" indent="-342900" algn="just"/>
            <a:r>
              <a:rPr lang="en-US" sz="2700"/>
              <a:t>• Thus, the task of portfolio selection can be separated into two steps:</a:t>
            </a:r>
          </a:p>
          <a:p>
            <a:pPr marL="342900" indent="-342900" algn="just">
              <a:lnSpc>
                <a:spcPct val="25000"/>
              </a:lnSpc>
            </a:pPr>
            <a:endParaRPr lang="en-US" sz="2700"/>
          </a:p>
          <a:p>
            <a:pPr marL="800100" lvl="1" indent="-342900" algn="just">
              <a:buFont typeface="Wingdings" pitchFamily="2" charset="2"/>
              <a:buChar char="v"/>
            </a:pPr>
            <a:r>
              <a:rPr lang="en-US" sz="2700"/>
              <a:t>Identification of S, the optimal portfolio of risky securities.</a:t>
            </a:r>
          </a:p>
          <a:p>
            <a:pPr marL="800100" lvl="1" indent="-342900" algn="just">
              <a:lnSpc>
                <a:spcPct val="30000"/>
              </a:lnSpc>
              <a:buFont typeface="Wingdings" pitchFamily="2" charset="2"/>
              <a:buChar char="v"/>
            </a:pPr>
            <a:endParaRPr lang="en-US" sz="2700"/>
          </a:p>
          <a:p>
            <a:pPr marL="800100" lvl="1" indent="-342900" algn="just">
              <a:buFont typeface="Wingdings" pitchFamily="2" charset="2"/>
              <a:buChar char="v"/>
            </a:pPr>
            <a:r>
              <a:rPr lang="en-US" sz="2700"/>
              <a:t>Choice of a combination of </a:t>
            </a:r>
            <a:r>
              <a:rPr lang="en-US" sz="2700" i="1"/>
              <a:t>Rf</a:t>
            </a:r>
            <a:r>
              <a:rPr lang="en-US" sz="2700"/>
              <a:t> and S, depending on one’s risk attitude.</a:t>
            </a:r>
          </a:p>
          <a:p>
            <a:pPr marL="800100" lvl="1" indent="-342900" algn="just">
              <a:buFont typeface="Wingdings" pitchFamily="2" charset="2"/>
              <a:buChar char="v"/>
            </a:pPr>
            <a:r>
              <a:rPr lang="en-US" sz="2700"/>
              <a:t> This is the import of the celebrated separation theorem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331788"/>
            <a:ext cx="9144000" cy="6070600"/>
          </a:xfrm>
          <a:prstGeom prst="rect">
            <a:avLst/>
          </a:prstGeom>
          <a:noFill/>
          <a:ln w="9525">
            <a:noFill/>
            <a:miter lim="800000"/>
            <a:headEnd/>
            <a:tailEnd/>
          </a:ln>
        </p:spPr>
        <p:txBody>
          <a:bodyPr anchor="ctr">
            <a:spAutoFit/>
          </a:bodyPr>
          <a:lstStyle/>
          <a:p>
            <a:pPr marL="342900" indent="-342900" algn="just"/>
            <a:r>
              <a:rPr lang="en-US" sz="2800" b="1"/>
              <a:t>Explanation : SEPARATION THEOREM</a:t>
            </a:r>
          </a:p>
          <a:p>
            <a:pPr marL="342900" indent="-342900" algn="just"/>
            <a:endParaRPr lang="en-US" sz="2800" b="1"/>
          </a:p>
          <a:p>
            <a:pPr marL="342900" indent="-342900" algn="just">
              <a:buFont typeface="Wingdings" pitchFamily="2" charset="2"/>
              <a:buChar char="v"/>
            </a:pPr>
            <a:r>
              <a:rPr lang="en-US" sz="2800"/>
              <a:t>According to the portfolio theory, each investor should choose an appropriate portfolio along the efficient frontier. </a:t>
            </a:r>
          </a:p>
          <a:p>
            <a:pPr marL="342900" indent="-342900" algn="just">
              <a:buFont typeface="Wingdings" pitchFamily="2" charset="2"/>
              <a:buNone/>
            </a:pPr>
            <a:endParaRPr lang="en-US" sz="2800"/>
          </a:p>
          <a:p>
            <a:pPr marL="342900" indent="-342900" algn="just">
              <a:buFont typeface="Wingdings" pitchFamily="2" charset="2"/>
              <a:buChar char="v"/>
            </a:pPr>
            <a:r>
              <a:rPr lang="en-US" sz="2800"/>
              <a:t>The particular portfolio chosen may or may not involve borrowing or the use of leveraged, or short positions.  The investment decision (to choose efficient portfolio from among others) and the financing decision (whether or not their portfolio involved borrowing, or short sales) are determined simultaneously in accordance with the risk level, identified by the investor at an acceptable level.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300038"/>
            <a:ext cx="9144000" cy="5934075"/>
          </a:xfrm>
          <a:prstGeom prst="rect">
            <a:avLst/>
          </a:prstGeom>
          <a:noFill/>
          <a:ln w="9525">
            <a:noFill/>
            <a:miter lim="800000"/>
            <a:headEnd/>
            <a:tailEnd/>
          </a:ln>
        </p:spPr>
        <p:txBody>
          <a:bodyPr anchor="ctr">
            <a:spAutoFit/>
          </a:bodyPr>
          <a:lstStyle/>
          <a:p>
            <a:pPr algn="just"/>
            <a:r>
              <a:rPr lang="en-US" sz="2400" b="1"/>
              <a:t>MARKET PORTFOLIO</a:t>
            </a:r>
          </a:p>
          <a:p>
            <a:pPr algn="just"/>
            <a:endParaRPr lang="en-US" sz="2400"/>
          </a:p>
          <a:p>
            <a:pPr algn="just"/>
            <a:r>
              <a:rPr lang="en-US" sz="2400"/>
              <a:t>A portfolio that contains all securities is called the Market Portfolio.  Because all investors should choose the market portfolio, it should contain all available securities.  </a:t>
            </a:r>
          </a:p>
          <a:p>
            <a:pPr algn="just"/>
            <a:endParaRPr lang="en-US" sz="2400"/>
          </a:p>
          <a:p>
            <a:pPr algn="just"/>
            <a:r>
              <a:rPr lang="en-US" sz="2400" b="1"/>
              <a:t>THE MARKET PORTFOLIO IN PRACTICE</a:t>
            </a:r>
          </a:p>
          <a:p>
            <a:pPr algn="just"/>
            <a:endParaRPr lang="en-US" sz="2400"/>
          </a:p>
          <a:p>
            <a:pPr algn="just">
              <a:buFont typeface="Wingdings" pitchFamily="2" charset="2"/>
              <a:buChar char="v"/>
            </a:pPr>
            <a:r>
              <a:rPr lang="en-US" sz="2400"/>
              <a:t>It is a known fact that the market portfolio has all different kinds of stocks included, and when in equilibrium, the different assets included in the portfolio are in proportion to their market value.</a:t>
            </a:r>
          </a:p>
          <a:p>
            <a:pPr algn="just">
              <a:buFont typeface="Wingdings" pitchFamily="2" charset="2"/>
              <a:buChar char="v"/>
            </a:pPr>
            <a:endParaRPr lang="en-US" sz="2400"/>
          </a:p>
          <a:p>
            <a:pPr algn="just">
              <a:buFont typeface="Wingdings" pitchFamily="2" charset="2"/>
              <a:buChar char="v"/>
            </a:pPr>
            <a:r>
              <a:rPr lang="en-US" sz="2400"/>
              <a:t>  Ideally, the market portfolio should not only contain stocks and bonds but also other assets such as coins, stamps, real estate and options, each assigned a different weight in proportion to their respective market values.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241300"/>
            <a:ext cx="9144000" cy="6664325"/>
          </a:xfrm>
          <a:prstGeom prst="rect">
            <a:avLst/>
          </a:prstGeom>
          <a:noFill/>
          <a:ln w="9525">
            <a:noFill/>
            <a:miter lim="800000"/>
            <a:headEnd/>
            <a:tailEnd/>
          </a:ln>
        </p:spPr>
        <p:txBody>
          <a:bodyPr anchor="ctr">
            <a:spAutoFit/>
          </a:bodyPr>
          <a:lstStyle/>
          <a:p>
            <a:pPr marL="342900" indent="-342900" algn="just"/>
            <a:r>
              <a:rPr lang="en-US" sz="2400" b="1"/>
              <a:t>THE CAPITAL MARKET LINE (CML)</a:t>
            </a:r>
          </a:p>
          <a:p>
            <a:pPr marL="342900" indent="-342900" algn="just"/>
            <a:endParaRPr lang="en-US" sz="2400"/>
          </a:p>
          <a:p>
            <a:pPr marL="342900" indent="-342900" algn="just">
              <a:buFont typeface="Wingdings" pitchFamily="2" charset="2"/>
              <a:buChar char="v"/>
            </a:pPr>
            <a:r>
              <a:rPr lang="en-US" sz="2400"/>
              <a:t>A line used in the capital asset pricing model to illustrate the rates of return for efficient portfolios depending on the risk-free rate of return and the level of risk (standard deviation) for a particular portfolio. </a:t>
            </a:r>
          </a:p>
          <a:p>
            <a:pPr marL="342900" indent="-342900" algn="just">
              <a:buFont typeface="Wingdings" pitchFamily="2" charset="2"/>
              <a:buChar char="v"/>
            </a:pPr>
            <a:endParaRPr lang="en-US" sz="2400"/>
          </a:p>
          <a:p>
            <a:pPr marL="342900" indent="-342900" algn="just">
              <a:buFont typeface="Wingdings" pitchFamily="2" charset="2"/>
              <a:buChar char="v"/>
            </a:pPr>
            <a:r>
              <a:rPr lang="en-US" sz="2400"/>
              <a:t>The CML is derived by drawing a tangent line from the intercept point on the efficient frontier to the point where the expected return equals the risk-free rate of return.</a:t>
            </a:r>
          </a:p>
          <a:p>
            <a:pPr marL="342900" indent="-342900" algn="just">
              <a:buFont typeface="Wingdings" pitchFamily="2" charset="2"/>
              <a:buChar char="v"/>
            </a:pPr>
            <a:endParaRPr lang="en-US" sz="2400"/>
          </a:p>
          <a:p>
            <a:pPr marL="342900" indent="-342900" algn="just">
              <a:buFont typeface="Wingdings" pitchFamily="2" charset="2"/>
              <a:buChar char="v"/>
            </a:pPr>
            <a:r>
              <a:rPr lang="en-US" sz="2400"/>
              <a:t>The CML is considered to be superior to the efficient frontier since it takes into account the inclusion of a risk-free asset in the portfolio </a:t>
            </a:r>
          </a:p>
          <a:p>
            <a:pPr marL="342900" indent="-342900" algn="just">
              <a:buFont typeface="Wingdings" pitchFamily="2" charset="2"/>
              <a:buChar char="v"/>
            </a:pPr>
            <a:endParaRPr lang="en-US" sz="2400"/>
          </a:p>
          <a:p>
            <a:pPr marL="342900" indent="-342900" algn="just">
              <a:buFont typeface="Wingdings" pitchFamily="2" charset="2"/>
              <a:buChar char="v"/>
            </a:pPr>
            <a:r>
              <a:rPr lang="en-US" sz="2400"/>
              <a:t>Thus the CML not only represents the new efficient frontier, but it also expresses the equilibrium pricing relationship between E(r) and σ for all efficient portfolios lying along the line.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0"/>
            <a:ext cx="9144000" cy="6765925"/>
          </a:xfrm>
          <a:prstGeom prst="rect">
            <a:avLst/>
          </a:prstGeom>
          <a:noFill/>
          <a:ln w="9525">
            <a:noFill/>
            <a:miter lim="800000"/>
            <a:headEnd/>
            <a:tailEnd/>
          </a:ln>
        </p:spPr>
        <p:txBody>
          <a:bodyPr>
            <a:spAutoFit/>
          </a:bodyPr>
          <a:lstStyle/>
          <a:p>
            <a:pPr algn="ctr" eaLnBrk="0" hangingPunct="0">
              <a:spcBef>
                <a:spcPct val="50000"/>
              </a:spcBef>
            </a:pPr>
            <a:r>
              <a:rPr lang="en-US" sz="2800" b="1" u="sng">
                <a:latin typeface="Times New Roman" pitchFamily="18" charset="0"/>
              </a:rPr>
              <a:t>CAPITAL MARKET LINE</a:t>
            </a:r>
            <a:endParaRPr lang="en-US" sz="2400" b="1">
              <a:latin typeface="Times New Roman" pitchFamily="18" charset="0"/>
            </a:endParaRPr>
          </a:p>
          <a:p>
            <a:pPr eaLnBrk="0" hangingPunct="0">
              <a:spcBef>
                <a:spcPct val="50000"/>
              </a:spcBef>
            </a:pPr>
            <a:r>
              <a:rPr lang="en-US" sz="2000" b="1">
                <a:latin typeface="Times New Roman" pitchFamily="18" charset="0"/>
              </a:rPr>
              <a:t>EXPECTED </a:t>
            </a:r>
            <a:br>
              <a:rPr lang="en-US" sz="2000" b="1">
                <a:latin typeface="Times New Roman" pitchFamily="18" charset="0"/>
              </a:rPr>
            </a:br>
            <a:r>
              <a:rPr lang="en-US" sz="2000" b="1">
                <a:latin typeface="Times New Roman" pitchFamily="18" charset="0"/>
              </a:rPr>
              <a:t>RETURN, </a:t>
            </a:r>
            <a:r>
              <a:rPr lang="en-US" sz="2000" b="1" i="1">
                <a:latin typeface="Times New Roman" pitchFamily="18" charset="0"/>
              </a:rPr>
              <a:t>E</a:t>
            </a:r>
            <a:r>
              <a:rPr lang="en-US" sz="2000" b="1">
                <a:latin typeface="Times New Roman" pitchFamily="18" charset="0"/>
              </a:rPr>
              <a:t>(</a:t>
            </a:r>
            <a:r>
              <a:rPr lang="en-US" sz="2000" b="1" i="1">
                <a:latin typeface="Times New Roman" pitchFamily="18" charset="0"/>
              </a:rPr>
              <a:t>R</a:t>
            </a:r>
            <a:r>
              <a:rPr lang="en-US" sz="2000" b="1" i="1" baseline="-25000">
                <a:latin typeface="Times New Roman" pitchFamily="18" charset="0"/>
                <a:sym typeface="Symbol" pitchFamily="18" charset="2"/>
              </a:rPr>
              <a:t>p</a:t>
            </a:r>
            <a:r>
              <a:rPr lang="en-US" sz="2000" b="1">
                <a:latin typeface="Times New Roman" pitchFamily="18" charset="0"/>
              </a:rPr>
              <a:t>)				       </a:t>
            </a:r>
            <a:r>
              <a:rPr lang="en-US" sz="2000" b="1" i="1">
                <a:latin typeface="Times New Roman" pitchFamily="18" charset="0"/>
              </a:rPr>
              <a:t>Z</a:t>
            </a:r>
            <a:r>
              <a:rPr lang="en-US" sz="2000" b="1">
                <a:latin typeface="Times New Roman" pitchFamily="18" charset="0"/>
              </a:rPr>
              <a:t/>
            </a:r>
            <a:br>
              <a:rPr lang="en-US" sz="2000" b="1">
                <a:latin typeface="Times New Roman" pitchFamily="18" charset="0"/>
              </a:rPr>
            </a:br>
            <a:r>
              <a:rPr lang="en-US" sz="2000" b="1">
                <a:latin typeface="Times New Roman" pitchFamily="18" charset="0"/>
              </a:rPr>
              <a:t/>
            </a:r>
            <a:br>
              <a:rPr lang="en-US" sz="2000" b="1">
                <a:latin typeface="Times New Roman" pitchFamily="18" charset="0"/>
              </a:rPr>
            </a:br>
            <a:r>
              <a:rPr lang="en-US" sz="2000" b="1">
                <a:latin typeface="Times New Roman" pitchFamily="18" charset="0"/>
              </a:rPr>
              <a:t/>
            </a:r>
            <a:br>
              <a:rPr lang="en-US" sz="2000" b="1">
                <a:latin typeface="Times New Roman" pitchFamily="18" charset="0"/>
              </a:rPr>
            </a:br>
            <a:r>
              <a:rPr lang="en-US" sz="2000" b="1">
                <a:latin typeface="Times New Roman" pitchFamily="18" charset="0"/>
              </a:rPr>
              <a:t>					    • </a:t>
            </a:r>
            <a:br>
              <a:rPr lang="en-US" sz="2000" b="1">
                <a:latin typeface="Times New Roman" pitchFamily="18" charset="0"/>
              </a:rPr>
            </a:br>
            <a:r>
              <a:rPr lang="en-US" sz="2000" b="1">
                <a:latin typeface="Times New Roman" pitchFamily="18" charset="0"/>
              </a:rPr>
              <a:t>					     </a:t>
            </a:r>
            <a:r>
              <a:rPr lang="en-US" sz="2000" b="1" i="1">
                <a:latin typeface="Times New Roman" pitchFamily="18" charset="0"/>
              </a:rPr>
              <a:t>L</a:t>
            </a:r>
            <a:r>
              <a:rPr lang="en-US" sz="2000" b="1">
                <a:latin typeface="Times New Roman" pitchFamily="18" charset="0"/>
              </a:rPr>
              <a:t/>
            </a:r>
            <a:br>
              <a:rPr lang="en-US" sz="2000" b="1">
                <a:latin typeface="Times New Roman" pitchFamily="18" charset="0"/>
              </a:rPr>
            </a:br>
            <a:r>
              <a:rPr lang="en-US" sz="2000" b="1">
                <a:latin typeface="Times New Roman" pitchFamily="18" charset="0"/>
              </a:rPr>
              <a:t>			            </a:t>
            </a:r>
            <a:r>
              <a:rPr lang="en-US" sz="2000" b="1" i="1">
                <a:latin typeface="Times New Roman" pitchFamily="18" charset="0"/>
              </a:rPr>
              <a:t>M</a:t>
            </a:r>
            <a:r>
              <a:rPr lang="en-US" sz="2000" b="1">
                <a:latin typeface="Times New Roman" pitchFamily="18" charset="0"/>
              </a:rPr>
              <a:t>  </a:t>
            </a:r>
            <a:r>
              <a:rPr lang="en-US" sz="3600" b="1" baseline="-25000">
                <a:latin typeface="Times New Roman" pitchFamily="18" charset="0"/>
              </a:rPr>
              <a:t>•</a:t>
            </a:r>
            <a:r>
              <a:rPr lang="en-US" sz="3600" b="1">
                <a:latin typeface="Times New Roman" pitchFamily="18" charset="0"/>
              </a:rPr>
              <a:t> </a:t>
            </a:r>
            <a:r>
              <a:rPr lang="en-US" sz="2000" b="1">
                <a:latin typeface="Times New Roman" pitchFamily="18" charset="0"/>
              </a:rPr>
              <a:t/>
            </a:r>
            <a:br>
              <a:rPr lang="en-US" sz="2000" b="1">
                <a:latin typeface="Times New Roman" pitchFamily="18" charset="0"/>
              </a:rPr>
            </a:br>
            <a:r>
              <a:rPr lang="en-US" sz="2000" b="1">
                <a:latin typeface="Times New Roman" pitchFamily="18" charset="0"/>
              </a:rPr>
              <a:t>			</a:t>
            </a:r>
            <a:br>
              <a:rPr lang="en-US" sz="2000" b="1">
                <a:latin typeface="Times New Roman" pitchFamily="18" charset="0"/>
              </a:rPr>
            </a:br>
            <a:r>
              <a:rPr lang="en-US" sz="2000" b="1">
                <a:latin typeface="Times New Roman" pitchFamily="18" charset="0"/>
              </a:rPr>
              <a:t>			         </a:t>
            </a:r>
            <a:br>
              <a:rPr lang="en-US" sz="2000" b="1">
                <a:latin typeface="Times New Roman" pitchFamily="18" charset="0"/>
              </a:rPr>
            </a:br>
            <a:r>
              <a:rPr lang="en-US" sz="2000" b="1">
                <a:latin typeface="Times New Roman" pitchFamily="18" charset="0"/>
              </a:rPr>
              <a:t>			  •   </a:t>
            </a:r>
            <a:r>
              <a:rPr lang="en-US" sz="2000" b="1" i="1">
                <a:latin typeface="Times New Roman" pitchFamily="18" charset="0"/>
              </a:rPr>
              <a:t>K</a:t>
            </a:r>
            <a:r>
              <a:rPr lang="en-US" sz="2000" b="1">
                <a:latin typeface="Times New Roman" pitchFamily="18" charset="0"/>
              </a:rPr>
              <a:t/>
            </a:r>
            <a:br>
              <a:rPr lang="en-US" sz="2000" b="1">
                <a:latin typeface="Times New Roman" pitchFamily="18" charset="0"/>
              </a:rPr>
            </a:br>
            <a:endParaRPr lang="en-US" sz="2000" b="1">
              <a:latin typeface="Times New Roman" pitchFamily="18" charset="0"/>
            </a:endParaRPr>
          </a:p>
          <a:p>
            <a:pPr eaLnBrk="0" hangingPunct="0">
              <a:lnSpc>
                <a:spcPct val="80000"/>
              </a:lnSpc>
              <a:spcBef>
                <a:spcPct val="50000"/>
              </a:spcBef>
            </a:pPr>
            <a:r>
              <a:rPr lang="en-US" sz="2000" b="1" i="1">
                <a:latin typeface="Times New Roman" pitchFamily="18" charset="0"/>
              </a:rPr>
              <a:t>	            R</a:t>
            </a:r>
            <a:r>
              <a:rPr lang="en-US" sz="2000" b="1" i="1" baseline="-25000">
                <a:latin typeface="Times New Roman" pitchFamily="18" charset="0"/>
                <a:sym typeface="Symbol" pitchFamily="18" charset="2"/>
              </a:rPr>
              <a:t>f</a:t>
            </a:r>
            <a:br>
              <a:rPr lang="en-US" sz="2000" b="1" i="1" baseline="-25000">
                <a:latin typeface="Times New Roman" pitchFamily="18" charset="0"/>
                <a:sym typeface="Symbol" pitchFamily="18" charset="2"/>
              </a:rPr>
            </a:br>
            <a:r>
              <a:rPr lang="en-US" sz="2000" b="1" i="1" baseline="-25000">
                <a:latin typeface="Times New Roman" pitchFamily="18" charset="0"/>
                <a:sym typeface="Symbol" pitchFamily="18" charset="2"/>
              </a:rPr>
              <a:t/>
            </a:r>
            <a:br>
              <a:rPr lang="en-US" sz="2000" b="1" i="1" baseline="-25000">
                <a:latin typeface="Times New Roman" pitchFamily="18" charset="0"/>
                <a:sym typeface="Symbol" pitchFamily="18" charset="2"/>
              </a:rPr>
            </a:br>
            <a:r>
              <a:rPr lang="en-US" sz="2000" b="1" i="1" baseline="-25000">
                <a:latin typeface="Times New Roman" pitchFamily="18" charset="0"/>
                <a:sym typeface="Symbol" pitchFamily="18" charset="2"/>
              </a:rPr>
              <a:t>	</a:t>
            </a:r>
            <a:r>
              <a:rPr lang="en-US" sz="2400" b="1">
                <a:latin typeface="Times New Roman" pitchFamily="18" charset="0"/>
              </a:rPr>
              <a:t>	</a:t>
            </a:r>
            <a:br>
              <a:rPr lang="en-US" sz="2400" b="1">
                <a:latin typeface="Times New Roman" pitchFamily="18" charset="0"/>
              </a:rPr>
            </a:br>
            <a:r>
              <a:rPr lang="en-US" sz="2400" b="1">
                <a:latin typeface="Times New Roman" pitchFamily="18" charset="0"/>
              </a:rPr>
              <a:t>					</a:t>
            </a:r>
            <a:r>
              <a:rPr lang="en-US" sz="2000" b="1">
                <a:latin typeface="Times New Roman" pitchFamily="18" charset="0"/>
              </a:rPr>
              <a:t>STANDARD DEVIATION, </a:t>
            </a:r>
            <a:r>
              <a:rPr lang="en-US" sz="2000" b="1">
                <a:latin typeface="Times New Roman" pitchFamily="18" charset="0"/>
                <a:sym typeface="Symbol" pitchFamily="18" charset="2"/>
              </a:rPr>
              <a:t></a:t>
            </a:r>
            <a:r>
              <a:rPr lang="en-US" sz="2000" b="1" i="1" baseline="-25000">
                <a:latin typeface="Times New Roman" pitchFamily="18" charset="0"/>
                <a:sym typeface="Symbol" pitchFamily="18" charset="2"/>
              </a:rPr>
              <a:t>p</a:t>
            </a:r>
            <a:r>
              <a:rPr lang="en-US" sz="2000" b="1">
                <a:latin typeface="Times New Roman" pitchFamily="18" charset="0"/>
              </a:rPr>
              <a:t> </a:t>
            </a:r>
            <a:r>
              <a:rPr lang="en-US" sz="2400" b="1">
                <a:latin typeface="Times New Roman" pitchFamily="18" charset="0"/>
              </a:rPr>
              <a:t>	</a:t>
            </a:r>
            <a:br>
              <a:rPr lang="en-US" sz="2400" b="1">
                <a:latin typeface="Times New Roman" pitchFamily="18" charset="0"/>
              </a:rPr>
            </a:br>
            <a:r>
              <a:rPr lang="en-US" sz="2400" b="1">
                <a:latin typeface="Times New Roman" pitchFamily="18" charset="0"/>
              </a:rPr>
              <a:t>        </a:t>
            </a:r>
            <a:r>
              <a:rPr lang="en-US" sz="2000" b="1" i="1">
                <a:latin typeface="Times New Roman" pitchFamily="18" charset="0"/>
              </a:rPr>
              <a:t>E</a:t>
            </a:r>
            <a:r>
              <a:rPr lang="en-US" sz="2000" b="1">
                <a:latin typeface="Times New Roman" pitchFamily="18" charset="0"/>
              </a:rPr>
              <a:t>(</a:t>
            </a:r>
            <a:r>
              <a:rPr lang="en-US" sz="2000" b="1" i="1">
                <a:latin typeface="Times New Roman" pitchFamily="18" charset="0"/>
              </a:rPr>
              <a:t>R</a:t>
            </a:r>
            <a:r>
              <a:rPr lang="en-US" sz="2000" b="1" i="1" baseline="-25000">
                <a:latin typeface="Times New Roman" pitchFamily="18" charset="0"/>
              </a:rPr>
              <a:t>j</a:t>
            </a:r>
            <a:r>
              <a:rPr lang="en-US" sz="2000" b="1">
                <a:latin typeface="Times New Roman" pitchFamily="18" charset="0"/>
              </a:rPr>
              <a:t>)   =    </a:t>
            </a:r>
            <a:r>
              <a:rPr lang="en-US" sz="2000" b="1" i="1">
                <a:latin typeface="Times New Roman" pitchFamily="18" charset="0"/>
              </a:rPr>
              <a:t>R</a:t>
            </a:r>
            <a:r>
              <a:rPr lang="en-US" sz="2000" b="1" i="1" baseline="-25000">
                <a:latin typeface="Times New Roman" pitchFamily="18" charset="0"/>
              </a:rPr>
              <a:t>f</a:t>
            </a:r>
            <a:r>
              <a:rPr lang="en-US" sz="2000" b="1">
                <a:latin typeface="Times New Roman" pitchFamily="18" charset="0"/>
              </a:rPr>
              <a:t> +  λ σ</a:t>
            </a:r>
            <a:r>
              <a:rPr lang="en-US" sz="2000" b="1" i="1" baseline="-25000">
                <a:latin typeface="Times New Roman" pitchFamily="18" charset="0"/>
              </a:rPr>
              <a:t>j</a:t>
            </a:r>
            <a:endParaRPr lang="en-US" sz="2000" b="1">
              <a:latin typeface="Times New Roman" pitchFamily="18" charset="0"/>
            </a:endParaRPr>
          </a:p>
          <a:p>
            <a:pPr eaLnBrk="0" hangingPunct="0">
              <a:spcBef>
                <a:spcPct val="50000"/>
              </a:spcBef>
            </a:pPr>
            <a:r>
              <a:rPr lang="en-US" sz="2000" b="1">
                <a:latin typeface="Times New Roman" pitchFamily="18" charset="0"/>
              </a:rPr>
              <a:t>		   </a:t>
            </a:r>
            <a:r>
              <a:rPr lang="en-US" sz="2000" b="1" i="1">
                <a:latin typeface="Times New Roman" pitchFamily="18" charset="0"/>
              </a:rPr>
              <a:t>E</a:t>
            </a:r>
            <a:r>
              <a:rPr lang="en-US" sz="2000" b="1">
                <a:latin typeface="Times New Roman" pitchFamily="18" charset="0"/>
              </a:rPr>
              <a:t>(</a:t>
            </a:r>
            <a:r>
              <a:rPr lang="en-US" sz="2000" b="1" i="1">
                <a:latin typeface="Times New Roman" pitchFamily="18" charset="0"/>
              </a:rPr>
              <a:t>R</a:t>
            </a:r>
            <a:r>
              <a:rPr lang="en-US" sz="2000" b="1" i="1" baseline="-25000">
                <a:latin typeface="Times New Roman" pitchFamily="18" charset="0"/>
              </a:rPr>
              <a:t>M</a:t>
            </a:r>
            <a:r>
              <a:rPr lang="en-US" sz="2000" b="1">
                <a:latin typeface="Times New Roman" pitchFamily="18" charset="0"/>
              </a:rPr>
              <a:t>)  -  </a:t>
            </a:r>
            <a:r>
              <a:rPr lang="en-US" sz="2000" b="1" i="1">
                <a:latin typeface="Times New Roman" pitchFamily="18" charset="0"/>
              </a:rPr>
              <a:t>R</a:t>
            </a:r>
            <a:r>
              <a:rPr lang="en-US" sz="2000" b="1" i="1" baseline="-25000">
                <a:latin typeface="Times New Roman" pitchFamily="18" charset="0"/>
              </a:rPr>
              <a:t>f</a:t>
            </a:r>
            <a:br>
              <a:rPr lang="en-US" sz="2000" b="1" i="1" baseline="-25000">
                <a:latin typeface="Times New Roman" pitchFamily="18" charset="0"/>
              </a:rPr>
            </a:br>
            <a:r>
              <a:rPr lang="en-US" sz="2000" b="1">
                <a:latin typeface="Times New Roman" pitchFamily="18" charset="0"/>
              </a:rPr>
              <a:t>	 λ    =</a:t>
            </a:r>
          </a:p>
          <a:p>
            <a:pPr eaLnBrk="0" hangingPunct="0">
              <a:lnSpc>
                <a:spcPct val="10000"/>
              </a:lnSpc>
              <a:spcBef>
                <a:spcPct val="50000"/>
              </a:spcBef>
            </a:pPr>
            <a:r>
              <a:rPr lang="en-US" sz="2000" b="1">
                <a:latin typeface="Times New Roman" pitchFamily="18" charset="0"/>
              </a:rPr>
              <a:t>		         σ</a:t>
            </a:r>
            <a:r>
              <a:rPr lang="en-US" sz="2000" b="1" i="1" baseline="-25000">
                <a:latin typeface="Times New Roman" pitchFamily="18" charset="0"/>
              </a:rPr>
              <a:t>M</a:t>
            </a:r>
          </a:p>
          <a:p>
            <a:pPr eaLnBrk="0" hangingPunct="0">
              <a:lnSpc>
                <a:spcPct val="10000"/>
              </a:lnSpc>
              <a:spcBef>
                <a:spcPct val="50000"/>
              </a:spcBef>
            </a:pPr>
            <a:endParaRPr lang="en-US" sz="2000" b="1" i="1" baseline="-25000">
              <a:latin typeface="Times New Roman" pitchFamily="18" charset="0"/>
            </a:endParaRPr>
          </a:p>
        </p:txBody>
      </p:sp>
      <p:sp>
        <p:nvSpPr>
          <p:cNvPr id="25603" name="Line 3"/>
          <p:cNvSpPr>
            <a:spLocks noChangeShapeType="1"/>
          </p:cNvSpPr>
          <p:nvPr/>
        </p:nvSpPr>
        <p:spPr bwMode="auto">
          <a:xfrm>
            <a:off x="1809750" y="6267450"/>
            <a:ext cx="1828800" cy="0"/>
          </a:xfrm>
          <a:prstGeom prst="line">
            <a:avLst/>
          </a:prstGeom>
          <a:noFill/>
          <a:ln w="9525">
            <a:solidFill>
              <a:schemeClr val="tx1"/>
            </a:solidFill>
            <a:round/>
            <a:headEnd/>
            <a:tailEnd/>
          </a:ln>
        </p:spPr>
        <p:txBody>
          <a:bodyPr wrap="none" anchor="ctr"/>
          <a:lstStyle/>
          <a:p>
            <a:endParaRPr lang="en-US"/>
          </a:p>
        </p:txBody>
      </p:sp>
      <p:sp>
        <p:nvSpPr>
          <p:cNvPr id="25604" name="Line 4"/>
          <p:cNvSpPr>
            <a:spLocks noChangeShapeType="1"/>
          </p:cNvSpPr>
          <p:nvPr/>
        </p:nvSpPr>
        <p:spPr bwMode="auto">
          <a:xfrm>
            <a:off x="2209800" y="838200"/>
            <a:ext cx="0" cy="4191000"/>
          </a:xfrm>
          <a:prstGeom prst="line">
            <a:avLst/>
          </a:prstGeom>
          <a:noFill/>
          <a:ln w="19050">
            <a:solidFill>
              <a:schemeClr val="tx1"/>
            </a:solidFill>
            <a:round/>
            <a:headEnd/>
            <a:tailEnd/>
          </a:ln>
        </p:spPr>
        <p:txBody>
          <a:bodyPr wrap="none" anchor="ctr"/>
          <a:lstStyle/>
          <a:p>
            <a:endParaRPr lang="en-US"/>
          </a:p>
        </p:txBody>
      </p:sp>
      <p:sp>
        <p:nvSpPr>
          <p:cNvPr id="25605" name="Line 5"/>
          <p:cNvSpPr>
            <a:spLocks noChangeShapeType="1"/>
          </p:cNvSpPr>
          <p:nvPr/>
        </p:nvSpPr>
        <p:spPr bwMode="auto">
          <a:xfrm>
            <a:off x="2209800" y="5029200"/>
            <a:ext cx="4876800" cy="0"/>
          </a:xfrm>
          <a:prstGeom prst="line">
            <a:avLst/>
          </a:prstGeom>
          <a:noFill/>
          <a:ln w="19050">
            <a:solidFill>
              <a:schemeClr val="tx1"/>
            </a:solidFill>
            <a:round/>
            <a:headEnd/>
            <a:tailEnd/>
          </a:ln>
        </p:spPr>
        <p:txBody>
          <a:bodyPr wrap="none" anchor="ctr"/>
          <a:lstStyle/>
          <a:p>
            <a:endParaRPr lang="en-US"/>
          </a:p>
        </p:txBody>
      </p:sp>
      <p:sp>
        <p:nvSpPr>
          <p:cNvPr id="25606" name="Line 6"/>
          <p:cNvSpPr>
            <a:spLocks noChangeShapeType="1"/>
          </p:cNvSpPr>
          <p:nvPr/>
        </p:nvSpPr>
        <p:spPr bwMode="auto">
          <a:xfrm flipV="1">
            <a:off x="2209800" y="1295400"/>
            <a:ext cx="3581400" cy="2971800"/>
          </a:xfrm>
          <a:prstGeom prst="line">
            <a:avLst/>
          </a:prstGeom>
          <a:noFill/>
          <a:ln w="19050">
            <a:solidFill>
              <a:schemeClr val="tx1"/>
            </a:solidFill>
            <a:round/>
            <a:headEnd/>
            <a:tailEnd/>
          </a:ln>
        </p:spPr>
        <p:txBody>
          <a:bodyPr wrap="none" anchor="ctr"/>
          <a:lstStyle/>
          <a:p>
            <a:endParaRPr lang="en-US"/>
          </a:p>
        </p:txBody>
      </p:sp>
      <p:sp>
        <p:nvSpPr>
          <p:cNvPr id="25607" name="Freeform 7"/>
          <p:cNvSpPr>
            <a:spLocks/>
          </p:cNvSpPr>
          <p:nvPr/>
        </p:nvSpPr>
        <p:spPr bwMode="auto">
          <a:xfrm>
            <a:off x="2870200" y="3562350"/>
            <a:ext cx="177800" cy="762000"/>
          </a:xfrm>
          <a:custGeom>
            <a:avLst/>
            <a:gdLst>
              <a:gd name="T0" fmla="*/ 112 w 112"/>
              <a:gd name="T1" fmla="*/ 0 h 480"/>
              <a:gd name="T2" fmla="*/ 16 w 112"/>
              <a:gd name="T3" fmla="*/ 192 h 480"/>
              <a:gd name="T4" fmla="*/ 16 w 112"/>
              <a:gd name="T5" fmla="*/ 480 h 480"/>
              <a:gd name="T6" fmla="*/ 0 60000 65536"/>
              <a:gd name="T7" fmla="*/ 0 60000 65536"/>
              <a:gd name="T8" fmla="*/ 0 60000 65536"/>
              <a:gd name="T9" fmla="*/ 0 w 112"/>
              <a:gd name="T10" fmla="*/ 0 h 480"/>
              <a:gd name="T11" fmla="*/ 112 w 112"/>
              <a:gd name="T12" fmla="*/ 480 h 480"/>
            </a:gdLst>
            <a:ahLst/>
            <a:cxnLst>
              <a:cxn ang="T6">
                <a:pos x="T0" y="T1"/>
              </a:cxn>
              <a:cxn ang="T7">
                <a:pos x="T2" y="T3"/>
              </a:cxn>
              <a:cxn ang="T8">
                <a:pos x="T4" y="T5"/>
              </a:cxn>
            </a:cxnLst>
            <a:rect l="T9" t="T10" r="T11" b="T12"/>
            <a:pathLst>
              <a:path w="112" h="480">
                <a:moveTo>
                  <a:pt x="112" y="0"/>
                </a:moveTo>
                <a:cubicBezTo>
                  <a:pt x="72" y="56"/>
                  <a:pt x="32" y="112"/>
                  <a:pt x="16" y="192"/>
                </a:cubicBezTo>
                <a:cubicBezTo>
                  <a:pt x="0" y="272"/>
                  <a:pt x="8" y="376"/>
                  <a:pt x="16" y="480"/>
                </a:cubicBezTo>
              </a:path>
            </a:pathLst>
          </a:custGeom>
          <a:noFill/>
          <a:ln w="19050">
            <a:solidFill>
              <a:schemeClr val="tx1"/>
            </a:solidFill>
            <a:round/>
            <a:headEnd/>
            <a:tailEnd/>
          </a:ln>
        </p:spPr>
        <p:txBody>
          <a:bodyPr wrap="none" anchor="ctr"/>
          <a:lstStyle/>
          <a:p>
            <a:endParaRPr lang="en-US"/>
          </a:p>
        </p:txBody>
      </p:sp>
      <p:sp>
        <p:nvSpPr>
          <p:cNvPr id="25608" name="Freeform 8"/>
          <p:cNvSpPr>
            <a:spLocks/>
          </p:cNvSpPr>
          <p:nvPr/>
        </p:nvSpPr>
        <p:spPr bwMode="auto">
          <a:xfrm>
            <a:off x="2895600" y="4102100"/>
            <a:ext cx="762000" cy="241300"/>
          </a:xfrm>
          <a:custGeom>
            <a:avLst/>
            <a:gdLst>
              <a:gd name="T0" fmla="*/ 0 w 480"/>
              <a:gd name="T1" fmla="*/ 152 h 152"/>
              <a:gd name="T2" fmla="*/ 144 w 480"/>
              <a:gd name="T3" fmla="*/ 56 h 152"/>
              <a:gd name="T4" fmla="*/ 288 w 480"/>
              <a:gd name="T5" fmla="*/ 8 h 152"/>
              <a:gd name="T6" fmla="*/ 480 w 480"/>
              <a:gd name="T7" fmla="*/ 104 h 152"/>
              <a:gd name="T8" fmla="*/ 0 60000 65536"/>
              <a:gd name="T9" fmla="*/ 0 60000 65536"/>
              <a:gd name="T10" fmla="*/ 0 60000 65536"/>
              <a:gd name="T11" fmla="*/ 0 60000 65536"/>
              <a:gd name="T12" fmla="*/ 0 w 480"/>
              <a:gd name="T13" fmla="*/ 0 h 152"/>
              <a:gd name="T14" fmla="*/ 480 w 480"/>
              <a:gd name="T15" fmla="*/ 152 h 152"/>
            </a:gdLst>
            <a:ahLst/>
            <a:cxnLst>
              <a:cxn ang="T8">
                <a:pos x="T0" y="T1"/>
              </a:cxn>
              <a:cxn ang="T9">
                <a:pos x="T2" y="T3"/>
              </a:cxn>
              <a:cxn ang="T10">
                <a:pos x="T4" y="T5"/>
              </a:cxn>
              <a:cxn ang="T11">
                <a:pos x="T6" y="T7"/>
              </a:cxn>
            </a:cxnLst>
            <a:rect l="T12" t="T13" r="T14" b="T15"/>
            <a:pathLst>
              <a:path w="480" h="152">
                <a:moveTo>
                  <a:pt x="0" y="152"/>
                </a:moveTo>
                <a:cubicBezTo>
                  <a:pt x="48" y="116"/>
                  <a:pt x="96" y="80"/>
                  <a:pt x="144" y="56"/>
                </a:cubicBezTo>
                <a:cubicBezTo>
                  <a:pt x="192" y="32"/>
                  <a:pt x="232" y="0"/>
                  <a:pt x="288" y="8"/>
                </a:cubicBezTo>
                <a:cubicBezTo>
                  <a:pt x="344" y="16"/>
                  <a:pt x="412" y="60"/>
                  <a:pt x="480" y="104"/>
                </a:cubicBezTo>
              </a:path>
            </a:pathLst>
          </a:custGeom>
          <a:noFill/>
          <a:ln w="19050">
            <a:solidFill>
              <a:schemeClr val="tx1"/>
            </a:solidFill>
            <a:round/>
            <a:headEnd/>
            <a:tailEnd/>
          </a:ln>
        </p:spPr>
        <p:txBody>
          <a:bodyPr wrap="none" anchor="ctr"/>
          <a:lstStyle/>
          <a:p>
            <a:endParaRPr lang="en-US"/>
          </a:p>
        </p:txBody>
      </p:sp>
      <p:sp>
        <p:nvSpPr>
          <p:cNvPr id="25609" name="Freeform 9"/>
          <p:cNvSpPr>
            <a:spLocks/>
          </p:cNvSpPr>
          <p:nvPr/>
        </p:nvSpPr>
        <p:spPr bwMode="auto">
          <a:xfrm>
            <a:off x="3657600" y="3784600"/>
            <a:ext cx="685800" cy="482600"/>
          </a:xfrm>
          <a:custGeom>
            <a:avLst/>
            <a:gdLst>
              <a:gd name="T0" fmla="*/ 0 w 432"/>
              <a:gd name="T1" fmla="*/ 304 h 304"/>
              <a:gd name="T2" fmla="*/ 48 w 432"/>
              <a:gd name="T3" fmla="*/ 112 h 304"/>
              <a:gd name="T4" fmla="*/ 144 w 432"/>
              <a:gd name="T5" fmla="*/ 16 h 304"/>
              <a:gd name="T6" fmla="*/ 432 w 432"/>
              <a:gd name="T7" fmla="*/ 16 h 304"/>
              <a:gd name="T8" fmla="*/ 0 60000 65536"/>
              <a:gd name="T9" fmla="*/ 0 60000 65536"/>
              <a:gd name="T10" fmla="*/ 0 60000 65536"/>
              <a:gd name="T11" fmla="*/ 0 60000 65536"/>
              <a:gd name="T12" fmla="*/ 0 w 432"/>
              <a:gd name="T13" fmla="*/ 0 h 304"/>
              <a:gd name="T14" fmla="*/ 432 w 432"/>
              <a:gd name="T15" fmla="*/ 304 h 304"/>
            </a:gdLst>
            <a:ahLst/>
            <a:cxnLst>
              <a:cxn ang="T8">
                <a:pos x="T0" y="T1"/>
              </a:cxn>
              <a:cxn ang="T9">
                <a:pos x="T2" y="T3"/>
              </a:cxn>
              <a:cxn ang="T10">
                <a:pos x="T4" y="T5"/>
              </a:cxn>
              <a:cxn ang="T11">
                <a:pos x="T6" y="T7"/>
              </a:cxn>
            </a:cxnLst>
            <a:rect l="T12" t="T13" r="T14" b="T15"/>
            <a:pathLst>
              <a:path w="432" h="304">
                <a:moveTo>
                  <a:pt x="0" y="304"/>
                </a:moveTo>
                <a:cubicBezTo>
                  <a:pt x="12" y="232"/>
                  <a:pt x="24" y="160"/>
                  <a:pt x="48" y="112"/>
                </a:cubicBezTo>
                <a:cubicBezTo>
                  <a:pt x="72" y="64"/>
                  <a:pt x="80" y="32"/>
                  <a:pt x="144" y="16"/>
                </a:cubicBezTo>
                <a:cubicBezTo>
                  <a:pt x="208" y="0"/>
                  <a:pt x="320" y="8"/>
                  <a:pt x="432" y="16"/>
                </a:cubicBezTo>
              </a:path>
            </a:pathLst>
          </a:custGeom>
          <a:noFill/>
          <a:ln w="19050">
            <a:solidFill>
              <a:schemeClr val="tx1"/>
            </a:solidFill>
            <a:round/>
            <a:headEnd/>
            <a:tailEnd/>
          </a:ln>
        </p:spPr>
        <p:txBody>
          <a:bodyPr wrap="none" anchor="ctr"/>
          <a:lstStyle/>
          <a:p>
            <a:endParaRPr lang="en-US"/>
          </a:p>
        </p:txBody>
      </p:sp>
      <p:sp>
        <p:nvSpPr>
          <p:cNvPr id="25610" name="Freeform 10"/>
          <p:cNvSpPr>
            <a:spLocks/>
          </p:cNvSpPr>
          <p:nvPr/>
        </p:nvSpPr>
        <p:spPr bwMode="auto">
          <a:xfrm>
            <a:off x="4318000" y="3124200"/>
            <a:ext cx="787400" cy="685800"/>
          </a:xfrm>
          <a:custGeom>
            <a:avLst/>
            <a:gdLst>
              <a:gd name="T0" fmla="*/ 16 w 400"/>
              <a:gd name="T1" fmla="*/ 400 h 400"/>
              <a:gd name="T2" fmla="*/ 64 w 400"/>
              <a:gd name="T3" fmla="*/ 64 h 400"/>
              <a:gd name="T4" fmla="*/ 400 w 400"/>
              <a:gd name="T5" fmla="*/ 16 h 400"/>
              <a:gd name="T6" fmla="*/ 0 60000 65536"/>
              <a:gd name="T7" fmla="*/ 0 60000 65536"/>
              <a:gd name="T8" fmla="*/ 0 60000 65536"/>
              <a:gd name="T9" fmla="*/ 0 w 400"/>
              <a:gd name="T10" fmla="*/ 0 h 400"/>
              <a:gd name="T11" fmla="*/ 400 w 400"/>
              <a:gd name="T12" fmla="*/ 400 h 400"/>
            </a:gdLst>
            <a:ahLst/>
            <a:cxnLst>
              <a:cxn ang="T6">
                <a:pos x="T0" y="T1"/>
              </a:cxn>
              <a:cxn ang="T7">
                <a:pos x="T2" y="T3"/>
              </a:cxn>
              <a:cxn ang="T8">
                <a:pos x="T4" y="T5"/>
              </a:cxn>
            </a:cxnLst>
            <a:rect l="T9" t="T10" r="T11" b="T12"/>
            <a:pathLst>
              <a:path w="400" h="400">
                <a:moveTo>
                  <a:pt x="16" y="400"/>
                </a:moveTo>
                <a:cubicBezTo>
                  <a:pt x="8" y="264"/>
                  <a:pt x="0" y="128"/>
                  <a:pt x="64" y="64"/>
                </a:cubicBezTo>
                <a:cubicBezTo>
                  <a:pt x="128" y="0"/>
                  <a:pt x="264" y="8"/>
                  <a:pt x="400" y="16"/>
                </a:cubicBezTo>
              </a:path>
            </a:pathLst>
          </a:custGeom>
          <a:noFill/>
          <a:ln w="19050">
            <a:solidFill>
              <a:schemeClr val="tx1"/>
            </a:solidFill>
            <a:round/>
            <a:headEnd/>
            <a:tailEnd/>
          </a:ln>
        </p:spPr>
        <p:txBody>
          <a:bodyPr wrap="none" anchor="ctr"/>
          <a:lstStyle/>
          <a:p>
            <a:endParaRPr lang="en-US"/>
          </a:p>
        </p:txBody>
      </p:sp>
      <p:sp>
        <p:nvSpPr>
          <p:cNvPr id="25611" name="Freeform 11"/>
          <p:cNvSpPr>
            <a:spLocks/>
          </p:cNvSpPr>
          <p:nvPr/>
        </p:nvSpPr>
        <p:spPr bwMode="auto">
          <a:xfrm>
            <a:off x="5086350" y="2476500"/>
            <a:ext cx="685800" cy="685800"/>
          </a:xfrm>
          <a:custGeom>
            <a:avLst/>
            <a:gdLst>
              <a:gd name="T0" fmla="*/ 16 w 400"/>
              <a:gd name="T1" fmla="*/ 384 h 384"/>
              <a:gd name="T2" fmla="*/ 64 w 400"/>
              <a:gd name="T3" fmla="*/ 96 h 384"/>
              <a:gd name="T4" fmla="*/ 400 w 400"/>
              <a:gd name="T5" fmla="*/ 0 h 384"/>
              <a:gd name="T6" fmla="*/ 0 60000 65536"/>
              <a:gd name="T7" fmla="*/ 0 60000 65536"/>
              <a:gd name="T8" fmla="*/ 0 60000 65536"/>
              <a:gd name="T9" fmla="*/ 0 w 400"/>
              <a:gd name="T10" fmla="*/ 0 h 384"/>
              <a:gd name="T11" fmla="*/ 400 w 400"/>
              <a:gd name="T12" fmla="*/ 384 h 384"/>
            </a:gdLst>
            <a:ahLst/>
            <a:cxnLst>
              <a:cxn ang="T6">
                <a:pos x="T0" y="T1"/>
              </a:cxn>
              <a:cxn ang="T7">
                <a:pos x="T2" y="T3"/>
              </a:cxn>
              <a:cxn ang="T8">
                <a:pos x="T4" y="T5"/>
              </a:cxn>
            </a:cxnLst>
            <a:rect l="T9" t="T10" r="T11" b="T12"/>
            <a:pathLst>
              <a:path w="400" h="384">
                <a:moveTo>
                  <a:pt x="16" y="384"/>
                </a:moveTo>
                <a:cubicBezTo>
                  <a:pt x="8" y="272"/>
                  <a:pt x="0" y="160"/>
                  <a:pt x="64" y="96"/>
                </a:cubicBezTo>
                <a:cubicBezTo>
                  <a:pt x="128" y="32"/>
                  <a:pt x="264" y="16"/>
                  <a:pt x="400" y="0"/>
                </a:cubicBezTo>
              </a:path>
            </a:pathLst>
          </a:custGeom>
          <a:noFill/>
          <a:ln w="19050">
            <a:solidFill>
              <a:schemeClr val="tx1"/>
            </a:solidFill>
            <a:round/>
            <a:headEnd/>
            <a:tailEnd/>
          </a:ln>
        </p:spPr>
        <p:txBody>
          <a:bodyPr wrap="none" anchor="ctr"/>
          <a:lstStyle/>
          <a:p>
            <a:endParaRPr lang="en-US"/>
          </a:p>
        </p:txBody>
      </p:sp>
      <p:sp>
        <p:nvSpPr>
          <p:cNvPr id="25612" name="Freeform 12"/>
          <p:cNvSpPr>
            <a:spLocks/>
          </p:cNvSpPr>
          <p:nvPr/>
        </p:nvSpPr>
        <p:spPr bwMode="auto">
          <a:xfrm>
            <a:off x="4933950" y="2019300"/>
            <a:ext cx="838200" cy="457200"/>
          </a:xfrm>
          <a:custGeom>
            <a:avLst/>
            <a:gdLst>
              <a:gd name="T0" fmla="*/ 0 w 528"/>
              <a:gd name="T1" fmla="*/ 0 h 288"/>
              <a:gd name="T2" fmla="*/ 144 w 528"/>
              <a:gd name="T3" fmla="*/ 48 h 288"/>
              <a:gd name="T4" fmla="*/ 432 w 528"/>
              <a:gd name="T5" fmla="*/ 192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0"/>
                </a:moveTo>
                <a:cubicBezTo>
                  <a:pt x="36" y="8"/>
                  <a:pt x="72" y="16"/>
                  <a:pt x="144" y="48"/>
                </a:cubicBezTo>
                <a:cubicBezTo>
                  <a:pt x="216" y="80"/>
                  <a:pt x="368" y="152"/>
                  <a:pt x="432" y="192"/>
                </a:cubicBezTo>
                <a:cubicBezTo>
                  <a:pt x="496" y="232"/>
                  <a:pt x="512" y="260"/>
                  <a:pt x="528" y="288"/>
                </a:cubicBezTo>
              </a:path>
            </a:pathLst>
          </a:custGeom>
          <a:noFill/>
          <a:ln w="1905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52388"/>
            <a:ext cx="9144000" cy="7759701"/>
          </a:xfrm>
          <a:prstGeom prst="rect">
            <a:avLst/>
          </a:prstGeom>
          <a:noFill/>
          <a:ln w="9525">
            <a:noFill/>
            <a:miter lim="800000"/>
            <a:headEnd/>
            <a:tailEnd/>
          </a:ln>
        </p:spPr>
        <p:txBody>
          <a:bodyPr anchor="ctr">
            <a:spAutoFit/>
          </a:bodyPr>
          <a:lstStyle/>
          <a:p>
            <a:pPr algn="just">
              <a:tabLst>
                <a:tab pos="914400" algn="l"/>
              </a:tabLst>
            </a:pPr>
            <a:r>
              <a:rPr lang="en-US" sz="2400" b="1"/>
              <a:t>THE CAPITAL ASSET PRICING MODEL (CAPM)</a:t>
            </a:r>
          </a:p>
          <a:p>
            <a:pPr algn="just">
              <a:tabLst>
                <a:tab pos="914400" algn="l"/>
              </a:tabLst>
            </a:pPr>
            <a:endParaRPr lang="en-US" sz="2400" b="1"/>
          </a:p>
          <a:p>
            <a:pPr algn="just">
              <a:tabLst>
                <a:tab pos="914400" algn="l"/>
              </a:tabLst>
            </a:pPr>
            <a:r>
              <a:rPr lang="en-US" sz="2400" b="1"/>
              <a:t>A model that describes the relationship between risk and expected return and that is used in the pricing of risky securities.</a:t>
            </a:r>
          </a:p>
          <a:p>
            <a:pPr algn="just">
              <a:tabLst>
                <a:tab pos="914400" algn="l"/>
              </a:tabLst>
            </a:pPr>
            <a:r>
              <a:rPr lang="en-US" sz="2400" b="1"/>
              <a:t/>
            </a:r>
            <a:br>
              <a:rPr lang="en-US" sz="2400" b="1"/>
            </a:br>
            <a:r>
              <a:rPr lang="en-US" sz="2400" b="1"/>
              <a:t>The general idea behind CAPM is that investors need to be compensated in two ways: time value of money and risk.</a:t>
            </a:r>
          </a:p>
          <a:p>
            <a:pPr algn="just">
              <a:tabLst>
                <a:tab pos="914400" algn="l"/>
              </a:tabLst>
            </a:pPr>
            <a:endParaRPr lang="en-US" sz="2400" b="1"/>
          </a:p>
          <a:p>
            <a:pPr algn="just">
              <a:tabLst>
                <a:tab pos="914400" algn="l"/>
              </a:tabLst>
            </a:pPr>
            <a:r>
              <a:rPr lang="en-US" sz="2400" b="1"/>
              <a:t> The time value of money is represented by the risk-free (rf) rate in the formula and compensates the investors for placing money in any investment over a period of time. </a:t>
            </a:r>
          </a:p>
          <a:p>
            <a:pPr algn="just">
              <a:tabLst>
                <a:tab pos="914400" algn="l"/>
              </a:tabLst>
            </a:pPr>
            <a:endParaRPr lang="en-US" sz="2400" b="1"/>
          </a:p>
          <a:p>
            <a:pPr algn="just">
              <a:tabLst>
                <a:tab pos="914400" algn="l"/>
              </a:tabLst>
            </a:pPr>
            <a:r>
              <a:rPr lang="en-US" sz="2400" b="1"/>
              <a:t>The other half of the formula represents risk and calculates the amount of compensation the investor needs for taking on additional risk. This is calculated by taking a risk measure (beta) that compares the returns of the asset to the market over a period of time and to the market premium (Rm-rf). </a:t>
            </a:r>
          </a:p>
          <a:p>
            <a:pPr algn="just">
              <a:tabLst>
                <a:tab pos="914400" algn="l"/>
              </a:tabLst>
            </a:pPr>
            <a:endParaRPr lang="en-US" sz="2400" b="1"/>
          </a:p>
          <a:p>
            <a:pPr algn="just">
              <a:tabLst>
                <a:tab pos="914400" algn="l"/>
              </a:tabLst>
            </a:pPr>
            <a:r>
              <a:rPr lang="en-US" sz="2400" b="1"/>
              <a:t/>
            </a:r>
            <a:br>
              <a:rPr lang="en-US" sz="2400" b="1"/>
            </a:br>
            <a:endParaRPr lang="en-US" sz="24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123825"/>
            <a:ext cx="9144000" cy="6899275"/>
          </a:xfrm>
          <a:prstGeom prst="rect">
            <a:avLst/>
          </a:prstGeom>
          <a:noFill/>
          <a:ln w="9525">
            <a:noFill/>
            <a:miter lim="800000"/>
            <a:headEnd/>
            <a:tailEnd/>
          </a:ln>
        </p:spPr>
        <p:txBody>
          <a:bodyPr anchor="ctr">
            <a:spAutoFit/>
          </a:bodyPr>
          <a:lstStyle/>
          <a:p>
            <a:pPr algn="just">
              <a:tabLst>
                <a:tab pos="914400" algn="l"/>
              </a:tabLst>
            </a:pPr>
            <a:r>
              <a:rPr lang="en-US" sz="2600" b="1"/>
              <a:t>Explanation:</a:t>
            </a:r>
          </a:p>
          <a:p>
            <a:pPr algn="just">
              <a:lnSpc>
                <a:spcPct val="15000"/>
              </a:lnSpc>
              <a:tabLst>
                <a:tab pos="914400" algn="l"/>
              </a:tabLst>
            </a:pPr>
            <a:endParaRPr lang="en-US" sz="2600" b="1"/>
          </a:p>
          <a:p>
            <a:pPr algn="just">
              <a:buFont typeface="Wingdings" pitchFamily="2" charset="2"/>
              <a:buChar char="v"/>
              <a:tabLst>
                <a:tab pos="914400" algn="l"/>
              </a:tabLst>
            </a:pPr>
            <a:r>
              <a:rPr lang="en-US" sz="2600" b="1"/>
              <a:t>The CAPM states that the expected return of a security or a portfolio equals the rate on a risk-free security plus a risk premium. If this expected return does not meet or beat the required return, then the investment should not be undertaken. The security market line plots the results of the CAPM for all different risks (betas).</a:t>
            </a:r>
          </a:p>
          <a:p>
            <a:pPr algn="just">
              <a:buFont typeface="Wingdings" pitchFamily="2" charset="2"/>
              <a:buChar char="v"/>
              <a:tabLst>
                <a:tab pos="914400" algn="l"/>
              </a:tabLst>
            </a:pPr>
            <a:endParaRPr lang="en-US" sz="2600" b="1"/>
          </a:p>
          <a:p>
            <a:pPr algn="just">
              <a:buFont typeface="Wingdings" pitchFamily="2" charset="2"/>
              <a:buChar char="v"/>
              <a:tabLst>
                <a:tab pos="914400" algn="l"/>
              </a:tabLst>
            </a:pPr>
            <a:r>
              <a:rPr lang="en-US" sz="2600" b="1"/>
              <a:t>thus the CML is important in describing the equilibrium relationship between expected return and risk for efficient portfolios that contains no unsystematic risk.</a:t>
            </a:r>
          </a:p>
          <a:p>
            <a:pPr algn="just">
              <a:buFont typeface="Wingdings" pitchFamily="2" charset="2"/>
              <a:buChar char="v"/>
              <a:tabLst>
                <a:tab pos="914400" algn="l"/>
              </a:tabLst>
            </a:pPr>
            <a:endParaRPr lang="en-US" sz="2600" b="1"/>
          </a:p>
          <a:p>
            <a:pPr algn="just">
              <a:buFont typeface="Wingdings" pitchFamily="2" charset="2"/>
              <a:buChar char="v"/>
              <a:tabLst>
                <a:tab pos="914400" algn="l"/>
              </a:tabLst>
            </a:pPr>
            <a:r>
              <a:rPr lang="en-US" sz="2600" b="1"/>
              <a:t>Thus as per the CAPM model, the expected return of any asset is given by a formula of the form:</a:t>
            </a:r>
          </a:p>
          <a:p>
            <a:pPr algn="just">
              <a:buFont typeface="Wingdings" pitchFamily="2" charset="2"/>
              <a:buChar char="v"/>
              <a:tabLst>
                <a:tab pos="914400" algn="l"/>
              </a:tabLst>
            </a:pPr>
            <a:r>
              <a:rPr lang="en-US" sz="2600" b="1"/>
              <a:t>E[</a:t>
            </a:r>
            <a:r>
              <a:rPr lang="en-US" sz="2600" b="1" i="1"/>
              <a:t>r</a:t>
            </a:r>
            <a:r>
              <a:rPr lang="en-US" sz="2600" b="1"/>
              <a:t>i] = </a:t>
            </a:r>
            <a:r>
              <a:rPr lang="en-US" sz="2600" b="1" i="1"/>
              <a:t>r</a:t>
            </a:r>
            <a:r>
              <a:rPr lang="en-US" sz="2600" b="1"/>
              <a:t>f + [Number of Units of Risk][Risk Premium per Unit]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109663"/>
            <a:ext cx="9144000" cy="4362450"/>
          </a:xfrm>
          <a:prstGeom prst="rect">
            <a:avLst/>
          </a:prstGeom>
          <a:noFill/>
          <a:ln w="9525">
            <a:noFill/>
            <a:miter lim="800000"/>
            <a:headEnd/>
            <a:tailEnd/>
          </a:ln>
        </p:spPr>
        <p:txBody>
          <a:bodyPr anchor="ctr">
            <a:spAutoFit/>
          </a:bodyPr>
          <a:lstStyle/>
          <a:p>
            <a:pPr marL="342900" indent="-342900" algn="just">
              <a:tabLst>
                <a:tab pos="914400" algn="l"/>
              </a:tabLst>
            </a:pPr>
            <a:r>
              <a:rPr lang="en-US" sz="2800" b="1"/>
              <a:t>SECURITY MARKET LINE (SML)</a:t>
            </a:r>
          </a:p>
          <a:p>
            <a:pPr marL="342900" indent="-342900" algn="just">
              <a:tabLst>
                <a:tab pos="914400" algn="l"/>
              </a:tabLst>
            </a:pPr>
            <a:endParaRPr lang="en-US" sz="2800"/>
          </a:p>
          <a:p>
            <a:pPr marL="342900" indent="-342900" algn="just">
              <a:tabLst>
                <a:tab pos="914400" algn="l"/>
              </a:tabLst>
            </a:pPr>
            <a:r>
              <a:rPr lang="en-US" sz="2800"/>
              <a:t>The SML essentially graphs the results from the capital asset pricing model (CAPM) formula. The x-axis represents the risk (beta), and the y-axis represents the expected return. The market risk premium is determined from the slope of the SML. </a:t>
            </a:r>
          </a:p>
          <a:p>
            <a:pPr marL="342900" indent="-342900" algn="just">
              <a:tabLst>
                <a:tab pos="914400" algn="l"/>
              </a:tabLst>
            </a:pPr>
            <a:endParaRPr lang="en-US" sz="2800"/>
          </a:p>
          <a:p>
            <a:pPr marL="342900" indent="-342900" algn="just">
              <a:tabLst>
                <a:tab pos="914400" algn="l"/>
              </a:tabLst>
            </a:pPr>
            <a:endParaRPr lang="en-US" sz="2800"/>
          </a:p>
          <a:p>
            <a:pPr marL="342900" indent="-342900" algn="just">
              <a:tabLst>
                <a:tab pos="914400" algn="l"/>
              </a:tabLst>
            </a:pPr>
            <a:r>
              <a:rPr lang="en-US" sz="2800" b="1" i="1"/>
              <a:t>E </a:t>
            </a:r>
            <a:r>
              <a:rPr lang="en-US" sz="2800" b="1"/>
              <a:t>(</a:t>
            </a:r>
            <a:r>
              <a:rPr lang="en-US" sz="2800" b="1" i="1"/>
              <a:t>R i </a:t>
            </a:r>
            <a:r>
              <a:rPr lang="en-US" sz="2800" b="1"/>
              <a:t>) = </a:t>
            </a:r>
            <a:r>
              <a:rPr lang="en-US" sz="2800" b="1" i="1"/>
              <a:t>R f</a:t>
            </a:r>
            <a:r>
              <a:rPr lang="en-US" sz="2800" b="1"/>
              <a:t>  + [ </a:t>
            </a:r>
            <a:r>
              <a:rPr lang="en-US" sz="2800" b="1" i="1"/>
              <a:t>E </a:t>
            </a:r>
            <a:r>
              <a:rPr lang="en-US" sz="2800" b="1"/>
              <a:t>(</a:t>
            </a:r>
            <a:r>
              <a:rPr lang="en-US" sz="2800" b="1" i="1"/>
              <a:t>R M</a:t>
            </a:r>
            <a:r>
              <a:rPr lang="en-US" sz="2800" b="1"/>
              <a:t>)</a:t>
            </a:r>
            <a:r>
              <a:rPr lang="en-US" sz="2800" b="1" i="1"/>
              <a:t> </a:t>
            </a:r>
            <a:r>
              <a:rPr lang="en-US" sz="2800" b="1"/>
              <a:t>- </a:t>
            </a:r>
            <a:r>
              <a:rPr lang="en-US" sz="2800" b="1" i="1"/>
              <a:t>R f </a:t>
            </a:r>
            <a:r>
              <a:rPr lang="en-US" sz="2800" b="1"/>
              <a:t>] </a:t>
            </a:r>
            <a:r>
              <a:rPr lang="en-US" sz="2800" b="1" i="1"/>
              <a:t>β i</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3140075"/>
            <a:ext cx="9144000" cy="519113"/>
          </a:xfrm>
          <a:prstGeom prst="rect">
            <a:avLst/>
          </a:prstGeom>
          <a:noFill/>
          <a:ln w="9525">
            <a:noFill/>
            <a:miter lim="800000"/>
            <a:headEnd/>
            <a:tailEnd/>
          </a:ln>
        </p:spPr>
        <p:txBody>
          <a:bodyPr anchor="ctr">
            <a:spAutoFit/>
          </a:bodyPr>
          <a:lstStyle/>
          <a:p>
            <a:pPr algn="just">
              <a:tabLst>
                <a:tab pos="457200" algn="l"/>
              </a:tabLst>
            </a:pPr>
            <a:endParaRPr lang="en-US" sz="2800"/>
          </a:p>
        </p:txBody>
      </p:sp>
      <p:pic>
        <p:nvPicPr>
          <p:cNvPr id="29699" name="Picture 5" descr="rm15"/>
          <p:cNvPicPr>
            <a:picLocks noChangeAspect="1" noChangeArrowheads="1"/>
          </p:cNvPicPr>
          <p:nvPr/>
        </p:nvPicPr>
        <p:blipFill>
          <a:blip r:embed="rId2" cstate="print"/>
          <a:srcRect/>
          <a:stretch>
            <a:fillRect/>
          </a:stretch>
        </p:blipFill>
        <p:spPr bwMode="auto">
          <a:xfrm>
            <a:off x="914400" y="1371600"/>
            <a:ext cx="7086600" cy="5100638"/>
          </a:xfrm>
          <a:prstGeom prst="rect">
            <a:avLst/>
          </a:prstGeom>
          <a:noFill/>
          <a:ln w="9525">
            <a:noFill/>
            <a:miter lim="800000"/>
            <a:headEnd/>
            <a:tailEnd/>
          </a:ln>
        </p:spPr>
      </p:pic>
      <p:sp>
        <p:nvSpPr>
          <p:cNvPr id="29700" name="Rectangle 6"/>
          <p:cNvSpPr>
            <a:spLocks noGrp="1" noChangeArrowheads="1"/>
          </p:cNvSpPr>
          <p:nvPr>
            <p:ph type="title"/>
          </p:nvPr>
        </p:nvSpPr>
        <p:spPr/>
        <p:txBody>
          <a:bodyPr/>
          <a:lstStyle/>
          <a:p>
            <a:pPr eaLnBrk="1" hangingPunct="1"/>
            <a:r>
              <a:rPr lang="en-US" sz="4000" smtClean="0"/>
              <a:t/>
            </a:r>
            <a:br>
              <a:rPr lang="en-US" sz="4000" smtClean="0"/>
            </a:br>
            <a:r>
              <a:rPr lang="en-US" sz="4000" smtClean="0"/>
              <a:t/>
            </a:r>
            <a:br>
              <a:rPr lang="en-US" sz="4000" smtClean="0"/>
            </a:br>
            <a:r>
              <a:rPr lang="en-US" sz="4000" smtClean="0"/>
              <a:t>Security Market Line</a:t>
            </a:r>
            <a:br>
              <a:rPr lang="en-US" sz="4000" smtClean="0"/>
            </a:br>
            <a:r>
              <a:rPr lang="en-US" sz="4000" smtClean="0"/>
              <a:t/>
            </a:r>
            <a:br>
              <a:rPr lang="en-US" sz="4000" smtClean="0"/>
            </a:br>
            <a:endParaRPr lang="en-US" sz="4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9144000" cy="6894513"/>
          </a:xfrm>
          <a:prstGeom prst="rect">
            <a:avLst/>
          </a:prstGeom>
          <a:noFill/>
          <a:ln w="9525">
            <a:noFill/>
            <a:miter lim="800000"/>
            <a:headEnd/>
            <a:tailEnd/>
          </a:ln>
        </p:spPr>
        <p:txBody>
          <a:bodyPr>
            <a:spAutoFit/>
          </a:bodyPr>
          <a:lstStyle/>
          <a:p>
            <a:pPr algn="ctr" eaLnBrk="0" hangingPunct="0">
              <a:spcBef>
                <a:spcPct val="50000"/>
              </a:spcBef>
            </a:pPr>
            <a:r>
              <a:rPr lang="en-US" sz="2800" b="1" u="sng">
                <a:latin typeface="Times New Roman" pitchFamily="18" charset="0"/>
              </a:rPr>
              <a:t>RELATIONSHIP BETWEEN SML AND CML</a:t>
            </a:r>
            <a:endParaRPr lang="en-US" sz="2800" b="1">
              <a:latin typeface="Times New Roman" pitchFamily="18" charset="0"/>
            </a:endParaRPr>
          </a:p>
          <a:p>
            <a:pPr eaLnBrk="0" hangingPunct="0">
              <a:spcBef>
                <a:spcPct val="50000"/>
              </a:spcBef>
            </a:pPr>
            <a:r>
              <a:rPr lang="en-US" sz="2400" b="1">
                <a:latin typeface="Times New Roman" pitchFamily="18" charset="0"/>
              </a:rPr>
              <a:t>SML</a:t>
            </a:r>
            <a:br>
              <a:rPr lang="en-US" sz="2400" b="1">
                <a:latin typeface="Times New Roman" pitchFamily="18" charset="0"/>
              </a:rPr>
            </a:br>
            <a:r>
              <a:rPr lang="en-US" sz="2400" b="1">
                <a:latin typeface="Times New Roman" pitchFamily="18" charset="0"/>
              </a:rPr>
              <a:t>			       </a:t>
            </a:r>
            <a:r>
              <a:rPr lang="en-US" sz="2400" b="1" i="1">
                <a:latin typeface="Times New Roman" pitchFamily="18" charset="0"/>
              </a:rPr>
              <a:t>E</a:t>
            </a:r>
            <a:r>
              <a:rPr lang="en-US" sz="2400" b="1">
                <a:latin typeface="Times New Roman" pitchFamily="18" charset="0"/>
              </a:rPr>
              <a:t>(</a:t>
            </a:r>
            <a:r>
              <a:rPr lang="en-US" sz="2400" b="1" i="1">
                <a:latin typeface="Times New Roman" pitchFamily="18" charset="0"/>
              </a:rPr>
              <a:t>R</a:t>
            </a:r>
            <a:r>
              <a:rPr lang="en-US" sz="2400" b="1" i="1" baseline="-25000">
                <a:latin typeface="Times New Roman" pitchFamily="18" charset="0"/>
              </a:rPr>
              <a:t>M </a:t>
            </a:r>
            <a:r>
              <a:rPr lang="en-US" sz="2400" b="1">
                <a:latin typeface="Times New Roman" pitchFamily="18" charset="0"/>
              </a:rPr>
              <a:t>)  - </a:t>
            </a:r>
            <a:r>
              <a:rPr lang="en-US" sz="2400" b="1" i="1">
                <a:latin typeface="Times New Roman" pitchFamily="18" charset="0"/>
              </a:rPr>
              <a:t>R</a:t>
            </a:r>
            <a:r>
              <a:rPr lang="en-US" sz="2400" b="1" i="1" baseline="-25000">
                <a:latin typeface="Times New Roman" pitchFamily="18" charset="0"/>
              </a:rPr>
              <a:t>f</a:t>
            </a:r>
            <a:r>
              <a:rPr lang="en-US" sz="2400" b="1">
                <a:latin typeface="Times New Roman" pitchFamily="18" charset="0"/>
              </a:rPr>
              <a:t> </a:t>
            </a:r>
            <a:br>
              <a:rPr lang="en-US" sz="2400" b="1">
                <a:latin typeface="Times New Roman" pitchFamily="18" charset="0"/>
              </a:rPr>
            </a:br>
            <a:r>
              <a:rPr lang="en-US" sz="2400" b="1">
                <a:latin typeface="Times New Roman" pitchFamily="18" charset="0"/>
              </a:rPr>
              <a:t>	</a:t>
            </a:r>
            <a:r>
              <a:rPr lang="en-US" sz="2400" b="1" i="1">
                <a:latin typeface="Times New Roman" pitchFamily="18" charset="0"/>
              </a:rPr>
              <a:t>E</a:t>
            </a:r>
            <a:r>
              <a:rPr lang="en-US" sz="2400" b="1">
                <a:latin typeface="Times New Roman" pitchFamily="18" charset="0"/>
              </a:rPr>
              <a:t>(</a:t>
            </a:r>
            <a:r>
              <a:rPr lang="en-US" sz="2400" b="1" i="1">
                <a:latin typeface="Times New Roman" pitchFamily="18" charset="0"/>
              </a:rPr>
              <a:t>R</a:t>
            </a:r>
            <a:r>
              <a:rPr lang="en-US" sz="2400" b="1" i="1" baseline="-25000">
                <a:latin typeface="Times New Roman" pitchFamily="18" charset="0"/>
              </a:rPr>
              <a:t>i</a:t>
            </a:r>
            <a:r>
              <a:rPr lang="en-US" sz="2400" b="1">
                <a:latin typeface="Times New Roman" pitchFamily="18" charset="0"/>
              </a:rPr>
              <a:t>)   =   </a:t>
            </a:r>
            <a:r>
              <a:rPr lang="en-US" sz="2400" b="1" i="1">
                <a:latin typeface="Times New Roman" pitchFamily="18" charset="0"/>
              </a:rPr>
              <a:t>R</a:t>
            </a:r>
            <a:r>
              <a:rPr lang="en-US" sz="2400" b="1" i="1" baseline="-25000">
                <a:latin typeface="Times New Roman" pitchFamily="18" charset="0"/>
              </a:rPr>
              <a:t>f</a:t>
            </a:r>
            <a:r>
              <a:rPr lang="en-US" sz="2400" b="1">
                <a:latin typeface="Times New Roman" pitchFamily="18" charset="0"/>
              </a:rPr>
              <a:t>  +		       σ</a:t>
            </a:r>
            <a:r>
              <a:rPr lang="en-US" sz="2400" b="1" i="1" baseline="-25000">
                <a:latin typeface="Times New Roman" pitchFamily="18" charset="0"/>
              </a:rPr>
              <a:t>iM</a:t>
            </a:r>
            <a:br>
              <a:rPr lang="en-US" sz="2400" b="1" i="1" baseline="-25000">
                <a:latin typeface="Times New Roman" pitchFamily="18" charset="0"/>
              </a:rPr>
            </a:br>
            <a:r>
              <a:rPr lang="en-US" sz="2400" b="1" i="1" baseline="-25000">
                <a:latin typeface="Times New Roman" pitchFamily="18" charset="0"/>
              </a:rPr>
              <a:t>			                  </a:t>
            </a:r>
            <a:r>
              <a:rPr lang="en-US" sz="2400" b="1">
                <a:latin typeface="Times New Roman" pitchFamily="18" charset="0"/>
              </a:rPr>
              <a:t>σ</a:t>
            </a:r>
            <a:r>
              <a:rPr lang="en-US" sz="2400" b="1" i="1" baseline="-25000">
                <a:latin typeface="Times New Roman" pitchFamily="18" charset="0"/>
              </a:rPr>
              <a:t>M </a:t>
            </a:r>
            <a:r>
              <a:rPr lang="en-US" sz="2400" b="1" i="1" baseline="30000">
                <a:latin typeface="Times New Roman" pitchFamily="18" charset="0"/>
              </a:rPr>
              <a:t>2</a:t>
            </a:r>
            <a:br>
              <a:rPr lang="en-US" sz="2400" b="1" i="1" baseline="30000">
                <a:latin typeface="Times New Roman" pitchFamily="18" charset="0"/>
              </a:rPr>
            </a:br>
            <a:r>
              <a:rPr lang="en-US" sz="800" b="1">
                <a:latin typeface="Times New Roman" pitchFamily="18" charset="0"/>
              </a:rPr>
              <a:t>	</a:t>
            </a:r>
            <a:br>
              <a:rPr lang="en-US" sz="800" b="1">
                <a:latin typeface="Times New Roman" pitchFamily="18" charset="0"/>
              </a:rPr>
            </a:br>
            <a:r>
              <a:rPr lang="en-US" sz="800" b="1">
                <a:latin typeface="Times New Roman" pitchFamily="18" charset="0"/>
              </a:rPr>
              <a:t>             </a:t>
            </a:r>
            <a:r>
              <a:rPr lang="en-US" sz="2400" b="1">
                <a:latin typeface="Times New Roman" pitchFamily="18" charset="0"/>
              </a:rPr>
              <a:t>SINCE 	σ</a:t>
            </a:r>
            <a:r>
              <a:rPr lang="en-US" sz="2400" b="1" i="1" baseline="-25000">
                <a:latin typeface="Times New Roman" pitchFamily="18" charset="0"/>
              </a:rPr>
              <a:t>iM</a:t>
            </a:r>
            <a:r>
              <a:rPr lang="en-US" sz="2400" b="1">
                <a:latin typeface="Times New Roman" pitchFamily="18" charset="0"/>
              </a:rPr>
              <a:t>     =    </a:t>
            </a:r>
            <a:r>
              <a:rPr lang="en-US" sz="2400" b="1">
                <a:latin typeface="Times New Roman" pitchFamily="18" charset="0"/>
                <a:sym typeface="Symbol" pitchFamily="18" charset="2"/>
              </a:rPr>
              <a:t></a:t>
            </a:r>
            <a:r>
              <a:rPr lang="en-US" sz="2400" b="1" i="1" baseline="-25000">
                <a:latin typeface="Times New Roman" pitchFamily="18" charset="0"/>
              </a:rPr>
              <a:t>iM</a:t>
            </a:r>
            <a:r>
              <a:rPr lang="en-US" sz="2400" b="1">
                <a:latin typeface="Times New Roman" pitchFamily="18" charset="0"/>
              </a:rPr>
              <a:t>  σ</a:t>
            </a:r>
            <a:r>
              <a:rPr lang="en-US" sz="2400" b="1" i="1" baseline="-25000">
                <a:latin typeface="Times New Roman" pitchFamily="18" charset="0"/>
              </a:rPr>
              <a:t>i</a:t>
            </a:r>
            <a:r>
              <a:rPr lang="en-US" sz="2400" b="1">
                <a:latin typeface="Times New Roman" pitchFamily="18" charset="0"/>
              </a:rPr>
              <a:t> σ</a:t>
            </a:r>
            <a:r>
              <a:rPr lang="en-US" sz="2400" b="1" i="1" baseline="-25000">
                <a:latin typeface="Times New Roman" pitchFamily="18" charset="0"/>
              </a:rPr>
              <a:t>M</a:t>
            </a:r>
            <a:r>
              <a:rPr lang="en-US" sz="2400" b="1">
                <a:latin typeface="Times New Roman" pitchFamily="18" charset="0"/>
              </a:rPr>
              <a:t> </a:t>
            </a:r>
            <a:br>
              <a:rPr lang="en-US" sz="2400" b="1">
                <a:latin typeface="Times New Roman" pitchFamily="18" charset="0"/>
              </a:rPr>
            </a:br>
            <a:r>
              <a:rPr lang="en-US" sz="2400" b="1">
                <a:latin typeface="Times New Roman" pitchFamily="18" charset="0"/>
              </a:rPr>
              <a:t> 	</a:t>
            </a:r>
            <a:br>
              <a:rPr lang="en-US" sz="2400" b="1">
                <a:latin typeface="Times New Roman" pitchFamily="18" charset="0"/>
              </a:rPr>
            </a:br>
            <a:r>
              <a:rPr lang="en-US" sz="2400" b="1">
                <a:latin typeface="Times New Roman" pitchFamily="18" charset="0"/>
              </a:rPr>
              <a:t>			       </a:t>
            </a:r>
            <a:r>
              <a:rPr lang="en-US" sz="2400" b="1" i="1">
                <a:latin typeface="Times New Roman" pitchFamily="18" charset="0"/>
              </a:rPr>
              <a:t>E</a:t>
            </a:r>
            <a:r>
              <a:rPr lang="en-US" sz="2400" b="1">
                <a:latin typeface="Times New Roman" pitchFamily="18" charset="0"/>
              </a:rPr>
              <a:t>(</a:t>
            </a:r>
            <a:r>
              <a:rPr lang="en-US" sz="2400" b="1" i="1">
                <a:latin typeface="Times New Roman" pitchFamily="18" charset="0"/>
              </a:rPr>
              <a:t>R</a:t>
            </a:r>
            <a:r>
              <a:rPr lang="en-US" sz="2400" b="1" i="1" baseline="-25000">
                <a:latin typeface="Times New Roman" pitchFamily="18" charset="0"/>
              </a:rPr>
              <a:t>M </a:t>
            </a:r>
            <a:r>
              <a:rPr lang="en-US" sz="2400" b="1">
                <a:latin typeface="Times New Roman" pitchFamily="18" charset="0"/>
              </a:rPr>
              <a:t>)  - </a:t>
            </a:r>
            <a:r>
              <a:rPr lang="en-US" sz="2400" b="1" i="1">
                <a:latin typeface="Times New Roman" pitchFamily="18" charset="0"/>
              </a:rPr>
              <a:t>R</a:t>
            </a:r>
            <a:r>
              <a:rPr lang="en-US" sz="2400" b="1" i="1" baseline="-25000">
                <a:latin typeface="Times New Roman" pitchFamily="18" charset="0"/>
              </a:rPr>
              <a:t>f</a:t>
            </a:r>
            <a:r>
              <a:rPr lang="en-US" sz="2400" b="1">
                <a:latin typeface="Times New Roman" pitchFamily="18" charset="0"/>
              </a:rPr>
              <a:t> </a:t>
            </a:r>
            <a:br>
              <a:rPr lang="en-US" sz="2400" b="1">
                <a:latin typeface="Times New Roman" pitchFamily="18" charset="0"/>
              </a:rPr>
            </a:br>
            <a:r>
              <a:rPr lang="en-US" sz="2400" b="1">
                <a:latin typeface="Times New Roman" pitchFamily="18" charset="0"/>
              </a:rPr>
              <a:t>	</a:t>
            </a:r>
            <a:r>
              <a:rPr lang="en-US" sz="2400" b="1" i="1">
                <a:latin typeface="Times New Roman" pitchFamily="18" charset="0"/>
              </a:rPr>
              <a:t>E</a:t>
            </a:r>
            <a:r>
              <a:rPr lang="en-US" sz="2400" b="1">
                <a:latin typeface="Times New Roman" pitchFamily="18" charset="0"/>
              </a:rPr>
              <a:t>(</a:t>
            </a:r>
            <a:r>
              <a:rPr lang="en-US" sz="2400" b="1" i="1">
                <a:latin typeface="Times New Roman" pitchFamily="18" charset="0"/>
              </a:rPr>
              <a:t>R</a:t>
            </a:r>
            <a:r>
              <a:rPr lang="en-US" sz="2400" b="1" i="1" baseline="-25000">
                <a:latin typeface="Times New Roman" pitchFamily="18" charset="0"/>
              </a:rPr>
              <a:t>i</a:t>
            </a:r>
            <a:r>
              <a:rPr lang="en-US" sz="2400" b="1">
                <a:latin typeface="Times New Roman" pitchFamily="18" charset="0"/>
              </a:rPr>
              <a:t>)    =   </a:t>
            </a:r>
            <a:r>
              <a:rPr lang="en-US" sz="2400" b="1" i="1">
                <a:latin typeface="Times New Roman" pitchFamily="18" charset="0"/>
              </a:rPr>
              <a:t>R</a:t>
            </a:r>
            <a:r>
              <a:rPr lang="en-US" sz="2400" b="1" i="1" baseline="-25000">
                <a:latin typeface="Times New Roman" pitchFamily="18" charset="0"/>
              </a:rPr>
              <a:t>f</a:t>
            </a:r>
            <a:r>
              <a:rPr lang="en-US" sz="2400" b="1">
                <a:latin typeface="Times New Roman" pitchFamily="18" charset="0"/>
              </a:rPr>
              <a:t>  +		        </a:t>
            </a:r>
            <a:r>
              <a:rPr lang="en-US" sz="2400" b="1">
                <a:latin typeface="Times New Roman" pitchFamily="18" charset="0"/>
                <a:sym typeface="Symbol" pitchFamily="18" charset="2"/>
              </a:rPr>
              <a:t></a:t>
            </a:r>
            <a:r>
              <a:rPr lang="en-US" sz="2400" b="1" i="1" baseline="-25000">
                <a:latin typeface="Times New Roman" pitchFamily="18" charset="0"/>
              </a:rPr>
              <a:t>iM  </a:t>
            </a:r>
            <a:r>
              <a:rPr lang="en-US" sz="2400" b="1">
                <a:latin typeface="Times New Roman" pitchFamily="18" charset="0"/>
              </a:rPr>
              <a:t>σ</a:t>
            </a:r>
            <a:r>
              <a:rPr lang="en-US" sz="2400" b="1" i="1" baseline="-25000">
                <a:latin typeface="Times New Roman" pitchFamily="18" charset="0"/>
              </a:rPr>
              <a:t>i </a:t>
            </a:r>
            <a:br>
              <a:rPr lang="en-US" sz="2400" b="1" i="1" baseline="-25000">
                <a:latin typeface="Times New Roman" pitchFamily="18" charset="0"/>
              </a:rPr>
            </a:br>
            <a:r>
              <a:rPr lang="en-US" sz="2400" b="1" i="1" baseline="-25000">
                <a:latin typeface="Times New Roman" pitchFamily="18" charset="0"/>
              </a:rPr>
              <a:t> 			                    </a:t>
            </a:r>
            <a:r>
              <a:rPr lang="en-US" sz="2400" b="1">
                <a:latin typeface="Times New Roman" pitchFamily="18" charset="0"/>
              </a:rPr>
              <a:t>σ</a:t>
            </a:r>
            <a:r>
              <a:rPr lang="en-US" sz="2400" b="1" i="1" baseline="-25000">
                <a:latin typeface="Times New Roman" pitchFamily="18" charset="0"/>
              </a:rPr>
              <a:t>M </a:t>
            </a:r>
            <a:br>
              <a:rPr lang="en-US" sz="2400" b="1" i="1" baseline="-25000">
                <a:latin typeface="Times New Roman" pitchFamily="18" charset="0"/>
              </a:rPr>
            </a:br>
            <a:r>
              <a:rPr lang="en-US" sz="2400" b="1">
                <a:latin typeface="Times New Roman" pitchFamily="18" charset="0"/>
              </a:rPr>
              <a:t> 	</a:t>
            </a:r>
            <a:br>
              <a:rPr lang="en-US" sz="2400" b="1">
                <a:latin typeface="Times New Roman" pitchFamily="18" charset="0"/>
              </a:rPr>
            </a:br>
            <a:r>
              <a:rPr lang="en-US" sz="2400" b="1">
                <a:latin typeface="Times New Roman" pitchFamily="18" charset="0"/>
              </a:rPr>
              <a:t>      IF </a:t>
            </a:r>
            <a:r>
              <a:rPr lang="en-US" sz="2400" b="1" i="1">
                <a:latin typeface="Times New Roman" pitchFamily="18" charset="0"/>
              </a:rPr>
              <a:t>i</a:t>
            </a:r>
            <a:r>
              <a:rPr lang="en-US" sz="2400" b="1">
                <a:latin typeface="Times New Roman" pitchFamily="18" charset="0"/>
              </a:rPr>
              <a:t> AND </a:t>
            </a:r>
            <a:r>
              <a:rPr lang="en-US" sz="2400" b="1" i="1">
                <a:latin typeface="Times New Roman" pitchFamily="18" charset="0"/>
              </a:rPr>
              <a:t>M</a:t>
            </a:r>
            <a:r>
              <a:rPr lang="en-US" sz="2400" b="1">
                <a:latin typeface="Times New Roman" pitchFamily="18" charset="0"/>
              </a:rPr>
              <a:t> ARE PERFECTLY CORRELATED </a:t>
            </a:r>
            <a:r>
              <a:rPr lang="en-US" sz="2400" b="1">
                <a:latin typeface="Times New Roman" pitchFamily="18" charset="0"/>
                <a:sym typeface="Symbol" pitchFamily="18" charset="2"/>
              </a:rPr>
              <a:t></a:t>
            </a:r>
            <a:r>
              <a:rPr lang="en-US" sz="2400" b="1" i="1" baseline="-25000">
                <a:latin typeface="Times New Roman" pitchFamily="18" charset="0"/>
              </a:rPr>
              <a:t>iM  </a:t>
            </a:r>
            <a:r>
              <a:rPr lang="en-US" sz="2400" b="1" i="1">
                <a:latin typeface="Times New Roman" pitchFamily="18" charset="0"/>
              </a:rPr>
              <a:t>= </a:t>
            </a:r>
            <a:r>
              <a:rPr lang="en-US" sz="2400" b="1">
                <a:latin typeface="Times New Roman" pitchFamily="18" charset="0"/>
              </a:rPr>
              <a:t>1.  SO</a:t>
            </a:r>
            <a:br>
              <a:rPr lang="en-US" sz="2400" b="1">
                <a:latin typeface="Times New Roman" pitchFamily="18" charset="0"/>
              </a:rPr>
            </a:br>
            <a:r>
              <a:rPr lang="en-US" sz="1500" b="1">
                <a:latin typeface="Times New Roman" pitchFamily="18" charset="0"/>
              </a:rPr>
              <a:t/>
            </a:r>
            <a:br>
              <a:rPr lang="en-US" sz="1500" b="1">
                <a:latin typeface="Times New Roman" pitchFamily="18" charset="0"/>
              </a:rPr>
            </a:br>
            <a:r>
              <a:rPr lang="en-US" sz="2400" b="1">
                <a:latin typeface="Times New Roman" pitchFamily="18" charset="0"/>
              </a:rPr>
              <a:t>			         </a:t>
            </a:r>
            <a:r>
              <a:rPr lang="en-US" sz="2400" b="1" i="1">
                <a:latin typeface="Times New Roman" pitchFamily="18" charset="0"/>
              </a:rPr>
              <a:t>E</a:t>
            </a:r>
            <a:r>
              <a:rPr lang="en-US" sz="2400" b="1">
                <a:latin typeface="Times New Roman" pitchFamily="18" charset="0"/>
              </a:rPr>
              <a:t>(</a:t>
            </a:r>
            <a:r>
              <a:rPr lang="en-US" sz="2400" b="1" i="1">
                <a:latin typeface="Times New Roman" pitchFamily="18" charset="0"/>
              </a:rPr>
              <a:t>R</a:t>
            </a:r>
            <a:r>
              <a:rPr lang="en-US" sz="2400" b="1" i="1" baseline="-25000">
                <a:latin typeface="Times New Roman" pitchFamily="18" charset="0"/>
              </a:rPr>
              <a:t>M </a:t>
            </a:r>
            <a:r>
              <a:rPr lang="en-US" sz="2400" b="1">
                <a:latin typeface="Times New Roman" pitchFamily="18" charset="0"/>
              </a:rPr>
              <a:t>)  - </a:t>
            </a:r>
            <a:r>
              <a:rPr lang="en-US" sz="2400" b="1" i="1">
                <a:latin typeface="Times New Roman" pitchFamily="18" charset="0"/>
              </a:rPr>
              <a:t>R</a:t>
            </a:r>
            <a:r>
              <a:rPr lang="en-US" sz="2400" b="1" i="1" baseline="-25000">
                <a:latin typeface="Times New Roman" pitchFamily="18" charset="0"/>
              </a:rPr>
              <a:t>f</a:t>
            </a:r>
            <a:r>
              <a:rPr lang="en-US" sz="2400" b="1">
                <a:latin typeface="Times New Roman" pitchFamily="18" charset="0"/>
              </a:rPr>
              <a:t> </a:t>
            </a:r>
            <a:br>
              <a:rPr lang="en-US" sz="2400" b="1">
                <a:latin typeface="Times New Roman" pitchFamily="18" charset="0"/>
              </a:rPr>
            </a:br>
            <a:r>
              <a:rPr lang="en-US" sz="2400" b="1">
                <a:latin typeface="Times New Roman" pitchFamily="18" charset="0"/>
              </a:rPr>
              <a:t>	</a:t>
            </a:r>
            <a:r>
              <a:rPr lang="en-US" sz="2400" b="1" i="1">
                <a:latin typeface="Times New Roman" pitchFamily="18" charset="0"/>
              </a:rPr>
              <a:t>E</a:t>
            </a:r>
            <a:r>
              <a:rPr lang="en-US" sz="2400" b="1">
                <a:latin typeface="Times New Roman" pitchFamily="18" charset="0"/>
              </a:rPr>
              <a:t>(</a:t>
            </a:r>
            <a:r>
              <a:rPr lang="en-US" sz="2400" b="1" i="1">
                <a:latin typeface="Times New Roman" pitchFamily="18" charset="0"/>
              </a:rPr>
              <a:t>R</a:t>
            </a:r>
            <a:r>
              <a:rPr lang="en-US" sz="2400" b="1" i="1" baseline="-25000">
                <a:latin typeface="Times New Roman" pitchFamily="18" charset="0"/>
              </a:rPr>
              <a:t>i</a:t>
            </a:r>
            <a:r>
              <a:rPr lang="en-US" sz="2400" b="1">
                <a:latin typeface="Times New Roman" pitchFamily="18" charset="0"/>
              </a:rPr>
              <a:t>)    =   </a:t>
            </a:r>
            <a:r>
              <a:rPr lang="en-US" sz="2400" b="1" i="1">
                <a:latin typeface="Times New Roman" pitchFamily="18" charset="0"/>
              </a:rPr>
              <a:t>R</a:t>
            </a:r>
            <a:r>
              <a:rPr lang="en-US" sz="2400" b="1" i="1" baseline="-25000">
                <a:latin typeface="Times New Roman" pitchFamily="18" charset="0"/>
              </a:rPr>
              <a:t>f</a:t>
            </a:r>
            <a:r>
              <a:rPr lang="en-US" sz="2400" b="1">
                <a:latin typeface="Times New Roman" pitchFamily="18" charset="0"/>
              </a:rPr>
              <a:t>   +			σ</a:t>
            </a:r>
            <a:r>
              <a:rPr lang="en-US" sz="2400" b="1" i="1" baseline="-25000">
                <a:latin typeface="Times New Roman" pitchFamily="18" charset="0"/>
              </a:rPr>
              <a:t>i </a:t>
            </a:r>
            <a:br>
              <a:rPr lang="en-US" sz="2400" b="1" i="1" baseline="-25000">
                <a:latin typeface="Times New Roman" pitchFamily="18" charset="0"/>
              </a:rPr>
            </a:br>
            <a:r>
              <a:rPr lang="en-US" sz="2400" b="1" i="1" baseline="-25000">
                <a:latin typeface="Times New Roman" pitchFamily="18" charset="0"/>
              </a:rPr>
              <a:t> 			                      </a:t>
            </a:r>
            <a:r>
              <a:rPr lang="en-US" sz="2400" b="1">
                <a:latin typeface="Times New Roman" pitchFamily="18" charset="0"/>
              </a:rPr>
              <a:t>σ</a:t>
            </a:r>
            <a:r>
              <a:rPr lang="en-US" sz="2400" b="1" i="1" baseline="-25000">
                <a:latin typeface="Times New Roman" pitchFamily="18" charset="0"/>
              </a:rPr>
              <a:t>M </a:t>
            </a:r>
            <a:r>
              <a:rPr lang="en-US" sz="2400" b="1">
                <a:latin typeface="Times New Roman" pitchFamily="18" charset="0"/>
              </a:rPr>
              <a:t> 	</a:t>
            </a:r>
            <a:br>
              <a:rPr lang="en-US" sz="2400" b="1">
                <a:latin typeface="Times New Roman" pitchFamily="18" charset="0"/>
              </a:rPr>
            </a:br>
            <a:r>
              <a:rPr lang="en-US" sz="2400" b="1">
                <a:latin typeface="Times New Roman" pitchFamily="18" charset="0"/>
              </a:rPr>
              <a:t>       THUS</a:t>
            </a:r>
            <a:br>
              <a:rPr lang="en-US" sz="2400" b="1">
                <a:latin typeface="Times New Roman" pitchFamily="18" charset="0"/>
              </a:rPr>
            </a:br>
            <a:r>
              <a:rPr lang="en-US" sz="2400" b="1">
                <a:latin typeface="Times New Roman" pitchFamily="18" charset="0"/>
              </a:rPr>
              <a:t>	       CML IS A SPECIAL CASE OF SML</a:t>
            </a:r>
          </a:p>
        </p:txBody>
      </p:sp>
      <p:sp>
        <p:nvSpPr>
          <p:cNvPr id="30723" name="Line 3"/>
          <p:cNvSpPr>
            <a:spLocks noChangeShapeType="1"/>
          </p:cNvSpPr>
          <p:nvPr/>
        </p:nvSpPr>
        <p:spPr bwMode="auto">
          <a:xfrm>
            <a:off x="3181350" y="1638300"/>
            <a:ext cx="1676400" cy="0"/>
          </a:xfrm>
          <a:prstGeom prst="line">
            <a:avLst/>
          </a:prstGeom>
          <a:noFill/>
          <a:ln w="9525">
            <a:solidFill>
              <a:schemeClr val="tx1"/>
            </a:solidFill>
            <a:round/>
            <a:headEnd/>
            <a:tailEnd/>
          </a:ln>
        </p:spPr>
        <p:txBody>
          <a:bodyPr wrap="none" anchor="ctr"/>
          <a:lstStyle/>
          <a:p>
            <a:endParaRPr lang="en-US"/>
          </a:p>
        </p:txBody>
      </p:sp>
      <p:sp>
        <p:nvSpPr>
          <p:cNvPr id="30724" name="Line 4"/>
          <p:cNvSpPr>
            <a:spLocks noChangeShapeType="1"/>
          </p:cNvSpPr>
          <p:nvPr/>
        </p:nvSpPr>
        <p:spPr bwMode="auto">
          <a:xfrm>
            <a:off x="3238500" y="3562350"/>
            <a:ext cx="1676400" cy="0"/>
          </a:xfrm>
          <a:prstGeom prst="line">
            <a:avLst/>
          </a:prstGeom>
          <a:noFill/>
          <a:ln w="9525">
            <a:solidFill>
              <a:schemeClr val="tx1"/>
            </a:solidFill>
            <a:round/>
            <a:headEnd/>
            <a:tailEnd/>
          </a:ln>
        </p:spPr>
        <p:txBody>
          <a:bodyPr wrap="none" anchor="ctr"/>
          <a:lstStyle/>
          <a:p>
            <a:endParaRPr lang="en-US"/>
          </a:p>
        </p:txBody>
      </p:sp>
      <p:sp>
        <p:nvSpPr>
          <p:cNvPr id="30725" name="Line 5"/>
          <p:cNvSpPr>
            <a:spLocks noChangeShapeType="1"/>
          </p:cNvSpPr>
          <p:nvPr/>
        </p:nvSpPr>
        <p:spPr bwMode="auto">
          <a:xfrm>
            <a:off x="3352800" y="5657850"/>
            <a:ext cx="1828800" cy="0"/>
          </a:xfrm>
          <a:prstGeom prst="line">
            <a:avLst/>
          </a:prstGeom>
          <a:noFill/>
          <a:ln w="9525">
            <a:solidFill>
              <a:schemeClr val="tx1"/>
            </a:solidFill>
            <a:round/>
            <a:headEnd/>
            <a:tailEnd/>
          </a:ln>
        </p:spPr>
        <p:txBody>
          <a:bodyPr wrap="none" anchor="ctr"/>
          <a:lstStyle/>
          <a:p>
            <a:endParaRPr lang="en-US"/>
          </a:p>
        </p:txBody>
      </p:sp>
      <p:sp>
        <p:nvSpPr>
          <p:cNvPr id="30726" name="AutoShape 6"/>
          <p:cNvSpPr>
            <a:spLocks noChangeArrowheads="1"/>
          </p:cNvSpPr>
          <p:nvPr/>
        </p:nvSpPr>
        <p:spPr bwMode="auto">
          <a:xfrm>
            <a:off x="3067050" y="990600"/>
            <a:ext cx="1905000" cy="1295400"/>
          </a:xfrm>
          <a:prstGeom prst="bracketPair">
            <a:avLst>
              <a:gd name="adj" fmla="val 16667"/>
            </a:avLst>
          </a:prstGeom>
          <a:noFill/>
          <a:ln w="9525">
            <a:solidFill>
              <a:schemeClr val="tx1"/>
            </a:solidFill>
            <a:round/>
            <a:headEnd/>
            <a:tailEnd/>
          </a:ln>
        </p:spPr>
        <p:txBody>
          <a:bodyPr wrap="none" anchor="ctr"/>
          <a:lstStyle/>
          <a:p>
            <a:endParaRPr lang="en-US"/>
          </a:p>
        </p:txBody>
      </p:sp>
      <p:sp>
        <p:nvSpPr>
          <p:cNvPr id="30727" name="AutoShape 7"/>
          <p:cNvSpPr>
            <a:spLocks noChangeArrowheads="1"/>
          </p:cNvSpPr>
          <p:nvPr/>
        </p:nvSpPr>
        <p:spPr bwMode="auto">
          <a:xfrm>
            <a:off x="3124200" y="2933700"/>
            <a:ext cx="1905000" cy="1295400"/>
          </a:xfrm>
          <a:prstGeom prst="bracketPair">
            <a:avLst>
              <a:gd name="adj" fmla="val 16667"/>
            </a:avLst>
          </a:prstGeom>
          <a:noFill/>
          <a:ln w="9525">
            <a:solidFill>
              <a:schemeClr val="tx1"/>
            </a:solidFill>
            <a:round/>
            <a:headEnd/>
            <a:tailEnd/>
          </a:ln>
        </p:spPr>
        <p:txBody>
          <a:bodyPr wrap="none" anchor="ctr"/>
          <a:lstStyle/>
          <a:p>
            <a:endParaRPr lang="en-US"/>
          </a:p>
        </p:txBody>
      </p:sp>
      <p:sp>
        <p:nvSpPr>
          <p:cNvPr id="30728" name="AutoShape 8"/>
          <p:cNvSpPr>
            <a:spLocks noChangeArrowheads="1"/>
          </p:cNvSpPr>
          <p:nvPr/>
        </p:nvSpPr>
        <p:spPr bwMode="auto">
          <a:xfrm>
            <a:off x="3238500" y="4972050"/>
            <a:ext cx="2057400" cy="1295400"/>
          </a:xfrm>
          <a:prstGeom prst="bracketPair">
            <a:avLst>
              <a:gd name="adj" fmla="val 16667"/>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685800" y="3124200"/>
            <a:ext cx="7848600" cy="2819400"/>
            <a:chOff x="43" y="0"/>
            <a:chExt cx="3853" cy="2936"/>
          </a:xfrm>
        </p:grpSpPr>
        <p:sp>
          <p:nvSpPr>
            <p:cNvPr id="6148" name="Rectangle 3"/>
            <p:cNvSpPr>
              <a:spLocks noChangeArrowheads="1"/>
            </p:cNvSpPr>
            <p:nvPr/>
          </p:nvSpPr>
          <p:spPr bwMode="auto">
            <a:xfrm>
              <a:off x="43" y="0"/>
              <a:ext cx="514" cy="518"/>
            </a:xfrm>
            <a:prstGeom prst="rect">
              <a:avLst/>
            </a:prstGeom>
            <a:noFill/>
            <a:ln w="9525">
              <a:solidFill>
                <a:srgbClr val="FFFFFF"/>
              </a:solidFill>
              <a:miter lim="800000"/>
              <a:headEnd/>
              <a:tailEnd/>
            </a:ln>
          </p:spPr>
          <p:txBody>
            <a:bodyPr/>
            <a:lstStyle/>
            <a:p>
              <a:r>
                <a:rPr lang="en-US" sz="1500" b="1" i="1">
                  <a:latin typeface="Times New Roman" pitchFamily="18" charset="0"/>
                  <a:cs typeface="Times New Roman" pitchFamily="18" charset="0"/>
                </a:rPr>
                <a:t>   Portfolio</a:t>
              </a:r>
              <a:endParaRPr lang="en-US" sz="1500" b="1">
                <a:latin typeface="Times New Roman" pitchFamily="18" charset="0"/>
                <a:cs typeface="Times New Roman" pitchFamily="18" charset="0"/>
              </a:endParaRPr>
            </a:p>
            <a:p>
              <a:pPr eaLnBrk="0" hangingPunct="0"/>
              <a:endParaRPr lang="en-US" sz="1500" b="1">
                <a:latin typeface="Times New Roman" pitchFamily="18" charset="0"/>
              </a:endParaRPr>
            </a:p>
          </p:txBody>
        </p:sp>
        <p:sp>
          <p:nvSpPr>
            <p:cNvPr id="6149" name="Rectangle 4"/>
            <p:cNvSpPr>
              <a:spLocks noChangeArrowheads="1"/>
            </p:cNvSpPr>
            <p:nvPr/>
          </p:nvSpPr>
          <p:spPr bwMode="auto">
            <a:xfrm>
              <a:off x="557" y="0"/>
              <a:ext cx="777" cy="518"/>
            </a:xfrm>
            <a:prstGeom prst="rect">
              <a:avLst/>
            </a:prstGeom>
            <a:noFill/>
            <a:ln w="9525">
              <a:solidFill>
                <a:srgbClr val="FFFFFF"/>
              </a:solidFill>
              <a:miter lim="800000"/>
              <a:headEnd/>
              <a:tailEnd/>
            </a:ln>
          </p:spPr>
          <p:txBody>
            <a:bodyPr/>
            <a:lstStyle/>
            <a:p>
              <a:pPr algn="ctr">
                <a:lnSpc>
                  <a:spcPct val="80000"/>
                </a:lnSpc>
              </a:pPr>
              <a:r>
                <a:rPr lang="en-US" sz="1500" b="1" i="1">
                  <a:latin typeface="Times New Roman" pitchFamily="18" charset="0"/>
                  <a:cs typeface="Times New Roman" pitchFamily="18" charset="0"/>
                </a:rPr>
                <a:t>Proportion of A</a:t>
              </a:r>
              <a:endParaRPr lang="en-US" sz="1500" b="1">
                <a:latin typeface="Times New Roman" pitchFamily="18" charset="0"/>
                <a:cs typeface="Times New Roman" pitchFamily="18" charset="0"/>
              </a:endParaRPr>
            </a:p>
            <a:p>
              <a:pPr algn="ctr" eaLnBrk="0" hangingPunct="0">
                <a:lnSpc>
                  <a:spcPct val="80000"/>
                </a:lnSpc>
              </a:pPr>
              <a:r>
                <a:rPr lang="en-US" sz="1500" b="1" i="1">
                  <a:latin typeface="Times New Roman" pitchFamily="18" charset="0"/>
                  <a:cs typeface="Times New Roman" pitchFamily="18" charset="0"/>
                </a:rPr>
                <a:t>w</a:t>
              </a:r>
              <a:r>
                <a:rPr lang="en-US" sz="1500" b="1" i="1" baseline="-30000">
                  <a:latin typeface="Times New Roman" pitchFamily="18" charset="0"/>
                  <a:cs typeface="Times New Roman" pitchFamily="18" charset="0"/>
                </a:rPr>
                <a:t>A</a:t>
              </a:r>
              <a:endParaRPr lang="en-US" sz="1500" b="1">
                <a:latin typeface="Times New Roman" pitchFamily="18" charset="0"/>
                <a:cs typeface="Times New Roman" pitchFamily="18" charset="0"/>
              </a:endParaRPr>
            </a:p>
            <a:p>
              <a:pPr algn="ctr" eaLnBrk="0" hangingPunct="0"/>
              <a:endParaRPr lang="en-US" sz="1500" b="1">
                <a:latin typeface="Times New Roman" pitchFamily="18" charset="0"/>
              </a:endParaRPr>
            </a:p>
          </p:txBody>
        </p:sp>
        <p:sp>
          <p:nvSpPr>
            <p:cNvPr id="6150" name="Rectangle 5"/>
            <p:cNvSpPr>
              <a:spLocks noChangeArrowheads="1"/>
            </p:cNvSpPr>
            <p:nvPr/>
          </p:nvSpPr>
          <p:spPr bwMode="auto">
            <a:xfrm>
              <a:off x="1334" y="0"/>
              <a:ext cx="777" cy="518"/>
            </a:xfrm>
            <a:prstGeom prst="rect">
              <a:avLst/>
            </a:prstGeom>
            <a:noFill/>
            <a:ln w="9525">
              <a:solidFill>
                <a:srgbClr val="FFFFFF"/>
              </a:solidFill>
              <a:miter lim="800000"/>
              <a:headEnd/>
              <a:tailEnd/>
            </a:ln>
          </p:spPr>
          <p:txBody>
            <a:bodyPr/>
            <a:lstStyle/>
            <a:p>
              <a:pPr algn="ctr">
                <a:lnSpc>
                  <a:spcPct val="80000"/>
                </a:lnSpc>
              </a:pPr>
              <a:r>
                <a:rPr lang="en-US" sz="1500" b="1" i="1">
                  <a:latin typeface="Times New Roman" pitchFamily="18" charset="0"/>
                  <a:cs typeface="Times New Roman" pitchFamily="18" charset="0"/>
                </a:rPr>
                <a:t>Proportion of B</a:t>
              </a:r>
              <a:endParaRPr lang="en-US" sz="1500" b="1">
                <a:latin typeface="Times New Roman" pitchFamily="18" charset="0"/>
                <a:cs typeface="Times New Roman" pitchFamily="18" charset="0"/>
              </a:endParaRPr>
            </a:p>
            <a:p>
              <a:pPr algn="ctr" eaLnBrk="0" hangingPunct="0">
                <a:lnSpc>
                  <a:spcPct val="80000"/>
                </a:lnSpc>
              </a:pPr>
              <a:r>
                <a:rPr lang="en-US" sz="1500" b="1" i="1">
                  <a:latin typeface="Times New Roman" pitchFamily="18" charset="0"/>
                  <a:cs typeface="Times New Roman" pitchFamily="18" charset="0"/>
                </a:rPr>
                <a:t>w</a:t>
              </a:r>
              <a:r>
                <a:rPr lang="en-US" sz="1500" b="1" i="1" baseline="-30000">
                  <a:latin typeface="Times New Roman" pitchFamily="18" charset="0"/>
                  <a:cs typeface="Times New Roman" pitchFamily="18" charset="0"/>
                </a:rPr>
                <a:t>B</a:t>
              </a:r>
              <a:endParaRPr lang="en-US" sz="1500" b="1">
                <a:latin typeface="Times New Roman" pitchFamily="18" charset="0"/>
                <a:cs typeface="Times New Roman" pitchFamily="18" charset="0"/>
              </a:endParaRPr>
            </a:p>
            <a:p>
              <a:pPr algn="ctr" eaLnBrk="0" hangingPunct="0">
                <a:lnSpc>
                  <a:spcPct val="80000"/>
                </a:lnSpc>
              </a:pPr>
              <a:endParaRPr lang="en-US" sz="1500" b="1">
                <a:latin typeface="Times New Roman" pitchFamily="18" charset="0"/>
              </a:endParaRPr>
            </a:p>
          </p:txBody>
        </p:sp>
        <p:sp>
          <p:nvSpPr>
            <p:cNvPr id="6151" name="Rectangle 6"/>
            <p:cNvSpPr>
              <a:spLocks noChangeArrowheads="1"/>
            </p:cNvSpPr>
            <p:nvPr/>
          </p:nvSpPr>
          <p:spPr bwMode="auto">
            <a:xfrm>
              <a:off x="2111" y="0"/>
              <a:ext cx="854" cy="518"/>
            </a:xfrm>
            <a:prstGeom prst="rect">
              <a:avLst/>
            </a:prstGeom>
            <a:noFill/>
            <a:ln w="9525">
              <a:solidFill>
                <a:srgbClr val="FFFFFF"/>
              </a:solidFill>
              <a:miter lim="800000"/>
              <a:headEnd/>
              <a:tailEnd/>
            </a:ln>
          </p:spPr>
          <p:txBody>
            <a:bodyPr/>
            <a:lstStyle/>
            <a:p>
              <a:pPr algn="ctr">
                <a:lnSpc>
                  <a:spcPct val="80000"/>
                </a:lnSpc>
              </a:pPr>
              <a:r>
                <a:rPr lang="en-US" sz="1500" b="1" i="1">
                  <a:latin typeface="Times New Roman" pitchFamily="18" charset="0"/>
                  <a:cs typeface="Times New Roman" pitchFamily="18" charset="0"/>
                </a:rPr>
                <a:t>Expected  return</a:t>
              </a:r>
              <a:endParaRPr lang="en-US" sz="1500" b="1">
                <a:latin typeface="Times New Roman" pitchFamily="18" charset="0"/>
                <a:cs typeface="Times New Roman" pitchFamily="18" charset="0"/>
              </a:endParaRPr>
            </a:p>
            <a:p>
              <a:pPr algn="ctr" eaLnBrk="0" hangingPunct="0">
                <a:lnSpc>
                  <a:spcPct val="80000"/>
                </a:lnSpc>
              </a:pPr>
              <a:r>
                <a:rPr lang="en-US" sz="1500" b="1" i="1">
                  <a:latin typeface="Times New Roman" pitchFamily="18" charset="0"/>
                  <a:cs typeface="Times New Roman" pitchFamily="18" charset="0"/>
                </a:rPr>
                <a:t>E (R</a:t>
              </a:r>
              <a:r>
                <a:rPr lang="en-US" sz="1500" b="1" i="1" baseline="-30000">
                  <a:latin typeface="Times New Roman" pitchFamily="18" charset="0"/>
                  <a:cs typeface="Times New Roman" pitchFamily="18" charset="0"/>
                </a:rPr>
                <a:t>p</a:t>
              </a:r>
              <a:r>
                <a:rPr lang="en-US" sz="1500" b="1" i="1">
                  <a:latin typeface="Times New Roman" pitchFamily="18" charset="0"/>
                  <a:cs typeface="Times New Roman" pitchFamily="18" charset="0"/>
                </a:rPr>
                <a:t>)</a:t>
              </a:r>
              <a:endParaRPr lang="en-US" sz="1500" b="1">
                <a:latin typeface="Times New Roman" pitchFamily="18" charset="0"/>
                <a:cs typeface="Times New Roman" pitchFamily="18" charset="0"/>
              </a:endParaRPr>
            </a:p>
            <a:p>
              <a:pPr algn="ctr" eaLnBrk="0" hangingPunct="0">
                <a:lnSpc>
                  <a:spcPct val="80000"/>
                </a:lnSpc>
              </a:pPr>
              <a:endParaRPr lang="en-US" sz="1500" b="1">
                <a:latin typeface="Times New Roman" pitchFamily="18" charset="0"/>
              </a:endParaRPr>
            </a:p>
          </p:txBody>
        </p:sp>
        <p:sp>
          <p:nvSpPr>
            <p:cNvPr id="6152" name="Rectangle 7"/>
            <p:cNvSpPr>
              <a:spLocks noChangeArrowheads="1"/>
            </p:cNvSpPr>
            <p:nvPr/>
          </p:nvSpPr>
          <p:spPr bwMode="auto">
            <a:xfrm>
              <a:off x="2965" y="0"/>
              <a:ext cx="931" cy="518"/>
            </a:xfrm>
            <a:prstGeom prst="rect">
              <a:avLst/>
            </a:prstGeom>
            <a:noFill/>
            <a:ln w="9525">
              <a:solidFill>
                <a:srgbClr val="FFFFFF"/>
              </a:solidFill>
              <a:miter lim="800000"/>
              <a:headEnd/>
              <a:tailEnd/>
            </a:ln>
          </p:spPr>
          <p:txBody>
            <a:bodyPr/>
            <a:lstStyle/>
            <a:p>
              <a:pPr algn="ctr">
                <a:lnSpc>
                  <a:spcPct val="80000"/>
                </a:lnSpc>
              </a:pPr>
              <a:r>
                <a:rPr lang="en-US" sz="1500" b="1" i="1">
                  <a:latin typeface="Times New Roman" pitchFamily="18" charset="0"/>
                  <a:cs typeface="Times New Roman" pitchFamily="18" charset="0"/>
                </a:rPr>
                <a:t>Standard deviation</a:t>
              </a:r>
              <a:endParaRPr lang="en-US" sz="1500" b="1">
                <a:latin typeface="Times New Roman" pitchFamily="18" charset="0"/>
                <a:cs typeface="Times New Roman" pitchFamily="18" charset="0"/>
              </a:endParaRPr>
            </a:p>
            <a:p>
              <a:pPr algn="ctr" eaLnBrk="0" hangingPunct="0">
                <a:lnSpc>
                  <a:spcPct val="80000"/>
                </a:lnSpc>
              </a:pPr>
              <a:r>
                <a:rPr lang="en-US" sz="1500" b="1" i="1">
                  <a:latin typeface="Times New Roman" pitchFamily="18" charset="0"/>
                  <a:cs typeface="Times New Roman" pitchFamily="18" charset="0"/>
                  <a:sym typeface="Symbol" pitchFamily="18" charset="2"/>
                </a:rPr>
                <a:t></a:t>
              </a:r>
              <a:r>
                <a:rPr lang="en-US" sz="1500" b="1" i="1" baseline="-30000">
                  <a:latin typeface="Times New Roman" pitchFamily="18" charset="0"/>
                  <a:cs typeface="Times New Roman" pitchFamily="18" charset="0"/>
                </a:rPr>
                <a:t>p</a:t>
              </a:r>
              <a:endParaRPr lang="en-US" sz="1500" b="1">
                <a:latin typeface="Times New Roman" pitchFamily="18" charset="0"/>
                <a:cs typeface="Times New Roman" pitchFamily="18" charset="0"/>
                <a:sym typeface="Symbol" pitchFamily="18" charset="2"/>
              </a:endParaRPr>
            </a:p>
            <a:p>
              <a:pPr algn="ctr" eaLnBrk="0" hangingPunct="0">
                <a:lnSpc>
                  <a:spcPct val="80000"/>
                </a:lnSpc>
              </a:pPr>
              <a:endParaRPr lang="en-US" sz="1500" b="1" i="1">
                <a:latin typeface="Times New Roman" pitchFamily="18" charset="0"/>
                <a:cs typeface="Times New Roman" pitchFamily="18" charset="0"/>
                <a:sym typeface="Symbol" pitchFamily="18" charset="2"/>
              </a:endParaRPr>
            </a:p>
          </p:txBody>
        </p:sp>
        <p:sp>
          <p:nvSpPr>
            <p:cNvPr id="6153" name="Rectangle 8"/>
            <p:cNvSpPr>
              <a:spLocks noChangeArrowheads="1"/>
            </p:cNvSpPr>
            <p:nvPr/>
          </p:nvSpPr>
          <p:spPr bwMode="auto">
            <a:xfrm>
              <a:off x="43" y="518"/>
              <a:ext cx="514"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     1 (A)</a:t>
              </a:r>
            </a:p>
            <a:p>
              <a:pPr algn="ctr" eaLnBrk="0" hangingPunct="0"/>
              <a:endParaRPr lang="en-US" sz="1500" b="1">
                <a:latin typeface="Times New Roman" pitchFamily="18" charset="0"/>
              </a:endParaRPr>
            </a:p>
          </p:txBody>
        </p:sp>
        <p:sp>
          <p:nvSpPr>
            <p:cNvPr id="6154" name="Rectangle 9"/>
            <p:cNvSpPr>
              <a:spLocks noChangeArrowheads="1"/>
            </p:cNvSpPr>
            <p:nvPr/>
          </p:nvSpPr>
          <p:spPr bwMode="auto">
            <a:xfrm>
              <a:off x="557" y="518"/>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1.00</a:t>
              </a:r>
            </a:p>
            <a:p>
              <a:pPr algn="ctr" eaLnBrk="0" hangingPunct="0"/>
              <a:endParaRPr lang="en-US" sz="1500" b="1">
                <a:latin typeface="Times New Roman" pitchFamily="18" charset="0"/>
              </a:endParaRPr>
            </a:p>
          </p:txBody>
        </p:sp>
        <p:sp>
          <p:nvSpPr>
            <p:cNvPr id="6155" name="Rectangle 10"/>
            <p:cNvSpPr>
              <a:spLocks noChangeArrowheads="1"/>
            </p:cNvSpPr>
            <p:nvPr/>
          </p:nvSpPr>
          <p:spPr bwMode="auto">
            <a:xfrm>
              <a:off x="1334" y="518"/>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0.00</a:t>
              </a:r>
            </a:p>
            <a:p>
              <a:pPr algn="ctr" eaLnBrk="0" hangingPunct="0"/>
              <a:endParaRPr lang="en-US" sz="1500" b="1">
                <a:latin typeface="Times New Roman" pitchFamily="18" charset="0"/>
              </a:endParaRPr>
            </a:p>
          </p:txBody>
        </p:sp>
        <p:sp>
          <p:nvSpPr>
            <p:cNvPr id="6156" name="Rectangle 11"/>
            <p:cNvSpPr>
              <a:spLocks noChangeArrowheads="1"/>
            </p:cNvSpPr>
            <p:nvPr/>
          </p:nvSpPr>
          <p:spPr bwMode="auto">
            <a:xfrm>
              <a:off x="2111" y="518"/>
              <a:ext cx="854"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12.00%</a:t>
              </a:r>
            </a:p>
            <a:p>
              <a:pPr algn="ctr" eaLnBrk="0" hangingPunct="0"/>
              <a:endParaRPr lang="en-US" sz="1500" b="1">
                <a:latin typeface="Times New Roman" pitchFamily="18" charset="0"/>
              </a:endParaRPr>
            </a:p>
          </p:txBody>
        </p:sp>
        <p:sp>
          <p:nvSpPr>
            <p:cNvPr id="6157" name="Rectangle 12"/>
            <p:cNvSpPr>
              <a:spLocks noChangeArrowheads="1"/>
            </p:cNvSpPr>
            <p:nvPr/>
          </p:nvSpPr>
          <p:spPr bwMode="auto">
            <a:xfrm>
              <a:off x="2965" y="518"/>
              <a:ext cx="931"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20.00%</a:t>
              </a:r>
            </a:p>
            <a:p>
              <a:pPr algn="ctr" eaLnBrk="0" hangingPunct="0"/>
              <a:endParaRPr lang="en-US" sz="1500" b="1">
                <a:latin typeface="Times New Roman" pitchFamily="18" charset="0"/>
              </a:endParaRPr>
            </a:p>
          </p:txBody>
        </p:sp>
        <p:sp>
          <p:nvSpPr>
            <p:cNvPr id="6158" name="Rectangle 13"/>
            <p:cNvSpPr>
              <a:spLocks noChangeArrowheads="1"/>
            </p:cNvSpPr>
            <p:nvPr/>
          </p:nvSpPr>
          <p:spPr bwMode="auto">
            <a:xfrm>
              <a:off x="43" y="921"/>
              <a:ext cx="514" cy="403"/>
            </a:xfrm>
            <a:prstGeom prst="rect">
              <a:avLst/>
            </a:prstGeom>
            <a:noFill/>
            <a:ln w="9525">
              <a:solidFill>
                <a:srgbClr val="FFFFFF"/>
              </a:solidFill>
              <a:miter lim="800000"/>
              <a:headEnd/>
              <a:tailEnd/>
            </a:ln>
          </p:spPr>
          <p:txBody>
            <a:bodyPr/>
            <a:lstStyle/>
            <a:p>
              <a:r>
                <a:rPr lang="en-US" sz="1500" b="1">
                  <a:latin typeface="Times New Roman" pitchFamily="18" charset="0"/>
                  <a:cs typeface="Times New Roman" pitchFamily="18" charset="0"/>
                </a:rPr>
                <a:t>       2</a:t>
              </a:r>
            </a:p>
            <a:p>
              <a:pPr eaLnBrk="0" hangingPunct="0"/>
              <a:endParaRPr lang="en-US" sz="1500" b="1">
                <a:latin typeface="Times New Roman" pitchFamily="18" charset="0"/>
              </a:endParaRPr>
            </a:p>
          </p:txBody>
        </p:sp>
        <p:sp>
          <p:nvSpPr>
            <p:cNvPr id="6159" name="Rectangle 14"/>
            <p:cNvSpPr>
              <a:spLocks noChangeArrowheads="1"/>
            </p:cNvSpPr>
            <p:nvPr/>
          </p:nvSpPr>
          <p:spPr bwMode="auto">
            <a:xfrm>
              <a:off x="557" y="921"/>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0.90</a:t>
              </a:r>
            </a:p>
            <a:p>
              <a:pPr algn="ctr" eaLnBrk="0" hangingPunct="0"/>
              <a:endParaRPr lang="en-US" sz="1500" b="1">
                <a:latin typeface="Times New Roman" pitchFamily="18" charset="0"/>
              </a:endParaRPr>
            </a:p>
          </p:txBody>
        </p:sp>
        <p:sp>
          <p:nvSpPr>
            <p:cNvPr id="6160" name="Rectangle 15"/>
            <p:cNvSpPr>
              <a:spLocks noChangeArrowheads="1"/>
            </p:cNvSpPr>
            <p:nvPr/>
          </p:nvSpPr>
          <p:spPr bwMode="auto">
            <a:xfrm>
              <a:off x="1334" y="921"/>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0.10</a:t>
              </a:r>
            </a:p>
            <a:p>
              <a:pPr algn="ctr" eaLnBrk="0" hangingPunct="0"/>
              <a:endParaRPr lang="en-US" sz="1500" b="1">
                <a:latin typeface="Times New Roman" pitchFamily="18" charset="0"/>
              </a:endParaRPr>
            </a:p>
          </p:txBody>
        </p:sp>
        <p:sp>
          <p:nvSpPr>
            <p:cNvPr id="6161" name="Rectangle 16"/>
            <p:cNvSpPr>
              <a:spLocks noChangeArrowheads="1"/>
            </p:cNvSpPr>
            <p:nvPr/>
          </p:nvSpPr>
          <p:spPr bwMode="auto">
            <a:xfrm>
              <a:off x="2111" y="921"/>
              <a:ext cx="854"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12.80%</a:t>
              </a:r>
            </a:p>
            <a:p>
              <a:pPr algn="ctr" eaLnBrk="0" hangingPunct="0"/>
              <a:endParaRPr lang="en-US" sz="1500" b="1">
                <a:latin typeface="Times New Roman" pitchFamily="18" charset="0"/>
              </a:endParaRPr>
            </a:p>
          </p:txBody>
        </p:sp>
        <p:sp>
          <p:nvSpPr>
            <p:cNvPr id="6162" name="Rectangle 17"/>
            <p:cNvSpPr>
              <a:spLocks noChangeArrowheads="1"/>
            </p:cNvSpPr>
            <p:nvPr/>
          </p:nvSpPr>
          <p:spPr bwMode="auto">
            <a:xfrm>
              <a:off x="2965" y="921"/>
              <a:ext cx="931"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17.64%</a:t>
              </a:r>
            </a:p>
            <a:p>
              <a:pPr algn="ctr" eaLnBrk="0" hangingPunct="0"/>
              <a:endParaRPr lang="en-US" sz="1500" b="1">
                <a:latin typeface="Times New Roman" pitchFamily="18" charset="0"/>
              </a:endParaRPr>
            </a:p>
          </p:txBody>
        </p:sp>
        <p:sp>
          <p:nvSpPr>
            <p:cNvPr id="6163" name="Rectangle 18"/>
            <p:cNvSpPr>
              <a:spLocks noChangeArrowheads="1"/>
            </p:cNvSpPr>
            <p:nvPr/>
          </p:nvSpPr>
          <p:spPr bwMode="auto">
            <a:xfrm>
              <a:off x="43" y="1324"/>
              <a:ext cx="514" cy="403"/>
            </a:xfrm>
            <a:prstGeom prst="rect">
              <a:avLst/>
            </a:prstGeom>
            <a:noFill/>
            <a:ln w="9525">
              <a:solidFill>
                <a:srgbClr val="FFFFFF"/>
              </a:solidFill>
              <a:miter lim="800000"/>
              <a:headEnd/>
              <a:tailEnd/>
            </a:ln>
          </p:spPr>
          <p:txBody>
            <a:bodyPr/>
            <a:lstStyle/>
            <a:p>
              <a:r>
                <a:rPr lang="en-US" sz="1500" b="1">
                  <a:latin typeface="Times New Roman" pitchFamily="18" charset="0"/>
                  <a:cs typeface="Times New Roman" pitchFamily="18" charset="0"/>
                </a:rPr>
                <a:t>       3</a:t>
              </a:r>
            </a:p>
            <a:p>
              <a:pPr eaLnBrk="0" hangingPunct="0"/>
              <a:endParaRPr lang="en-US" sz="1500" b="1">
                <a:latin typeface="Times New Roman" pitchFamily="18" charset="0"/>
              </a:endParaRPr>
            </a:p>
          </p:txBody>
        </p:sp>
        <p:sp>
          <p:nvSpPr>
            <p:cNvPr id="6164" name="Rectangle 19"/>
            <p:cNvSpPr>
              <a:spLocks noChangeArrowheads="1"/>
            </p:cNvSpPr>
            <p:nvPr/>
          </p:nvSpPr>
          <p:spPr bwMode="auto">
            <a:xfrm>
              <a:off x="557" y="1324"/>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  0.759</a:t>
              </a:r>
            </a:p>
            <a:p>
              <a:pPr algn="ctr" eaLnBrk="0" hangingPunct="0"/>
              <a:endParaRPr lang="en-US" sz="1500" b="1">
                <a:latin typeface="Times New Roman" pitchFamily="18" charset="0"/>
              </a:endParaRPr>
            </a:p>
          </p:txBody>
        </p:sp>
        <p:sp>
          <p:nvSpPr>
            <p:cNvPr id="6165" name="Rectangle 20"/>
            <p:cNvSpPr>
              <a:spLocks noChangeArrowheads="1"/>
            </p:cNvSpPr>
            <p:nvPr/>
          </p:nvSpPr>
          <p:spPr bwMode="auto">
            <a:xfrm>
              <a:off x="1334" y="1324"/>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  0.241</a:t>
              </a:r>
            </a:p>
            <a:p>
              <a:pPr algn="ctr" eaLnBrk="0" hangingPunct="0"/>
              <a:endParaRPr lang="en-US" sz="1500" b="1">
                <a:latin typeface="Times New Roman" pitchFamily="18" charset="0"/>
              </a:endParaRPr>
            </a:p>
          </p:txBody>
        </p:sp>
        <p:sp>
          <p:nvSpPr>
            <p:cNvPr id="6166" name="Rectangle 21"/>
            <p:cNvSpPr>
              <a:spLocks noChangeArrowheads="1"/>
            </p:cNvSpPr>
            <p:nvPr/>
          </p:nvSpPr>
          <p:spPr bwMode="auto">
            <a:xfrm>
              <a:off x="2111" y="1324"/>
              <a:ext cx="854"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13.93%</a:t>
              </a:r>
            </a:p>
            <a:p>
              <a:pPr algn="ctr" eaLnBrk="0" hangingPunct="0"/>
              <a:endParaRPr lang="en-US" sz="1500" b="1">
                <a:latin typeface="Times New Roman" pitchFamily="18" charset="0"/>
              </a:endParaRPr>
            </a:p>
          </p:txBody>
        </p:sp>
        <p:sp>
          <p:nvSpPr>
            <p:cNvPr id="6167" name="Rectangle 22"/>
            <p:cNvSpPr>
              <a:spLocks noChangeArrowheads="1"/>
            </p:cNvSpPr>
            <p:nvPr/>
          </p:nvSpPr>
          <p:spPr bwMode="auto">
            <a:xfrm>
              <a:off x="2965" y="1324"/>
              <a:ext cx="931"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16.27%</a:t>
              </a:r>
            </a:p>
            <a:p>
              <a:pPr algn="ctr" eaLnBrk="0" hangingPunct="0"/>
              <a:endParaRPr lang="en-US" sz="1500" b="1">
                <a:latin typeface="Times New Roman" pitchFamily="18" charset="0"/>
              </a:endParaRPr>
            </a:p>
          </p:txBody>
        </p:sp>
        <p:sp>
          <p:nvSpPr>
            <p:cNvPr id="6168" name="Rectangle 23"/>
            <p:cNvSpPr>
              <a:spLocks noChangeArrowheads="1"/>
            </p:cNvSpPr>
            <p:nvPr/>
          </p:nvSpPr>
          <p:spPr bwMode="auto">
            <a:xfrm>
              <a:off x="43" y="1727"/>
              <a:ext cx="514" cy="403"/>
            </a:xfrm>
            <a:prstGeom prst="rect">
              <a:avLst/>
            </a:prstGeom>
            <a:noFill/>
            <a:ln w="9525">
              <a:solidFill>
                <a:srgbClr val="FFFFFF"/>
              </a:solidFill>
              <a:miter lim="800000"/>
              <a:headEnd/>
              <a:tailEnd/>
            </a:ln>
          </p:spPr>
          <p:txBody>
            <a:bodyPr/>
            <a:lstStyle/>
            <a:p>
              <a:r>
                <a:rPr lang="en-US" sz="1500" b="1">
                  <a:latin typeface="Times New Roman" pitchFamily="18" charset="0"/>
                  <a:cs typeface="Times New Roman" pitchFamily="18" charset="0"/>
                </a:rPr>
                <a:t>       4</a:t>
              </a:r>
            </a:p>
            <a:p>
              <a:pPr eaLnBrk="0" hangingPunct="0"/>
              <a:endParaRPr lang="en-US" sz="1500" b="1">
                <a:latin typeface="Times New Roman" pitchFamily="18" charset="0"/>
              </a:endParaRPr>
            </a:p>
          </p:txBody>
        </p:sp>
        <p:sp>
          <p:nvSpPr>
            <p:cNvPr id="6169" name="Rectangle 24"/>
            <p:cNvSpPr>
              <a:spLocks noChangeArrowheads="1"/>
            </p:cNvSpPr>
            <p:nvPr/>
          </p:nvSpPr>
          <p:spPr bwMode="auto">
            <a:xfrm>
              <a:off x="557" y="1727"/>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0.50</a:t>
              </a:r>
            </a:p>
            <a:p>
              <a:pPr algn="ctr" eaLnBrk="0" hangingPunct="0"/>
              <a:endParaRPr lang="en-US" sz="1500" b="1">
                <a:latin typeface="Times New Roman" pitchFamily="18" charset="0"/>
              </a:endParaRPr>
            </a:p>
          </p:txBody>
        </p:sp>
        <p:sp>
          <p:nvSpPr>
            <p:cNvPr id="6170" name="Rectangle 25"/>
            <p:cNvSpPr>
              <a:spLocks noChangeArrowheads="1"/>
            </p:cNvSpPr>
            <p:nvPr/>
          </p:nvSpPr>
          <p:spPr bwMode="auto">
            <a:xfrm>
              <a:off x="1334" y="1727"/>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0.50</a:t>
              </a:r>
            </a:p>
            <a:p>
              <a:pPr algn="ctr" eaLnBrk="0" hangingPunct="0"/>
              <a:endParaRPr lang="en-US" sz="1500" b="1">
                <a:latin typeface="Times New Roman" pitchFamily="18" charset="0"/>
              </a:endParaRPr>
            </a:p>
          </p:txBody>
        </p:sp>
        <p:sp>
          <p:nvSpPr>
            <p:cNvPr id="6171" name="Rectangle 26"/>
            <p:cNvSpPr>
              <a:spLocks noChangeArrowheads="1"/>
            </p:cNvSpPr>
            <p:nvPr/>
          </p:nvSpPr>
          <p:spPr bwMode="auto">
            <a:xfrm>
              <a:off x="2111" y="1727"/>
              <a:ext cx="854"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16.00%</a:t>
              </a:r>
            </a:p>
            <a:p>
              <a:pPr algn="ctr" eaLnBrk="0" hangingPunct="0"/>
              <a:endParaRPr lang="en-US" sz="1500" b="1">
                <a:latin typeface="Times New Roman" pitchFamily="18" charset="0"/>
              </a:endParaRPr>
            </a:p>
          </p:txBody>
        </p:sp>
        <p:sp>
          <p:nvSpPr>
            <p:cNvPr id="6172" name="Rectangle 27"/>
            <p:cNvSpPr>
              <a:spLocks noChangeArrowheads="1"/>
            </p:cNvSpPr>
            <p:nvPr/>
          </p:nvSpPr>
          <p:spPr bwMode="auto">
            <a:xfrm>
              <a:off x="2965" y="1727"/>
              <a:ext cx="931"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20.49%</a:t>
              </a:r>
            </a:p>
            <a:p>
              <a:pPr algn="ctr" eaLnBrk="0" hangingPunct="0"/>
              <a:endParaRPr lang="en-US" sz="1500" b="1">
                <a:latin typeface="Times New Roman" pitchFamily="18" charset="0"/>
              </a:endParaRPr>
            </a:p>
          </p:txBody>
        </p:sp>
        <p:sp>
          <p:nvSpPr>
            <p:cNvPr id="6173" name="Rectangle 28"/>
            <p:cNvSpPr>
              <a:spLocks noChangeArrowheads="1"/>
            </p:cNvSpPr>
            <p:nvPr/>
          </p:nvSpPr>
          <p:spPr bwMode="auto">
            <a:xfrm>
              <a:off x="43" y="2130"/>
              <a:ext cx="514" cy="403"/>
            </a:xfrm>
            <a:prstGeom prst="rect">
              <a:avLst/>
            </a:prstGeom>
            <a:noFill/>
            <a:ln w="9525">
              <a:solidFill>
                <a:srgbClr val="FFFFFF"/>
              </a:solidFill>
              <a:miter lim="800000"/>
              <a:headEnd/>
              <a:tailEnd/>
            </a:ln>
          </p:spPr>
          <p:txBody>
            <a:bodyPr/>
            <a:lstStyle/>
            <a:p>
              <a:r>
                <a:rPr lang="en-US" sz="1500" b="1">
                  <a:latin typeface="Times New Roman" pitchFamily="18" charset="0"/>
                  <a:cs typeface="Times New Roman" pitchFamily="18" charset="0"/>
                </a:rPr>
                <a:t>       5</a:t>
              </a:r>
            </a:p>
            <a:p>
              <a:pPr eaLnBrk="0" hangingPunct="0"/>
              <a:endParaRPr lang="en-US" sz="1500" b="1">
                <a:latin typeface="Times New Roman" pitchFamily="18" charset="0"/>
              </a:endParaRPr>
            </a:p>
          </p:txBody>
        </p:sp>
        <p:sp>
          <p:nvSpPr>
            <p:cNvPr id="6174" name="Rectangle 29"/>
            <p:cNvSpPr>
              <a:spLocks noChangeArrowheads="1"/>
            </p:cNvSpPr>
            <p:nvPr/>
          </p:nvSpPr>
          <p:spPr bwMode="auto">
            <a:xfrm>
              <a:off x="557" y="2130"/>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0.25</a:t>
              </a:r>
            </a:p>
            <a:p>
              <a:pPr algn="ctr" eaLnBrk="0" hangingPunct="0"/>
              <a:endParaRPr lang="en-US" sz="1500" b="1">
                <a:latin typeface="Times New Roman" pitchFamily="18" charset="0"/>
              </a:endParaRPr>
            </a:p>
          </p:txBody>
        </p:sp>
        <p:sp>
          <p:nvSpPr>
            <p:cNvPr id="6175" name="Rectangle 30"/>
            <p:cNvSpPr>
              <a:spLocks noChangeArrowheads="1"/>
            </p:cNvSpPr>
            <p:nvPr/>
          </p:nvSpPr>
          <p:spPr bwMode="auto">
            <a:xfrm>
              <a:off x="1334" y="2130"/>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0.75</a:t>
              </a:r>
            </a:p>
            <a:p>
              <a:pPr algn="ctr" eaLnBrk="0" hangingPunct="0"/>
              <a:endParaRPr lang="en-US" sz="1500" b="1">
                <a:latin typeface="Times New Roman" pitchFamily="18" charset="0"/>
              </a:endParaRPr>
            </a:p>
          </p:txBody>
        </p:sp>
        <p:sp>
          <p:nvSpPr>
            <p:cNvPr id="6176" name="Rectangle 31"/>
            <p:cNvSpPr>
              <a:spLocks noChangeArrowheads="1"/>
            </p:cNvSpPr>
            <p:nvPr/>
          </p:nvSpPr>
          <p:spPr bwMode="auto">
            <a:xfrm>
              <a:off x="2111" y="2130"/>
              <a:ext cx="854"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18.00%</a:t>
              </a:r>
            </a:p>
            <a:p>
              <a:pPr algn="ctr" eaLnBrk="0" hangingPunct="0"/>
              <a:endParaRPr lang="en-US" sz="1500" b="1">
                <a:latin typeface="Times New Roman" pitchFamily="18" charset="0"/>
              </a:endParaRPr>
            </a:p>
          </p:txBody>
        </p:sp>
        <p:sp>
          <p:nvSpPr>
            <p:cNvPr id="6177" name="Rectangle 32"/>
            <p:cNvSpPr>
              <a:spLocks noChangeArrowheads="1"/>
            </p:cNvSpPr>
            <p:nvPr/>
          </p:nvSpPr>
          <p:spPr bwMode="auto">
            <a:xfrm>
              <a:off x="2965" y="2130"/>
              <a:ext cx="931"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29.41%</a:t>
              </a:r>
            </a:p>
            <a:p>
              <a:pPr algn="ctr" eaLnBrk="0" hangingPunct="0"/>
              <a:endParaRPr lang="en-US" sz="1500" b="1">
                <a:latin typeface="Times New Roman" pitchFamily="18" charset="0"/>
              </a:endParaRPr>
            </a:p>
          </p:txBody>
        </p:sp>
        <p:sp>
          <p:nvSpPr>
            <p:cNvPr id="6178" name="Rectangle 33"/>
            <p:cNvSpPr>
              <a:spLocks noChangeArrowheads="1"/>
            </p:cNvSpPr>
            <p:nvPr/>
          </p:nvSpPr>
          <p:spPr bwMode="auto">
            <a:xfrm>
              <a:off x="43" y="2533"/>
              <a:ext cx="514" cy="403"/>
            </a:xfrm>
            <a:prstGeom prst="rect">
              <a:avLst/>
            </a:prstGeom>
            <a:noFill/>
            <a:ln w="9525">
              <a:solidFill>
                <a:srgbClr val="FFFFFF"/>
              </a:solidFill>
              <a:miter lim="800000"/>
              <a:headEnd/>
              <a:tailEnd/>
            </a:ln>
          </p:spPr>
          <p:txBody>
            <a:bodyPr/>
            <a:lstStyle/>
            <a:p>
              <a:r>
                <a:rPr lang="en-US" sz="1500" b="1">
                  <a:latin typeface="Times New Roman" pitchFamily="18" charset="0"/>
                  <a:cs typeface="Times New Roman" pitchFamily="18" charset="0"/>
                </a:rPr>
                <a:t>       6 (B)</a:t>
              </a:r>
            </a:p>
            <a:p>
              <a:pPr algn="ctr" eaLnBrk="0" hangingPunct="0"/>
              <a:endParaRPr lang="en-US" sz="1500" b="1">
                <a:latin typeface="Times New Roman" pitchFamily="18" charset="0"/>
              </a:endParaRPr>
            </a:p>
          </p:txBody>
        </p:sp>
        <p:sp>
          <p:nvSpPr>
            <p:cNvPr id="6179" name="Rectangle 34"/>
            <p:cNvSpPr>
              <a:spLocks noChangeArrowheads="1"/>
            </p:cNvSpPr>
            <p:nvPr/>
          </p:nvSpPr>
          <p:spPr bwMode="auto">
            <a:xfrm>
              <a:off x="557" y="2533"/>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0.00</a:t>
              </a:r>
            </a:p>
            <a:p>
              <a:pPr algn="ctr" eaLnBrk="0" hangingPunct="0"/>
              <a:endParaRPr lang="en-US" sz="1500" b="1">
                <a:latin typeface="Times New Roman" pitchFamily="18" charset="0"/>
              </a:endParaRPr>
            </a:p>
          </p:txBody>
        </p:sp>
        <p:sp>
          <p:nvSpPr>
            <p:cNvPr id="6180" name="Rectangle 35"/>
            <p:cNvSpPr>
              <a:spLocks noChangeArrowheads="1"/>
            </p:cNvSpPr>
            <p:nvPr/>
          </p:nvSpPr>
          <p:spPr bwMode="auto">
            <a:xfrm>
              <a:off x="1334" y="2533"/>
              <a:ext cx="777"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1.00</a:t>
              </a:r>
            </a:p>
            <a:p>
              <a:pPr algn="ctr" eaLnBrk="0" hangingPunct="0"/>
              <a:endParaRPr lang="en-US" sz="1500" b="1">
                <a:latin typeface="Times New Roman" pitchFamily="18" charset="0"/>
              </a:endParaRPr>
            </a:p>
          </p:txBody>
        </p:sp>
        <p:sp>
          <p:nvSpPr>
            <p:cNvPr id="6181" name="Rectangle 36"/>
            <p:cNvSpPr>
              <a:spLocks noChangeArrowheads="1"/>
            </p:cNvSpPr>
            <p:nvPr/>
          </p:nvSpPr>
          <p:spPr bwMode="auto">
            <a:xfrm>
              <a:off x="2111" y="2533"/>
              <a:ext cx="854"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20.00%</a:t>
              </a:r>
            </a:p>
            <a:p>
              <a:pPr algn="ctr" eaLnBrk="0" hangingPunct="0"/>
              <a:endParaRPr lang="en-US" sz="1500" b="1">
                <a:latin typeface="Times New Roman" pitchFamily="18" charset="0"/>
              </a:endParaRPr>
            </a:p>
          </p:txBody>
        </p:sp>
        <p:sp>
          <p:nvSpPr>
            <p:cNvPr id="6182" name="Rectangle 37"/>
            <p:cNvSpPr>
              <a:spLocks noChangeArrowheads="1"/>
            </p:cNvSpPr>
            <p:nvPr/>
          </p:nvSpPr>
          <p:spPr bwMode="auto">
            <a:xfrm>
              <a:off x="2965" y="2533"/>
              <a:ext cx="931" cy="403"/>
            </a:xfrm>
            <a:prstGeom prst="rect">
              <a:avLst/>
            </a:prstGeom>
            <a:noFill/>
            <a:ln w="9525">
              <a:solidFill>
                <a:srgbClr val="FFFFFF"/>
              </a:solidFill>
              <a:miter lim="800000"/>
              <a:headEnd/>
              <a:tailEnd/>
            </a:ln>
          </p:spPr>
          <p:txBody>
            <a:bodyPr/>
            <a:lstStyle/>
            <a:p>
              <a:pPr algn="ctr"/>
              <a:r>
                <a:rPr lang="en-US" sz="1500" b="1">
                  <a:latin typeface="Times New Roman" pitchFamily="18" charset="0"/>
                  <a:cs typeface="Times New Roman" pitchFamily="18" charset="0"/>
                </a:rPr>
                <a:t>40.00%</a:t>
              </a:r>
            </a:p>
            <a:p>
              <a:pPr algn="ctr" eaLnBrk="0" hangingPunct="0"/>
              <a:endParaRPr lang="en-US" sz="1500" b="1">
                <a:latin typeface="Times New Roman" pitchFamily="18" charset="0"/>
              </a:endParaRPr>
            </a:p>
          </p:txBody>
        </p:sp>
      </p:grpSp>
      <p:sp>
        <p:nvSpPr>
          <p:cNvPr id="6147" name="Text Box 38"/>
          <p:cNvSpPr txBox="1">
            <a:spLocks noChangeArrowheads="1"/>
          </p:cNvSpPr>
          <p:nvPr/>
        </p:nvSpPr>
        <p:spPr bwMode="auto">
          <a:xfrm>
            <a:off x="0" y="0"/>
            <a:ext cx="9144000" cy="2844800"/>
          </a:xfrm>
          <a:prstGeom prst="rect">
            <a:avLst/>
          </a:prstGeom>
          <a:noFill/>
          <a:ln w="9525">
            <a:noFill/>
            <a:miter lim="800000"/>
            <a:headEnd/>
            <a:tailEnd/>
          </a:ln>
        </p:spPr>
        <p:txBody>
          <a:bodyPr>
            <a:spAutoFit/>
          </a:bodyPr>
          <a:lstStyle/>
          <a:p>
            <a:pPr algn="ctr">
              <a:spcBef>
                <a:spcPct val="50000"/>
              </a:spcBef>
            </a:pPr>
            <a:r>
              <a:rPr lang="en-US" sz="2800" b="1" u="sng">
                <a:latin typeface="Times New Roman" pitchFamily="18" charset="0"/>
              </a:rPr>
              <a:t>EFFICIENT FRONTIER                                                                                     FOR A TWO-SECURITY CASE</a:t>
            </a:r>
          </a:p>
          <a:p>
            <a:pPr>
              <a:spcBef>
                <a:spcPct val="50000"/>
              </a:spcBef>
            </a:pPr>
            <a:r>
              <a:rPr lang="en-US" sz="2400" b="1">
                <a:latin typeface="Times New Roman" pitchFamily="18" charset="0"/>
              </a:rPr>
              <a:t>					</a:t>
            </a:r>
            <a:r>
              <a:rPr lang="en-US" sz="2400" b="1" u="sng">
                <a:latin typeface="Times New Roman" pitchFamily="18" charset="0"/>
              </a:rPr>
              <a:t>Security A</a:t>
            </a:r>
            <a:r>
              <a:rPr lang="en-US" sz="2400" b="1">
                <a:latin typeface="Times New Roman" pitchFamily="18" charset="0"/>
              </a:rPr>
              <a:t>		</a:t>
            </a:r>
            <a:r>
              <a:rPr lang="en-US" sz="2400" b="1" u="sng">
                <a:latin typeface="Times New Roman" pitchFamily="18" charset="0"/>
              </a:rPr>
              <a:t>Security B</a:t>
            </a:r>
          </a:p>
          <a:p>
            <a:pPr>
              <a:spcBef>
                <a:spcPct val="50000"/>
              </a:spcBef>
            </a:pPr>
            <a:r>
              <a:rPr lang="en-US" sz="2400" b="1">
                <a:latin typeface="Times New Roman" pitchFamily="18" charset="0"/>
              </a:rPr>
              <a:t>         Expected return	                 12%		     20%</a:t>
            </a:r>
          </a:p>
          <a:p>
            <a:pPr>
              <a:lnSpc>
                <a:spcPct val="60000"/>
              </a:lnSpc>
              <a:spcBef>
                <a:spcPct val="50000"/>
              </a:spcBef>
            </a:pPr>
            <a:r>
              <a:rPr lang="en-US" sz="2400" b="1">
                <a:latin typeface="Times New Roman" pitchFamily="18" charset="0"/>
              </a:rPr>
              <a:t>         Standard deviation 		     20%		     40%</a:t>
            </a:r>
          </a:p>
          <a:p>
            <a:pPr>
              <a:lnSpc>
                <a:spcPct val="60000"/>
              </a:lnSpc>
              <a:spcBef>
                <a:spcPct val="50000"/>
              </a:spcBef>
            </a:pPr>
            <a:r>
              <a:rPr lang="en-US" sz="2400" b="1">
                <a:latin typeface="Times New Roman" pitchFamily="18" charset="0"/>
              </a:rPr>
              <a:t>         Coefficient of correlation		             -0.2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500063"/>
            <a:ext cx="9144000" cy="6070600"/>
          </a:xfrm>
          <a:prstGeom prst="rect">
            <a:avLst/>
          </a:prstGeom>
          <a:noFill/>
          <a:ln w="9525">
            <a:noFill/>
            <a:miter lim="800000"/>
            <a:headEnd/>
            <a:tailEnd/>
          </a:ln>
        </p:spPr>
        <p:txBody>
          <a:bodyPr anchor="ctr">
            <a:spAutoFit/>
          </a:bodyPr>
          <a:lstStyle/>
          <a:p>
            <a:pPr marL="342900" indent="-342900" algn="just"/>
            <a:r>
              <a:rPr lang="en-US" sz="2800" b="1"/>
              <a:t>APPLICATION OF CML AND CAPM</a:t>
            </a:r>
          </a:p>
          <a:p>
            <a:pPr marL="342900" indent="-342900" algn="just"/>
            <a:endParaRPr lang="en-US" sz="2800" b="1"/>
          </a:p>
          <a:p>
            <a:pPr marL="342900" indent="-342900" algn="just"/>
            <a:r>
              <a:rPr lang="en-US" sz="2800"/>
              <a:t>There are a number of applications of </a:t>
            </a:r>
            <a:r>
              <a:rPr lang="en-US" sz="2800" i="1"/>
              <a:t>ex post</a:t>
            </a:r>
            <a:r>
              <a:rPr lang="en-US" sz="2800"/>
              <a:t> SML in security analysis and portfolio management.  Among these are </a:t>
            </a:r>
          </a:p>
          <a:p>
            <a:pPr marL="342900" indent="-342900" algn="just"/>
            <a:endParaRPr lang="en-US" sz="2800"/>
          </a:p>
          <a:p>
            <a:pPr marL="342900" indent="-342900" algn="just">
              <a:buFontTx/>
              <a:buAutoNum type="alphaLcParenBoth"/>
            </a:pPr>
            <a:r>
              <a:rPr lang="en-US" sz="2800"/>
              <a:t> Evaluating the performance of portfolios;</a:t>
            </a:r>
          </a:p>
          <a:p>
            <a:pPr marL="342900" indent="-342900" algn="just">
              <a:buFontTx/>
              <a:buAutoNum type="alphaLcParenBoth"/>
            </a:pPr>
            <a:endParaRPr lang="en-US" sz="2800"/>
          </a:p>
          <a:p>
            <a:pPr marL="342900" indent="-342900" algn="just">
              <a:buFontTx/>
              <a:buAutoNum type="alphaLcParenBoth"/>
            </a:pPr>
            <a:r>
              <a:rPr lang="en-US" sz="2800"/>
              <a:t> Tests of asset pricing theories; and</a:t>
            </a:r>
          </a:p>
          <a:p>
            <a:pPr marL="342900" indent="-342900" algn="just">
              <a:buFontTx/>
              <a:buAutoNum type="alphaLcParenBoth"/>
            </a:pPr>
            <a:endParaRPr lang="en-US" sz="2800"/>
          </a:p>
          <a:p>
            <a:pPr marL="342900" indent="-342900" algn="just">
              <a:buFontTx/>
              <a:buAutoNum type="alphaLcParenBoth"/>
            </a:pPr>
            <a:r>
              <a:rPr lang="en-US" sz="2800"/>
              <a:t> Tests of market efficiency </a:t>
            </a:r>
            <a:r>
              <a:rPr lang="en-US" sz="2800" i="1"/>
              <a:t>Ex ante</a:t>
            </a:r>
            <a:r>
              <a:rPr lang="en-US" sz="2800"/>
              <a:t> SML can be used to identify mispriced securities.  It represents the liner relationship between the expected rates of return for securities and their expected betas.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1093788"/>
            <a:ext cx="9144000" cy="4362450"/>
          </a:xfrm>
          <a:prstGeom prst="rect">
            <a:avLst/>
          </a:prstGeom>
          <a:noFill/>
          <a:ln w="9525">
            <a:noFill/>
            <a:miter lim="800000"/>
            <a:headEnd/>
            <a:tailEnd/>
          </a:ln>
        </p:spPr>
        <p:txBody>
          <a:bodyPr anchor="ctr">
            <a:spAutoFit/>
          </a:bodyPr>
          <a:lstStyle/>
          <a:p>
            <a:pPr marL="342900" indent="-342900" algn="just"/>
            <a:r>
              <a:rPr lang="en-US" sz="2800" b="1"/>
              <a:t>PERFORMANCE EVALUATION OF PORTFOLIOS</a:t>
            </a:r>
          </a:p>
          <a:p>
            <a:pPr marL="342900" indent="-342900" algn="just"/>
            <a:endParaRPr lang="en-US" sz="2800"/>
          </a:p>
          <a:p>
            <a:pPr marL="342900" indent="-342900" algn="just"/>
            <a:r>
              <a:rPr lang="en-US" sz="2800"/>
              <a:t>The performance of portfolio is frequently evaluated based on the security market line criterion – </a:t>
            </a:r>
          </a:p>
          <a:p>
            <a:pPr marL="342900" indent="-342900" algn="just"/>
            <a:endParaRPr lang="en-US" sz="2800"/>
          </a:p>
          <a:p>
            <a:pPr marL="342900" indent="-342900" algn="just">
              <a:buFont typeface="Wingdings" pitchFamily="2" charset="2"/>
              <a:buChar char="v"/>
            </a:pPr>
            <a:r>
              <a:rPr lang="en-US" sz="2800"/>
              <a:t>A large positive alpha being taken as an indicator of superior (above-normal) performance and</a:t>
            </a:r>
          </a:p>
          <a:p>
            <a:pPr marL="342900" indent="-342900" algn="just">
              <a:buFont typeface="Wingdings" pitchFamily="2" charset="2"/>
              <a:buChar char="v"/>
            </a:pPr>
            <a:endParaRPr lang="en-US" sz="2800"/>
          </a:p>
          <a:p>
            <a:pPr marL="342900" indent="-342900" algn="just">
              <a:buFont typeface="Wingdings" pitchFamily="2" charset="2"/>
              <a:buChar char="v"/>
            </a:pPr>
            <a:r>
              <a:rPr lang="en-US" sz="2800"/>
              <a:t> A large negative alpha being taken as an indicator of inferior (below-normal) performance.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212725"/>
            <a:ext cx="9144000" cy="5940425"/>
          </a:xfrm>
          <a:prstGeom prst="rect">
            <a:avLst/>
          </a:prstGeom>
          <a:noFill/>
          <a:ln w="9525">
            <a:noFill/>
            <a:miter lim="800000"/>
            <a:headEnd/>
            <a:tailEnd/>
          </a:ln>
        </p:spPr>
        <p:txBody>
          <a:bodyPr anchor="ctr">
            <a:spAutoFit/>
          </a:bodyPr>
          <a:lstStyle/>
          <a:p>
            <a:pPr marL="342900" indent="-342900" algn="just"/>
            <a:r>
              <a:rPr lang="en-US" sz="3200" b="1"/>
              <a:t>TESTS OF ASSET PRICING THEORIES</a:t>
            </a:r>
          </a:p>
          <a:p>
            <a:pPr marL="342900" indent="-342900" algn="just"/>
            <a:endParaRPr lang="en-US" sz="3200" b="1"/>
          </a:p>
          <a:p>
            <a:pPr marL="342900" indent="-342900" algn="just"/>
            <a:r>
              <a:rPr lang="en-US" sz="3200"/>
              <a:t>The CAPM pricing model is given by the equation:</a:t>
            </a:r>
          </a:p>
          <a:p>
            <a:pPr marL="342900" indent="-342900" algn="just"/>
            <a:endParaRPr lang="en-US" sz="3200"/>
          </a:p>
          <a:p>
            <a:pPr marL="342900" indent="-342900" algn="just"/>
            <a:r>
              <a:rPr lang="en-US" sz="3200"/>
              <a:t>E(ri) = rf + [E(rM) – rf] βi </a:t>
            </a:r>
          </a:p>
          <a:p>
            <a:pPr marL="342900" indent="-342900" algn="just"/>
            <a:endParaRPr lang="en-US" sz="3200"/>
          </a:p>
          <a:p>
            <a:pPr marL="342900" indent="-342900" algn="just"/>
            <a:r>
              <a:rPr lang="en-US" sz="3200"/>
              <a:t>According to the theory, the expected return on security i, E(ri), is related to the risk-free rate, rf, plus a risk premium, [E(rM) – rf] βi ,which includes the expected return on the market portfolio.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158750"/>
            <a:ext cx="9144000" cy="6497638"/>
          </a:xfrm>
          <a:prstGeom prst="rect">
            <a:avLst/>
          </a:prstGeom>
          <a:noFill/>
          <a:ln w="9525">
            <a:noFill/>
            <a:miter lim="800000"/>
            <a:headEnd/>
            <a:tailEnd/>
          </a:ln>
        </p:spPr>
        <p:txBody>
          <a:bodyPr anchor="ctr">
            <a:spAutoFit/>
          </a:bodyPr>
          <a:lstStyle/>
          <a:p>
            <a:pPr marL="342900" indent="-342900" algn="just">
              <a:tabLst>
                <a:tab pos="457200" algn="l"/>
              </a:tabLst>
            </a:pPr>
            <a:r>
              <a:rPr lang="en-US" sz="2800" b="1"/>
              <a:t>TESTS OF MARKET EFFICIENCY</a:t>
            </a:r>
          </a:p>
          <a:p>
            <a:pPr marL="342900" indent="-342900" algn="just">
              <a:tabLst>
                <a:tab pos="457200" algn="l"/>
              </a:tabLst>
            </a:pPr>
            <a:r>
              <a:rPr lang="en-US" sz="2800"/>
              <a:t>SML can also be used for testing market efficiency.  As we know, when markets are efficient, the scope for abnormal return will not be there and returns on all securities will be commensurate with the underlying risk.  That is, all assets are correctly priced and provide a normal return for their level of risk and the difference between return earned on the asset and required rate of return on the asset should be statistically insignificant if markets are efficient.</a:t>
            </a:r>
          </a:p>
          <a:p>
            <a:pPr marL="342900" indent="-342900" algn="just">
              <a:tabLst>
                <a:tab pos="457200" algn="l"/>
              </a:tabLst>
            </a:pPr>
            <a:endParaRPr lang="en-US" sz="2800"/>
          </a:p>
          <a:p>
            <a:pPr marL="342900" indent="-342900" algn="just">
              <a:tabLst>
                <a:tab pos="457200" algn="l"/>
              </a:tabLst>
            </a:pPr>
            <a:r>
              <a:rPr lang="en-US" sz="2800" b="1"/>
              <a:t>IDENTIFYING MISPRICED SECURITIES</a:t>
            </a:r>
          </a:p>
          <a:p>
            <a:pPr marL="342900" indent="-342900" algn="just">
              <a:tabLst>
                <a:tab pos="457200" algn="l"/>
              </a:tabLst>
            </a:pPr>
            <a:r>
              <a:rPr lang="en-US" sz="2800"/>
              <a:t>The </a:t>
            </a:r>
            <a:r>
              <a:rPr lang="en-US" sz="2800" i="1"/>
              <a:t>ex ante</a:t>
            </a:r>
            <a:r>
              <a:rPr lang="en-US" sz="2800"/>
              <a:t> SML can be used for identifying mispriced (under and overvalued) securities.</a:t>
            </a:r>
          </a:p>
          <a:p>
            <a:pPr marL="342900" indent="-342900" algn="just">
              <a:tabLst>
                <a:tab pos="457200" algn="l"/>
              </a:tabLst>
            </a:pPr>
            <a:r>
              <a:rPr lang="en-US" sz="280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0"/>
            <a:ext cx="9144000" cy="1117600"/>
          </a:xfrm>
          <a:prstGeom prst="rect">
            <a:avLst/>
          </a:prstGeom>
          <a:noFill/>
          <a:ln w="9525">
            <a:noFill/>
            <a:miter lim="800000"/>
            <a:headEnd/>
            <a:tailEnd/>
          </a:ln>
        </p:spPr>
        <p:txBody>
          <a:bodyPr>
            <a:spAutoFit/>
          </a:bodyPr>
          <a:lstStyle/>
          <a:p>
            <a:pPr algn="ctr">
              <a:lnSpc>
                <a:spcPct val="120000"/>
              </a:lnSpc>
              <a:spcBef>
                <a:spcPct val="50000"/>
              </a:spcBef>
            </a:pPr>
            <a:r>
              <a:rPr lang="en-US" sz="2800" b="1" u="sng">
                <a:latin typeface="Times New Roman" pitchFamily="18" charset="0"/>
              </a:rPr>
              <a:t>EFFICIENT FRONTIER FOR THE                                                        n-SECURITY CASE</a:t>
            </a:r>
          </a:p>
        </p:txBody>
      </p:sp>
      <p:sp>
        <p:nvSpPr>
          <p:cNvPr id="7171" name="Freeform 3"/>
          <p:cNvSpPr>
            <a:spLocks/>
          </p:cNvSpPr>
          <p:nvPr/>
        </p:nvSpPr>
        <p:spPr bwMode="auto">
          <a:xfrm>
            <a:off x="3048000" y="4648200"/>
            <a:ext cx="781050" cy="136525"/>
          </a:xfrm>
          <a:custGeom>
            <a:avLst/>
            <a:gdLst>
              <a:gd name="T0" fmla="*/ 0 w 492"/>
              <a:gd name="T1" fmla="*/ 134 h 134"/>
              <a:gd name="T2" fmla="*/ 144 w 492"/>
              <a:gd name="T3" fmla="*/ 38 h 134"/>
              <a:gd name="T4" fmla="*/ 288 w 492"/>
              <a:gd name="T5" fmla="*/ 0 h 134"/>
              <a:gd name="T6" fmla="*/ 492 w 492"/>
              <a:gd name="T7" fmla="*/ 36 h 134"/>
              <a:gd name="T8" fmla="*/ 0 60000 65536"/>
              <a:gd name="T9" fmla="*/ 0 60000 65536"/>
              <a:gd name="T10" fmla="*/ 0 60000 65536"/>
              <a:gd name="T11" fmla="*/ 0 60000 65536"/>
              <a:gd name="T12" fmla="*/ 0 w 492"/>
              <a:gd name="T13" fmla="*/ 0 h 134"/>
              <a:gd name="T14" fmla="*/ 492 w 492"/>
              <a:gd name="T15" fmla="*/ 134 h 134"/>
            </a:gdLst>
            <a:ahLst/>
            <a:cxnLst>
              <a:cxn ang="T8">
                <a:pos x="T0" y="T1"/>
              </a:cxn>
              <a:cxn ang="T9">
                <a:pos x="T2" y="T3"/>
              </a:cxn>
              <a:cxn ang="T10">
                <a:pos x="T4" y="T5"/>
              </a:cxn>
              <a:cxn ang="T11">
                <a:pos x="T6" y="T7"/>
              </a:cxn>
            </a:cxnLst>
            <a:rect l="T12" t="T13" r="T14" b="T15"/>
            <a:pathLst>
              <a:path w="492" h="134">
                <a:moveTo>
                  <a:pt x="0" y="134"/>
                </a:moveTo>
                <a:cubicBezTo>
                  <a:pt x="48" y="98"/>
                  <a:pt x="96" y="60"/>
                  <a:pt x="144" y="38"/>
                </a:cubicBezTo>
                <a:cubicBezTo>
                  <a:pt x="192" y="16"/>
                  <a:pt x="230" y="0"/>
                  <a:pt x="288" y="0"/>
                </a:cubicBezTo>
                <a:cubicBezTo>
                  <a:pt x="346" y="0"/>
                  <a:pt x="450" y="29"/>
                  <a:pt x="492" y="36"/>
                </a:cubicBezTo>
              </a:path>
            </a:pathLst>
          </a:custGeom>
          <a:noFill/>
          <a:ln w="15875">
            <a:solidFill>
              <a:schemeClr val="tx1"/>
            </a:solidFill>
            <a:round/>
            <a:headEnd/>
            <a:tailEnd/>
          </a:ln>
        </p:spPr>
        <p:txBody>
          <a:bodyPr wrap="none" anchor="ctr"/>
          <a:lstStyle/>
          <a:p>
            <a:endParaRPr lang="en-US"/>
          </a:p>
        </p:txBody>
      </p:sp>
      <p:sp>
        <p:nvSpPr>
          <p:cNvPr id="7172" name="Freeform 4"/>
          <p:cNvSpPr>
            <a:spLocks/>
          </p:cNvSpPr>
          <p:nvPr/>
        </p:nvSpPr>
        <p:spPr bwMode="auto">
          <a:xfrm>
            <a:off x="3810000" y="4240213"/>
            <a:ext cx="723900" cy="484187"/>
          </a:xfrm>
          <a:custGeom>
            <a:avLst/>
            <a:gdLst>
              <a:gd name="T0" fmla="*/ 0 w 456"/>
              <a:gd name="T1" fmla="*/ 305 h 305"/>
              <a:gd name="T2" fmla="*/ 120 w 456"/>
              <a:gd name="T3" fmla="*/ 113 h 305"/>
              <a:gd name="T4" fmla="*/ 300 w 456"/>
              <a:gd name="T5" fmla="*/ 29 h 305"/>
              <a:gd name="T6" fmla="*/ 456 w 456"/>
              <a:gd name="T7" fmla="*/ 0 h 305"/>
              <a:gd name="T8" fmla="*/ 0 60000 65536"/>
              <a:gd name="T9" fmla="*/ 0 60000 65536"/>
              <a:gd name="T10" fmla="*/ 0 60000 65536"/>
              <a:gd name="T11" fmla="*/ 0 60000 65536"/>
              <a:gd name="T12" fmla="*/ 0 w 456"/>
              <a:gd name="T13" fmla="*/ 0 h 305"/>
              <a:gd name="T14" fmla="*/ 456 w 456"/>
              <a:gd name="T15" fmla="*/ 305 h 305"/>
            </a:gdLst>
            <a:ahLst/>
            <a:cxnLst>
              <a:cxn ang="T8">
                <a:pos x="T0" y="T1"/>
              </a:cxn>
              <a:cxn ang="T9">
                <a:pos x="T2" y="T3"/>
              </a:cxn>
              <a:cxn ang="T10">
                <a:pos x="T4" y="T5"/>
              </a:cxn>
              <a:cxn ang="T11">
                <a:pos x="T6" y="T7"/>
              </a:cxn>
            </a:cxnLst>
            <a:rect l="T12" t="T13" r="T14" b="T15"/>
            <a:pathLst>
              <a:path w="456" h="305">
                <a:moveTo>
                  <a:pt x="0" y="305"/>
                </a:moveTo>
                <a:cubicBezTo>
                  <a:pt x="20" y="273"/>
                  <a:pt x="70" y="159"/>
                  <a:pt x="120" y="113"/>
                </a:cubicBezTo>
                <a:cubicBezTo>
                  <a:pt x="170" y="67"/>
                  <a:pt x="244" y="48"/>
                  <a:pt x="300" y="29"/>
                </a:cubicBezTo>
                <a:cubicBezTo>
                  <a:pt x="356" y="10"/>
                  <a:pt x="424" y="6"/>
                  <a:pt x="456" y="0"/>
                </a:cubicBezTo>
              </a:path>
            </a:pathLst>
          </a:custGeom>
          <a:noFill/>
          <a:ln w="15875">
            <a:solidFill>
              <a:schemeClr val="tx1"/>
            </a:solidFill>
            <a:round/>
            <a:headEnd/>
            <a:tailEnd/>
          </a:ln>
        </p:spPr>
        <p:txBody>
          <a:bodyPr wrap="none" anchor="ctr"/>
          <a:lstStyle/>
          <a:p>
            <a:endParaRPr lang="en-US"/>
          </a:p>
        </p:txBody>
      </p:sp>
      <p:sp>
        <p:nvSpPr>
          <p:cNvPr id="7173" name="Freeform 5"/>
          <p:cNvSpPr>
            <a:spLocks/>
          </p:cNvSpPr>
          <p:nvPr/>
        </p:nvSpPr>
        <p:spPr bwMode="auto">
          <a:xfrm>
            <a:off x="4533900" y="3638550"/>
            <a:ext cx="762000" cy="609600"/>
          </a:xfrm>
          <a:custGeom>
            <a:avLst/>
            <a:gdLst>
              <a:gd name="T0" fmla="*/ 0 w 480"/>
              <a:gd name="T1" fmla="*/ 384 h 384"/>
              <a:gd name="T2" fmla="*/ 180 w 480"/>
              <a:gd name="T3" fmla="*/ 120 h 384"/>
              <a:gd name="T4" fmla="*/ 480 w 480"/>
              <a:gd name="T5" fmla="*/ 0 h 384"/>
              <a:gd name="T6" fmla="*/ 0 60000 65536"/>
              <a:gd name="T7" fmla="*/ 0 60000 65536"/>
              <a:gd name="T8" fmla="*/ 0 60000 65536"/>
              <a:gd name="T9" fmla="*/ 0 w 480"/>
              <a:gd name="T10" fmla="*/ 0 h 384"/>
              <a:gd name="T11" fmla="*/ 480 w 480"/>
              <a:gd name="T12" fmla="*/ 384 h 384"/>
            </a:gdLst>
            <a:ahLst/>
            <a:cxnLst>
              <a:cxn ang="T6">
                <a:pos x="T0" y="T1"/>
              </a:cxn>
              <a:cxn ang="T7">
                <a:pos x="T2" y="T3"/>
              </a:cxn>
              <a:cxn ang="T8">
                <a:pos x="T4" y="T5"/>
              </a:cxn>
            </a:cxnLst>
            <a:rect l="T9" t="T10" r="T11" b="T12"/>
            <a:pathLst>
              <a:path w="480" h="384">
                <a:moveTo>
                  <a:pt x="0" y="384"/>
                </a:moveTo>
                <a:cubicBezTo>
                  <a:pt x="30" y="340"/>
                  <a:pt x="100" y="184"/>
                  <a:pt x="180" y="120"/>
                </a:cubicBezTo>
                <a:cubicBezTo>
                  <a:pt x="260" y="56"/>
                  <a:pt x="417" y="25"/>
                  <a:pt x="480" y="0"/>
                </a:cubicBezTo>
              </a:path>
            </a:pathLst>
          </a:custGeom>
          <a:noFill/>
          <a:ln w="15875">
            <a:solidFill>
              <a:schemeClr val="tx1"/>
            </a:solidFill>
            <a:round/>
            <a:headEnd/>
            <a:tailEnd/>
          </a:ln>
        </p:spPr>
        <p:txBody>
          <a:bodyPr wrap="none" anchor="ctr"/>
          <a:lstStyle/>
          <a:p>
            <a:endParaRPr lang="en-US"/>
          </a:p>
        </p:txBody>
      </p:sp>
      <p:sp>
        <p:nvSpPr>
          <p:cNvPr id="7174" name="Freeform 6"/>
          <p:cNvSpPr>
            <a:spLocks/>
          </p:cNvSpPr>
          <p:nvPr/>
        </p:nvSpPr>
        <p:spPr bwMode="auto">
          <a:xfrm>
            <a:off x="5295900" y="2917825"/>
            <a:ext cx="628650" cy="720725"/>
          </a:xfrm>
          <a:custGeom>
            <a:avLst/>
            <a:gdLst>
              <a:gd name="T0" fmla="*/ 0 w 396"/>
              <a:gd name="T1" fmla="*/ 454 h 454"/>
              <a:gd name="T2" fmla="*/ 132 w 396"/>
              <a:gd name="T3" fmla="*/ 190 h 454"/>
              <a:gd name="T4" fmla="*/ 396 w 396"/>
              <a:gd name="T5" fmla="*/ 0 h 454"/>
              <a:gd name="T6" fmla="*/ 0 60000 65536"/>
              <a:gd name="T7" fmla="*/ 0 60000 65536"/>
              <a:gd name="T8" fmla="*/ 0 60000 65536"/>
              <a:gd name="T9" fmla="*/ 0 w 396"/>
              <a:gd name="T10" fmla="*/ 0 h 454"/>
              <a:gd name="T11" fmla="*/ 396 w 396"/>
              <a:gd name="T12" fmla="*/ 454 h 454"/>
            </a:gdLst>
            <a:ahLst/>
            <a:cxnLst>
              <a:cxn ang="T6">
                <a:pos x="T0" y="T1"/>
              </a:cxn>
              <a:cxn ang="T7">
                <a:pos x="T2" y="T3"/>
              </a:cxn>
              <a:cxn ang="T8">
                <a:pos x="T4" y="T5"/>
              </a:cxn>
            </a:cxnLst>
            <a:rect l="T9" t="T10" r="T11" b="T12"/>
            <a:pathLst>
              <a:path w="396" h="454">
                <a:moveTo>
                  <a:pt x="0" y="454"/>
                </a:moveTo>
                <a:cubicBezTo>
                  <a:pt x="22" y="412"/>
                  <a:pt x="66" y="266"/>
                  <a:pt x="132" y="190"/>
                </a:cubicBezTo>
                <a:cubicBezTo>
                  <a:pt x="198" y="114"/>
                  <a:pt x="341" y="40"/>
                  <a:pt x="396" y="0"/>
                </a:cubicBezTo>
              </a:path>
            </a:pathLst>
          </a:custGeom>
          <a:noFill/>
          <a:ln w="15875">
            <a:solidFill>
              <a:schemeClr val="tx1"/>
            </a:solidFill>
            <a:round/>
            <a:headEnd/>
            <a:tailEnd/>
          </a:ln>
        </p:spPr>
        <p:txBody>
          <a:bodyPr wrap="none" anchor="ctr"/>
          <a:lstStyle/>
          <a:p>
            <a:endParaRPr lang="en-US"/>
          </a:p>
        </p:txBody>
      </p:sp>
      <p:sp>
        <p:nvSpPr>
          <p:cNvPr id="7175" name="Freeform 7"/>
          <p:cNvSpPr>
            <a:spLocks/>
          </p:cNvSpPr>
          <p:nvPr/>
        </p:nvSpPr>
        <p:spPr bwMode="auto">
          <a:xfrm>
            <a:off x="3059113" y="2911475"/>
            <a:ext cx="2846387" cy="1870075"/>
          </a:xfrm>
          <a:custGeom>
            <a:avLst/>
            <a:gdLst>
              <a:gd name="T0" fmla="*/ 0 w 1793"/>
              <a:gd name="T1" fmla="*/ 1178 h 1178"/>
              <a:gd name="T2" fmla="*/ 329 w 1793"/>
              <a:gd name="T3" fmla="*/ 554 h 1178"/>
              <a:gd name="T4" fmla="*/ 1025 w 1793"/>
              <a:gd name="T5" fmla="*/ 110 h 1178"/>
              <a:gd name="T6" fmla="*/ 1793 w 1793"/>
              <a:gd name="T7" fmla="*/ 0 h 1178"/>
              <a:gd name="T8" fmla="*/ 0 60000 65536"/>
              <a:gd name="T9" fmla="*/ 0 60000 65536"/>
              <a:gd name="T10" fmla="*/ 0 60000 65536"/>
              <a:gd name="T11" fmla="*/ 0 60000 65536"/>
              <a:gd name="T12" fmla="*/ 0 w 1793"/>
              <a:gd name="T13" fmla="*/ 0 h 1178"/>
              <a:gd name="T14" fmla="*/ 1793 w 1793"/>
              <a:gd name="T15" fmla="*/ 1178 h 1178"/>
            </a:gdLst>
            <a:ahLst/>
            <a:cxnLst>
              <a:cxn ang="T8">
                <a:pos x="T0" y="T1"/>
              </a:cxn>
              <a:cxn ang="T9">
                <a:pos x="T2" y="T3"/>
              </a:cxn>
              <a:cxn ang="T10">
                <a:pos x="T4" y="T5"/>
              </a:cxn>
              <a:cxn ang="T11">
                <a:pos x="T6" y="T7"/>
              </a:cxn>
            </a:cxnLst>
            <a:rect l="T12" t="T13" r="T14" b="T15"/>
            <a:pathLst>
              <a:path w="1793" h="1178">
                <a:moveTo>
                  <a:pt x="0" y="1178"/>
                </a:moveTo>
                <a:cubicBezTo>
                  <a:pt x="55" y="1074"/>
                  <a:pt x="158" y="732"/>
                  <a:pt x="329" y="554"/>
                </a:cubicBezTo>
                <a:cubicBezTo>
                  <a:pt x="500" y="376"/>
                  <a:pt x="781" y="202"/>
                  <a:pt x="1025" y="110"/>
                </a:cubicBezTo>
                <a:cubicBezTo>
                  <a:pt x="1269" y="18"/>
                  <a:pt x="1633" y="23"/>
                  <a:pt x="1793" y="0"/>
                </a:cubicBezTo>
              </a:path>
            </a:pathLst>
          </a:custGeom>
          <a:noFill/>
          <a:ln w="15875">
            <a:solidFill>
              <a:schemeClr val="tx1"/>
            </a:solidFill>
            <a:round/>
            <a:headEnd/>
            <a:tailEnd/>
          </a:ln>
        </p:spPr>
        <p:txBody>
          <a:bodyPr wrap="none"/>
          <a:lstStyle/>
          <a:p>
            <a:endParaRPr lang="en-US"/>
          </a:p>
        </p:txBody>
      </p:sp>
      <p:sp>
        <p:nvSpPr>
          <p:cNvPr id="7176" name="Line 8"/>
          <p:cNvSpPr>
            <a:spLocks noChangeShapeType="1"/>
          </p:cNvSpPr>
          <p:nvPr/>
        </p:nvSpPr>
        <p:spPr bwMode="auto">
          <a:xfrm>
            <a:off x="2286000" y="1543050"/>
            <a:ext cx="0" cy="4191000"/>
          </a:xfrm>
          <a:prstGeom prst="line">
            <a:avLst/>
          </a:prstGeom>
          <a:noFill/>
          <a:ln w="15875">
            <a:solidFill>
              <a:schemeClr val="tx1"/>
            </a:solidFill>
            <a:round/>
            <a:headEnd type="stealth" w="lg" len="lg"/>
            <a:tailEnd/>
          </a:ln>
        </p:spPr>
        <p:txBody>
          <a:bodyPr wrap="none" anchor="ctr"/>
          <a:lstStyle/>
          <a:p>
            <a:endParaRPr lang="en-US"/>
          </a:p>
        </p:txBody>
      </p:sp>
      <p:sp>
        <p:nvSpPr>
          <p:cNvPr id="7177" name="Line 9"/>
          <p:cNvSpPr>
            <a:spLocks noChangeShapeType="1"/>
          </p:cNvSpPr>
          <p:nvPr/>
        </p:nvSpPr>
        <p:spPr bwMode="auto">
          <a:xfrm>
            <a:off x="2286000" y="5734050"/>
            <a:ext cx="4876800" cy="0"/>
          </a:xfrm>
          <a:prstGeom prst="line">
            <a:avLst/>
          </a:prstGeom>
          <a:noFill/>
          <a:ln w="15875">
            <a:solidFill>
              <a:schemeClr val="tx1"/>
            </a:solidFill>
            <a:round/>
            <a:headEnd/>
            <a:tailEnd type="stealth" w="lg" len="lg"/>
          </a:ln>
        </p:spPr>
        <p:txBody>
          <a:bodyPr wrap="none" anchor="ctr"/>
          <a:lstStyle/>
          <a:p>
            <a:endParaRPr lang="en-US"/>
          </a:p>
        </p:txBody>
      </p:sp>
      <p:sp>
        <p:nvSpPr>
          <p:cNvPr id="7178" name="Rectangle 10"/>
          <p:cNvSpPr>
            <a:spLocks noChangeArrowheads="1"/>
          </p:cNvSpPr>
          <p:nvPr/>
        </p:nvSpPr>
        <p:spPr bwMode="auto">
          <a:xfrm>
            <a:off x="5334000" y="5791200"/>
            <a:ext cx="1752600" cy="228600"/>
          </a:xfrm>
          <a:prstGeom prst="rect">
            <a:avLst/>
          </a:prstGeom>
          <a:noFill/>
          <a:ln w="9525">
            <a:noFill/>
            <a:miter lim="800000"/>
            <a:headEnd/>
            <a:tailEnd/>
          </a:ln>
        </p:spPr>
        <p:txBody>
          <a:bodyPr wrap="none" anchor="ctr"/>
          <a:lstStyle/>
          <a:p>
            <a:pPr algn="ctr"/>
            <a:r>
              <a:rPr lang="en-US" sz="1400" b="1">
                <a:latin typeface="Times New Roman" pitchFamily="18" charset="0"/>
              </a:rPr>
              <a:t>Standard deviation,</a:t>
            </a:r>
            <a:r>
              <a:rPr lang="en-US" sz="1400" b="1" i="1">
                <a:latin typeface="Times New Roman" pitchFamily="18" charset="0"/>
              </a:rPr>
              <a:t> </a:t>
            </a:r>
            <a:r>
              <a:rPr lang="en-US" sz="1400" b="1" i="1">
                <a:latin typeface="Times New Roman" pitchFamily="18" charset="0"/>
                <a:sym typeface="Symbol" pitchFamily="18" charset="2"/>
              </a:rPr>
              <a:t></a:t>
            </a:r>
            <a:r>
              <a:rPr lang="en-US" sz="1400" b="1" i="1" baseline="-25000">
                <a:latin typeface="Times New Roman" pitchFamily="18" charset="0"/>
                <a:sym typeface="Symbol" pitchFamily="18" charset="2"/>
              </a:rPr>
              <a:t>p</a:t>
            </a:r>
            <a:endParaRPr lang="en-US" sz="1400" b="1" i="1" baseline="-25000">
              <a:latin typeface="Times New Roman" pitchFamily="18" charset="0"/>
            </a:endParaRPr>
          </a:p>
        </p:txBody>
      </p:sp>
      <p:sp>
        <p:nvSpPr>
          <p:cNvPr id="7179" name="Rectangle 11"/>
          <p:cNvSpPr>
            <a:spLocks noChangeArrowheads="1"/>
          </p:cNvSpPr>
          <p:nvPr/>
        </p:nvSpPr>
        <p:spPr bwMode="auto">
          <a:xfrm>
            <a:off x="609600" y="1447800"/>
            <a:ext cx="1524000" cy="457200"/>
          </a:xfrm>
          <a:prstGeom prst="rect">
            <a:avLst/>
          </a:prstGeom>
          <a:noFill/>
          <a:ln w="9525">
            <a:noFill/>
            <a:miter lim="800000"/>
            <a:headEnd/>
            <a:tailEnd/>
          </a:ln>
        </p:spPr>
        <p:txBody>
          <a:bodyPr wrap="none" anchor="ctr"/>
          <a:lstStyle/>
          <a:p>
            <a:r>
              <a:rPr lang="en-US" sz="1600" b="1">
                <a:latin typeface="Times New Roman" pitchFamily="18" charset="0"/>
              </a:rPr>
              <a:t>         </a:t>
            </a:r>
            <a:r>
              <a:rPr lang="en-US" sz="1400" b="1">
                <a:latin typeface="Times New Roman" pitchFamily="18" charset="0"/>
              </a:rPr>
              <a:t>Expected                  </a:t>
            </a:r>
          </a:p>
          <a:p>
            <a:r>
              <a:rPr lang="en-US" sz="1400" b="1">
                <a:latin typeface="Times New Roman" pitchFamily="18" charset="0"/>
              </a:rPr>
              <a:t>        return , </a:t>
            </a:r>
            <a:r>
              <a:rPr lang="en-US" sz="1400" b="1" i="1">
                <a:latin typeface="Times New Roman" pitchFamily="18" charset="0"/>
              </a:rPr>
              <a:t>E</a:t>
            </a:r>
            <a:r>
              <a:rPr lang="en-US" sz="1400" b="1">
                <a:latin typeface="Times New Roman" pitchFamily="18" charset="0"/>
              </a:rPr>
              <a:t> (</a:t>
            </a:r>
            <a:r>
              <a:rPr lang="en-US" sz="1400" b="1" i="1">
                <a:latin typeface="Times New Roman" pitchFamily="18" charset="0"/>
                <a:sym typeface="Symbol" pitchFamily="18" charset="2"/>
              </a:rPr>
              <a:t>R</a:t>
            </a:r>
            <a:r>
              <a:rPr lang="en-US" sz="1400" b="1" i="1" baseline="-25000">
                <a:latin typeface="Times New Roman" pitchFamily="18" charset="0"/>
                <a:sym typeface="Symbol" pitchFamily="18" charset="2"/>
              </a:rPr>
              <a:t>p</a:t>
            </a:r>
            <a:r>
              <a:rPr lang="en-US" sz="1400" b="1">
                <a:latin typeface="Times New Roman" pitchFamily="18" charset="0"/>
                <a:sym typeface="Symbol" pitchFamily="18" charset="2"/>
              </a:rPr>
              <a:t>)</a:t>
            </a:r>
            <a:endParaRPr lang="en-US" sz="1400" b="1" baseline="-25000">
              <a:latin typeface="Times New Roman" pitchFamily="18" charset="0"/>
            </a:endParaRPr>
          </a:p>
        </p:txBody>
      </p:sp>
      <p:sp>
        <p:nvSpPr>
          <p:cNvPr id="7180" name="Rectangle 12"/>
          <p:cNvSpPr>
            <a:spLocks noChangeArrowheads="1"/>
          </p:cNvSpPr>
          <p:nvPr/>
        </p:nvSpPr>
        <p:spPr bwMode="auto">
          <a:xfrm>
            <a:off x="2819400" y="4762500"/>
            <a:ext cx="381000" cy="304800"/>
          </a:xfrm>
          <a:prstGeom prst="rect">
            <a:avLst/>
          </a:prstGeom>
          <a:noFill/>
          <a:ln w="9525">
            <a:noFill/>
            <a:miter lim="800000"/>
            <a:headEnd/>
            <a:tailEnd/>
          </a:ln>
        </p:spPr>
        <p:txBody>
          <a:bodyPr wrap="none" anchor="ctr"/>
          <a:lstStyle/>
          <a:p>
            <a:pPr algn="ctr"/>
            <a:r>
              <a:rPr lang="en-US" sz="1200" b="1">
                <a:latin typeface="Times New Roman" pitchFamily="18" charset="0"/>
              </a:rPr>
              <a:t>A</a:t>
            </a:r>
          </a:p>
        </p:txBody>
      </p:sp>
      <p:sp>
        <p:nvSpPr>
          <p:cNvPr id="7181" name="Rectangle 13"/>
          <p:cNvSpPr>
            <a:spLocks noChangeArrowheads="1"/>
          </p:cNvSpPr>
          <p:nvPr/>
        </p:nvSpPr>
        <p:spPr bwMode="auto">
          <a:xfrm>
            <a:off x="3676650" y="4648200"/>
            <a:ext cx="381000" cy="304800"/>
          </a:xfrm>
          <a:prstGeom prst="rect">
            <a:avLst/>
          </a:prstGeom>
          <a:noFill/>
          <a:ln w="9525">
            <a:noFill/>
            <a:miter lim="800000"/>
            <a:headEnd/>
            <a:tailEnd/>
          </a:ln>
        </p:spPr>
        <p:txBody>
          <a:bodyPr wrap="none" anchor="ctr"/>
          <a:lstStyle/>
          <a:p>
            <a:pPr algn="ctr"/>
            <a:r>
              <a:rPr lang="en-US" sz="1200" b="1">
                <a:latin typeface="Times New Roman" pitchFamily="18" charset="0"/>
              </a:rPr>
              <a:t>O</a:t>
            </a:r>
          </a:p>
        </p:txBody>
      </p:sp>
      <p:sp>
        <p:nvSpPr>
          <p:cNvPr id="7182" name="Rectangle 14"/>
          <p:cNvSpPr>
            <a:spLocks noChangeArrowheads="1"/>
          </p:cNvSpPr>
          <p:nvPr/>
        </p:nvSpPr>
        <p:spPr bwMode="auto">
          <a:xfrm>
            <a:off x="4381500" y="4210050"/>
            <a:ext cx="381000" cy="304800"/>
          </a:xfrm>
          <a:prstGeom prst="rect">
            <a:avLst/>
          </a:prstGeom>
          <a:noFill/>
          <a:ln w="9525">
            <a:noFill/>
            <a:miter lim="800000"/>
            <a:headEnd/>
            <a:tailEnd/>
          </a:ln>
        </p:spPr>
        <p:txBody>
          <a:bodyPr wrap="none" anchor="ctr"/>
          <a:lstStyle/>
          <a:p>
            <a:pPr algn="ctr"/>
            <a:r>
              <a:rPr lang="en-US" sz="1200" b="1">
                <a:latin typeface="Times New Roman" pitchFamily="18" charset="0"/>
              </a:rPr>
              <a:t>N</a:t>
            </a:r>
          </a:p>
        </p:txBody>
      </p:sp>
      <p:sp>
        <p:nvSpPr>
          <p:cNvPr id="7183" name="Rectangle 15"/>
          <p:cNvSpPr>
            <a:spLocks noChangeArrowheads="1"/>
          </p:cNvSpPr>
          <p:nvPr/>
        </p:nvSpPr>
        <p:spPr bwMode="auto">
          <a:xfrm>
            <a:off x="5200650" y="3619500"/>
            <a:ext cx="381000" cy="304800"/>
          </a:xfrm>
          <a:prstGeom prst="rect">
            <a:avLst/>
          </a:prstGeom>
          <a:noFill/>
          <a:ln w="9525">
            <a:noFill/>
            <a:miter lim="800000"/>
            <a:headEnd/>
            <a:tailEnd/>
          </a:ln>
        </p:spPr>
        <p:txBody>
          <a:bodyPr wrap="none" anchor="ctr"/>
          <a:lstStyle/>
          <a:p>
            <a:pPr algn="ctr"/>
            <a:r>
              <a:rPr lang="en-US" sz="1200" b="1">
                <a:latin typeface="Times New Roman" pitchFamily="18" charset="0"/>
              </a:rPr>
              <a:t>M</a:t>
            </a:r>
          </a:p>
        </p:txBody>
      </p:sp>
      <p:sp>
        <p:nvSpPr>
          <p:cNvPr id="7184" name="Rectangle 16"/>
          <p:cNvSpPr>
            <a:spLocks noChangeArrowheads="1"/>
          </p:cNvSpPr>
          <p:nvPr/>
        </p:nvSpPr>
        <p:spPr bwMode="auto">
          <a:xfrm>
            <a:off x="5848350" y="2819400"/>
            <a:ext cx="381000" cy="304800"/>
          </a:xfrm>
          <a:prstGeom prst="rect">
            <a:avLst/>
          </a:prstGeom>
          <a:noFill/>
          <a:ln w="9525">
            <a:noFill/>
            <a:miter lim="800000"/>
            <a:headEnd/>
            <a:tailEnd/>
          </a:ln>
        </p:spPr>
        <p:txBody>
          <a:bodyPr wrap="none" anchor="ctr"/>
          <a:lstStyle/>
          <a:p>
            <a:pPr algn="ctr"/>
            <a:r>
              <a:rPr lang="en-US" sz="1200" b="1">
                <a:latin typeface="Times New Roman" pitchFamily="18" charset="0"/>
              </a:rPr>
              <a:t>X</a:t>
            </a:r>
          </a:p>
        </p:txBody>
      </p:sp>
      <p:sp>
        <p:nvSpPr>
          <p:cNvPr id="7185" name="Rectangle 17"/>
          <p:cNvSpPr>
            <a:spLocks noChangeArrowheads="1"/>
          </p:cNvSpPr>
          <p:nvPr/>
        </p:nvSpPr>
        <p:spPr bwMode="auto">
          <a:xfrm>
            <a:off x="3581400" y="3276600"/>
            <a:ext cx="381000" cy="304800"/>
          </a:xfrm>
          <a:prstGeom prst="rect">
            <a:avLst/>
          </a:prstGeom>
          <a:noFill/>
          <a:ln w="9525">
            <a:noFill/>
            <a:miter lim="800000"/>
            <a:headEnd/>
            <a:tailEnd/>
          </a:ln>
        </p:spPr>
        <p:txBody>
          <a:bodyPr wrap="none" anchor="ctr"/>
          <a:lstStyle/>
          <a:p>
            <a:pPr algn="ctr"/>
            <a:r>
              <a:rPr lang="en-US" sz="1200" b="1">
                <a:latin typeface="Times New Roman" pitchFamily="18" charset="0"/>
              </a:rPr>
              <a:t>F</a:t>
            </a:r>
          </a:p>
        </p:txBody>
      </p:sp>
      <p:sp>
        <p:nvSpPr>
          <p:cNvPr id="7186" name="Rectangle 18"/>
          <p:cNvSpPr>
            <a:spLocks noChangeArrowheads="1"/>
          </p:cNvSpPr>
          <p:nvPr/>
        </p:nvSpPr>
        <p:spPr bwMode="auto">
          <a:xfrm>
            <a:off x="3505200" y="3581400"/>
            <a:ext cx="381000" cy="228600"/>
          </a:xfrm>
          <a:prstGeom prst="rect">
            <a:avLst/>
          </a:prstGeom>
          <a:noFill/>
          <a:ln w="9525">
            <a:noFill/>
            <a:miter lim="800000"/>
            <a:headEnd/>
            <a:tailEnd/>
          </a:ln>
        </p:spPr>
        <p:txBody>
          <a:bodyPr wrap="none" anchor="ctr"/>
          <a:lstStyle/>
          <a:p>
            <a:pPr algn="ctr"/>
            <a:r>
              <a:rPr lang="en-US">
                <a:latin typeface="Times New Roman" pitchFamily="18" charset="0"/>
                <a:cs typeface="Times New Roman" pitchFamily="18" charset="0"/>
              </a:rPr>
              <a:t>•</a:t>
            </a:r>
            <a:endParaRPr lang="en-US">
              <a:latin typeface="Times New Roman" pitchFamily="18" charset="0"/>
            </a:endParaRPr>
          </a:p>
        </p:txBody>
      </p:sp>
      <p:sp>
        <p:nvSpPr>
          <p:cNvPr id="7187" name="Rectangle 19"/>
          <p:cNvSpPr>
            <a:spLocks noChangeArrowheads="1"/>
          </p:cNvSpPr>
          <p:nvPr/>
        </p:nvSpPr>
        <p:spPr bwMode="auto">
          <a:xfrm>
            <a:off x="4267200" y="3067050"/>
            <a:ext cx="381000" cy="228600"/>
          </a:xfrm>
          <a:prstGeom prst="rect">
            <a:avLst/>
          </a:prstGeom>
          <a:noFill/>
          <a:ln w="9525">
            <a:noFill/>
            <a:miter lim="800000"/>
            <a:headEnd/>
            <a:tailEnd/>
          </a:ln>
        </p:spPr>
        <p:txBody>
          <a:bodyPr wrap="none" anchor="ctr"/>
          <a:lstStyle/>
          <a:p>
            <a:pPr algn="ctr"/>
            <a:r>
              <a:rPr lang="en-US">
                <a:latin typeface="Times New Roman" pitchFamily="18" charset="0"/>
                <a:cs typeface="Times New Roman" pitchFamily="18" charset="0"/>
              </a:rPr>
              <a:t>•</a:t>
            </a:r>
            <a:endParaRPr lang="en-US">
              <a:latin typeface="Times New Roman" pitchFamily="18" charset="0"/>
            </a:endParaRPr>
          </a:p>
        </p:txBody>
      </p:sp>
      <p:sp>
        <p:nvSpPr>
          <p:cNvPr id="7188" name="Rectangle 20"/>
          <p:cNvSpPr>
            <a:spLocks noChangeArrowheads="1"/>
          </p:cNvSpPr>
          <p:nvPr/>
        </p:nvSpPr>
        <p:spPr bwMode="auto">
          <a:xfrm>
            <a:off x="5105400" y="3524250"/>
            <a:ext cx="381000" cy="228600"/>
          </a:xfrm>
          <a:prstGeom prst="rect">
            <a:avLst/>
          </a:prstGeom>
          <a:noFill/>
          <a:ln w="9525">
            <a:noFill/>
            <a:miter lim="800000"/>
            <a:headEnd/>
            <a:tailEnd/>
          </a:ln>
        </p:spPr>
        <p:txBody>
          <a:bodyPr wrap="none" anchor="ctr"/>
          <a:lstStyle/>
          <a:p>
            <a:pPr algn="ctr"/>
            <a:r>
              <a:rPr lang="en-US">
                <a:latin typeface="Times New Roman" pitchFamily="18" charset="0"/>
                <a:cs typeface="Times New Roman" pitchFamily="18" charset="0"/>
              </a:rPr>
              <a:t>•</a:t>
            </a:r>
            <a:endParaRPr lang="en-US">
              <a:latin typeface="Times New Roman" pitchFamily="18" charset="0"/>
            </a:endParaRPr>
          </a:p>
        </p:txBody>
      </p:sp>
      <p:sp>
        <p:nvSpPr>
          <p:cNvPr id="7189" name="Rectangle 21"/>
          <p:cNvSpPr>
            <a:spLocks noChangeArrowheads="1"/>
          </p:cNvSpPr>
          <p:nvPr/>
        </p:nvSpPr>
        <p:spPr bwMode="auto">
          <a:xfrm>
            <a:off x="4343400" y="4133850"/>
            <a:ext cx="381000" cy="228600"/>
          </a:xfrm>
          <a:prstGeom prst="rect">
            <a:avLst/>
          </a:prstGeom>
          <a:noFill/>
          <a:ln w="9525">
            <a:noFill/>
            <a:miter lim="800000"/>
            <a:headEnd/>
            <a:tailEnd/>
          </a:ln>
        </p:spPr>
        <p:txBody>
          <a:bodyPr wrap="none" anchor="ctr"/>
          <a:lstStyle/>
          <a:p>
            <a:pPr algn="ctr"/>
            <a:r>
              <a:rPr lang="en-US">
                <a:latin typeface="Times New Roman" pitchFamily="18" charset="0"/>
                <a:cs typeface="Times New Roman" pitchFamily="18" charset="0"/>
              </a:rPr>
              <a:t>•</a:t>
            </a:r>
            <a:endParaRPr lang="en-US">
              <a:latin typeface="Times New Roman" pitchFamily="18" charset="0"/>
            </a:endParaRPr>
          </a:p>
        </p:txBody>
      </p:sp>
      <p:sp>
        <p:nvSpPr>
          <p:cNvPr id="7190" name="Rectangle 22"/>
          <p:cNvSpPr>
            <a:spLocks noChangeArrowheads="1"/>
          </p:cNvSpPr>
          <p:nvPr/>
        </p:nvSpPr>
        <p:spPr bwMode="auto">
          <a:xfrm>
            <a:off x="3638550" y="4552950"/>
            <a:ext cx="381000" cy="228600"/>
          </a:xfrm>
          <a:prstGeom prst="rect">
            <a:avLst/>
          </a:prstGeom>
          <a:noFill/>
          <a:ln w="9525">
            <a:noFill/>
            <a:miter lim="800000"/>
            <a:headEnd/>
            <a:tailEnd/>
          </a:ln>
        </p:spPr>
        <p:txBody>
          <a:bodyPr wrap="none" anchor="ctr"/>
          <a:lstStyle/>
          <a:p>
            <a:pPr algn="ctr"/>
            <a:r>
              <a:rPr lang="en-US">
                <a:latin typeface="Times New Roman" pitchFamily="18" charset="0"/>
                <a:cs typeface="Times New Roman" pitchFamily="18" charset="0"/>
              </a:rPr>
              <a:t>•</a:t>
            </a:r>
            <a:endParaRPr lang="en-US">
              <a:latin typeface="Times New Roman" pitchFamily="18" charset="0"/>
            </a:endParaRPr>
          </a:p>
        </p:txBody>
      </p:sp>
      <p:sp>
        <p:nvSpPr>
          <p:cNvPr id="7191" name="Rectangle 23"/>
          <p:cNvSpPr>
            <a:spLocks noChangeArrowheads="1"/>
          </p:cNvSpPr>
          <p:nvPr/>
        </p:nvSpPr>
        <p:spPr bwMode="auto">
          <a:xfrm>
            <a:off x="3733800" y="3581400"/>
            <a:ext cx="304800" cy="304800"/>
          </a:xfrm>
          <a:prstGeom prst="rect">
            <a:avLst/>
          </a:prstGeom>
          <a:noFill/>
          <a:ln w="9525">
            <a:noFill/>
            <a:miter lim="800000"/>
            <a:headEnd/>
            <a:tailEnd/>
          </a:ln>
        </p:spPr>
        <p:txBody>
          <a:bodyPr wrap="none" anchor="ctr"/>
          <a:lstStyle/>
          <a:p>
            <a:pPr algn="ctr"/>
            <a:r>
              <a:rPr lang="en-US" sz="2200" b="1">
                <a:latin typeface="Times New Roman" pitchFamily="18" charset="0"/>
              </a:rPr>
              <a:t>B</a:t>
            </a:r>
          </a:p>
        </p:txBody>
      </p:sp>
      <p:sp>
        <p:nvSpPr>
          <p:cNvPr id="7192" name="Rectangle 24"/>
          <p:cNvSpPr>
            <a:spLocks noChangeArrowheads="1"/>
          </p:cNvSpPr>
          <p:nvPr/>
        </p:nvSpPr>
        <p:spPr bwMode="auto">
          <a:xfrm>
            <a:off x="4419600" y="3162300"/>
            <a:ext cx="304800" cy="304800"/>
          </a:xfrm>
          <a:prstGeom prst="rect">
            <a:avLst/>
          </a:prstGeom>
          <a:noFill/>
          <a:ln w="9525">
            <a:noFill/>
            <a:miter lim="800000"/>
            <a:headEnd/>
            <a:tailEnd/>
          </a:ln>
        </p:spPr>
        <p:txBody>
          <a:bodyPr wrap="none" anchor="ctr"/>
          <a:lstStyle/>
          <a:p>
            <a:pPr algn="ctr"/>
            <a:r>
              <a:rPr lang="en-US" sz="2200" b="1">
                <a:latin typeface="Times New Roman" pitchFamily="18" charset="0"/>
              </a:rPr>
              <a:t>D</a:t>
            </a:r>
          </a:p>
        </p:txBody>
      </p:sp>
      <p:sp>
        <p:nvSpPr>
          <p:cNvPr id="7193" name="Rectangle 25"/>
          <p:cNvSpPr>
            <a:spLocks noChangeArrowheads="1"/>
          </p:cNvSpPr>
          <p:nvPr/>
        </p:nvSpPr>
        <p:spPr bwMode="auto">
          <a:xfrm>
            <a:off x="4248150" y="3562350"/>
            <a:ext cx="304800" cy="304800"/>
          </a:xfrm>
          <a:prstGeom prst="rect">
            <a:avLst/>
          </a:prstGeom>
          <a:noFill/>
          <a:ln w="9525">
            <a:noFill/>
            <a:miter lim="800000"/>
            <a:headEnd/>
            <a:tailEnd/>
          </a:ln>
        </p:spPr>
        <p:txBody>
          <a:bodyPr wrap="none" anchor="ctr"/>
          <a:lstStyle/>
          <a:p>
            <a:pPr algn="ctr"/>
            <a:r>
              <a:rPr lang="en-US" sz="2200" b="1">
                <a:latin typeface="Times New Roman" pitchFamily="18" charset="0"/>
              </a:rPr>
              <a:t>Z</a:t>
            </a:r>
            <a:r>
              <a:rPr lang="en-US" sz="2200" b="1">
                <a:latin typeface="Times New Roman" pitchFamily="18" charset="0"/>
                <a:cs typeface="Times New Roman" pitchFamily="18" charset="0"/>
              </a:rPr>
              <a:t>•</a:t>
            </a:r>
            <a:endParaRPr lang="en-US" sz="2200" b="1">
              <a:latin typeface="Times New Roman" pitchFamily="18" charset="0"/>
            </a:endParaRPr>
          </a:p>
        </p:txBody>
      </p:sp>
      <p:sp>
        <p:nvSpPr>
          <p:cNvPr id="7194" name="Rectangle 26"/>
          <p:cNvSpPr>
            <a:spLocks noChangeArrowheads="1"/>
          </p:cNvSpPr>
          <p:nvPr/>
        </p:nvSpPr>
        <p:spPr bwMode="auto">
          <a:xfrm>
            <a:off x="5715000" y="2819400"/>
            <a:ext cx="381000" cy="228600"/>
          </a:xfrm>
          <a:prstGeom prst="rect">
            <a:avLst/>
          </a:prstGeom>
          <a:noFill/>
          <a:ln w="9525">
            <a:noFill/>
            <a:miter lim="800000"/>
            <a:headEnd/>
            <a:tailEnd/>
          </a:ln>
        </p:spPr>
        <p:txBody>
          <a:bodyPr wrap="none" anchor="ctr"/>
          <a:lstStyle/>
          <a:p>
            <a:pPr algn="ctr"/>
            <a:r>
              <a:rPr lang="en-US">
                <a:latin typeface="Times New Roman" pitchFamily="18" charset="0"/>
                <a:cs typeface="Times New Roman" pitchFamily="18" charset="0"/>
              </a:rPr>
              <a:t>•</a:t>
            </a:r>
            <a:endParaRPr lang="en-US">
              <a:latin typeface="Times New Roman" pitchFamily="18" charset="0"/>
            </a:endParaRPr>
          </a:p>
        </p:txBody>
      </p:sp>
      <p:sp>
        <p:nvSpPr>
          <p:cNvPr id="7195" name="Rectangle 27"/>
          <p:cNvSpPr>
            <a:spLocks noChangeArrowheads="1"/>
          </p:cNvSpPr>
          <p:nvPr/>
        </p:nvSpPr>
        <p:spPr bwMode="auto">
          <a:xfrm>
            <a:off x="2876550" y="4686300"/>
            <a:ext cx="381000" cy="228600"/>
          </a:xfrm>
          <a:prstGeom prst="rect">
            <a:avLst/>
          </a:prstGeom>
          <a:noFill/>
          <a:ln w="9525">
            <a:noFill/>
            <a:miter lim="800000"/>
            <a:headEnd/>
            <a:tailEnd/>
          </a:ln>
        </p:spPr>
        <p:txBody>
          <a:bodyPr wrap="none" anchor="ctr"/>
          <a:lstStyle/>
          <a:p>
            <a:pPr algn="ctr"/>
            <a:r>
              <a:rPr lang="en-US">
                <a:latin typeface="Times New Roman" pitchFamily="18" charset="0"/>
                <a:cs typeface="Times New Roman" pitchFamily="18" charset="0"/>
              </a:rPr>
              <a:t>•</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4" descr="efficient_frontier_theory_g"/>
          <p:cNvPicPr>
            <a:picLocks noChangeAspect="1" noChangeArrowheads="1"/>
          </p:cNvPicPr>
          <p:nvPr/>
        </p:nvPicPr>
        <p:blipFill>
          <a:blip r:embed="rId2" cstate="print"/>
          <a:srcRect/>
          <a:stretch>
            <a:fillRect/>
          </a:stretch>
        </p:blipFill>
        <p:spPr bwMode="auto">
          <a:xfrm>
            <a:off x="1371600" y="838200"/>
            <a:ext cx="66294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533400"/>
            <a:ext cx="9144000" cy="5578475"/>
          </a:xfrm>
          <a:prstGeom prst="rect">
            <a:avLst/>
          </a:prstGeom>
          <a:noFill/>
          <a:ln w="9525">
            <a:noFill/>
            <a:miter lim="800000"/>
            <a:headEnd/>
            <a:tailEnd/>
          </a:ln>
        </p:spPr>
        <p:txBody>
          <a:bodyPr anchor="ctr">
            <a:spAutoFit/>
          </a:bodyPr>
          <a:lstStyle/>
          <a:p>
            <a:pPr algn="just"/>
            <a:r>
              <a:rPr lang="en-US" sz="3200" b="1"/>
              <a:t>ASSUMPTIONS OF MARKOWITZ MODEL</a:t>
            </a:r>
          </a:p>
          <a:p>
            <a:pPr algn="just"/>
            <a:endParaRPr lang="en-US" sz="2800"/>
          </a:p>
          <a:p>
            <a:pPr algn="just"/>
            <a:r>
              <a:rPr lang="en-US" sz="3000"/>
              <a:t>The Markowitz portfolio theory is based on a few assumptions</a:t>
            </a:r>
          </a:p>
          <a:p>
            <a:pPr algn="just"/>
            <a:endParaRPr lang="en-US" sz="3000"/>
          </a:p>
          <a:p>
            <a:pPr algn="just"/>
            <a:r>
              <a:rPr lang="en-US" sz="3000"/>
              <a:t> i.	Investors are risk-averse and thus have a preference for expected return and dislike for risk.</a:t>
            </a:r>
          </a:p>
          <a:p>
            <a:pPr algn="just"/>
            <a:endParaRPr lang="en-US" sz="3000"/>
          </a:p>
          <a:p>
            <a:pPr algn="just"/>
            <a:r>
              <a:rPr lang="en-US" sz="3000"/>
              <a:t>ii.	Investors act as if they make investment decisions on the basis of the expected return and the variance (or standard deviation) about security return distributions.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19050"/>
            <a:ext cx="9144000" cy="6924675"/>
          </a:xfrm>
          <a:prstGeom prst="rect">
            <a:avLst/>
          </a:prstGeom>
          <a:noFill/>
          <a:ln w="9525">
            <a:noFill/>
            <a:miter lim="800000"/>
            <a:headEnd/>
            <a:tailEnd/>
          </a:ln>
        </p:spPr>
        <p:txBody>
          <a:bodyPr anchor="ctr">
            <a:spAutoFit/>
          </a:bodyPr>
          <a:lstStyle/>
          <a:p>
            <a:pPr algn="just"/>
            <a:r>
              <a:rPr lang="en-US" sz="2800" b="1" i="1"/>
              <a:t>EVOLUTION OF CAPITAL ASSET PRICING MODEL (CAPM)</a:t>
            </a:r>
          </a:p>
          <a:p>
            <a:pPr algn="just"/>
            <a:endParaRPr lang="en-US" sz="2800" b="1" i="1"/>
          </a:p>
          <a:p>
            <a:pPr algn="just">
              <a:buFont typeface="Wingdings" pitchFamily="2" charset="2"/>
              <a:buChar char="v"/>
            </a:pPr>
            <a:r>
              <a:rPr lang="en-US" sz="2800" b="1" i="1"/>
              <a:t>The CAPM was developed in the mid-1960s.  The model has generally been attributed to William Sharpe, but John Lintner and Jan Mossin also made similar independent derivations. </a:t>
            </a:r>
          </a:p>
          <a:p>
            <a:pPr algn="just">
              <a:buFont typeface="Wingdings" pitchFamily="2" charset="2"/>
              <a:buChar char="v"/>
            </a:pPr>
            <a:endParaRPr lang="en-US" sz="2800" b="1" i="1"/>
          </a:p>
          <a:p>
            <a:pPr algn="just">
              <a:buFont typeface="Wingdings" pitchFamily="2" charset="2"/>
              <a:buChar char="v"/>
            </a:pPr>
            <a:r>
              <a:rPr lang="en-US" sz="2800" b="1" i="1"/>
              <a:t> Consequently, the model is often referred to as Sharpe-Lintner-Mossin (SLM) Capital Asset Pricing Model.  </a:t>
            </a:r>
          </a:p>
          <a:p>
            <a:pPr algn="just">
              <a:buFont typeface="Wingdings" pitchFamily="2" charset="2"/>
              <a:buChar char="v"/>
            </a:pPr>
            <a:endParaRPr lang="en-US" sz="2800" b="1" i="1"/>
          </a:p>
          <a:p>
            <a:pPr algn="just">
              <a:buFont typeface="Wingdings" pitchFamily="2" charset="2"/>
              <a:buChar char="v"/>
            </a:pPr>
            <a:r>
              <a:rPr lang="en-US" sz="2800" b="1" i="1"/>
              <a:t>The CAPM explains the relationship that should exist between the securities’ expected returns and their risks in terms of the means and standard deviations.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80963"/>
            <a:ext cx="9144000" cy="6607175"/>
          </a:xfrm>
          <a:prstGeom prst="rect">
            <a:avLst/>
          </a:prstGeom>
          <a:noFill/>
          <a:ln w="9525">
            <a:noFill/>
            <a:miter lim="800000"/>
            <a:headEnd/>
            <a:tailEnd/>
          </a:ln>
        </p:spPr>
        <p:txBody>
          <a:bodyPr anchor="ctr">
            <a:spAutoFit/>
          </a:bodyPr>
          <a:lstStyle/>
          <a:p>
            <a:pPr marL="342900" indent="-342900" algn="just"/>
            <a:r>
              <a:rPr lang="en-US" sz="2400" b="1"/>
              <a:t>ASSUMPTIONS OF CAPM</a:t>
            </a:r>
            <a:endParaRPr lang="en-US" sz="2400"/>
          </a:p>
          <a:p>
            <a:pPr marL="342900" indent="-342900" algn="just"/>
            <a:r>
              <a:rPr lang="en-US" sz="2400"/>
              <a:t>The capital market theory is built on the basis of Markowitz’s portfolio model.  This theory is based on certain assumptions </a:t>
            </a:r>
          </a:p>
          <a:p>
            <a:pPr marL="342900" indent="-342900" algn="just">
              <a:buFont typeface="Wingdings" pitchFamily="2" charset="2"/>
              <a:buChar char="v"/>
            </a:pPr>
            <a:r>
              <a:rPr lang="en-US" sz="2400"/>
              <a:t> </a:t>
            </a:r>
            <a:r>
              <a:rPr lang="en-US" sz="2200"/>
              <a:t>All the investors are considered to be efficient investors who like to position themselves on the efficient frontier. </a:t>
            </a:r>
          </a:p>
          <a:p>
            <a:pPr marL="342900" indent="-342900" algn="just">
              <a:buFont typeface="Wingdings" pitchFamily="2" charset="2"/>
              <a:buChar char="v"/>
            </a:pPr>
            <a:r>
              <a:rPr lang="en-US" sz="2200"/>
              <a:t> Investors are free to borrow or lend any amount of money at the Risk-Free Rate of Return (RFR).</a:t>
            </a:r>
          </a:p>
          <a:p>
            <a:pPr marL="342900" indent="-342900" algn="just">
              <a:buFont typeface="Wingdings" pitchFamily="2" charset="2"/>
              <a:buChar char="v"/>
            </a:pPr>
            <a:r>
              <a:rPr lang="en-US" sz="2200"/>
              <a:t>All investors are expected to have homogeneous expectations.</a:t>
            </a:r>
          </a:p>
          <a:p>
            <a:pPr marL="342900" indent="-342900" algn="just">
              <a:buFont typeface="Wingdings" pitchFamily="2" charset="2"/>
              <a:buChar char="v"/>
            </a:pPr>
            <a:r>
              <a:rPr lang="en-US" sz="2200"/>
              <a:t>All investors have same investment time horizons.</a:t>
            </a:r>
          </a:p>
          <a:p>
            <a:pPr marL="342900" indent="-342900" algn="just">
              <a:buFont typeface="Wingdings" pitchFamily="2" charset="2"/>
              <a:buChar char="v"/>
            </a:pPr>
            <a:r>
              <a:rPr lang="en-US" sz="2200"/>
              <a:t>All investments are assumed to be infinitely divisible making it possible to even buy or sell fractional shares of any portfolio.</a:t>
            </a:r>
          </a:p>
          <a:p>
            <a:pPr marL="342900" indent="-342900" algn="just">
              <a:buFont typeface="Wingdings" pitchFamily="2" charset="2"/>
              <a:buChar char="v"/>
            </a:pPr>
            <a:r>
              <a:rPr lang="en-US" sz="2200"/>
              <a:t>The process of buying or selling of assets does not involve any transaction costs.</a:t>
            </a:r>
          </a:p>
          <a:p>
            <a:pPr marL="342900" indent="-342900" algn="just">
              <a:buFont typeface="Wingdings" pitchFamily="2" charset="2"/>
              <a:buChar char="v"/>
            </a:pPr>
            <a:r>
              <a:rPr lang="en-US" sz="2200"/>
              <a:t>It is assumed that the inflation rate is fully anticipated, or in other situation it may totally be absent thus resulting in no changes in the tax rate.</a:t>
            </a:r>
          </a:p>
          <a:p>
            <a:pPr marL="342900" indent="-342900" algn="just">
              <a:buFont typeface="Wingdings" pitchFamily="2" charset="2"/>
              <a:buChar char="v"/>
            </a:pPr>
            <a:r>
              <a:rPr lang="en-US" sz="2200"/>
              <a:t>Another assumption of the theory is the equilibrium in the capital markets, that is, all the investments are correctly priced on par with their risk levels</a:t>
            </a:r>
            <a:r>
              <a:rPr lang="en-US" sz="240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266700"/>
            <a:ext cx="9144000" cy="6502400"/>
          </a:xfrm>
          <a:prstGeom prst="rect">
            <a:avLst/>
          </a:prstGeom>
          <a:noFill/>
          <a:ln w="9525">
            <a:noFill/>
            <a:miter lim="800000"/>
            <a:headEnd/>
            <a:tailEnd/>
          </a:ln>
        </p:spPr>
        <p:txBody>
          <a:bodyPr anchor="ctr">
            <a:spAutoFit/>
          </a:bodyPr>
          <a:lstStyle/>
          <a:p>
            <a:pPr algn="just">
              <a:tabLst>
                <a:tab pos="457200" algn="l"/>
              </a:tabLst>
            </a:pPr>
            <a:r>
              <a:rPr lang="en-US" sz="2800" b="1"/>
              <a:t>STANDARD DEVIATION Vs. BETA</a:t>
            </a:r>
          </a:p>
          <a:p>
            <a:pPr algn="just">
              <a:tabLst>
                <a:tab pos="457200" algn="l"/>
              </a:tabLst>
            </a:pPr>
            <a:endParaRPr lang="en-US" sz="2800" b="1"/>
          </a:p>
          <a:p>
            <a:pPr algn="just">
              <a:buFont typeface="Wingdings" pitchFamily="2" charset="2"/>
              <a:buChar char="v"/>
              <a:tabLst>
                <a:tab pos="457200" algn="l"/>
              </a:tabLst>
            </a:pPr>
            <a:r>
              <a:rPr lang="en-US" sz="2600" b="1"/>
              <a:t>Standard deviation is a measure of the dispersion of a set of data from its mean. The more spread apart the data, the higher the deviation. Standard deviation is calculated as the square root of variance. </a:t>
            </a:r>
          </a:p>
          <a:p>
            <a:pPr algn="just">
              <a:buFont typeface="Wingdings" pitchFamily="2" charset="2"/>
              <a:buChar char="v"/>
              <a:tabLst>
                <a:tab pos="457200" algn="l"/>
              </a:tabLst>
            </a:pPr>
            <a:endParaRPr lang="en-US" sz="2600" b="1"/>
          </a:p>
          <a:p>
            <a:pPr algn="just">
              <a:buFont typeface="Wingdings" pitchFamily="2" charset="2"/>
              <a:buChar char="v"/>
              <a:tabLst>
                <a:tab pos="457200" algn="l"/>
              </a:tabLst>
            </a:pPr>
            <a:r>
              <a:rPr lang="en-US" sz="2600" b="1"/>
              <a:t>Beta is a measure of the volatility, or systematic risk, of a security or a portfolio in comparison to the market as a whole.</a:t>
            </a:r>
          </a:p>
          <a:p>
            <a:pPr algn="just">
              <a:tabLst>
                <a:tab pos="457200" algn="l"/>
              </a:tabLst>
            </a:pPr>
            <a:r>
              <a:rPr lang="en-US" sz="2600" b="1"/>
              <a:t/>
            </a:r>
            <a:br>
              <a:rPr lang="en-US" sz="2600" b="1"/>
            </a:br>
            <a:r>
              <a:rPr lang="en-US" sz="2600" b="1"/>
              <a:t>one holding multiple assets, the contribution of any one of the assets to the riskiness of the portfolio is its systematic or non-diversifiable risk.  Thus, for a well-diversified portfolio, the appropriate measure of risk would be beta.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930</TotalTime>
  <Words>1805</Words>
  <Application>Microsoft Office PowerPoint</Application>
  <PresentationFormat>On-screen Show (4:3)</PresentationFormat>
  <Paragraphs>318</Paragraphs>
  <Slides>33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Calibri</vt:lpstr>
      <vt:lpstr>Times New Roman</vt:lpstr>
      <vt:lpstr>Wingdings</vt:lpstr>
      <vt:lpstr>Symbol</vt:lpstr>
      <vt:lpstr>Default Design</vt:lpstr>
      <vt:lpstr>Microsoft Equation 3.0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  Security Market Line  </vt:lpstr>
      <vt:lpstr>Slide 29</vt:lpstr>
      <vt:lpstr>Slide 30</vt:lpstr>
      <vt:lpstr>Slide 31</vt:lpstr>
      <vt:lpstr>Slide 32</vt:lpstr>
      <vt:lpstr>Slide 33</vt:lpstr>
    </vt:vector>
  </TitlesOfParts>
  <Company>INC-25</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hariprasad</dc:creator>
  <cp:lastModifiedBy>User</cp:lastModifiedBy>
  <cp:revision>64</cp:revision>
  <dcterms:created xsi:type="dcterms:W3CDTF">2009-09-23T11:16:58Z</dcterms:created>
  <dcterms:modified xsi:type="dcterms:W3CDTF">2012-08-03T21:30:22Z</dcterms:modified>
</cp:coreProperties>
</file>