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8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8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22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67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0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5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01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50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58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79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370570-B0DD-4AA9-B84E-044DF05F55B1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59B13E-0211-450B-96C3-1E8F0AD7BA7B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3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BBM 312: FINANCIAL INSTITUTIONS AND MARKETS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K. KARUITHA</a:t>
            </a:r>
          </a:p>
          <a:p>
            <a:r>
              <a:rPr lang="en-GB" dirty="0" smtClean="0"/>
              <a:t>jkingathia2005@yahoo.com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900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 1: THE FINANCIAL SYSTEM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Is defined to include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3200" dirty="0" smtClean="0"/>
              <a:t>Financial assets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3200" dirty="0" smtClean="0"/>
              <a:t>Financial institutions- 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GB" sz="3200" dirty="0" smtClean="0"/>
              <a:t>Financial Intermediaries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GB" sz="3200" dirty="0" smtClean="0"/>
              <a:t>Financial markets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3200" dirty="0" smtClean="0"/>
              <a:t>Financial infrastructure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3200" dirty="0" smtClean="0"/>
              <a:t>Regulators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87024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FINANCIAL ASSETS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Represent claims to real assets……… real assets represent the actual production capacity.</a:t>
            </a:r>
          </a:p>
          <a:p>
            <a:r>
              <a:rPr lang="en-GB" dirty="0" smtClean="0"/>
              <a:t>Examples</a:t>
            </a:r>
          </a:p>
          <a:p>
            <a:r>
              <a:rPr lang="en-GB" dirty="0" smtClean="0"/>
              <a:t>- Money: Most liquid of all.</a:t>
            </a:r>
          </a:p>
          <a:p>
            <a:r>
              <a:rPr lang="en-GB" dirty="0" smtClean="0"/>
              <a:t>- Shares of stock (common vs preference)</a:t>
            </a:r>
          </a:p>
          <a:p>
            <a:r>
              <a:rPr lang="en-GB" dirty="0" smtClean="0"/>
              <a:t>- Bonds</a:t>
            </a:r>
          </a:p>
          <a:p>
            <a:r>
              <a:rPr lang="en-GB" dirty="0" smtClean="0"/>
              <a:t>- Forex</a:t>
            </a:r>
          </a:p>
          <a:p>
            <a:r>
              <a:rPr lang="en-GB" dirty="0" smtClean="0"/>
              <a:t>- Securitized loans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93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FINANCIAL INSTITUTIONS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Divided into two</a:t>
            </a:r>
          </a:p>
          <a:p>
            <a:r>
              <a:rPr lang="en-GB" dirty="0" smtClean="0"/>
              <a:t>- Financial markets- Markets where financial assets are traded. Examples include….</a:t>
            </a:r>
          </a:p>
          <a:p>
            <a:pPr lvl="3"/>
            <a:r>
              <a:rPr lang="en-GB" dirty="0" smtClean="0"/>
              <a:t>- Foreign exchange markets</a:t>
            </a:r>
          </a:p>
          <a:p>
            <a:pPr lvl="3"/>
            <a:r>
              <a:rPr lang="en-GB" dirty="0" smtClean="0"/>
              <a:t>- Stock markets</a:t>
            </a:r>
          </a:p>
          <a:p>
            <a:pPr lvl="3"/>
            <a:r>
              <a:rPr lang="en-GB" dirty="0" smtClean="0"/>
              <a:t>- Bond markets</a:t>
            </a:r>
          </a:p>
          <a:p>
            <a:r>
              <a:rPr lang="en-GB" dirty="0" smtClean="0"/>
              <a:t>- Financial intermediaries- act as a go between savers and borrowers. Examples include….</a:t>
            </a:r>
          </a:p>
          <a:p>
            <a:r>
              <a:rPr lang="en-GB" u="sng" dirty="0" smtClean="0"/>
              <a:t>Banking institutions</a:t>
            </a:r>
            <a:r>
              <a:rPr lang="en-GB" dirty="0" smtClean="0"/>
              <a:t>: Commercial banks</a:t>
            </a:r>
          </a:p>
          <a:p>
            <a:r>
              <a:rPr lang="en-GB" u="sng" dirty="0" smtClean="0"/>
              <a:t>Non-bank institutions- </a:t>
            </a:r>
            <a:r>
              <a:rPr lang="en-GB" dirty="0" err="1" smtClean="0"/>
              <a:t>Saccos</a:t>
            </a:r>
            <a:r>
              <a:rPr lang="en-GB" dirty="0" smtClean="0"/>
              <a:t>, Microfinance institutions, pensions, insurance companies, investment companies, building societies, hedge funds………</a:t>
            </a:r>
          </a:p>
          <a:p>
            <a:endParaRPr lang="en-GB" dirty="0" smtClean="0"/>
          </a:p>
          <a:p>
            <a:pPr lvl="4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569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OF MONEY IN THE FINANCIAL SYSTEM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- Direct- via financial markets……..</a:t>
            </a:r>
          </a:p>
          <a:p>
            <a:endParaRPr lang="en-GB" dirty="0"/>
          </a:p>
          <a:p>
            <a:r>
              <a:rPr lang="en-GB" dirty="0" smtClean="0"/>
              <a:t>- Indirect- Via financial intermediaries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1690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FINANCIAL INFRASTRUCTURE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infrastructure that enables the financial system to work. The lubricant……….</a:t>
            </a:r>
          </a:p>
          <a:p>
            <a:endParaRPr lang="en-GB" dirty="0"/>
          </a:p>
          <a:p>
            <a:r>
              <a:rPr lang="en-GB" dirty="0" smtClean="0"/>
              <a:t>The ICT infrastructure, credit rating agencies, credit reference bureaus, …………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33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REGULATORS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Government agencies that oversee the financial system</a:t>
            </a:r>
          </a:p>
          <a:p>
            <a:r>
              <a:rPr lang="en-GB" dirty="0" smtClean="0"/>
              <a:t>- CBK.</a:t>
            </a:r>
          </a:p>
          <a:p>
            <a:r>
              <a:rPr lang="en-GB" dirty="0" smtClean="0"/>
              <a:t>- IRA</a:t>
            </a:r>
          </a:p>
          <a:p>
            <a:r>
              <a:rPr lang="en-GB" dirty="0" smtClean="0"/>
              <a:t>- RBA</a:t>
            </a:r>
          </a:p>
          <a:p>
            <a:r>
              <a:rPr lang="en-GB" dirty="0" smtClean="0"/>
              <a:t>- CMA</a:t>
            </a:r>
          </a:p>
          <a:p>
            <a:r>
              <a:rPr lang="en-GB" dirty="0" smtClean="0"/>
              <a:t>- SASRA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3129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THE FINANCIAL SYSTEM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- Risk sharing</a:t>
            </a:r>
          </a:p>
          <a:p>
            <a:r>
              <a:rPr lang="en-GB" dirty="0" smtClean="0"/>
              <a:t>- Information</a:t>
            </a:r>
          </a:p>
          <a:p>
            <a:r>
              <a:rPr lang="en-GB" dirty="0" smtClean="0"/>
              <a:t>- Liquidity</a:t>
            </a:r>
          </a:p>
          <a:p>
            <a:r>
              <a:rPr lang="en-GB" dirty="0" smtClean="0"/>
              <a:t>- Payment services</a:t>
            </a:r>
          </a:p>
          <a:p>
            <a:r>
              <a:rPr lang="en-GB" dirty="0" smtClean="0"/>
              <a:t>- Financial intermediation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3115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234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BBM 312: FINANCIAL INSTITUTIONS AND MARKETS</vt:lpstr>
      <vt:lpstr>TOPIC 1: THE FINANCIAL SYSTEM</vt:lpstr>
      <vt:lpstr>1. FINANCIAL ASSETS</vt:lpstr>
      <vt:lpstr>2. FINANCIAL INSTITUTIONS</vt:lpstr>
      <vt:lpstr>FLOW OF MONEY IN THE FINANCIAL SYSTEM</vt:lpstr>
      <vt:lpstr>3. FINANCIAL INFRASTRUCTURE</vt:lpstr>
      <vt:lpstr>4. REGULATORS</vt:lpstr>
      <vt:lpstr>FUNCTIONS OF THE FINANCIAL SYSTEM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BBM 312: FINANCIAL INSTITUTIONS AND MARKETS</dc:title>
  <dc:creator>john</dc:creator>
  <cp:lastModifiedBy>john</cp:lastModifiedBy>
  <cp:revision>7</cp:revision>
  <dcterms:created xsi:type="dcterms:W3CDTF">2014-09-23T16:44:54Z</dcterms:created>
  <dcterms:modified xsi:type="dcterms:W3CDTF">2014-09-23T17:18:20Z</dcterms:modified>
</cp:coreProperties>
</file>