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6" r:id="rId8"/>
    <p:sldId id="263" r:id="rId9"/>
    <p:sldId id="262" r:id="rId10"/>
    <p:sldId id="264" r:id="rId11"/>
    <p:sldId id="265" r:id="rId12"/>
    <p:sldId id="267" r:id="rId13"/>
    <p:sldId id="268" r:id="rId14"/>
    <p:sldId id="269" r:id="rId15"/>
    <p:sldId id="270" r:id="rId16"/>
    <p:sldId id="271"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389242-8179-4DF0-A4C9-0FCFC6F976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5A3F9B65-A592-41C0-8E6F-AC6D2EB57E20}">
      <dgm:prSet phldrT="[Text]"/>
      <dgm:spPr/>
      <dgm:t>
        <a:bodyPr/>
        <a:lstStyle/>
        <a:p>
          <a:r>
            <a:rPr lang="en-GB" dirty="0" smtClean="0"/>
            <a:t>Issue of shares</a:t>
          </a:r>
          <a:endParaRPr lang="fr-FR" dirty="0"/>
        </a:p>
      </dgm:t>
    </dgm:pt>
    <dgm:pt modelId="{7B92EF5C-006C-4572-ABAE-E1481A7EB1B7}" type="parTrans" cxnId="{577AF074-F81A-46E5-AD95-55F142CDAE69}">
      <dgm:prSet/>
      <dgm:spPr/>
      <dgm:t>
        <a:bodyPr/>
        <a:lstStyle/>
        <a:p>
          <a:endParaRPr lang="fr-FR"/>
        </a:p>
      </dgm:t>
    </dgm:pt>
    <dgm:pt modelId="{7ED9F1C4-DCB5-4D53-A0CB-782D058594DF}" type="sibTrans" cxnId="{577AF074-F81A-46E5-AD95-55F142CDAE69}">
      <dgm:prSet/>
      <dgm:spPr/>
      <dgm:t>
        <a:bodyPr/>
        <a:lstStyle/>
        <a:p>
          <a:endParaRPr lang="fr-FR"/>
        </a:p>
      </dgm:t>
    </dgm:pt>
    <dgm:pt modelId="{3E149B9E-630C-4D62-A2C1-7E769615CB85}">
      <dgm:prSet phldrT="[Text]"/>
      <dgm:spPr/>
      <dgm:t>
        <a:bodyPr/>
        <a:lstStyle/>
        <a:p>
          <a:r>
            <a:rPr lang="en-GB" dirty="0" smtClean="0"/>
            <a:t>Public offering</a:t>
          </a:r>
          <a:endParaRPr lang="fr-FR" dirty="0"/>
        </a:p>
      </dgm:t>
    </dgm:pt>
    <dgm:pt modelId="{60605A6F-5EB9-40C5-9DA1-54DCE97928A3}" type="parTrans" cxnId="{FE9B15C7-7C5E-4F8A-A368-B2CE3483455D}">
      <dgm:prSet/>
      <dgm:spPr/>
      <dgm:t>
        <a:bodyPr/>
        <a:lstStyle/>
        <a:p>
          <a:endParaRPr lang="fr-FR"/>
        </a:p>
      </dgm:t>
    </dgm:pt>
    <dgm:pt modelId="{F1C68FDA-F7A9-4B3A-9188-51E7BB8E9C1F}" type="sibTrans" cxnId="{FE9B15C7-7C5E-4F8A-A368-B2CE3483455D}">
      <dgm:prSet/>
      <dgm:spPr/>
      <dgm:t>
        <a:bodyPr/>
        <a:lstStyle/>
        <a:p>
          <a:endParaRPr lang="fr-FR"/>
        </a:p>
      </dgm:t>
    </dgm:pt>
    <dgm:pt modelId="{C8AE65B5-CE7A-416A-987B-F43C8ABE9C4A}">
      <dgm:prSet phldrT="[Text]"/>
      <dgm:spPr/>
      <dgm:t>
        <a:bodyPr/>
        <a:lstStyle/>
        <a:p>
          <a:r>
            <a:rPr lang="en-GB" dirty="0" smtClean="0"/>
            <a:t>Primary market</a:t>
          </a:r>
          <a:endParaRPr lang="fr-FR" dirty="0"/>
        </a:p>
      </dgm:t>
    </dgm:pt>
    <dgm:pt modelId="{39CA8586-41C7-47E6-9053-21F42B7A273D}" type="parTrans" cxnId="{B1604A41-A3FD-403D-9FDF-70DC336877F5}">
      <dgm:prSet/>
      <dgm:spPr/>
      <dgm:t>
        <a:bodyPr/>
        <a:lstStyle/>
        <a:p>
          <a:endParaRPr lang="fr-FR"/>
        </a:p>
      </dgm:t>
    </dgm:pt>
    <dgm:pt modelId="{0ECBB09C-5A97-4366-92FD-FF321778692D}" type="sibTrans" cxnId="{B1604A41-A3FD-403D-9FDF-70DC336877F5}">
      <dgm:prSet/>
      <dgm:spPr/>
      <dgm:t>
        <a:bodyPr/>
        <a:lstStyle/>
        <a:p>
          <a:endParaRPr lang="fr-FR"/>
        </a:p>
      </dgm:t>
    </dgm:pt>
    <dgm:pt modelId="{DF0588E0-52F2-4E72-B8E5-C0D136E56700}">
      <dgm:prSet phldrT="[Text]"/>
      <dgm:spPr/>
      <dgm:t>
        <a:bodyPr/>
        <a:lstStyle/>
        <a:p>
          <a:r>
            <a:rPr lang="en-GB" dirty="0" smtClean="0"/>
            <a:t>Secondary market</a:t>
          </a:r>
          <a:endParaRPr lang="fr-FR" dirty="0"/>
        </a:p>
      </dgm:t>
    </dgm:pt>
    <dgm:pt modelId="{9F3B22E4-404C-45DF-9A19-38ABBE468CD0}" type="parTrans" cxnId="{06A9986D-4A6C-426E-AAAD-C6299110120D}">
      <dgm:prSet/>
      <dgm:spPr/>
      <dgm:t>
        <a:bodyPr/>
        <a:lstStyle/>
        <a:p>
          <a:endParaRPr lang="fr-FR"/>
        </a:p>
      </dgm:t>
    </dgm:pt>
    <dgm:pt modelId="{5B130310-FAAF-4387-BDF3-0CF9A803A177}" type="sibTrans" cxnId="{06A9986D-4A6C-426E-AAAD-C6299110120D}">
      <dgm:prSet/>
      <dgm:spPr/>
      <dgm:t>
        <a:bodyPr/>
        <a:lstStyle/>
        <a:p>
          <a:endParaRPr lang="fr-FR"/>
        </a:p>
      </dgm:t>
    </dgm:pt>
    <dgm:pt modelId="{0175F816-99EC-4FC6-8022-0EB41B56C786}">
      <dgm:prSet phldrT="[Text]"/>
      <dgm:spPr/>
      <dgm:t>
        <a:bodyPr/>
        <a:lstStyle/>
        <a:p>
          <a:r>
            <a:rPr lang="en-GB" dirty="0" smtClean="0"/>
            <a:t>Private placement</a:t>
          </a:r>
          <a:endParaRPr lang="fr-FR" dirty="0"/>
        </a:p>
      </dgm:t>
    </dgm:pt>
    <dgm:pt modelId="{F118254C-9F3F-4833-9D4D-2B73AE8AF4D6}" type="parTrans" cxnId="{657F30D0-1A07-4F7F-9F56-2BAFCB8DDF02}">
      <dgm:prSet/>
      <dgm:spPr/>
      <dgm:t>
        <a:bodyPr/>
        <a:lstStyle/>
        <a:p>
          <a:endParaRPr lang="fr-FR"/>
        </a:p>
      </dgm:t>
    </dgm:pt>
    <dgm:pt modelId="{A01BB3E1-840A-40AB-BBE5-D0C51014E731}" type="sibTrans" cxnId="{657F30D0-1A07-4F7F-9F56-2BAFCB8DDF02}">
      <dgm:prSet/>
      <dgm:spPr/>
      <dgm:t>
        <a:bodyPr/>
        <a:lstStyle/>
        <a:p>
          <a:endParaRPr lang="fr-FR"/>
        </a:p>
      </dgm:t>
    </dgm:pt>
    <dgm:pt modelId="{3A7C735E-8FF5-4C1C-8471-BF6A44F92113}">
      <dgm:prSet/>
      <dgm:spPr/>
      <dgm:t>
        <a:bodyPr/>
        <a:lstStyle/>
        <a:p>
          <a:r>
            <a:rPr lang="en-GB" dirty="0" smtClean="0"/>
            <a:t>IPO</a:t>
          </a:r>
          <a:endParaRPr lang="fr-FR" dirty="0"/>
        </a:p>
      </dgm:t>
    </dgm:pt>
    <dgm:pt modelId="{74CC08C0-B633-4116-92F1-50E84842B50A}" type="parTrans" cxnId="{70FD9C7E-809E-425A-8167-CADCBFC1E485}">
      <dgm:prSet/>
      <dgm:spPr/>
      <dgm:t>
        <a:bodyPr/>
        <a:lstStyle/>
        <a:p>
          <a:endParaRPr lang="fr-FR"/>
        </a:p>
      </dgm:t>
    </dgm:pt>
    <dgm:pt modelId="{A69A554A-4B2B-420B-A2A8-AC7538FFB415}" type="sibTrans" cxnId="{70FD9C7E-809E-425A-8167-CADCBFC1E485}">
      <dgm:prSet/>
      <dgm:spPr/>
      <dgm:t>
        <a:bodyPr/>
        <a:lstStyle/>
        <a:p>
          <a:endParaRPr lang="fr-FR"/>
        </a:p>
      </dgm:t>
    </dgm:pt>
    <dgm:pt modelId="{AA450E0B-9CA1-45CB-AE14-BB75E97FB876}">
      <dgm:prSet/>
      <dgm:spPr/>
      <dgm:t>
        <a:bodyPr/>
        <a:lstStyle/>
        <a:p>
          <a:r>
            <a:rPr lang="en-GB" dirty="0" smtClean="0"/>
            <a:t>Seasoned new issue</a:t>
          </a:r>
          <a:endParaRPr lang="fr-FR" dirty="0"/>
        </a:p>
      </dgm:t>
    </dgm:pt>
    <dgm:pt modelId="{4ED8A525-79EF-48C0-BB5B-88445859FC8E}" type="parTrans" cxnId="{28CFB9EA-D9D9-4BC7-BF62-472B7FF63BF0}">
      <dgm:prSet/>
      <dgm:spPr/>
      <dgm:t>
        <a:bodyPr/>
        <a:lstStyle/>
        <a:p>
          <a:endParaRPr lang="fr-FR"/>
        </a:p>
      </dgm:t>
    </dgm:pt>
    <dgm:pt modelId="{A94058B5-82C5-488B-A5B4-15588FF5CA9B}" type="sibTrans" cxnId="{28CFB9EA-D9D9-4BC7-BF62-472B7FF63BF0}">
      <dgm:prSet/>
      <dgm:spPr/>
      <dgm:t>
        <a:bodyPr/>
        <a:lstStyle/>
        <a:p>
          <a:endParaRPr lang="fr-FR"/>
        </a:p>
      </dgm:t>
    </dgm:pt>
    <dgm:pt modelId="{3E1CE045-FE1A-4413-A485-6C17BA2A9AFF}">
      <dgm:prSet/>
      <dgm:spPr/>
      <dgm:t>
        <a:bodyPr/>
        <a:lstStyle/>
        <a:p>
          <a:r>
            <a:rPr lang="en-GB" dirty="0" smtClean="0"/>
            <a:t>Primary market</a:t>
          </a:r>
          <a:endParaRPr lang="fr-FR" dirty="0"/>
        </a:p>
      </dgm:t>
    </dgm:pt>
    <dgm:pt modelId="{F14ACF75-98C8-4BF0-B326-7C8B4DB11843}" type="parTrans" cxnId="{A5249DC9-7FBC-4651-ABCF-137BC5822C84}">
      <dgm:prSet/>
      <dgm:spPr/>
      <dgm:t>
        <a:bodyPr/>
        <a:lstStyle/>
        <a:p>
          <a:endParaRPr lang="fr-FR"/>
        </a:p>
      </dgm:t>
    </dgm:pt>
    <dgm:pt modelId="{0B38B5C2-9288-4D74-B855-569BD37B30F6}" type="sibTrans" cxnId="{A5249DC9-7FBC-4651-ABCF-137BC5822C84}">
      <dgm:prSet/>
      <dgm:spPr/>
      <dgm:t>
        <a:bodyPr/>
        <a:lstStyle/>
        <a:p>
          <a:endParaRPr lang="fr-FR"/>
        </a:p>
      </dgm:t>
    </dgm:pt>
    <dgm:pt modelId="{7ED17094-E3B6-4FEB-BD93-5AE20CDFEE8B}">
      <dgm:prSet/>
      <dgm:spPr/>
      <dgm:t>
        <a:bodyPr/>
        <a:lstStyle/>
        <a:p>
          <a:r>
            <a:rPr lang="en-GB" dirty="0" smtClean="0"/>
            <a:t>Secondary market</a:t>
          </a:r>
          <a:endParaRPr lang="fr-FR" dirty="0"/>
        </a:p>
      </dgm:t>
    </dgm:pt>
    <dgm:pt modelId="{8583665E-6E32-49D0-B1CD-120D13576D82}" type="parTrans" cxnId="{C86BDD83-163D-47B0-8965-F264F683DA82}">
      <dgm:prSet/>
      <dgm:spPr/>
      <dgm:t>
        <a:bodyPr/>
        <a:lstStyle/>
        <a:p>
          <a:endParaRPr lang="fr-FR"/>
        </a:p>
      </dgm:t>
    </dgm:pt>
    <dgm:pt modelId="{469E90A4-265A-4CB3-A397-B31C669503A1}" type="sibTrans" cxnId="{C86BDD83-163D-47B0-8965-F264F683DA82}">
      <dgm:prSet/>
      <dgm:spPr/>
      <dgm:t>
        <a:bodyPr/>
        <a:lstStyle/>
        <a:p>
          <a:endParaRPr lang="fr-FR"/>
        </a:p>
      </dgm:t>
    </dgm:pt>
    <dgm:pt modelId="{A67B4535-C8FD-4D14-8238-E2C068E00571}" type="pres">
      <dgm:prSet presAssocID="{C6389242-8179-4DF0-A4C9-0FCFC6F97629}" presName="hierChild1" presStyleCnt="0">
        <dgm:presLayoutVars>
          <dgm:chPref val="1"/>
          <dgm:dir/>
          <dgm:animOne val="branch"/>
          <dgm:animLvl val="lvl"/>
          <dgm:resizeHandles/>
        </dgm:presLayoutVars>
      </dgm:prSet>
      <dgm:spPr/>
      <dgm:t>
        <a:bodyPr/>
        <a:lstStyle/>
        <a:p>
          <a:endParaRPr lang="fr-FR"/>
        </a:p>
      </dgm:t>
    </dgm:pt>
    <dgm:pt modelId="{6E6564E6-1617-4687-A322-2B052193B400}" type="pres">
      <dgm:prSet presAssocID="{5A3F9B65-A592-41C0-8E6F-AC6D2EB57E20}" presName="hierRoot1" presStyleCnt="0"/>
      <dgm:spPr/>
    </dgm:pt>
    <dgm:pt modelId="{CEF0949C-6CBB-4B3D-B089-576D1EE178B4}" type="pres">
      <dgm:prSet presAssocID="{5A3F9B65-A592-41C0-8E6F-AC6D2EB57E20}" presName="composite" presStyleCnt="0"/>
      <dgm:spPr/>
    </dgm:pt>
    <dgm:pt modelId="{BC60A2FE-8B91-491B-BEC7-577E19A13D99}" type="pres">
      <dgm:prSet presAssocID="{5A3F9B65-A592-41C0-8E6F-AC6D2EB57E20}" presName="background" presStyleLbl="node0" presStyleIdx="0" presStyleCnt="1"/>
      <dgm:spPr/>
    </dgm:pt>
    <dgm:pt modelId="{6D2326DE-B63D-4117-9117-E0AD390019CA}" type="pres">
      <dgm:prSet presAssocID="{5A3F9B65-A592-41C0-8E6F-AC6D2EB57E20}" presName="text" presStyleLbl="fgAcc0" presStyleIdx="0" presStyleCnt="1">
        <dgm:presLayoutVars>
          <dgm:chPref val="3"/>
        </dgm:presLayoutVars>
      </dgm:prSet>
      <dgm:spPr/>
      <dgm:t>
        <a:bodyPr/>
        <a:lstStyle/>
        <a:p>
          <a:endParaRPr lang="fr-FR"/>
        </a:p>
      </dgm:t>
    </dgm:pt>
    <dgm:pt modelId="{E6D9D4B8-4645-40B7-A385-AD6B97488191}" type="pres">
      <dgm:prSet presAssocID="{5A3F9B65-A592-41C0-8E6F-AC6D2EB57E20}" presName="hierChild2" presStyleCnt="0"/>
      <dgm:spPr/>
    </dgm:pt>
    <dgm:pt modelId="{A2056CB7-8C93-4D73-95B8-402FE8FFFB63}" type="pres">
      <dgm:prSet presAssocID="{60605A6F-5EB9-40C5-9DA1-54DCE97928A3}" presName="Name10" presStyleLbl="parChTrans1D2" presStyleIdx="0" presStyleCnt="2"/>
      <dgm:spPr/>
      <dgm:t>
        <a:bodyPr/>
        <a:lstStyle/>
        <a:p>
          <a:endParaRPr lang="fr-FR"/>
        </a:p>
      </dgm:t>
    </dgm:pt>
    <dgm:pt modelId="{A41AB972-9341-43F7-862C-2ADB7FB67353}" type="pres">
      <dgm:prSet presAssocID="{3E149B9E-630C-4D62-A2C1-7E769615CB85}" presName="hierRoot2" presStyleCnt="0"/>
      <dgm:spPr/>
    </dgm:pt>
    <dgm:pt modelId="{B1D03BFA-A023-42AB-826B-4C8CB82CFE61}" type="pres">
      <dgm:prSet presAssocID="{3E149B9E-630C-4D62-A2C1-7E769615CB85}" presName="composite2" presStyleCnt="0"/>
      <dgm:spPr/>
    </dgm:pt>
    <dgm:pt modelId="{2C688B42-0DB1-49F0-9C25-8C5C84578279}" type="pres">
      <dgm:prSet presAssocID="{3E149B9E-630C-4D62-A2C1-7E769615CB85}" presName="background2" presStyleLbl="node2" presStyleIdx="0" presStyleCnt="2"/>
      <dgm:spPr/>
    </dgm:pt>
    <dgm:pt modelId="{8291170E-DC8F-498A-86AD-C6C75F578BC7}" type="pres">
      <dgm:prSet presAssocID="{3E149B9E-630C-4D62-A2C1-7E769615CB85}" presName="text2" presStyleLbl="fgAcc2" presStyleIdx="0" presStyleCnt="2">
        <dgm:presLayoutVars>
          <dgm:chPref val="3"/>
        </dgm:presLayoutVars>
      </dgm:prSet>
      <dgm:spPr/>
      <dgm:t>
        <a:bodyPr/>
        <a:lstStyle/>
        <a:p>
          <a:endParaRPr lang="fr-FR"/>
        </a:p>
      </dgm:t>
    </dgm:pt>
    <dgm:pt modelId="{A56A37BD-3F4C-4B29-8997-0B50D8B17573}" type="pres">
      <dgm:prSet presAssocID="{3E149B9E-630C-4D62-A2C1-7E769615CB85}" presName="hierChild3" presStyleCnt="0"/>
      <dgm:spPr/>
    </dgm:pt>
    <dgm:pt modelId="{252216D3-2C4A-470C-A123-5E3BA1FD998D}" type="pres">
      <dgm:prSet presAssocID="{39CA8586-41C7-47E6-9053-21F42B7A273D}" presName="Name17" presStyleLbl="parChTrans1D3" presStyleIdx="0" presStyleCnt="4"/>
      <dgm:spPr/>
      <dgm:t>
        <a:bodyPr/>
        <a:lstStyle/>
        <a:p>
          <a:endParaRPr lang="fr-FR"/>
        </a:p>
      </dgm:t>
    </dgm:pt>
    <dgm:pt modelId="{C359FA21-921C-4CFC-AD00-F5F241D2A089}" type="pres">
      <dgm:prSet presAssocID="{C8AE65B5-CE7A-416A-987B-F43C8ABE9C4A}" presName="hierRoot3" presStyleCnt="0"/>
      <dgm:spPr/>
    </dgm:pt>
    <dgm:pt modelId="{ACBA1915-FE29-4555-B0DC-98F048721237}" type="pres">
      <dgm:prSet presAssocID="{C8AE65B5-CE7A-416A-987B-F43C8ABE9C4A}" presName="composite3" presStyleCnt="0"/>
      <dgm:spPr/>
    </dgm:pt>
    <dgm:pt modelId="{18F0434B-2F1A-4C19-95BC-544B549CF561}" type="pres">
      <dgm:prSet presAssocID="{C8AE65B5-CE7A-416A-987B-F43C8ABE9C4A}" presName="background3" presStyleLbl="node3" presStyleIdx="0" presStyleCnt="4"/>
      <dgm:spPr/>
    </dgm:pt>
    <dgm:pt modelId="{CD17DAB5-8E38-47A7-BB58-1FDE99F477F5}" type="pres">
      <dgm:prSet presAssocID="{C8AE65B5-CE7A-416A-987B-F43C8ABE9C4A}" presName="text3" presStyleLbl="fgAcc3" presStyleIdx="0" presStyleCnt="4">
        <dgm:presLayoutVars>
          <dgm:chPref val="3"/>
        </dgm:presLayoutVars>
      </dgm:prSet>
      <dgm:spPr/>
      <dgm:t>
        <a:bodyPr/>
        <a:lstStyle/>
        <a:p>
          <a:endParaRPr lang="fr-FR"/>
        </a:p>
      </dgm:t>
    </dgm:pt>
    <dgm:pt modelId="{0F520821-1B7C-472B-88E3-60A25E927852}" type="pres">
      <dgm:prSet presAssocID="{C8AE65B5-CE7A-416A-987B-F43C8ABE9C4A}" presName="hierChild4" presStyleCnt="0"/>
      <dgm:spPr/>
    </dgm:pt>
    <dgm:pt modelId="{2C9CD908-A857-4AFA-A529-C2059909DA02}" type="pres">
      <dgm:prSet presAssocID="{74CC08C0-B633-4116-92F1-50E84842B50A}" presName="Name23" presStyleLbl="parChTrans1D4" presStyleIdx="0" presStyleCnt="2"/>
      <dgm:spPr/>
      <dgm:t>
        <a:bodyPr/>
        <a:lstStyle/>
        <a:p>
          <a:endParaRPr lang="fr-FR"/>
        </a:p>
      </dgm:t>
    </dgm:pt>
    <dgm:pt modelId="{0C7AF80A-8551-48F3-8975-5947738DA41E}" type="pres">
      <dgm:prSet presAssocID="{3A7C735E-8FF5-4C1C-8471-BF6A44F92113}" presName="hierRoot4" presStyleCnt="0"/>
      <dgm:spPr/>
    </dgm:pt>
    <dgm:pt modelId="{B1F9B95A-0826-4BFB-9032-728340B45D12}" type="pres">
      <dgm:prSet presAssocID="{3A7C735E-8FF5-4C1C-8471-BF6A44F92113}" presName="composite4" presStyleCnt="0"/>
      <dgm:spPr/>
    </dgm:pt>
    <dgm:pt modelId="{2F5F88ED-9661-4D2E-B24E-B537074D26F5}" type="pres">
      <dgm:prSet presAssocID="{3A7C735E-8FF5-4C1C-8471-BF6A44F92113}" presName="background4" presStyleLbl="node4" presStyleIdx="0" presStyleCnt="2"/>
      <dgm:spPr/>
    </dgm:pt>
    <dgm:pt modelId="{CCB3FF1D-C6FC-4B3A-B2A3-F54D657A6E12}" type="pres">
      <dgm:prSet presAssocID="{3A7C735E-8FF5-4C1C-8471-BF6A44F92113}" presName="text4" presStyleLbl="fgAcc4" presStyleIdx="0" presStyleCnt="2">
        <dgm:presLayoutVars>
          <dgm:chPref val="3"/>
        </dgm:presLayoutVars>
      </dgm:prSet>
      <dgm:spPr/>
      <dgm:t>
        <a:bodyPr/>
        <a:lstStyle/>
        <a:p>
          <a:endParaRPr lang="fr-FR"/>
        </a:p>
      </dgm:t>
    </dgm:pt>
    <dgm:pt modelId="{84FC023C-ACF1-4003-A311-EDDD8A17893D}" type="pres">
      <dgm:prSet presAssocID="{3A7C735E-8FF5-4C1C-8471-BF6A44F92113}" presName="hierChild5" presStyleCnt="0"/>
      <dgm:spPr/>
    </dgm:pt>
    <dgm:pt modelId="{2D822DE6-EEA7-463F-80FD-CBDE3EB2D365}" type="pres">
      <dgm:prSet presAssocID="{4ED8A525-79EF-48C0-BB5B-88445859FC8E}" presName="Name23" presStyleLbl="parChTrans1D4" presStyleIdx="1" presStyleCnt="2"/>
      <dgm:spPr/>
      <dgm:t>
        <a:bodyPr/>
        <a:lstStyle/>
        <a:p>
          <a:endParaRPr lang="fr-FR"/>
        </a:p>
      </dgm:t>
    </dgm:pt>
    <dgm:pt modelId="{02AD901A-3257-47BD-B0B8-AD830A8DF1ED}" type="pres">
      <dgm:prSet presAssocID="{AA450E0B-9CA1-45CB-AE14-BB75E97FB876}" presName="hierRoot4" presStyleCnt="0"/>
      <dgm:spPr/>
    </dgm:pt>
    <dgm:pt modelId="{FEA094F8-B1B4-484B-8F41-194995FF3B20}" type="pres">
      <dgm:prSet presAssocID="{AA450E0B-9CA1-45CB-AE14-BB75E97FB876}" presName="composite4" presStyleCnt="0"/>
      <dgm:spPr/>
    </dgm:pt>
    <dgm:pt modelId="{4926BFA2-D2C2-446E-AF9E-36AF2B2BE2C4}" type="pres">
      <dgm:prSet presAssocID="{AA450E0B-9CA1-45CB-AE14-BB75E97FB876}" presName="background4" presStyleLbl="node4" presStyleIdx="1" presStyleCnt="2"/>
      <dgm:spPr/>
    </dgm:pt>
    <dgm:pt modelId="{439FAEB3-39D9-4735-BB5D-6EAF1B40BFD1}" type="pres">
      <dgm:prSet presAssocID="{AA450E0B-9CA1-45CB-AE14-BB75E97FB876}" presName="text4" presStyleLbl="fgAcc4" presStyleIdx="1" presStyleCnt="2">
        <dgm:presLayoutVars>
          <dgm:chPref val="3"/>
        </dgm:presLayoutVars>
      </dgm:prSet>
      <dgm:spPr/>
      <dgm:t>
        <a:bodyPr/>
        <a:lstStyle/>
        <a:p>
          <a:endParaRPr lang="fr-FR"/>
        </a:p>
      </dgm:t>
    </dgm:pt>
    <dgm:pt modelId="{1932F3AD-5726-4292-85C1-4D44E8BA7F61}" type="pres">
      <dgm:prSet presAssocID="{AA450E0B-9CA1-45CB-AE14-BB75E97FB876}" presName="hierChild5" presStyleCnt="0"/>
      <dgm:spPr/>
    </dgm:pt>
    <dgm:pt modelId="{E68BF84F-D32D-4229-921A-7C215D5A1D29}" type="pres">
      <dgm:prSet presAssocID="{9F3B22E4-404C-45DF-9A19-38ABBE468CD0}" presName="Name17" presStyleLbl="parChTrans1D3" presStyleIdx="1" presStyleCnt="4"/>
      <dgm:spPr/>
      <dgm:t>
        <a:bodyPr/>
        <a:lstStyle/>
        <a:p>
          <a:endParaRPr lang="fr-FR"/>
        </a:p>
      </dgm:t>
    </dgm:pt>
    <dgm:pt modelId="{793FE697-626A-4AEB-9E05-33DFF94D7EF6}" type="pres">
      <dgm:prSet presAssocID="{DF0588E0-52F2-4E72-B8E5-C0D136E56700}" presName="hierRoot3" presStyleCnt="0"/>
      <dgm:spPr/>
    </dgm:pt>
    <dgm:pt modelId="{E399DA2E-E645-4FFE-84A7-5102FABB04A6}" type="pres">
      <dgm:prSet presAssocID="{DF0588E0-52F2-4E72-B8E5-C0D136E56700}" presName="composite3" presStyleCnt="0"/>
      <dgm:spPr/>
    </dgm:pt>
    <dgm:pt modelId="{F1DC60EF-D680-4F4C-90CE-5B426380C32B}" type="pres">
      <dgm:prSet presAssocID="{DF0588E0-52F2-4E72-B8E5-C0D136E56700}" presName="background3" presStyleLbl="node3" presStyleIdx="1" presStyleCnt="4"/>
      <dgm:spPr/>
    </dgm:pt>
    <dgm:pt modelId="{30C944FE-F255-46B5-BC18-417A68E08F9F}" type="pres">
      <dgm:prSet presAssocID="{DF0588E0-52F2-4E72-B8E5-C0D136E56700}" presName="text3" presStyleLbl="fgAcc3" presStyleIdx="1" presStyleCnt="4">
        <dgm:presLayoutVars>
          <dgm:chPref val="3"/>
        </dgm:presLayoutVars>
      </dgm:prSet>
      <dgm:spPr/>
      <dgm:t>
        <a:bodyPr/>
        <a:lstStyle/>
        <a:p>
          <a:endParaRPr lang="fr-FR"/>
        </a:p>
      </dgm:t>
    </dgm:pt>
    <dgm:pt modelId="{C9FBE8A2-93E6-4C1A-A7D8-9B28317D741E}" type="pres">
      <dgm:prSet presAssocID="{DF0588E0-52F2-4E72-B8E5-C0D136E56700}" presName="hierChild4" presStyleCnt="0"/>
      <dgm:spPr/>
    </dgm:pt>
    <dgm:pt modelId="{DA51533A-C6A9-4C19-BCC4-2A546B17A573}" type="pres">
      <dgm:prSet presAssocID="{F118254C-9F3F-4833-9D4D-2B73AE8AF4D6}" presName="Name10" presStyleLbl="parChTrans1D2" presStyleIdx="1" presStyleCnt="2"/>
      <dgm:spPr/>
      <dgm:t>
        <a:bodyPr/>
        <a:lstStyle/>
        <a:p>
          <a:endParaRPr lang="fr-FR"/>
        </a:p>
      </dgm:t>
    </dgm:pt>
    <dgm:pt modelId="{B227FAE1-67F6-42C6-81C2-0790238B51E1}" type="pres">
      <dgm:prSet presAssocID="{0175F816-99EC-4FC6-8022-0EB41B56C786}" presName="hierRoot2" presStyleCnt="0"/>
      <dgm:spPr/>
    </dgm:pt>
    <dgm:pt modelId="{D07609AC-3158-4EBE-AA8B-4D741DE7D5D8}" type="pres">
      <dgm:prSet presAssocID="{0175F816-99EC-4FC6-8022-0EB41B56C786}" presName="composite2" presStyleCnt="0"/>
      <dgm:spPr/>
    </dgm:pt>
    <dgm:pt modelId="{E21F24E2-D882-4A48-AB6E-DB3B9A2DB23F}" type="pres">
      <dgm:prSet presAssocID="{0175F816-99EC-4FC6-8022-0EB41B56C786}" presName="background2" presStyleLbl="node2" presStyleIdx="1" presStyleCnt="2"/>
      <dgm:spPr/>
    </dgm:pt>
    <dgm:pt modelId="{C41010A6-BD99-4057-A51A-1FEEC9ACA626}" type="pres">
      <dgm:prSet presAssocID="{0175F816-99EC-4FC6-8022-0EB41B56C786}" presName="text2" presStyleLbl="fgAcc2" presStyleIdx="1" presStyleCnt="2" custLinFactNeighborX="66106" custLinFactNeighborY="6827">
        <dgm:presLayoutVars>
          <dgm:chPref val="3"/>
        </dgm:presLayoutVars>
      </dgm:prSet>
      <dgm:spPr/>
      <dgm:t>
        <a:bodyPr/>
        <a:lstStyle/>
        <a:p>
          <a:endParaRPr lang="fr-FR"/>
        </a:p>
      </dgm:t>
    </dgm:pt>
    <dgm:pt modelId="{1FB4275D-09C3-4BE5-B33A-EB719DA45ED6}" type="pres">
      <dgm:prSet presAssocID="{0175F816-99EC-4FC6-8022-0EB41B56C786}" presName="hierChild3" presStyleCnt="0"/>
      <dgm:spPr/>
    </dgm:pt>
    <dgm:pt modelId="{D1FC9D21-34B2-4AB5-80B6-3583CA94E5AB}" type="pres">
      <dgm:prSet presAssocID="{F14ACF75-98C8-4BF0-B326-7C8B4DB11843}" presName="Name17" presStyleLbl="parChTrans1D3" presStyleIdx="2" presStyleCnt="4"/>
      <dgm:spPr/>
      <dgm:t>
        <a:bodyPr/>
        <a:lstStyle/>
        <a:p>
          <a:endParaRPr lang="fr-FR"/>
        </a:p>
      </dgm:t>
    </dgm:pt>
    <dgm:pt modelId="{A5AF68A1-37E7-4E89-BFE5-036EAB392396}" type="pres">
      <dgm:prSet presAssocID="{3E1CE045-FE1A-4413-A485-6C17BA2A9AFF}" presName="hierRoot3" presStyleCnt="0"/>
      <dgm:spPr/>
    </dgm:pt>
    <dgm:pt modelId="{AE95ACF7-84BA-4DD7-B4FF-A879A2F5AEB4}" type="pres">
      <dgm:prSet presAssocID="{3E1CE045-FE1A-4413-A485-6C17BA2A9AFF}" presName="composite3" presStyleCnt="0"/>
      <dgm:spPr/>
    </dgm:pt>
    <dgm:pt modelId="{D497F456-EA2A-4E56-862C-223F38E68AF2}" type="pres">
      <dgm:prSet presAssocID="{3E1CE045-FE1A-4413-A485-6C17BA2A9AFF}" presName="background3" presStyleLbl="node3" presStyleIdx="2" presStyleCnt="4"/>
      <dgm:spPr/>
    </dgm:pt>
    <dgm:pt modelId="{52CAC127-5834-4285-A022-7522D3B6A128}" type="pres">
      <dgm:prSet presAssocID="{3E1CE045-FE1A-4413-A485-6C17BA2A9AFF}" presName="text3" presStyleLbl="fgAcc3" presStyleIdx="2" presStyleCnt="4" custLinFactNeighborX="84529" custLinFactNeighborY="8533">
        <dgm:presLayoutVars>
          <dgm:chPref val="3"/>
        </dgm:presLayoutVars>
      </dgm:prSet>
      <dgm:spPr/>
      <dgm:t>
        <a:bodyPr/>
        <a:lstStyle/>
        <a:p>
          <a:endParaRPr lang="fr-FR"/>
        </a:p>
      </dgm:t>
    </dgm:pt>
    <dgm:pt modelId="{06191C63-D8A3-492B-9752-3C49D2B1CBFE}" type="pres">
      <dgm:prSet presAssocID="{3E1CE045-FE1A-4413-A485-6C17BA2A9AFF}" presName="hierChild4" presStyleCnt="0"/>
      <dgm:spPr/>
    </dgm:pt>
    <dgm:pt modelId="{DF99DC4E-955F-4AAC-A821-9DFDA7590127}" type="pres">
      <dgm:prSet presAssocID="{8583665E-6E32-49D0-B1CD-120D13576D82}" presName="Name17" presStyleLbl="parChTrans1D3" presStyleIdx="3" presStyleCnt="4"/>
      <dgm:spPr/>
      <dgm:t>
        <a:bodyPr/>
        <a:lstStyle/>
        <a:p>
          <a:endParaRPr lang="fr-FR"/>
        </a:p>
      </dgm:t>
    </dgm:pt>
    <dgm:pt modelId="{EDAA2159-610B-4A77-A2BD-71875505C4CE}" type="pres">
      <dgm:prSet presAssocID="{7ED17094-E3B6-4FEB-BD93-5AE20CDFEE8B}" presName="hierRoot3" presStyleCnt="0"/>
      <dgm:spPr/>
    </dgm:pt>
    <dgm:pt modelId="{E5EE8CFA-EC3C-45A4-B526-15FB49A239AC}" type="pres">
      <dgm:prSet presAssocID="{7ED17094-E3B6-4FEB-BD93-5AE20CDFEE8B}" presName="composite3" presStyleCnt="0"/>
      <dgm:spPr/>
    </dgm:pt>
    <dgm:pt modelId="{B62637E0-5EBC-40ED-B62F-AAB16505E171}" type="pres">
      <dgm:prSet presAssocID="{7ED17094-E3B6-4FEB-BD93-5AE20CDFEE8B}" presName="background3" presStyleLbl="node3" presStyleIdx="3" presStyleCnt="4"/>
      <dgm:spPr/>
    </dgm:pt>
    <dgm:pt modelId="{46F4C7C2-EC7A-433C-B0B5-40E4BF9CF347}" type="pres">
      <dgm:prSet presAssocID="{7ED17094-E3B6-4FEB-BD93-5AE20CDFEE8B}" presName="text3" presStyleLbl="fgAcc3" presStyleIdx="3" presStyleCnt="4" custLinFactX="33259" custLinFactNeighborX="100000" custLinFactNeighborY="-6826">
        <dgm:presLayoutVars>
          <dgm:chPref val="3"/>
        </dgm:presLayoutVars>
      </dgm:prSet>
      <dgm:spPr/>
      <dgm:t>
        <a:bodyPr/>
        <a:lstStyle/>
        <a:p>
          <a:endParaRPr lang="fr-FR"/>
        </a:p>
      </dgm:t>
    </dgm:pt>
    <dgm:pt modelId="{D7DB31C9-EC32-46C8-9DD4-06818BCF9F1D}" type="pres">
      <dgm:prSet presAssocID="{7ED17094-E3B6-4FEB-BD93-5AE20CDFEE8B}" presName="hierChild4" presStyleCnt="0"/>
      <dgm:spPr/>
    </dgm:pt>
  </dgm:ptLst>
  <dgm:cxnLst>
    <dgm:cxn modelId="{48FC3D02-BEDB-4968-93DC-E8EDCFE79932}" type="presOf" srcId="{4ED8A525-79EF-48C0-BB5B-88445859FC8E}" destId="{2D822DE6-EEA7-463F-80FD-CBDE3EB2D365}" srcOrd="0" destOrd="0" presId="urn:microsoft.com/office/officeart/2005/8/layout/hierarchy1"/>
    <dgm:cxn modelId="{657F30D0-1A07-4F7F-9F56-2BAFCB8DDF02}" srcId="{5A3F9B65-A592-41C0-8E6F-AC6D2EB57E20}" destId="{0175F816-99EC-4FC6-8022-0EB41B56C786}" srcOrd="1" destOrd="0" parTransId="{F118254C-9F3F-4833-9D4D-2B73AE8AF4D6}" sibTransId="{A01BB3E1-840A-40AB-BBE5-D0C51014E731}"/>
    <dgm:cxn modelId="{298A8A6A-F60E-446D-BA6A-B6FDD7D18AA1}" type="presOf" srcId="{F118254C-9F3F-4833-9D4D-2B73AE8AF4D6}" destId="{DA51533A-C6A9-4C19-BCC4-2A546B17A573}" srcOrd="0" destOrd="0" presId="urn:microsoft.com/office/officeart/2005/8/layout/hierarchy1"/>
    <dgm:cxn modelId="{B1604A41-A3FD-403D-9FDF-70DC336877F5}" srcId="{3E149B9E-630C-4D62-A2C1-7E769615CB85}" destId="{C8AE65B5-CE7A-416A-987B-F43C8ABE9C4A}" srcOrd="0" destOrd="0" parTransId="{39CA8586-41C7-47E6-9053-21F42B7A273D}" sibTransId="{0ECBB09C-5A97-4366-92FD-FF321778692D}"/>
    <dgm:cxn modelId="{817E4CDD-1222-48AA-95BB-B132C52657DC}" type="presOf" srcId="{7ED17094-E3B6-4FEB-BD93-5AE20CDFEE8B}" destId="{46F4C7C2-EC7A-433C-B0B5-40E4BF9CF347}" srcOrd="0" destOrd="0" presId="urn:microsoft.com/office/officeart/2005/8/layout/hierarchy1"/>
    <dgm:cxn modelId="{C86BDD83-163D-47B0-8965-F264F683DA82}" srcId="{0175F816-99EC-4FC6-8022-0EB41B56C786}" destId="{7ED17094-E3B6-4FEB-BD93-5AE20CDFEE8B}" srcOrd="1" destOrd="0" parTransId="{8583665E-6E32-49D0-B1CD-120D13576D82}" sibTransId="{469E90A4-265A-4CB3-A397-B31C669503A1}"/>
    <dgm:cxn modelId="{E2D13925-F70D-413F-B731-6C474AACC153}" type="presOf" srcId="{C8AE65B5-CE7A-416A-987B-F43C8ABE9C4A}" destId="{CD17DAB5-8E38-47A7-BB58-1FDE99F477F5}" srcOrd="0" destOrd="0" presId="urn:microsoft.com/office/officeart/2005/8/layout/hierarchy1"/>
    <dgm:cxn modelId="{06A9986D-4A6C-426E-AAAD-C6299110120D}" srcId="{3E149B9E-630C-4D62-A2C1-7E769615CB85}" destId="{DF0588E0-52F2-4E72-B8E5-C0D136E56700}" srcOrd="1" destOrd="0" parTransId="{9F3B22E4-404C-45DF-9A19-38ABBE468CD0}" sibTransId="{5B130310-FAAF-4387-BDF3-0CF9A803A177}"/>
    <dgm:cxn modelId="{E39AA669-9B17-40BF-AE9B-F18229FF8660}" type="presOf" srcId="{F14ACF75-98C8-4BF0-B326-7C8B4DB11843}" destId="{D1FC9D21-34B2-4AB5-80B6-3583CA94E5AB}" srcOrd="0" destOrd="0" presId="urn:microsoft.com/office/officeart/2005/8/layout/hierarchy1"/>
    <dgm:cxn modelId="{577AF074-F81A-46E5-AD95-55F142CDAE69}" srcId="{C6389242-8179-4DF0-A4C9-0FCFC6F97629}" destId="{5A3F9B65-A592-41C0-8E6F-AC6D2EB57E20}" srcOrd="0" destOrd="0" parTransId="{7B92EF5C-006C-4572-ABAE-E1481A7EB1B7}" sibTransId="{7ED9F1C4-DCB5-4D53-A0CB-782D058594DF}"/>
    <dgm:cxn modelId="{22AB8AE2-55C3-44D0-B658-3D3073E70FC8}" type="presOf" srcId="{60605A6F-5EB9-40C5-9DA1-54DCE97928A3}" destId="{A2056CB7-8C93-4D73-95B8-402FE8FFFB63}" srcOrd="0" destOrd="0" presId="urn:microsoft.com/office/officeart/2005/8/layout/hierarchy1"/>
    <dgm:cxn modelId="{70FD9C7E-809E-425A-8167-CADCBFC1E485}" srcId="{C8AE65B5-CE7A-416A-987B-F43C8ABE9C4A}" destId="{3A7C735E-8FF5-4C1C-8471-BF6A44F92113}" srcOrd="0" destOrd="0" parTransId="{74CC08C0-B633-4116-92F1-50E84842B50A}" sibTransId="{A69A554A-4B2B-420B-A2A8-AC7538FFB415}"/>
    <dgm:cxn modelId="{83E84E1D-22D2-4080-8646-0789A342C20D}" type="presOf" srcId="{DF0588E0-52F2-4E72-B8E5-C0D136E56700}" destId="{30C944FE-F255-46B5-BC18-417A68E08F9F}" srcOrd="0" destOrd="0" presId="urn:microsoft.com/office/officeart/2005/8/layout/hierarchy1"/>
    <dgm:cxn modelId="{1AF8CF06-3F1F-46CC-A00A-30E40B81511B}" type="presOf" srcId="{3E149B9E-630C-4D62-A2C1-7E769615CB85}" destId="{8291170E-DC8F-498A-86AD-C6C75F578BC7}" srcOrd="0" destOrd="0" presId="urn:microsoft.com/office/officeart/2005/8/layout/hierarchy1"/>
    <dgm:cxn modelId="{B03A7431-7084-4C27-98A8-82C0B8C20D13}" type="presOf" srcId="{39CA8586-41C7-47E6-9053-21F42B7A273D}" destId="{252216D3-2C4A-470C-A123-5E3BA1FD998D}" srcOrd="0" destOrd="0" presId="urn:microsoft.com/office/officeart/2005/8/layout/hierarchy1"/>
    <dgm:cxn modelId="{654F257C-566D-46D3-8401-D188A118B710}" type="presOf" srcId="{9F3B22E4-404C-45DF-9A19-38ABBE468CD0}" destId="{E68BF84F-D32D-4229-921A-7C215D5A1D29}" srcOrd="0" destOrd="0" presId="urn:microsoft.com/office/officeart/2005/8/layout/hierarchy1"/>
    <dgm:cxn modelId="{CB8F57A2-A626-46C5-B386-6E8F74E1EAF3}" type="presOf" srcId="{3E1CE045-FE1A-4413-A485-6C17BA2A9AFF}" destId="{52CAC127-5834-4285-A022-7522D3B6A128}" srcOrd="0" destOrd="0" presId="urn:microsoft.com/office/officeart/2005/8/layout/hierarchy1"/>
    <dgm:cxn modelId="{9C21E1E6-2AED-4008-A601-A8F97948C280}" type="presOf" srcId="{8583665E-6E32-49D0-B1CD-120D13576D82}" destId="{DF99DC4E-955F-4AAC-A821-9DFDA7590127}" srcOrd="0" destOrd="0" presId="urn:microsoft.com/office/officeart/2005/8/layout/hierarchy1"/>
    <dgm:cxn modelId="{EBD391B4-4CB8-417F-8639-2170A7B224DB}" type="presOf" srcId="{74CC08C0-B633-4116-92F1-50E84842B50A}" destId="{2C9CD908-A857-4AFA-A529-C2059909DA02}" srcOrd="0" destOrd="0" presId="urn:microsoft.com/office/officeart/2005/8/layout/hierarchy1"/>
    <dgm:cxn modelId="{F7796EF1-D5FB-44F1-A478-E3216F5331F9}" type="presOf" srcId="{5A3F9B65-A592-41C0-8E6F-AC6D2EB57E20}" destId="{6D2326DE-B63D-4117-9117-E0AD390019CA}" srcOrd="0" destOrd="0" presId="urn:microsoft.com/office/officeart/2005/8/layout/hierarchy1"/>
    <dgm:cxn modelId="{29E1D1A7-ECB9-459C-B0EE-D2EF52BDB7FA}" type="presOf" srcId="{0175F816-99EC-4FC6-8022-0EB41B56C786}" destId="{C41010A6-BD99-4057-A51A-1FEEC9ACA626}" srcOrd="0" destOrd="0" presId="urn:microsoft.com/office/officeart/2005/8/layout/hierarchy1"/>
    <dgm:cxn modelId="{A5249DC9-7FBC-4651-ABCF-137BC5822C84}" srcId="{0175F816-99EC-4FC6-8022-0EB41B56C786}" destId="{3E1CE045-FE1A-4413-A485-6C17BA2A9AFF}" srcOrd="0" destOrd="0" parTransId="{F14ACF75-98C8-4BF0-B326-7C8B4DB11843}" sibTransId="{0B38B5C2-9288-4D74-B855-569BD37B30F6}"/>
    <dgm:cxn modelId="{28CFB9EA-D9D9-4BC7-BF62-472B7FF63BF0}" srcId="{C8AE65B5-CE7A-416A-987B-F43C8ABE9C4A}" destId="{AA450E0B-9CA1-45CB-AE14-BB75E97FB876}" srcOrd="1" destOrd="0" parTransId="{4ED8A525-79EF-48C0-BB5B-88445859FC8E}" sibTransId="{A94058B5-82C5-488B-A5B4-15588FF5CA9B}"/>
    <dgm:cxn modelId="{FE9B15C7-7C5E-4F8A-A368-B2CE3483455D}" srcId="{5A3F9B65-A592-41C0-8E6F-AC6D2EB57E20}" destId="{3E149B9E-630C-4D62-A2C1-7E769615CB85}" srcOrd="0" destOrd="0" parTransId="{60605A6F-5EB9-40C5-9DA1-54DCE97928A3}" sibTransId="{F1C68FDA-F7A9-4B3A-9188-51E7BB8E9C1F}"/>
    <dgm:cxn modelId="{87789E6E-8D11-46AE-844A-E3C4EC631A5D}" type="presOf" srcId="{3A7C735E-8FF5-4C1C-8471-BF6A44F92113}" destId="{CCB3FF1D-C6FC-4B3A-B2A3-F54D657A6E12}" srcOrd="0" destOrd="0" presId="urn:microsoft.com/office/officeart/2005/8/layout/hierarchy1"/>
    <dgm:cxn modelId="{395295E3-601C-4A46-8045-AB247EB06AA5}" type="presOf" srcId="{AA450E0B-9CA1-45CB-AE14-BB75E97FB876}" destId="{439FAEB3-39D9-4735-BB5D-6EAF1B40BFD1}" srcOrd="0" destOrd="0" presId="urn:microsoft.com/office/officeart/2005/8/layout/hierarchy1"/>
    <dgm:cxn modelId="{77537916-5366-4149-8A96-F3B5918D8992}" type="presOf" srcId="{C6389242-8179-4DF0-A4C9-0FCFC6F97629}" destId="{A67B4535-C8FD-4D14-8238-E2C068E00571}" srcOrd="0" destOrd="0" presId="urn:microsoft.com/office/officeart/2005/8/layout/hierarchy1"/>
    <dgm:cxn modelId="{A6AD3B5F-5DDF-433D-AE7B-989B5BFC8B84}" type="presParOf" srcId="{A67B4535-C8FD-4D14-8238-E2C068E00571}" destId="{6E6564E6-1617-4687-A322-2B052193B400}" srcOrd="0" destOrd="0" presId="urn:microsoft.com/office/officeart/2005/8/layout/hierarchy1"/>
    <dgm:cxn modelId="{9F6158BC-70B1-4578-9A4C-E1D8BDD8B037}" type="presParOf" srcId="{6E6564E6-1617-4687-A322-2B052193B400}" destId="{CEF0949C-6CBB-4B3D-B089-576D1EE178B4}" srcOrd="0" destOrd="0" presId="urn:microsoft.com/office/officeart/2005/8/layout/hierarchy1"/>
    <dgm:cxn modelId="{E51EFCE0-5BB1-4283-B3BF-C83EC4B62A5F}" type="presParOf" srcId="{CEF0949C-6CBB-4B3D-B089-576D1EE178B4}" destId="{BC60A2FE-8B91-491B-BEC7-577E19A13D99}" srcOrd="0" destOrd="0" presId="urn:microsoft.com/office/officeart/2005/8/layout/hierarchy1"/>
    <dgm:cxn modelId="{EA941BBC-47C1-4034-A8EF-D90DF44C16FB}" type="presParOf" srcId="{CEF0949C-6CBB-4B3D-B089-576D1EE178B4}" destId="{6D2326DE-B63D-4117-9117-E0AD390019CA}" srcOrd="1" destOrd="0" presId="urn:microsoft.com/office/officeart/2005/8/layout/hierarchy1"/>
    <dgm:cxn modelId="{2F6D9EC0-55A3-42B8-BF7A-52302D838D1F}" type="presParOf" srcId="{6E6564E6-1617-4687-A322-2B052193B400}" destId="{E6D9D4B8-4645-40B7-A385-AD6B97488191}" srcOrd="1" destOrd="0" presId="urn:microsoft.com/office/officeart/2005/8/layout/hierarchy1"/>
    <dgm:cxn modelId="{57A66C08-E355-47DB-9186-ACF32A0AC045}" type="presParOf" srcId="{E6D9D4B8-4645-40B7-A385-AD6B97488191}" destId="{A2056CB7-8C93-4D73-95B8-402FE8FFFB63}" srcOrd="0" destOrd="0" presId="urn:microsoft.com/office/officeart/2005/8/layout/hierarchy1"/>
    <dgm:cxn modelId="{EDE88447-648F-404A-A714-31597BB186A3}" type="presParOf" srcId="{E6D9D4B8-4645-40B7-A385-AD6B97488191}" destId="{A41AB972-9341-43F7-862C-2ADB7FB67353}" srcOrd="1" destOrd="0" presId="urn:microsoft.com/office/officeart/2005/8/layout/hierarchy1"/>
    <dgm:cxn modelId="{31A53053-7F07-4234-B8DA-D013637A280A}" type="presParOf" srcId="{A41AB972-9341-43F7-862C-2ADB7FB67353}" destId="{B1D03BFA-A023-42AB-826B-4C8CB82CFE61}" srcOrd="0" destOrd="0" presId="urn:microsoft.com/office/officeart/2005/8/layout/hierarchy1"/>
    <dgm:cxn modelId="{F99EF7B7-0CB4-40CF-9ABE-67A12AF14C19}" type="presParOf" srcId="{B1D03BFA-A023-42AB-826B-4C8CB82CFE61}" destId="{2C688B42-0DB1-49F0-9C25-8C5C84578279}" srcOrd="0" destOrd="0" presId="urn:microsoft.com/office/officeart/2005/8/layout/hierarchy1"/>
    <dgm:cxn modelId="{FB20AD07-82BF-4420-AEA7-DB58CA495F17}" type="presParOf" srcId="{B1D03BFA-A023-42AB-826B-4C8CB82CFE61}" destId="{8291170E-DC8F-498A-86AD-C6C75F578BC7}" srcOrd="1" destOrd="0" presId="urn:microsoft.com/office/officeart/2005/8/layout/hierarchy1"/>
    <dgm:cxn modelId="{C9E061BE-898B-46A3-B488-2A8BA1509D80}" type="presParOf" srcId="{A41AB972-9341-43F7-862C-2ADB7FB67353}" destId="{A56A37BD-3F4C-4B29-8997-0B50D8B17573}" srcOrd="1" destOrd="0" presId="urn:microsoft.com/office/officeart/2005/8/layout/hierarchy1"/>
    <dgm:cxn modelId="{5DD28D41-411F-4FE4-AF55-CA46A07AD7CB}" type="presParOf" srcId="{A56A37BD-3F4C-4B29-8997-0B50D8B17573}" destId="{252216D3-2C4A-470C-A123-5E3BA1FD998D}" srcOrd="0" destOrd="0" presId="urn:microsoft.com/office/officeart/2005/8/layout/hierarchy1"/>
    <dgm:cxn modelId="{864EA965-27F0-4820-B8AD-89538ADF4C0D}" type="presParOf" srcId="{A56A37BD-3F4C-4B29-8997-0B50D8B17573}" destId="{C359FA21-921C-4CFC-AD00-F5F241D2A089}" srcOrd="1" destOrd="0" presId="urn:microsoft.com/office/officeart/2005/8/layout/hierarchy1"/>
    <dgm:cxn modelId="{B3C49A88-6504-4F18-AD05-C9DF92B3192E}" type="presParOf" srcId="{C359FA21-921C-4CFC-AD00-F5F241D2A089}" destId="{ACBA1915-FE29-4555-B0DC-98F048721237}" srcOrd="0" destOrd="0" presId="urn:microsoft.com/office/officeart/2005/8/layout/hierarchy1"/>
    <dgm:cxn modelId="{5B94AED7-E14C-4A97-8CA0-77F484E0553C}" type="presParOf" srcId="{ACBA1915-FE29-4555-B0DC-98F048721237}" destId="{18F0434B-2F1A-4C19-95BC-544B549CF561}" srcOrd="0" destOrd="0" presId="urn:microsoft.com/office/officeart/2005/8/layout/hierarchy1"/>
    <dgm:cxn modelId="{9FB1BE11-9216-4027-ACB2-54745D6DB88E}" type="presParOf" srcId="{ACBA1915-FE29-4555-B0DC-98F048721237}" destId="{CD17DAB5-8E38-47A7-BB58-1FDE99F477F5}" srcOrd="1" destOrd="0" presId="urn:microsoft.com/office/officeart/2005/8/layout/hierarchy1"/>
    <dgm:cxn modelId="{4C733EB5-7DD8-4955-8AE0-A351FDB383E7}" type="presParOf" srcId="{C359FA21-921C-4CFC-AD00-F5F241D2A089}" destId="{0F520821-1B7C-472B-88E3-60A25E927852}" srcOrd="1" destOrd="0" presId="urn:microsoft.com/office/officeart/2005/8/layout/hierarchy1"/>
    <dgm:cxn modelId="{1E8B1A33-B827-4454-9F82-17C2CE78FD71}" type="presParOf" srcId="{0F520821-1B7C-472B-88E3-60A25E927852}" destId="{2C9CD908-A857-4AFA-A529-C2059909DA02}" srcOrd="0" destOrd="0" presId="urn:microsoft.com/office/officeart/2005/8/layout/hierarchy1"/>
    <dgm:cxn modelId="{6F6330E3-B423-41C4-84BE-F0516FCB5B46}" type="presParOf" srcId="{0F520821-1B7C-472B-88E3-60A25E927852}" destId="{0C7AF80A-8551-48F3-8975-5947738DA41E}" srcOrd="1" destOrd="0" presId="urn:microsoft.com/office/officeart/2005/8/layout/hierarchy1"/>
    <dgm:cxn modelId="{8C1C8608-E2A0-40FC-A9E5-88136BA81FA3}" type="presParOf" srcId="{0C7AF80A-8551-48F3-8975-5947738DA41E}" destId="{B1F9B95A-0826-4BFB-9032-728340B45D12}" srcOrd="0" destOrd="0" presId="urn:microsoft.com/office/officeart/2005/8/layout/hierarchy1"/>
    <dgm:cxn modelId="{CE7B5058-FA6C-46A7-BB12-88618DCE0A32}" type="presParOf" srcId="{B1F9B95A-0826-4BFB-9032-728340B45D12}" destId="{2F5F88ED-9661-4D2E-B24E-B537074D26F5}" srcOrd="0" destOrd="0" presId="urn:microsoft.com/office/officeart/2005/8/layout/hierarchy1"/>
    <dgm:cxn modelId="{A8517625-A7DE-459A-8592-61B5273D0A31}" type="presParOf" srcId="{B1F9B95A-0826-4BFB-9032-728340B45D12}" destId="{CCB3FF1D-C6FC-4B3A-B2A3-F54D657A6E12}" srcOrd="1" destOrd="0" presId="urn:microsoft.com/office/officeart/2005/8/layout/hierarchy1"/>
    <dgm:cxn modelId="{15C9B11B-3573-4162-89D4-C6EDB2093582}" type="presParOf" srcId="{0C7AF80A-8551-48F3-8975-5947738DA41E}" destId="{84FC023C-ACF1-4003-A311-EDDD8A17893D}" srcOrd="1" destOrd="0" presId="urn:microsoft.com/office/officeart/2005/8/layout/hierarchy1"/>
    <dgm:cxn modelId="{1E4D8A8F-F8CF-47E3-84A3-21CB7C88AC67}" type="presParOf" srcId="{0F520821-1B7C-472B-88E3-60A25E927852}" destId="{2D822DE6-EEA7-463F-80FD-CBDE3EB2D365}" srcOrd="2" destOrd="0" presId="urn:microsoft.com/office/officeart/2005/8/layout/hierarchy1"/>
    <dgm:cxn modelId="{AFF37C0F-83E5-4751-96D2-900E8B44BCF4}" type="presParOf" srcId="{0F520821-1B7C-472B-88E3-60A25E927852}" destId="{02AD901A-3257-47BD-B0B8-AD830A8DF1ED}" srcOrd="3" destOrd="0" presId="urn:microsoft.com/office/officeart/2005/8/layout/hierarchy1"/>
    <dgm:cxn modelId="{1271A9D6-63A2-4004-BE50-CC43D876042F}" type="presParOf" srcId="{02AD901A-3257-47BD-B0B8-AD830A8DF1ED}" destId="{FEA094F8-B1B4-484B-8F41-194995FF3B20}" srcOrd="0" destOrd="0" presId="urn:microsoft.com/office/officeart/2005/8/layout/hierarchy1"/>
    <dgm:cxn modelId="{012F4809-4511-4DF7-973B-3F6906C6743C}" type="presParOf" srcId="{FEA094F8-B1B4-484B-8F41-194995FF3B20}" destId="{4926BFA2-D2C2-446E-AF9E-36AF2B2BE2C4}" srcOrd="0" destOrd="0" presId="urn:microsoft.com/office/officeart/2005/8/layout/hierarchy1"/>
    <dgm:cxn modelId="{DFAB84E0-435F-4DA4-8244-798B1B0F1E78}" type="presParOf" srcId="{FEA094F8-B1B4-484B-8F41-194995FF3B20}" destId="{439FAEB3-39D9-4735-BB5D-6EAF1B40BFD1}" srcOrd="1" destOrd="0" presId="urn:microsoft.com/office/officeart/2005/8/layout/hierarchy1"/>
    <dgm:cxn modelId="{B5FD1BC8-E184-4DCC-8838-23C48BF82444}" type="presParOf" srcId="{02AD901A-3257-47BD-B0B8-AD830A8DF1ED}" destId="{1932F3AD-5726-4292-85C1-4D44E8BA7F61}" srcOrd="1" destOrd="0" presId="urn:microsoft.com/office/officeart/2005/8/layout/hierarchy1"/>
    <dgm:cxn modelId="{9EA6B8A7-1B87-4C27-BFA9-C45BF9B8F63C}" type="presParOf" srcId="{A56A37BD-3F4C-4B29-8997-0B50D8B17573}" destId="{E68BF84F-D32D-4229-921A-7C215D5A1D29}" srcOrd="2" destOrd="0" presId="urn:microsoft.com/office/officeart/2005/8/layout/hierarchy1"/>
    <dgm:cxn modelId="{B7D03C59-FF6B-41AC-B720-2FE1075DFE4C}" type="presParOf" srcId="{A56A37BD-3F4C-4B29-8997-0B50D8B17573}" destId="{793FE697-626A-4AEB-9E05-33DFF94D7EF6}" srcOrd="3" destOrd="0" presId="urn:microsoft.com/office/officeart/2005/8/layout/hierarchy1"/>
    <dgm:cxn modelId="{50B278BB-32FB-45CB-9678-964DE6B9A773}" type="presParOf" srcId="{793FE697-626A-4AEB-9E05-33DFF94D7EF6}" destId="{E399DA2E-E645-4FFE-84A7-5102FABB04A6}" srcOrd="0" destOrd="0" presId="urn:microsoft.com/office/officeart/2005/8/layout/hierarchy1"/>
    <dgm:cxn modelId="{7CBE08DA-5023-4BA6-BC02-36C4E8CB7FD7}" type="presParOf" srcId="{E399DA2E-E645-4FFE-84A7-5102FABB04A6}" destId="{F1DC60EF-D680-4F4C-90CE-5B426380C32B}" srcOrd="0" destOrd="0" presId="urn:microsoft.com/office/officeart/2005/8/layout/hierarchy1"/>
    <dgm:cxn modelId="{82E519F5-2DE3-4183-B20E-B48354147BF5}" type="presParOf" srcId="{E399DA2E-E645-4FFE-84A7-5102FABB04A6}" destId="{30C944FE-F255-46B5-BC18-417A68E08F9F}" srcOrd="1" destOrd="0" presId="urn:microsoft.com/office/officeart/2005/8/layout/hierarchy1"/>
    <dgm:cxn modelId="{5B9D7A4C-759D-481F-8377-DCE0F2C39382}" type="presParOf" srcId="{793FE697-626A-4AEB-9E05-33DFF94D7EF6}" destId="{C9FBE8A2-93E6-4C1A-A7D8-9B28317D741E}" srcOrd="1" destOrd="0" presId="urn:microsoft.com/office/officeart/2005/8/layout/hierarchy1"/>
    <dgm:cxn modelId="{23BFA86F-B21A-4DD5-9F60-4E14C9E29B72}" type="presParOf" srcId="{E6D9D4B8-4645-40B7-A385-AD6B97488191}" destId="{DA51533A-C6A9-4C19-BCC4-2A546B17A573}" srcOrd="2" destOrd="0" presId="urn:microsoft.com/office/officeart/2005/8/layout/hierarchy1"/>
    <dgm:cxn modelId="{69C16074-7630-45A0-A9C5-9073F2CDE4E4}" type="presParOf" srcId="{E6D9D4B8-4645-40B7-A385-AD6B97488191}" destId="{B227FAE1-67F6-42C6-81C2-0790238B51E1}" srcOrd="3" destOrd="0" presId="urn:microsoft.com/office/officeart/2005/8/layout/hierarchy1"/>
    <dgm:cxn modelId="{540D338C-B5D5-409E-97F8-F5FD74BBC424}" type="presParOf" srcId="{B227FAE1-67F6-42C6-81C2-0790238B51E1}" destId="{D07609AC-3158-4EBE-AA8B-4D741DE7D5D8}" srcOrd="0" destOrd="0" presId="urn:microsoft.com/office/officeart/2005/8/layout/hierarchy1"/>
    <dgm:cxn modelId="{E825CE75-1EBD-4287-A46E-9DCC98E0F0FA}" type="presParOf" srcId="{D07609AC-3158-4EBE-AA8B-4D741DE7D5D8}" destId="{E21F24E2-D882-4A48-AB6E-DB3B9A2DB23F}" srcOrd="0" destOrd="0" presId="urn:microsoft.com/office/officeart/2005/8/layout/hierarchy1"/>
    <dgm:cxn modelId="{31F4B662-C982-4D37-957D-DC8FAF675E3A}" type="presParOf" srcId="{D07609AC-3158-4EBE-AA8B-4D741DE7D5D8}" destId="{C41010A6-BD99-4057-A51A-1FEEC9ACA626}" srcOrd="1" destOrd="0" presId="urn:microsoft.com/office/officeart/2005/8/layout/hierarchy1"/>
    <dgm:cxn modelId="{DDF2B42E-67BF-4CA5-A264-4B2C75D97955}" type="presParOf" srcId="{B227FAE1-67F6-42C6-81C2-0790238B51E1}" destId="{1FB4275D-09C3-4BE5-B33A-EB719DA45ED6}" srcOrd="1" destOrd="0" presId="urn:microsoft.com/office/officeart/2005/8/layout/hierarchy1"/>
    <dgm:cxn modelId="{EBD91797-9A9C-42B0-9B5F-0BC6FEEB4E7B}" type="presParOf" srcId="{1FB4275D-09C3-4BE5-B33A-EB719DA45ED6}" destId="{D1FC9D21-34B2-4AB5-80B6-3583CA94E5AB}" srcOrd="0" destOrd="0" presId="urn:microsoft.com/office/officeart/2005/8/layout/hierarchy1"/>
    <dgm:cxn modelId="{7EFD7126-1D4B-4F6A-85EE-511D3036AA2D}" type="presParOf" srcId="{1FB4275D-09C3-4BE5-B33A-EB719DA45ED6}" destId="{A5AF68A1-37E7-4E89-BFE5-036EAB392396}" srcOrd="1" destOrd="0" presId="urn:microsoft.com/office/officeart/2005/8/layout/hierarchy1"/>
    <dgm:cxn modelId="{65F36422-6129-4DB0-9DE1-99B24E4E2AE7}" type="presParOf" srcId="{A5AF68A1-37E7-4E89-BFE5-036EAB392396}" destId="{AE95ACF7-84BA-4DD7-B4FF-A879A2F5AEB4}" srcOrd="0" destOrd="0" presId="urn:microsoft.com/office/officeart/2005/8/layout/hierarchy1"/>
    <dgm:cxn modelId="{0B031E13-ADC4-418F-8EE7-BB37F6E56AA6}" type="presParOf" srcId="{AE95ACF7-84BA-4DD7-B4FF-A879A2F5AEB4}" destId="{D497F456-EA2A-4E56-862C-223F38E68AF2}" srcOrd="0" destOrd="0" presId="urn:microsoft.com/office/officeart/2005/8/layout/hierarchy1"/>
    <dgm:cxn modelId="{42488818-09BA-422C-BD82-7C0D470B5D05}" type="presParOf" srcId="{AE95ACF7-84BA-4DD7-B4FF-A879A2F5AEB4}" destId="{52CAC127-5834-4285-A022-7522D3B6A128}" srcOrd="1" destOrd="0" presId="urn:microsoft.com/office/officeart/2005/8/layout/hierarchy1"/>
    <dgm:cxn modelId="{E9C5985B-2F2A-49D5-9DFC-9943ECE98B3E}" type="presParOf" srcId="{A5AF68A1-37E7-4E89-BFE5-036EAB392396}" destId="{06191C63-D8A3-492B-9752-3C49D2B1CBFE}" srcOrd="1" destOrd="0" presId="urn:microsoft.com/office/officeart/2005/8/layout/hierarchy1"/>
    <dgm:cxn modelId="{7E403E4F-AC59-45AA-870F-AF8320D1DE42}" type="presParOf" srcId="{1FB4275D-09C3-4BE5-B33A-EB719DA45ED6}" destId="{DF99DC4E-955F-4AAC-A821-9DFDA7590127}" srcOrd="2" destOrd="0" presId="urn:microsoft.com/office/officeart/2005/8/layout/hierarchy1"/>
    <dgm:cxn modelId="{6910586A-5943-493D-9A8C-461FBF26B541}" type="presParOf" srcId="{1FB4275D-09C3-4BE5-B33A-EB719DA45ED6}" destId="{EDAA2159-610B-4A77-A2BD-71875505C4CE}" srcOrd="3" destOrd="0" presId="urn:microsoft.com/office/officeart/2005/8/layout/hierarchy1"/>
    <dgm:cxn modelId="{B6EA8BD7-6D29-4E95-84CC-0CF8B707429B}" type="presParOf" srcId="{EDAA2159-610B-4A77-A2BD-71875505C4CE}" destId="{E5EE8CFA-EC3C-45A4-B526-15FB49A239AC}" srcOrd="0" destOrd="0" presId="urn:microsoft.com/office/officeart/2005/8/layout/hierarchy1"/>
    <dgm:cxn modelId="{7D61402F-CC7D-46DA-A3F2-FD1080C87A86}" type="presParOf" srcId="{E5EE8CFA-EC3C-45A4-B526-15FB49A239AC}" destId="{B62637E0-5EBC-40ED-B62F-AAB16505E171}" srcOrd="0" destOrd="0" presId="urn:microsoft.com/office/officeart/2005/8/layout/hierarchy1"/>
    <dgm:cxn modelId="{E305E6BD-68CD-4DC6-B163-17E6CC807B7C}" type="presParOf" srcId="{E5EE8CFA-EC3C-45A4-B526-15FB49A239AC}" destId="{46F4C7C2-EC7A-433C-B0B5-40E4BF9CF347}" srcOrd="1" destOrd="0" presId="urn:microsoft.com/office/officeart/2005/8/layout/hierarchy1"/>
    <dgm:cxn modelId="{DD441D8D-489D-42BA-ADF4-DA2C57ABF803}" type="presParOf" srcId="{EDAA2159-610B-4A77-A2BD-71875505C4CE}" destId="{D7DB31C9-EC32-46C8-9DD4-06818BCF9F1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9DC4E-955F-4AAC-A821-9DFDA7590127}">
      <dsp:nvSpPr>
        <dsp:cNvPr id="0" name=""/>
        <dsp:cNvSpPr/>
      </dsp:nvSpPr>
      <dsp:spPr>
        <a:xfrm>
          <a:off x="8529501" y="2297029"/>
          <a:ext cx="1553837" cy="291940"/>
        </a:xfrm>
        <a:custGeom>
          <a:avLst/>
          <a:gdLst/>
          <a:ahLst/>
          <a:cxnLst/>
          <a:rect l="0" t="0" r="0" b="0"/>
          <a:pathLst>
            <a:path>
              <a:moveTo>
                <a:pt x="0" y="0"/>
              </a:moveTo>
              <a:lnTo>
                <a:pt x="0" y="159455"/>
              </a:lnTo>
              <a:lnTo>
                <a:pt x="1553837" y="159455"/>
              </a:lnTo>
              <a:lnTo>
                <a:pt x="1553837" y="291940"/>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FC9D21-34B2-4AB5-80B6-3583CA94E5AB}">
      <dsp:nvSpPr>
        <dsp:cNvPr id="0" name=""/>
        <dsp:cNvSpPr/>
      </dsp:nvSpPr>
      <dsp:spPr>
        <a:xfrm>
          <a:off x="7919010" y="2297029"/>
          <a:ext cx="610491" cy="431419"/>
        </a:xfrm>
        <a:custGeom>
          <a:avLst/>
          <a:gdLst/>
          <a:ahLst/>
          <a:cxnLst/>
          <a:rect l="0" t="0" r="0" b="0"/>
          <a:pathLst>
            <a:path>
              <a:moveTo>
                <a:pt x="610491" y="0"/>
              </a:moveTo>
              <a:lnTo>
                <a:pt x="610491" y="298934"/>
              </a:lnTo>
              <a:lnTo>
                <a:pt x="0" y="298934"/>
              </a:lnTo>
              <a:lnTo>
                <a:pt x="0" y="43141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51533A-C6A9-4C19-BCC4-2A546B17A573}">
      <dsp:nvSpPr>
        <dsp:cNvPr id="0" name=""/>
        <dsp:cNvSpPr/>
      </dsp:nvSpPr>
      <dsp:spPr>
        <a:xfrm>
          <a:off x="5836181" y="910978"/>
          <a:ext cx="2693320" cy="477924"/>
        </a:xfrm>
        <a:custGeom>
          <a:avLst/>
          <a:gdLst/>
          <a:ahLst/>
          <a:cxnLst/>
          <a:rect l="0" t="0" r="0" b="0"/>
          <a:pathLst>
            <a:path>
              <a:moveTo>
                <a:pt x="0" y="0"/>
              </a:moveTo>
              <a:lnTo>
                <a:pt x="0" y="345439"/>
              </a:lnTo>
              <a:lnTo>
                <a:pt x="2693320" y="345439"/>
              </a:lnTo>
              <a:lnTo>
                <a:pt x="2693320" y="47792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8BF84F-D32D-4229-921A-7C215D5A1D29}">
      <dsp:nvSpPr>
        <dsp:cNvPr id="0" name=""/>
        <dsp:cNvSpPr/>
      </dsp:nvSpPr>
      <dsp:spPr>
        <a:xfrm>
          <a:off x="4088256" y="2235032"/>
          <a:ext cx="873962" cy="415926"/>
        </a:xfrm>
        <a:custGeom>
          <a:avLst/>
          <a:gdLst/>
          <a:ahLst/>
          <a:cxnLst/>
          <a:rect l="0" t="0" r="0" b="0"/>
          <a:pathLst>
            <a:path>
              <a:moveTo>
                <a:pt x="0" y="0"/>
              </a:moveTo>
              <a:lnTo>
                <a:pt x="0" y="283441"/>
              </a:lnTo>
              <a:lnTo>
                <a:pt x="873962" y="283441"/>
              </a:lnTo>
              <a:lnTo>
                <a:pt x="873962" y="41592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822DE6-EEA7-463F-80FD-CBDE3EB2D365}">
      <dsp:nvSpPr>
        <dsp:cNvPr id="0" name=""/>
        <dsp:cNvSpPr/>
      </dsp:nvSpPr>
      <dsp:spPr>
        <a:xfrm>
          <a:off x="3214293" y="3559085"/>
          <a:ext cx="873962" cy="415926"/>
        </a:xfrm>
        <a:custGeom>
          <a:avLst/>
          <a:gdLst/>
          <a:ahLst/>
          <a:cxnLst/>
          <a:rect l="0" t="0" r="0" b="0"/>
          <a:pathLst>
            <a:path>
              <a:moveTo>
                <a:pt x="0" y="0"/>
              </a:moveTo>
              <a:lnTo>
                <a:pt x="0" y="283441"/>
              </a:lnTo>
              <a:lnTo>
                <a:pt x="873962" y="283441"/>
              </a:lnTo>
              <a:lnTo>
                <a:pt x="873962" y="41592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9CD908-A857-4AFA-A529-C2059909DA02}">
      <dsp:nvSpPr>
        <dsp:cNvPr id="0" name=""/>
        <dsp:cNvSpPr/>
      </dsp:nvSpPr>
      <dsp:spPr>
        <a:xfrm>
          <a:off x="2340330" y="3559085"/>
          <a:ext cx="873962" cy="415926"/>
        </a:xfrm>
        <a:custGeom>
          <a:avLst/>
          <a:gdLst/>
          <a:ahLst/>
          <a:cxnLst/>
          <a:rect l="0" t="0" r="0" b="0"/>
          <a:pathLst>
            <a:path>
              <a:moveTo>
                <a:pt x="873962" y="0"/>
              </a:moveTo>
              <a:lnTo>
                <a:pt x="873962" y="283441"/>
              </a:lnTo>
              <a:lnTo>
                <a:pt x="0" y="283441"/>
              </a:lnTo>
              <a:lnTo>
                <a:pt x="0" y="41592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2216D3-2C4A-470C-A123-5E3BA1FD998D}">
      <dsp:nvSpPr>
        <dsp:cNvPr id="0" name=""/>
        <dsp:cNvSpPr/>
      </dsp:nvSpPr>
      <dsp:spPr>
        <a:xfrm>
          <a:off x="3214293" y="2235032"/>
          <a:ext cx="873962" cy="415926"/>
        </a:xfrm>
        <a:custGeom>
          <a:avLst/>
          <a:gdLst/>
          <a:ahLst/>
          <a:cxnLst/>
          <a:rect l="0" t="0" r="0" b="0"/>
          <a:pathLst>
            <a:path>
              <a:moveTo>
                <a:pt x="873962" y="0"/>
              </a:moveTo>
              <a:lnTo>
                <a:pt x="873962" y="283441"/>
              </a:lnTo>
              <a:lnTo>
                <a:pt x="0" y="283441"/>
              </a:lnTo>
              <a:lnTo>
                <a:pt x="0" y="415926"/>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056CB7-8C93-4D73-95B8-402FE8FFFB63}">
      <dsp:nvSpPr>
        <dsp:cNvPr id="0" name=""/>
        <dsp:cNvSpPr/>
      </dsp:nvSpPr>
      <dsp:spPr>
        <a:xfrm>
          <a:off x="4088256" y="910978"/>
          <a:ext cx="1747925" cy="415926"/>
        </a:xfrm>
        <a:custGeom>
          <a:avLst/>
          <a:gdLst/>
          <a:ahLst/>
          <a:cxnLst/>
          <a:rect l="0" t="0" r="0" b="0"/>
          <a:pathLst>
            <a:path>
              <a:moveTo>
                <a:pt x="1747925" y="0"/>
              </a:moveTo>
              <a:lnTo>
                <a:pt x="1747925" y="283441"/>
              </a:lnTo>
              <a:lnTo>
                <a:pt x="0" y="283441"/>
              </a:lnTo>
              <a:lnTo>
                <a:pt x="0" y="415926"/>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60A2FE-8B91-491B-BEC7-577E19A13D99}">
      <dsp:nvSpPr>
        <dsp:cNvPr id="0" name=""/>
        <dsp:cNvSpPr/>
      </dsp:nvSpPr>
      <dsp:spPr>
        <a:xfrm>
          <a:off x="5121120" y="2852"/>
          <a:ext cx="1430120" cy="9081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2326DE-B63D-4117-9117-E0AD390019CA}">
      <dsp:nvSpPr>
        <dsp:cNvPr id="0" name=""/>
        <dsp:cNvSpPr/>
      </dsp:nvSpPr>
      <dsp:spPr>
        <a:xfrm>
          <a:off x="5280023" y="153809"/>
          <a:ext cx="1430120" cy="90812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kern="1200" dirty="0" smtClean="0"/>
            <a:t>Issue of shares</a:t>
          </a:r>
          <a:endParaRPr lang="fr-FR" sz="2200" kern="1200" dirty="0"/>
        </a:p>
      </dsp:txBody>
      <dsp:txXfrm>
        <a:off x="5306621" y="180407"/>
        <a:ext cx="1376924" cy="854930"/>
      </dsp:txXfrm>
    </dsp:sp>
    <dsp:sp modelId="{2C688B42-0DB1-49F0-9C25-8C5C84578279}">
      <dsp:nvSpPr>
        <dsp:cNvPr id="0" name=""/>
        <dsp:cNvSpPr/>
      </dsp:nvSpPr>
      <dsp:spPr>
        <a:xfrm>
          <a:off x="3373195" y="1326905"/>
          <a:ext cx="1430120" cy="9081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91170E-DC8F-498A-86AD-C6C75F578BC7}">
      <dsp:nvSpPr>
        <dsp:cNvPr id="0" name=""/>
        <dsp:cNvSpPr/>
      </dsp:nvSpPr>
      <dsp:spPr>
        <a:xfrm>
          <a:off x="3532098" y="1477862"/>
          <a:ext cx="1430120" cy="90812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kern="1200" dirty="0" smtClean="0"/>
            <a:t>Public offering</a:t>
          </a:r>
          <a:endParaRPr lang="fr-FR" sz="2200" kern="1200" dirty="0"/>
        </a:p>
      </dsp:txBody>
      <dsp:txXfrm>
        <a:off x="3558696" y="1504460"/>
        <a:ext cx="1376924" cy="854930"/>
      </dsp:txXfrm>
    </dsp:sp>
    <dsp:sp modelId="{18F0434B-2F1A-4C19-95BC-544B549CF561}">
      <dsp:nvSpPr>
        <dsp:cNvPr id="0" name=""/>
        <dsp:cNvSpPr/>
      </dsp:nvSpPr>
      <dsp:spPr>
        <a:xfrm>
          <a:off x="2499233" y="2650958"/>
          <a:ext cx="1430120" cy="9081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17DAB5-8E38-47A7-BB58-1FDE99F477F5}">
      <dsp:nvSpPr>
        <dsp:cNvPr id="0" name=""/>
        <dsp:cNvSpPr/>
      </dsp:nvSpPr>
      <dsp:spPr>
        <a:xfrm>
          <a:off x="2658135" y="2801915"/>
          <a:ext cx="1430120" cy="90812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kern="1200" dirty="0" smtClean="0"/>
            <a:t>Primary market</a:t>
          </a:r>
          <a:endParaRPr lang="fr-FR" sz="2200" kern="1200" dirty="0"/>
        </a:p>
      </dsp:txBody>
      <dsp:txXfrm>
        <a:off x="2684733" y="2828513"/>
        <a:ext cx="1376924" cy="854930"/>
      </dsp:txXfrm>
    </dsp:sp>
    <dsp:sp modelId="{2F5F88ED-9661-4D2E-B24E-B537074D26F5}">
      <dsp:nvSpPr>
        <dsp:cNvPr id="0" name=""/>
        <dsp:cNvSpPr/>
      </dsp:nvSpPr>
      <dsp:spPr>
        <a:xfrm>
          <a:off x="1625270" y="3975012"/>
          <a:ext cx="1430120" cy="9081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B3FF1D-C6FC-4B3A-B2A3-F54D657A6E12}">
      <dsp:nvSpPr>
        <dsp:cNvPr id="0" name=""/>
        <dsp:cNvSpPr/>
      </dsp:nvSpPr>
      <dsp:spPr>
        <a:xfrm>
          <a:off x="1784172" y="4125969"/>
          <a:ext cx="1430120" cy="90812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kern="1200" dirty="0" smtClean="0"/>
            <a:t>IPO</a:t>
          </a:r>
          <a:endParaRPr lang="fr-FR" sz="2200" kern="1200" dirty="0"/>
        </a:p>
      </dsp:txBody>
      <dsp:txXfrm>
        <a:off x="1810770" y="4152567"/>
        <a:ext cx="1376924" cy="854930"/>
      </dsp:txXfrm>
    </dsp:sp>
    <dsp:sp modelId="{4926BFA2-D2C2-446E-AF9E-36AF2B2BE2C4}">
      <dsp:nvSpPr>
        <dsp:cNvPr id="0" name=""/>
        <dsp:cNvSpPr/>
      </dsp:nvSpPr>
      <dsp:spPr>
        <a:xfrm>
          <a:off x="3373195" y="3975012"/>
          <a:ext cx="1430120" cy="9081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9FAEB3-39D9-4735-BB5D-6EAF1B40BFD1}">
      <dsp:nvSpPr>
        <dsp:cNvPr id="0" name=""/>
        <dsp:cNvSpPr/>
      </dsp:nvSpPr>
      <dsp:spPr>
        <a:xfrm>
          <a:off x="3532098" y="4125969"/>
          <a:ext cx="1430120" cy="90812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kern="1200" dirty="0" smtClean="0"/>
            <a:t>Seasoned new issue</a:t>
          </a:r>
          <a:endParaRPr lang="fr-FR" sz="2200" kern="1200" dirty="0"/>
        </a:p>
      </dsp:txBody>
      <dsp:txXfrm>
        <a:off x="3558696" y="4152567"/>
        <a:ext cx="1376924" cy="854930"/>
      </dsp:txXfrm>
    </dsp:sp>
    <dsp:sp modelId="{F1DC60EF-D680-4F4C-90CE-5B426380C32B}">
      <dsp:nvSpPr>
        <dsp:cNvPr id="0" name=""/>
        <dsp:cNvSpPr/>
      </dsp:nvSpPr>
      <dsp:spPr>
        <a:xfrm>
          <a:off x="4247158" y="2650958"/>
          <a:ext cx="1430120" cy="9081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C944FE-F255-46B5-BC18-417A68E08F9F}">
      <dsp:nvSpPr>
        <dsp:cNvPr id="0" name=""/>
        <dsp:cNvSpPr/>
      </dsp:nvSpPr>
      <dsp:spPr>
        <a:xfrm>
          <a:off x="4406060" y="2801915"/>
          <a:ext cx="1430120" cy="90812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kern="1200" dirty="0" smtClean="0"/>
            <a:t>Secondary market</a:t>
          </a:r>
          <a:endParaRPr lang="fr-FR" sz="2200" kern="1200" dirty="0"/>
        </a:p>
      </dsp:txBody>
      <dsp:txXfrm>
        <a:off x="4432658" y="2828513"/>
        <a:ext cx="1376924" cy="854930"/>
      </dsp:txXfrm>
    </dsp:sp>
    <dsp:sp modelId="{E21F24E2-D882-4A48-AB6E-DB3B9A2DB23F}">
      <dsp:nvSpPr>
        <dsp:cNvPr id="0" name=""/>
        <dsp:cNvSpPr/>
      </dsp:nvSpPr>
      <dsp:spPr>
        <a:xfrm>
          <a:off x="7814441" y="1388903"/>
          <a:ext cx="1430120" cy="9081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1010A6-BD99-4057-A51A-1FEEC9ACA626}">
      <dsp:nvSpPr>
        <dsp:cNvPr id="0" name=""/>
        <dsp:cNvSpPr/>
      </dsp:nvSpPr>
      <dsp:spPr>
        <a:xfrm>
          <a:off x="7973343" y="1539860"/>
          <a:ext cx="1430120" cy="90812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kern="1200" dirty="0" smtClean="0"/>
            <a:t>Private placement</a:t>
          </a:r>
          <a:endParaRPr lang="fr-FR" sz="2200" kern="1200" dirty="0"/>
        </a:p>
      </dsp:txBody>
      <dsp:txXfrm>
        <a:off x="7999941" y="1566458"/>
        <a:ext cx="1376924" cy="854930"/>
      </dsp:txXfrm>
    </dsp:sp>
    <dsp:sp modelId="{D497F456-EA2A-4E56-862C-223F38E68AF2}">
      <dsp:nvSpPr>
        <dsp:cNvPr id="0" name=""/>
        <dsp:cNvSpPr/>
      </dsp:nvSpPr>
      <dsp:spPr>
        <a:xfrm>
          <a:off x="7203949" y="2728449"/>
          <a:ext cx="1430120" cy="9081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CAC127-5834-4285-A022-7522D3B6A128}">
      <dsp:nvSpPr>
        <dsp:cNvPr id="0" name=""/>
        <dsp:cNvSpPr/>
      </dsp:nvSpPr>
      <dsp:spPr>
        <a:xfrm>
          <a:off x="7362852" y="2879406"/>
          <a:ext cx="1430120" cy="90812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kern="1200" dirty="0" smtClean="0"/>
            <a:t>Primary market</a:t>
          </a:r>
          <a:endParaRPr lang="fr-FR" sz="2200" kern="1200" dirty="0"/>
        </a:p>
      </dsp:txBody>
      <dsp:txXfrm>
        <a:off x="7389450" y="2906004"/>
        <a:ext cx="1376924" cy="854930"/>
      </dsp:txXfrm>
    </dsp:sp>
    <dsp:sp modelId="{B62637E0-5EBC-40ED-B62F-AAB16505E171}">
      <dsp:nvSpPr>
        <dsp:cNvPr id="0" name=""/>
        <dsp:cNvSpPr/>
      </dsp:nvSpPr>
      <dsp:spPr>
        <a:xfrm>
          <a:off x="9368279" y="2588970"/>
          <a:ext cx="1430120" cy="90812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F4C7C2-EC7A-433C-B0B5-40E4BF9CF347}">
      <dsp:nvSpPr>
        <dsp:cNvPr id="0" name=""/>
        <dsp:cNvSpPr/>
      </dsp:nvSpPr>
      <dsp:spPr>
        <a:xfrm>
          <a:off x="9527181" y="2739927"/>
          <a:ext cx="1430120" cy="90812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GB" sz="2200" kern="1200" dirty="0" smtClean="0"/>
            <a:t>Secondary market</a:t>
          </a:r>
          <a:endParaRPr lang="fr-FR" sz="2200" kern="1200" dirty="0"/>
        </a:p>
      </dsp:txBody>
      <dsp:txXfrm>
        <a:off x="9553779" y="2766525"/>
        <a:ext cx="1376924" cy="85493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5BEF4A-7568-4575-9FB6-B2D438DBAF54}" type="datetimeFigureOut">
              <a:rPr lang="fr-FR" smtClean="0"/>
              <a:t>29/09/2014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35F21C-D744-427C-9C8E-B6E354766762}" type="slidenum">
              <a:rPr lang="fr-FR" smtClean="0"/>
              <a:t>‹#›</a:t>
            </a:fld>
            <a:endParaRPr lang="fr-FR"/>
          </a:p>
        </p:txBody>
      </p:sp>
    </p:spTree>
    <p:extLst>
      <p:ext uri="{BB962C8B-B14F-4D97-AF65-F5344CB8AC3E}">
        <p14:creationId xmlns:p14="http://schemas.microsoft.com/office/powerpoint/2010/main" val="357733031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BEF4A-7568-4575-9FB6-B2D438DBAF54}" type="datetimeFigureOut">
              <a:rPr lang="fr-FR" smtClean="0"/>
              <a:t>29/09/2014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335F21C-D744-427C-9C8E-B6E354766762}" type="slidenum">
              <a:rPr lang="fr-FR" smtClean="0"/>
              <a:t>‹#›</a:t>
            </a:fld>
            <a:endParaRPr lang="fr-FR"/>
          </a:p>
        </p:txBody>
      </p:sp>
    </p:spTree>
    <p:extLst>
      <p:ext uri="{BB962C8B-B14F-4D97-AF65-F5344CB8AC3E}">
        <p14:creationId xmlns:p14="http://schemas.microsoft.com/office/powerpoint/2010/main" val="294644211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BEF4A-7568-4575-9FB6-B2D438DBAF54}" type="datetimeFigureOut">
              <a:rPr lang="fr-FR" smtClean="0"/>
              <a:t>29/09/2014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335F21C-D744-427C-9C8E-B6E354766762}" type="slidenum">
              <a:rPr lang="fr-FR" smtClean="0"/>
              <a:t>‹#›</a:t>
            </a:fld>
            <a:endParaRPr lang="fr-FR"/>
          </a:p>
        </p:txBody>
      </p:sp>
    </p:spTree>
    <p:extLst>
      <p:ext uri="{BB962C8B-B14F-4D97-AF65-F5344CB8AC3E}">
        <p14:creationId xmlns:p14="http://schemas.microsoft.com/office/powerpoint/2010/main" val="170523781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BEF4A-7568-4575-9FB6-B2D438DBAF54}" type="datetimeFigureOut">
              <a:rPr lang="fr-FR" smtClean="0"/>
              <a:t>29/09/2014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335F21C-D744-427C-9C8E-B6E354766762}" type="slidenum">
              <a:rPr lang="fr-FR" smtClean="0"/>
              <a:t>‹#›</a:t>
            </a:fld>
            <a:endParaRPr lang="fr-F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3496721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BEF4A-7568-4575-9FB6-B2D438DBAF54}" type="datetimeFigureOut">
              <a:rPr lang="fr-FR" smtClean="0"/>
              <a:t>29/09/2014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335F21C-D744-427C-9C8E-B6E354766762}" type="slidenum">
              <a:rPr lang="fr-FR" smtClean="0"/>
              <a:t>‹#›</a:t>
            </a:fld>
            <a:endParaRPr lang="fr-FR"/>
          </a:p>
        </p:txBody>
      </p:sp>
    </p:spTree>
    <p:extLst>
      <p:ext uri="{BB962C8B-B14F-4D97-AF65-F5344CB8AC3E}">
        <p14:creationId xmlns:p14="http://schemas.microsoft.com/office/powerpoint/2010/main" val="217437558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F5BEF4A-7568-4575-9FB6-B2D438DBAF54}" type="datetimeFigureOut">
              <a:rPr lang="fr-FR" smtClean="0"/>
              <a:t>29/09/2014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335F21C-D744-427C-9C8E-B6E354766762}" type="slidenum">
              <a:rPr lang="fr-FR" smtClean="0"/>
              <a:t>‹#›</a:t>
            </a:fld>
            <a:endParaRPr lang="fr-FR"/>
          </a:p>
        </p:txBody>
      </p:sp>
    </p:spTree>
    <p:extLst>
      <p:ext uri="{BB962C8B-B14F-4D97-AF65-F5344CB8AC3E}">
        <p14:creationId xmlns:p14="http://schemas.microsoft.com/office/powerpoint/2010/main" val="45722465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F5BEF4A-7568-4575-9FB6-B2D438DBAF54}" type="datetimeFigureOut">
              <a:rPr lang="fr-FR" smtClean="0"/>
              <a:t>29/09/2014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335F21C-D744-427C-9C8E-B6E354766762}" type="slidenum">
              <a:rPr lang="fr-FR" smtClean="0"/>
              <a:t>‹#›</a:t>
            </a:fld>
            <a:endParaRPr lang="fr-FR"/>
          </a:p>
        </p:txBody>
      </p:sp>
    </p:spTree>
    <p:extLst>
      <p:ext uri="{BB962C8B-B14F-4D97-AF65-F5344CB8AC3E}">
        <p14:creationId xmlns:p14="http://schemas.microsoft.com/office/powerpoint/2010/main" val="66309791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5BEF4A-7568-4575-9FB6-B2D438DBAF54}" type="datetimeFigureOut">
              <a:rPr lang="fr-FR" smtClean="0"/>
              <a:t>29/09/2014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35F21C-D744-427C-9C8E-B6E354766762}" type="slidenum">
              <a:rPr lang="fr-FR" smtClean="0"/>
              <a:t>‹#›</a:t>
            </a:fld>
            <a:endParaRPr lang="fr-FR"/>
          </a:p>
        </p:txBody>
      </p:sp>
    </p:spTree>
    <p:extLst>
      <p:ext uri="{BB962C8B-B14F-4D97-AF65-F5344CB8AC3E}">
        <p14:creationId xmlns:p14="http://schemas.microsoft.com/office/powerpoint/2010/main" val="104667957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5BEF4A-7568-4575-9FB6-B2D438DBAF54}" type="datetimeFigureOut">
              <a:rPr lang="fr-FR" smtClean="0"/>
              <a:t>29/09/2014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35F21C-D744-427C-9C8E-B6E354766762}" type="slidenum">
              <a:rPr lang="fr-FR" smtClean="0"/>
              <a:t>‹#›</a:t>
            </a:fld>
            <a:endParaRPr lang="fr-FR"/>
          </a:p>
        </p:txBody>
      </p:sp>
    </p:spTree>
    <p:extLst>
      <p:ext uri="{BB962C8B-B14F-4D97-AF65-F5344CB8AC3E}">
        <p14:creationId xmlns:p14="http://schemas.microsoft.com/office/powerpoint/2010/main" val="183581280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5BEF4A-7568-4575-9FB6-B2D438DBAF54}" type="datetimeFigureOut">
              <a:rPr lang="fr-FR" smtClean="0"/>
              <a:t>29/09/2014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35F21C-D744-427C-9C8E-B6E354766762}" type="slidenum">
              <a:rPr lang="fr-FR" smtClean="0"/>
              <a:t>‹#›</a:t>
            </a:fld>
            <a:endParaRPr lang="fr-FR"/>
          </a:p>
        </p:txBody>
      </p:sp>
    </p:spTree>
    <p:extLst>
      <p:ext uri="{BB962C8B-B14F-4D97-AF65-F5344CB8AC3E}">
        <p14:creationId xmlns:p14="http://schemas.microsoft.com/office/powerpoint/2010/main" val="147937829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BEF4A-7568-4575-9FB6-B2D438DBAF54}" type="datetimeFigureOut">
              <a:rPr lang="fr-FR" smtClean="0"/>
              <a:t>29/09/2014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335F21C-D744-427C-9C8E-B6E354766762}" type="slidenum">
              <a:rPr lang="fr-FR" smtClean="0"/>
              <a:t>‹#›</a:t>
            </a:fld>
            <a:endParaRPr lang="fr-FR"/>
          </a:p>
        </p:txBody>
      </p:sp>
    </p:spTree>
    <p:extLst>
      <p:ext uri="{BB962C8B-B14F-4D97-AF65-F5344CB8AC3E}">
        <p14:creationId xmlns:p14="http://schemas.microsoft.com/office/powerpoint/2010/main" val="44721854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5BEF4A-7568-4575-9FB6-B2D438DBAF54}" type="datetimeFigureOut">
              <a:rPr lang="fr-FR" smtClean="0"/>
              <a:t>29/09/2014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335F21C-D744-427C-9C8E-B6E354766762}" type="slidenum">
              <a:rPr lang="fr-FR" smtClean="0"/>
              <a:t>‹#›</a:t>
            </a:fld>
            <a:endParaRPr lang="fr-FR"/>
          </a:p>
        </p:txBody>
      </p:sp>
    </p:spTree>
    <p:extLst>
      <p:ext uri="{BB962C8B-B14F-4D97-AF65-F5344CB8AC3E}">
        <p14:creationId xmlns:p14="http://schemas.microsoft.com/office/powerpoint/2010/main" val="184856447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5BEF4A-7568-4575-9FB6-B2D438DBAF54}" type="datetimeFigureOut">
              <a:rPr lang="fr-FR" smtClean="0"/>
              <a:t>29/09/2014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335F21C-D744-427C-9C8E-B6E354766762}" type="slidenum">
              <a:rPr lang="fr-FR" smtClean="0"/>
              <a:t>‹#›</a:t>
            </a:fld>
            <a:endParaRPr lang="fr-FR"/>
          </a:p>
        </p:txBody>
      </p:sp>
    </p:spTree>
    <p:extLst>
      <p:ext uri="{BB962C8B-B14F-4D97-AF65-F5344CB8AC3E}">
        <p14:creationId xmlns:p14="http://schemas.microsoft.com/office/powerpoint/2010/main" val="316875914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5BEF4A-7568-4575-9FB6-B2D438DBAF54}" type="datetimeFigureOut">
              <a:rPr lang="fr-FR" smtClean="0"/>
              <a:t>29/09/2014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335F21C-D744-427C-9C8E-B6E354766762}" type="slidenum">
              <a:rPr lang="fr-FR" smtClean="0"/>
              <a:t>‹#›</a:t>
            </a:fld>
            <a:endParaRPr lang="fr-FR"/>
          </a:p>
        </p:txBody>
      </p:sp>
    </p:spTree>
    <p:extLst>
      <p:ext uri="{BB962C8B-B14F-4D97-AF65-F5344CB8AC3E}">
        <p14:creationId xmlns:p14="http://schemas.microsoft.com/office/powerpoint/2010/main" val="281129115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F5BEF4A-7568-4575-9FB6-B2D438DBAF54}" type="datetimeFigureOut">
              <a:rPr lang="fr-FR" smtClean="0"/>
              <a:t>29/09/2014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335F21C-D744-427C-9C8E-B6E354766762}" type="slidenum">
              <a:rPr lang="fr-FR" smtClean="0"/>
              <a:t>‹#›</a:t>
            </a:fld>
            <a:endParaRPr lang="fr-FR"/>
          </a:p>
        </p:txBody>
      </p:sp>
    </p:spTree>
    <p:extLst>
      <p:ext uri="{BB962C8B-B14F-4D97-AF65-F5344CB8AC3E}">
        <p14:creationId xmlns:p14="http://schemas.microsoft.com/office/powerpoint/2010/main" val="270622800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BEF4A-7568-4575-9FB6-B2D438DBAF54}" type="datetimeFigureOut">
              <a:rPr lang="fr-FR" smtClean="0"/>
              <a:t>29/09/2014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335F21C-D744-427C-9C8E-B6E354766762}" type="slidenum">
              <a:rPr lang="fr-FR" smtClean="0"/>
              <a:t>‹#›</a:t>
            </a:fld>
            <a:endParaRPr lang="fr-FR"/>
          </a:p>
        </p:txBody>
      </p:sp>
    </p:spTree>
    <p:extLst>
      <p:ext uri="{BB962C8B-B14F-4D97-AF65-F5344CB8AC3E}">
        <p14:creationId xmlns:p14="http://schemas.microsoft.com/office/powerpoint/2010/main" val="137220550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BEF4A-7568-4575-9FB6-B2D438DBAF54}" type="datetimeFigureOut">
              <a:rPr lang="fr-FR" smtClean="0"/>
              <a:t>29/09/2014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335F21C-D744-427C-9C8E-B6E354766762}" type="slidenum">
              <a:rPr lang="fr-FR" smtClean="0"/>
              <a:t>‹#›</a:t>
            </a:fld>
            <a:endParaRPr lang="fr-FR"/>
          </a:p>
        </p:txBody>
      </p:sp>
    </p:spTree>
    <p:extLst>
      <p:ext uri="{BB962C8B-B14F-4D97-AF65-F5344CB8AC3E}">
        <p14:creationId xmlns:p14="http://schemas.microsoft.com/office/powerpoint/2010/main" val="335163918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F5BEF4A-7568-4575-9FB6-B2D438DBAF54}" type="datetimeFigureOut">
              <a:rPr lang="fr-FR" smtClean="0"/>
              <a:t>29/09/2014</a:t>
            </a:fld>
            <a:endParaRPr lang="fr-F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fr-F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335F21C-D744-427C-9C8E-B6E354766762}" type="slidenum">
              <a:rPr lang="fr-FR" smtClean="0"/>
              <a:t>‹#›</a:t>
            </a:fld>
            <a:endParaRPr lang="fr-FR"/>
          </a:p>
        </p:txBody>
      </p:sp>
    </p:spTree>
    <p:extLst>
      <p:ext uri="{BB962C8B-B14F-4D97-AF65-F5344CB8AC3E}">
        <p14:creationId xmlns:p14="http://schemas.microsoft.com/office/powerpoint/2010/main" val="4515583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FINANCIAL MARKETS 1</a:t>
            </a:r>
            <a:endParaRPr lang="fr-FR" dirty="0"/>
          </a:p>
        </p:txBody>
      </p:sp>
      <p:sp>
        <p:nvSpPr>
          <p:cNvPr id="3" name="Subtitle 2"/>
          <p:cNvSpPr>
            <a:spLocks noGrp="1"/>
          </p:cNvSpPr>
          <p:nvPr>
            <p:ph type="subTitle" idx="1"/>
          </p:nvPr>
        </p:nvSpPr>
        <p:spPr/>
        <p:txBody>
          <a:bodyPr/>
          <a:lstStyle/>
          <a:p>
            <a:r>
              <a:rPr lang="en-GB" dirty="0" smtClean="0"/>
              <a:t>MARKET MICROSTRUCTURE</a:t>
            </a:r>
            <a:endParaRPr lang="fr-FR" dirty="0"/>
          </a:p>
        </p:txBody>
      </p:sp>
    </p:spTree>
    <p:extLst>
      <p:ext uri="{BB962C8B-B14F-4D97-AF65-F5344CB8AC3E}">
        <p14:creationId xmlns:p14="http://schemas.microsoft.com/office/powerpoint/2010/main" val="198277392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TRADING ON EXCHANGES</a:t>
            </a:r>
            <a:endParaRPr lang="fr-FR" dirty="0"/>
          </a:p>
        </p:txBody>
      </p:sp>
      <p:sp>
        <p:nvSpPr>
          <p:cNvPr id="3" name="Content Placeholder 2"/>
          <p:cNvSpPr>
            <a:spLocks noGrp="1"/>
          </p:cNvSpPr>
          <p:nvPr>
            <p:ph sz="quarter" idx="13"/>
          </p:nvPr>
        </p:nvSpPr>
        <p:spPr>
          <a:xfrm>
            <a:off x="913774" y="1720312"/>
            <a:ext cx="10363826" cy="4819973"/>
          </a:xfrm>
        </p:spPr>
        <p:txBody>
          <a:bodyPr>
            <a:normAutofit lnSpcReduction="10000"/>
          </a:bodyPr>
          <a:lstStyle/>
          <a:p>
            <a:r>
              <a:rPr lang="en-GB" dirty="0" smtClean="0"/>
              <a:t>THE PARTICIPANTS</a:t>
            </a:r>
          </a:p>
          <a:p>
            <a:r>
              <a:rPr lang="en-GB" dirty="0" smtClean="0"/>
              <a:t>INVESTORS: HOUSEHOLDS, FIRMS, GOVERNMENT.</a:t>
            </a:r>
          </a:p>
          <a:p>
            <a:r>
              <a:rPr lang="en-GB" dirty="0" smtClean="0"/>
              <a:t>BROKERS</a:t>
            </a:r>
            <a:r>
              <a:rPr lang="en-US" dirty="0" smtClean="0"/>
              <a:t>The: investor </a:t>
            </a:r>
            <a:r>
              <a:rPr lang="en-US" dirty="0"/>
              <a:t>places an order with a </a:t>
            </a:r>
            <a:r>
              <a:rPr lang="en-US" b="1" dirty="0"/>
              <a:t>broker</a:t>
            </a:r>
            <a:r>
              <a:rPr lang="en-US" dirty="0"/>
              <a:t>. The brokerage firm owning a seat on the exchange contacts its commission broker, who is on the floor of the exchange, to execute the order. </a:t>
            </a:r>
            <a:endParaRPr lang="en-GB" dirty="0" smtClean="0"/>
          </a:p>
          <a:p>
            <a:r>
              <a:rPr lang="en-GB" dirty="0" smtClean="0"/>
              <a:t>DEALERS: </a:t>
            </a:r>
            <a:r>
              <a:rPr lang="en-US" dirty="0"/>
              <a:t>A </a:t>
            </a:r>
            <a:r>
              <a:rPr lang="en-US" b="1" dirty="0"/>
              <a:t>dealer</a:t>
            </a:r>
            <a:r>
              <a:rPr lang="en-US" dirty="0"/>
              <a:t>, in addition to being a broker, trades on his/ her own account. </a:t>
            </a:r>
            <a:endParaRPr lang="en-US" dirty="0" smtClean="0"/>
          </a:p>
          <a:p>
            <a:r>
              <a:rPr lang="en-US" dirty="0" smtClean="0"/>
              <a:t>Investment banks are dealers….they can trade on their own account, and thus have higher capital requirements.</a:t>
            </a:r>
          </a:p>
          <a:p>
            <a:r>
              <a:rPr lang="en-US" dirty="0"/>
              <a:t>The </a:t>
            </a:r>
            <a:r>
              <a:rPr lang="en-US" b="1" dirty="0" smtClean="0"/>
              <a:t>specialist </a:t>
            </a:r>
            <a:r>
              <a:rPr lang="en-US" dirty="0" smtClean="0"/>
              <a:t>maintain </a:t>
            </a:r>
            <a:r>
              <a:rPr lang="en-US" dirty="0"/>
              <a:t>a market in one or more listed securities. All trading in a given stock takes place at one location on the floor of the exchange called the specialist’s post. </a:t>
            </a:r>
            <a:endParaRPr lang="fr-FR" dirty="0"/>
          </a:p>
        </p:txBody>
      </p:sp>
    </p:spTree>
    <p:extLst>
      <p:ext uri="{BB962C8B-B14F-4D97-AF65-F5344CB8AC3E}">
        <p14:creationId xmlns:p14="http://schemas.microsoft.com/office/powerpoint/2010/main" val="39501697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orders</a:t>
            </a:r>
            <a:endParaRPr lang="fr-FR" dirty="0"/>
          </a:p>
        </p:txBody>
      </p:sp>
      <p:sp>
        <p:nvSpPr>
          <p:cNvPr id="3" name="Content Placeholder 2"/>
          <p:cNvSpPr>
            <a:spLocks noGrp="1"/>
          </p:cNvSpPr>
          <p:nvPr>
            <p:ph sz="quarter" idx="13"/>
          </p:nvPr>
        </p:nvSpPr>
        <p:spPr>
          <a:xfrm>
            <a:off x="913774" y="2367092"/>
            <a:ext cx="10363826" cy="4638142"/>
          </a:xfrm>
        </p:spPr>
        <p:txBody>
          <a:bodyPr/>
          <a:lstStyle/>
          <a:p>
            <a:r>
              <a:rPr lang="en-GB" dirty="0" smtClean="0"/>
              <a:t>Every investor must place a buy/sell order with a broker/ dealer. The latter execute the trade on the behalf of investors. ORDERS CAN EITHER BE </a:t>
            </a:r>
            <a:r>
              <a:rPr lang="en-GB" b="1" dirty="0" smtClean="0"/>
              <a:t>MARKET </a:t>
            </a:r>
            <a:r>
              <a:rPr lang="en-GB" dirty="0" smtClean="0"/>
              <a:t>OR</a:t>
            </a:r>
            <a:r>
              <a:rPr lang="en-GB" b="1" dirty="0" smtClean="0"/>
              <a:t> LIMIT</a:t>
            </a:r>
          </a:p>
          <a:p>
            <a:endParaRPr lang="en-GB" dirty="0" smtClean="0"/>
          </a:p>
          <a:p>
            <a:endParaRPr lang="fr-FR" dirty="0"/>
          </a:p>
        </p:txBody>
      </p:sp>
      <p:graphicFrame>
        <p:nvGraphicFramePr>
          <p:cNvPr id="5" name="Table 4"/>
          <p:cNvGraphicFramePr>
            <a:graphicFrameLocks noGrp="1"/>
          </p:cNvGraphicFramePr>
          <p:nvPr>
            <p:extLst>
              <p:ext uri="{D42A27DB-BD31-4B8C-83A1-F6EECF244321}">
                <p14:modId xmlns:p14="http://schemas.microsoft.com/office/powerpoint/2010/main" val="1382224267"/>
              </p:ext>
            </p:extLst>
          </p:nvPr>
        </p:nvGraphicFramePr>
        <p:xfrm>
          <a:off x="2784143" y="3491121"/>
          <a:ext cx="5363570" cy="3108960"/>
        </p:xfrm>
        <a:graphic>
          <a:graphicData uri="http://schemas.openxmlformats.org/drawingml/2006/table">
            <a:tbl>
              <a:tblPr firstRow="1" bandRow="1">
                <a:tableStyleId>{5C22544A-7EE6-4342-B048-85BDC9FD1C3A}</a:tableStyleId>
              </a:tblPr>
              <a:tblGrid>
                <a:gridCol w="250277"/>
                <a:gridCol w="648913"/>
                <a:gridCol w="1594732"/>
                <a:gridCol w="1669539"/>
                <a:gridCol w="1200109"/>
              </a:tblGrid>
              <a:tr h="914400">
                <a:tc>
                  <a:txBody>
                    <a:bodyPr/>
                    <a:lstStyle/>
                    <a:p>
                      <a:endParaRPr lang="fr-FR" dirty="0"/>
                    </a:p>
                  </a:txBody>
                  <a:tcPr/>
                </a:tc>
                <a:tc>
                  <a:txBody>
                    <a:bodyPr/>
                    <a:lstStyle/>
                    <a:p>
                      <a:endParaRPr lang="fr-FR" dirty="0"/>
                    </a:p>
                  </a:txBody>
                  <a:tcPr/>
                </a:tc>
                <a:tc gridSpan="3">
                  <a:txBody>
                    <a:bodyPr/>
                    <a:lstStyle/>
                    <a:p>
                      <a:r>
                        <a:rPr lang="en-GB" dirty="0" smtClean="0"/>
                        <a:t>CONDITION</a:t>
                      </a:r>
                      <a:endParaRPr lang="fr-FR" dirty="0"/>
                    </a:p>
                  </a:txBody>
                  <a:tcPr/>
                </a:tc>
                <a:tc hMerge="1">
                  <a:txBody>
                    <a:bodyPr/>
                    <a:lstStyle/>
                    <a:p>
                      <a:endParaRPr lang="fr-FR" dirty="0"/>
                    </a:p>
                  </a:txBody>
                  <a:tcPr/>
                </a:tc>
                <a:tc hMerge="1">
                  <a:txBody>
                    <a:bodyPr/>
                    <a:lstStyle/>
                    <a:p>
                      <a:endParaRPr lang="fr-FR" dirty="0"/>
                    </a:p>
                  </a:txBody>
                  <a:tcPr/>
                </a:tc>
              </a:tr>
              <a:tr h="914400">
                <a:tc rowSpan="3">
                  <a:txBody>
                    <a:bodyPr/>
                    <a:lstStyle/>
                    <a:p>
                      <a:r>
                        <a:rPr lang="en-GB" b="1" dirty="0" smtClean="0"/>
                        <a:t>ACTION</a:t>
                      </a:r>
                      <a:endParaRPr lang="fr-FR" b="1" dirty="0"/>
                    </a:p>
                  </a:txBody>
                  <a:tcPr/>
                </a:tc>
                <a:tc>
                  <a:txBody>
                    <a:bodyPr/>
                    <a:lstStyle/>
                    <a:p>
                      <a:endParaRPr lang="fr-FR" dirty="0"/>
                    </a:p>
                  </a:txBody>
                  <a:tcPr/>
                </a:tc>
                <a:tc>
                  <a:txBody>
                    <a:bodyPr/>
                    <a:lstStyle/>
                    <a:p>
                      <a:r>
                        <a:rPr lang="en-GB" b="1" dirty="0" smtClean="0"/>
                        <a:t>PRICE BELOW LIMIT</a:t>
                      </a:r>
                      <a:endParaRPr lang="fr-FR" b="1" dirty="0"/>
                    </a:p>
                  </a:txBody>
                  <a:tcPr/>
                </a:tc>
                <a:tc>
                  <a:txBody>
                    <a:bodyPr/>
                    <a:lstStyle/>
                    <a:p>
                      <a:r>
                        <a:rPr lang="en-GB" b="1" dirty="0" smtClean="0"/>
                        <a:t>PRICE ABOVE LIMIT</a:t>
                      </a:r>
                      <a:endParaRPr lang="fr-FR" b="1" dirty="0"/>
                    </a:p>
                  </a:txBody>
                  <a:tcPr/>
                </a:tc>
                <a:tc>
                  <a:txBody>
                    <a:bodyPr/>
                    <a:lstStyle/>
                    <a:p>
                      <a:endParaRPr lang="fr-FR" dirty="0"/>
                    </a:p>
                  </a:txBody>
                  <a:tcPr/>
                </a:tc>
              </a:tr>
              <a:tr h="457200">
                <a:tc vMerge="1">
                  <a:txBody>
                    <a:bodyPr/>
                    <a:lstStyle/>
                    <a:p>
                      <a:endParaRPr lang="fr-FR" dirty="0"/>
                    </a:p>
                  </a:txBody>
                  <a:tcPr/>
                </a:tc>
                <a:tc>
                  <a:txBody>
                    <a:bodyPr/>
                    <a:lstStyle/>
                    <a:p>
                      <a:r>
                        <a:rPr lang="en-GB" b="1" dirty="0" smtClean="0"/>
                        <a:t>BUY</a:t>
                      </a:r>
                      <a:endParaRPr lang="fr-FR" b="1" dirty="0"/>
                    </a:p>
                  </a:txBody>
                  <a:tcPr/>
                </a:tc>
                <a:tc>
                  <a:txBody>
                    <a:bodyPr/>
                    <a:lstStyle/>
                    <a:p>
                      <a:r>
                        <a:rPr lang="en-GB" dirty="0" smtClean="0"/>
                        <a:t>LIMIT</a:t>
                      </a:r>
                      <a:r>
                        <a:rPr lang="en-GB" baseline="0" dirty="0" smtClean="0"/>
                        <a:t> BUY ORDER</a:t>
                      </a:r>
                      <a:endParaRPr lang="fr-FR" dirty="0"/>
                    </a:p>
                  </a:txBody>
                  <a:tcPr/>
                </a:tc>
                <a:tc>
                  <a:txBody>
                    <a:bodyPr/>
                    <a:lstStyle/>
                    <a:p>
                      <a:r>
                        <a:rPr lang="en-GB" dirty="0" smtClean="0"/>
                        <a:t>STOP BUY ORDER</a:t>
                      </a:r>
                      <a:endParaRPr lang="fr-FR" dirty="0"/>
                    </a:p>
                  </a:txBody>
                  <a:tcPr/>
                </a:tc>
                <a:tc>
                  <a:txBody>
                    <a:bodyPr/>
                    <a:lstStyle/>
                    <a:p>
                      <a:endParaRPr lang="fr-FR" dirty="0"/>
                    </a:p>
                  </a:txBody>
                  <a:tcPr/>
                </a:tc>
              </a:tr>
              <a:tr h="457200">
                <a:tc vMerge="1">
                  <a:txBody>
                    <a:bodyPr/>
                    <a:lstStyle/>
                    <a:p>
                      <a:endParaRPr lang="fr-FR" dirty="0"/>
                    </a:p>
                  </a:txBody>
                  <a:tcPr/>
                </a:tc>
                <a:tc>
                  <a:txBody>
                    <a:bodyPr/>
                    <a:lstStyle/>
                    <a:p>
                      <a:r>
                        <a:rPr lang="en-GB" b="1" dirty="0" smtClean="0"/>
                        <a:t>SELL</a:t>
                      </a:r>
                      <a:endParaRPr lang="fr-FR" b="1" dirty="0"/>
                    </a:p>
                  </a:txBody>
                  <a:tcPr/>
                </a:tc>
                <a:tc>
                  <a:txBody>
                    <a:bodyPr/>
                    <a:lstStyle/>
                    <a:p>
                      <a:r>
                        <a:rPr lang="en-GB" dirty="0" smtClean="0"/>
                        <a:t>STOP LOSS ORDER</a:t>
                      </a:r>
                      <a:endParaRPr lang="fr-FR" dirty="0"/>
                    </a:p>
                  </a:txBody>
                  <a:tcPr/>
                </a:tc>
                <a:tc>
                  <a:txBody>
                    <a:bodyPr/>
                    <a:lstStyle/>
                    <a:p>
                      <a:r>
                        <a:rPr lang="en-GB" dirty="0" smtClean="0"/>
                        <a:t>LIMIT SELL ORDER</a:t>
                      </a:r>
                      <a:endParaRPr lang="fr-FR" dirty="0"/>
                    </a:p>
                  </a:txBody>
                  <a:tcPr/>
                </a:tc>
                <a:tc>
                  <a:txBody>
                    <a:bodyPr/>
                    <a:lstStyle/>
                    <a:p>
                      <a:endParaRPr lang="fr-FR" dirty="0"/>
                    </a:p>
                  </a:txBody>
                  <a:tcPr/>
                </a:tc>
              </a:tr>
            </a:tbl>
          </a:graphicData>
        </a:graphic>
      </p:graphicFrame>
    </p:spTree>
    <p:extLst>
      <p:ext uri="{BB962C8B-B14F-4D97-AF65-F5344CB8AC3E}">
        <p14:creationId xmlns:p14="http://schemas.microsoft.com/office/powerpoint/2010/main" val="355163091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TRADING COSTS</a:t>
            </a:r>
            <a:endParaRPr lang="fr-FR" dirty="0"/>
          </a:p>
        </p:txBody>
      </p:sp>
      <p:sp>
        <p:nvSpPr>
          <p:cNvPr id="3" name="Content Placeholder 2"/>
          <p:cNvSpPr>
            <a:spLocks noGrp="1"/>
          </p:cNvSpPr>
          <p:nvPr>
            <p:ph sz="quarter" idx="13"/>
          </p:nvPr>
        </p:nvSpPr>
        <p:spPr/>
        <p:txBody>
          <a:bodyPr>
            <a:normAutofit fontScale="92500" lnSpcReduction="20000"/>
          </a:bodyPr>
          <a:lstStyle/>
          <a:p>
            <a:r>
              <a:rPr lang="en-GB" dirty="0" smtClean="0"/>
              <a:t>A commission is payable to the broker every time a transaction is made.</a:t>
            </a:r>
          </a:p>
          <a:p>
            <a:r>
              <a:rPr lang="en-US" dirty="0" smtClean="0"/>
              <a:t>You may </a:t>
            </a:r>
            <a:r>
              <a:rPr lang="en-US" dirty="0"/>
              <a:t>choose from two kinds of brokers: </a:t>
            </a:r>
            <a:endParaRPr lang="en-US" dirty="0" smtClean="0"/>
          </a:p>
          <a:p>
            <a:pPr lvl="1"/>
            <a:r>
              <a:rPr lang="en-US" b="1" dirty="0" smtClean="0"/>
              <a:t>Full-service brokers </a:t>
            </a:r>
            <a:r>
              <a:rPr lang="en-US" dirty="0" smtClean="0"/>
              <a:t>provide </a:t>
            </a:r>
            <a:r>
              <a:rPr lang="en-US" dirty="0"/>
              <a:t>a variety of services, often are referred to as account executives or financial consultants. Besides carrying out the basic services of executing orders, holding securities for safekeeping, extending margin loans, and facilitating short sales, normally they provide information and advice relating to investment alternatives. Full-service brokers usually are supported by a research staff that issues analyses and forecasts of general economic, industry, and company conditions and often makes specific buy or sell recommendations</a:t>
            </a:r>
            <a:r>
              <a:rPr lang="en-US" dirty="0" smtClean="0"/>
              <a:t>.</a:t>
            </a:r>
            <a:r>
              <a:rPr lang="en-US" dirty="0"/>
              <a:t> </a:t>
            </a:r>
            <a:endParaRPr lang="en-US" dirty="0" smtClean="0"/>
          </a:p>
          <a:p>
            <a:pPr lvl="1"/>
            <a:r>
              <a:rPr lang="en-US" b="1" dirty="0" smtClean="0"/>
              <a:t>Discount brokers </a:t>
            </a:r>
            <a:r>
              <a:rPr lang="en-US" dirty="0" smtClean="0"/>
              <a:t>offer only basic </a:t>
            </a:r>
            <a:r>
              <a:rPr lang="en-US" dirty="0"/>
              <a:t>executing orders, holding securities for safekeeping, extending margin loans, and facilitating short sales</a:t>
            </a:r>
            <a:endParaRPr lang="fr-FR" i="1" dirty="0"/>
          </a:p>
          <a:p>
            <a:endParaRPr lang="fr-FR" dirty="0"/>
          </a:p>
        </p:txBody>
      </p:sp>
    </p:spTree>
    <p:extLst>
      <p:ext uri="{BB962C8B-B14F-4D97-AF65-F5344CB8AC3E}">
        <p14:creationId xmlns:p14="http://schemas.microsoft.com/office/powerpoint/2010/main" val="239009289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Listing securities in a stock market</a:t>
            </a:r>
            <a:endParaRPr lang="fr-FR" dirty="0"/>
          </a:p>
        </p:txBody>
      </p:sp>
      <p:sp>
        <p:nvSpPr>
          <p:cNvPr id="3" name="Content Placeholder 2"/>
          <p:cNvSpPr>
            <a:spLocks noGrp="1"/>
          </p:cNvSpPr>
          <p:nvPr>
            <p:ph sz="quarter" idx="13"/>
          </p:nvPr>
        </p:nvSpPr>
        <p:spPr/>
        <p:txBody>
          <a:bodyPr/>
          <a:lstStyle/>
          <a:p>
            <a:r>
              <a:rPr lang="en-GB" dirty="0" smtClean="0"/>
              <a:t>Advantages: tax breaks, visibility, ease in raising additional capital, liquidity, ..</a:t>
            </a:r>
          </a:p>
          <a:p>
            <a:r>
              <a:rPr lang="en-GB" dirty="0" smtClean="0"/>
              <a:t>Can be approached in two ways:</a:t>
            </a:r>
          </a:p>
          <a:p>
            <a:pPr lvl="1"/>
            <a:r>
              <a:rPr lang="en-GB" dirty="0" smtClean="0"/>
              <a:t>IPO</a:t>
            </a:r>
          </a:p>
          <a:p>
            <a:pPr lvl="1"/>
            <a:r>
              <a:rPr lang="en-GB" dirty="0" smtClean="0"/>
              <a:t>Listing by introduction.</a:t>
            </a:r>
            <a:endParaRPr lang="fr-FR" dirty="0"/>
          </a:p>
        </p:txBody>
      </p:sp>
    </p:spTree>
    <p:extLst>
      <p:ext uri="{BB962C8B-B14F-4D97-AF65-F5344CB8AC3E}">
        <p14:creationId xmlns:p14="http://schemas.microsoft.com/office/powerpoint/2010/main" val="410604536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Listing securities in a stock market</a:t>
            </a:r>
            <a:endParaRPr lang="fr-FR" dirty="0"/>
          </a:p>
        </p:txBody>
      </p:sp>
      <p:sp>
        <p:nvSpPr>
          <p:cNvPr id="3" name="Content Placeholder 2"/>
          <p:cNvSpPr>
            <a:spLocks noGrp="1"/>
          </p:cNvSpPr>
          <p:nvPr>
            <p:ph sz="quarter" idx="13"/>
          </p:nvPr>
        </p:nvSpPr>
        <p:spPr/>
        <p:txBody>
          <a:bodyPr/>
          <a:lstStyle/>
          <a:p>
            <a:r>
              <a:rPr lang="en-GB" dirty="0" smtClean="0"/>
              <a:t>Cross borders listing</a:t>
            </a:r>
          </a:p>
          <a:p>
            <a:pPr lvl="1"/>
            <a:r>
              <a:rPr lang="en-GB" dirty="0" smtClean="0"/>
              <a:t>It is possible to list shares in more than one securities exchange…..and such is called cross listing or cross border listing.</a:t>
            </a:r>
          </a:p>
          <a:p>
            <a:pPr lvl="1"/>
            <a:r>
              <a:rPr lang="en-GB" dirty="0" smtClean="0"/>
              <a:t>Does it offer advantages…..discuss!</a:t>
            </a:r>
            <a:endParaRPr lang="fr-FR" dirty="0"/>
          </a:p>
        </p:txBody>
      </p:sp>
    </p:spTree>
    <p:extLst>
      <p:ext uri="{BB962C8B-B14F-4D97-AF65-F5344CB8AC3E}">
        <p14:creationId xmlns:p14="http://schemas.microsoft.com/office/powerpoint/2010/main" val="19700894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Emerging issues in securities markets</a:t>
            </a:r>
            <a:endParaRPr lang="fr-FR" dirty="0"/>
          </a:p>
        </p:txBody>
      </p:sp>
      <p:sp>
        <p:nvSpPr>
          <p:cNvPr id="3" name="Content Placeholder 2"/>
          <p:cNvSpPr>
            <a:spLocks noGrp="1"/>
          </p:cNvSpPr>
          <p:nvPr>
            <p:ph sz="quarter" idx="13"/>
          </p:nvPr>
        </p:nvSpPr>
        <p:spPr>
          <a:xfrm>
            <a:off x="913774" y="1774210"/>
            <a:ext cx="10363826" cy="4653886"/>
          </a:xfrm>
        </p:spPr>
        <p:txBody>
          <a:bodyPr>
            <a:normAutofit/>
          </a:bodyPr>
          <a:lstStyle/>
          <a:p>
            <a:r>
              <a:rPr lang="en-GB" dirty="0" smtClean="0"/>
              <a:t>Securitization</a:t>
            </a:r>
          </a:p>
          <a:p>
            <a:r>
              <a:rPr lang="en-GB" dirty="0" smtClean="0"/>
              <a:t>Globalization: investors can choose to invest in securities listed in foreign securities exchange markets……reducing “home equity bias”. Technology has made this very feasible. Has increased competition among exchanges.</a:t>
            </a:r>
          </a:p>
          <a:p>
            <a:r>
              <a:rPr lang="en-GB" dirty="0" smtClean="0"/>
              <a:t>Demutualization.</a:t>
            </a:r>
          </a:p>
          <a:p>
            <a:r>
              <a:rPr lang="en-GB" dirty="0" smtClean="0"/>
              <a:t>Demobilization and </a:t>
            </a:r>
            <a:r>
              <a:rPr lang="en-GB" dirty="0"/>
              <a:t>Dematerialization. </a:t>
            </a:r>
            <a:r>
              <a:rPr lang="en-GB" dirty="0" err="1"/>
              <a:t>Cds</a:t>
            </a:r>
            <a:r>
              <a:rPr lang="en-GB" dirty="0"/>
              <a:t> accounts.</a:t>
            </a:r>
            <a:endParaRPr lang="en-GB" dirty="0" smtClean="0"/>
          </a:p>
          <a:p>
            <a:r>
              <a:rPr lang="en-GB" dirty="0" err="1" smtClean="0"/>
              <a:t>Ict</a:t>
            </a:r>
            <a:r>
              <a:rPr lang="en-GB" dirty="0" smtClean="0"/>
              <a:t>- blurred exchange markets and </a:t>
            </a:r>
            <a:r>
              <a:rPr lang="en-GB" dirty="0" err="1" smtClean="0"/>
              <a:t>otc</a:t>
            </a:r>
            <a:r>
              <a:rPr lang="en-GB" dirty="0" smtClean="0"/>
              <a:t> distinction. Improved efficiency. </a:t>
            </a:r>
            <a:r>
              <a:rPr lang="en-GB" dirty="0" smtClean="0"/>
              <a:t>Wan trading</a:t>
            </a:r>
            <a:endParaRPr lang="fr-FR" dirty="0"/>
          </a:p>
        </p:txBody>
      </p:sp>
    </p:spTree>
    <p:extLst>
      <p:ext uri="{BB962C8B-B14F-4D97-AF65-F5344CB8AC3E}">
        <p14:creationId xmlns:p14="http://schemas.microsoft.com/office/powerpoint/2010/main" val="343255046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The end</a:t>
            </a:r>
            <a:endParaRPr lang="fr-FR" dirty="0"/>
          </a:p>
        </p:txBody>
      </p:sp>
      <p:sp>
        <p:nvSpPr>
          <p:cNvPr id="5" name="Subtitle 4"/>
          <p:cNvSpPr>
            <a:spLocks noGrp="1"/>
          </p:cNvSpPr>
          <p:nvPr>
            <p:ph type="subTitle" idx="1"/>
          </p:nvPr>
        </p:nvSpPr>
        <p:spPr/>
        <p:txBody>
          <a:bodyPr/>
          <a:lstStyle/>
          <a:p>
            <a:r>
              <a:rPr lang="en-GB" dirty="0" smtClean="0"/>
              <a:t>Thanks and questions</a:t>
            </a:r>
            <a:endParaRPr lang="fr-FR" dirty="0"/>
          </a:p>
        </p:txBody>
      </p:sp>
    </p:spTree>
    <p:extLst>
      <p:ext uri="{BB962C8B-B14F-4D97-AF65-F5344CB8AC3E}">
        <p14:creationId xmlns:p14="http://schemas.microsoft.com/office/powerpoint/2010/main" val="411189402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market microstructure………………..</a:t>
            </a:r>
            <a:endParaRPr lang="fr-FR" dirty="0"/>
          </a:p>
        </p:txBody>
      </p:sp>
      <p:sp>
        <p:nvSpPr>
          <p:cNvPr id="3" name="Content Placeholder 2"/>
          <p:cNvSpPr>
            <a:spLocks noGrp="1"/>
          </p:cNvSpPr>
          <p:nvPr>
            <p:ph sz="quarter" idx="13"/>
          </p:nvPr>
        </p:nvSpPr>
        <p:spPr/>
        <p:txBody>
          <a:bodyPr/>
          <a:lstStyle/>
          <a:p>
            <a:endParaRPr lang="fr-FR" dirty="0"/>
          </a:p>
          <a:p>
            <a:r>
              <a:rPr lang="en-US" dirty="0"/>
              <a:t> The field that studies market design of financial markets is called “Market Microstructure”. </a:t>
            </a:r>
            <a:endParaRPr lang="en-US" dirty="0" smtClean="0"/>
          </a:p>
          <a:p>
            <a:r>
              <a:rPr lang="en-US" dirty="0" smtClean="0"/>
              <a:t>The term was first used by Garman </a:t>
            </a:r>
            <a:r>
              <a:rPr lang="en-US" dirty="0"/>
              <a:t>(1976</a:t>
            </a:r>
            <a:r>
              <a:rPr lang="en-US" dirty="0" smtClean="0"/>
              <a:t>). </a:t>
            </a:r>
            <a:endParaRPr lang="fr-FR" dirty="0"/>
          </a:p>
        </p:txBody>
      </p:sp>
    </p:spTree>
    <p:extLst>
      <p:ext uri="{BB962C8B-B14F-4D97-AF65-F5344CB8AC3E}">
        <p14:creationId xmlns:p14="http://schemas.microsoft.com/office/powerpoint/2010/main" val="169171965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securities are traded…………………….</a:t>
            </a:r>
            <a:endParaRPr lang="fr-FR"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100913237"/>
              </p:ext>
            </p:extLst>
          </p:nvPr>
        </p:nvGraphicFramePr>
        <p:xfrm>
          <a:off x="914400" y="1627323"/>
          <a:ext cx="10957302" cy="503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311237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Investment banks and underwriting</a:t>
            </a:r>
            <a:endParaRPr lang="fr-FR" dirty="0"/>
          </a:p>
        </p:txBody>
      </p:sp>
      <p:sp>
        <p:nvSpPr>
          <p:cNvPr id="3" name="Content Placeholder 2"/>
          <p:cNvSpPr>
            <a:spLocks noGrp="1"/>
          </p:cNvSpPr>
          <p:nvPr>
            <p:ph sz="quarter" idx="13"/>
          </p:nvPr>
        </p:nvSpPr>
        <p:spPr/>
        <p:txBody>
          <a:bodyPr>
            <a:normAutofit fontScale="92500" lnSpcReduction="20000"/>
          </a:bodyPr>
          <a:lstStyle/>
          <a:p>
            <a:endParaRPr lang="fr-FR" dirty="0"/>
          </a:p>
          <a:p>
            <a:r>
              <a:rPr lang="en-US" dirty="0"/>
              <a:t> Public offerings of both stocks and bonds typically are marketed by investment bankers, who in this role are called </a:t>
            </a:r>
            <a:r>
              <a:rPr lang="en-US" b="1" u="sng" dirty="0"/>
              <a:t>underwriters. </a:t>
            </a:r>
            <a:endParaRPr lang="en-US" b="1" u="sng" dirty="0" smtClean="0"/>
          </a:p>
          <a:p>
            <a:endParaRPr lang="fr-FR" dirty="0"/>
          </a:p>
          <a:p>
            <a:r>
              <a:rPr lang="en-US" dirty="0"/>
              <a:t> More than one investment banker usually markets the securities. A lead firm forms an </a:t>
            </a:r>
            <a:r>
              <a:rPr lang="en-US" b="1" u="sng" dirty="0"/>
              <a:t>underwriting syndicate </a:t>
            </a:r>
            <a:r>
              <a:rPr lang="en-US" dirty="0"/>
              <a:t>of other investment bankers to share the responsibility for the stock issue. </a:t>
            </a:r>
            <a:endParaRPr lang="en-US" dirty="0" smtClean="0"/>
          </a:p>
          <a:p>
            <a:r>
              <a:rPr lang="en-US" dirty="0" smtClean="0"/>
              <a:t>Why is it advantageous for an investment bank to form an underwriting syndicate to market securities?</a:t>
            </a:r>
            <a:endParaRPr lang="fr-FR" dirty="0"/>
          </a:p>
        </p:txBody>
      </p:sp>
    </p:spTree>
    <p:extLst>
      <p:ext uri="{BB962C8B-B14F-4D97-AF65-F5344CB8AC3E}">
        <p14:creationId xmlns:p14="http://schemas.microsoft.com/office/powerpoint/2010/main" val="260760074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Investment banks and underwriting…….</a:t>
            </a:r>
            <a:endParaRPr lang="fr-FR" dirty="0"/>
          </a:p>
        </p:txBody>
      </p:sp>
      <p:sp>
        <p:nvSpPr>
          <p:cNvPr id="3" name="Content Placeholder 2"/>
          <p:cNvSpPr>
            <a:spLocks noGrp="1"/>
          </p:cNvSpPr>
          <p:nvPr>
            <p:ph sz="quarter" idx="13"/>
          </p:nvPr>
        </p:nvSpPr>
        <p:spPr/>
        <p:txBody>
          <a:bodyPr>
            <a:normAutofit fontScale="92500" lnSpcReduction="10000"/>
          </a:bodyPr>
          <a:lstStyle/>
          <a:p>
            <a:r>
              <a:rPr lang="en-GB" dirty="0" smtClean="0"/>
              <a:t>Two approaches to underwriting…</a:t>
            </a:r>
          </a:p>
          <a:p>
            <a:pPr lvl="1"/>
            <a:r>
              <a:rPr lang="en-GB" dirty="0" smtClean="0"/>
              <a:t>Firm commitment underwriting</a:t>
            </a:r>
          </a:p>
          <a:p>
            <a:pPr lvl="1"/>
            <a:r>
              <a:rPr lang="en-GB" dirty="0" smtClean="0"/>
              <a:t>Best efforts underwriting</a:t>
            </a:r>
            <a:endParaRPr lang="fr-FR" dirty="0" smtClean="0"/>
          </a:p>
          <a:p>
            <a:r>
              <a:rPr lang="en-GB" dirty="0" smtClean="0"/>
              <a:t>A preliminary registration statement must be filed with the CMA by the issuing firm. Once this is approved, it is called the </a:t>
            </a:r>
            <a:r>
              <a:rPr lang="en-GB" b="1" u="sng" dirty="0" smtClean="0"/>
              <a:t>prospectus.</a:t>
            </a:r>
          </a:p>
          <a:p>
            <a:r>
              <a:rPr lang="en-GB" dirty="0" smtClean="0"/>
              <a:t>A prospectus is defined as “a document that offers </a:t>
            </a:r>
            <a:r>
              <a:rPr lang="en-US" dirty="0" smtClean="0"/>
              <a:t>details </a:t>
            </a:r>
            <a:r>
              <a:rPr lang="en-US" dirty="0"/>
              <a:t>about an investment offering for sale to the public</a:t>
            </a:r>
            <a:r>
              <a:rPr lang="en-GB" dirty="0" smtClean="0"/>
              <a:t>”</a:t>
            </a:r>
          </a:p>
          <a:p>
            <a:r>
              <a:rPr lang="en-GB" dirty="0" smtClean="0"/>
              <a:t>It should contain all the details an investor would require to make an informed investment decision.</a:t>
            </a:r>
          </a:p>
        </p:txBody>
      </p:sp>
    </p:spTree>
    <p:extLst>
      <p:ext uri="{BB962C8B-B14F-4D97-AF65-F5344CB8AC3E}">
        <p14:creationId xmlns:p14="http://schemas.microsoft.com/office/powerpoint/2010/main" val="108509287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useful definitions </a:t>
            </a:r>
            <a:endParaRPr lang="fr-FR" dirty="0"/>
          </a:p>
        </p:txBody>
      </p:sp>
      <p:sp>
        <p:nvSpPr>
          <p:cNvPr id="3" name="Content Placeholder 2"/>
          <p:cNvSpPr>
            <a:spLocks noGrp="1"/>
          </p:cNvSpPr>
          <p:nvPr>
            <p:ph sz="quarter" idx="13"/>
          </p:nvPr>
        </p:nvSpPr>
        <p:spPr/>
        <p:txBody>
          <a:bodyPr>
            <a:normAutofit fontScale="85000" lnSpcReduction="10000"/>
          </a:bodyPr>
          <a:lstStyle/>
          <a:p>
            <a:r>
              <a:rPr lang="en-GB" b="1" dirty="0" smtClean="0"/>
              <a:t>1 Shelf registration</a:t>
            </a:r>
            <a:r>
              <a:rPr lang="en-GB" dirty="0" smtClean="0"/>
              <a:t>: “</a:t>
            </a:r>
            <a:r>
              <a:rPr lang="en-US" dirty="0" smtClean="0"/>
              <a:t>Shelf </a:t>
            </a:r>
            <a:r>
              <a:rPr lang="en-US" dirty="0"/>
              <a:t>registration allows firms to register securities and gradually sell them to the public for two years after the initial registration</a:t>
            </a:r>
            <a:r>
              <a:rPr lang="en-US" dirty="0" smtClean="0"/>
              <a:t>.” </a:t>
            </a:r>
          </a:p>
          <a:p>
            <a:r>
              <a:rPr lang="en-US" b="1" dirty="0" smtClean="0"/>
              <a:t>2 Private </a:t>
            </a:r>
            <a:r>
              <a:rPr lang="en-US" b="1" dirty="0"/>
              <a:t>placement</a:t>
            </a:r>
            <a:r>
              <a:rPr lang="en-US" dirty="0"/>
              <a:t>: In this case, the firm (using an investment banker) sells shares directly to a small group of institutional or wealthy investors. </a:t>
            </a:r>
            <a:endParaRPr lang="en-US" dirty="0" smtClean="0"/>
          </a:p>
          <a:p>
            <a:r>
              <a:rPr lang="en-US" dirty="0" smtClean="0"/>
              <a:t>Private </a:t>
            </a:r>
            <a:r>
              <a:rPr lang="en-US" dirty="0"/>
              <a:t>placements can be far cheaper than public offerings</a:t>
            </a:r>
            <a:r>
              <a:rPr lang="en-US" dirty="0" smtClean="0"/>
              <a:t>.</a:t>
            </a:r>
          </a:p>
          <a:p>
            <a:r>
              <a:rPr lang="en-US" b="1" dirty="0" smtClean="0"/>
              <a:t>3 Block sales</a:t>
            </a:r>
            <a:r>
              <a:rPr lang="en-US" dirty="0" smtClean="0"/>
              <a:t>: SALE OF LARGE QUANTITIES OF SECURITIES, USUALLY WITH THE HELP OF INVESTMENT BANKS.</a:t>
            </a:r>
          </a:p>
          <a:p>
            <a:r>
              <a:rPr lang="en-US" b="1" dirty="0" smtClean="0"/>
              <a:t>4 BUYING ON MARGIN</a:t>
            </a:r>
            <a:r>
              <a:rPr lang="en-US" dirty="0" smtClean="0"/>
              <a:t>: </a:t>
            </a:r>
            <a:r>
              <a:rPr lang="en-US" dirty="0"/>
              <a:t>When purchasing securities, investors have easy access to a source of debt financing called brokers’ call loans- the act of taking advantage of brokers’ call loans is called buying on margin. </a:t>
            </a:r>
            <a:endParaRPr lang="en-US" dirty="0" smtClean="0"/>
          </a:p>
          <a:p>
            <a:endParaRPr lang="fr-FR" dirty="0"/>
          </a:p>
        </p:txBody>
      </p:sp>
    </p:spTree>
    <p:extLst>
      <p:ext uri="{BB962C8B-B14F-4D97-AF65-F5344CB8AC3E}">
        <p14:creationId xmlns:p14="http://schemas.microsoft.com/office/powerpoint/2010/main" val="327983701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USEFUL DEFINITIONS…..</a:t>
            </a:r>
            <a:endParaRPr lang="fr-FR" dirty="0"/>
          </a:p>
        </p:txBody>
      </p:sp>
      <p:sp>
        <p:nvSpPr>
          <p:cNvPr id="3" name="Content Placeholder 2"/>
          <p:cNvSpPr>
            <a:spLocks noGrp="1"/>
          </p:cNvSpPr>
          <p:nvPr>
            <p:ph sz="quarter" idx="13"/>
          </p:nvPr>
        </p:nvSpPr>
        <p:spPr/>
        <p:txBody>
          <a:bodyPr/>
          <a:lstStyle/>
          <a:p>
            <a:r>
              <a:rPr lang="en-GB" b="1" dirty="0" smtClean="0"/>
              <a:t>5 SHORT SALES</a:t>
            </a:r>
            <a:r>
              <a:rPr lang="en-GB" dirty="0" smtClean="0"/>
              <a:t>: </a:t>
            </a:r>
            <a:r>
              <a:rPr lang="en-US" dirty="0"/>
              <a:t>A short sale allows investors to profit from a decline in a security’s price. An investor borrows a share of stock from a broker and sells it. Later, the short seller must purchase a share of the same stock in the market in order to replace the share that was borrowed. </a:t>
            </a:r>
            <a:endParaRPr lang="en-GB" dirty="0" smtClean="0"/>
          </a:p>
          <a:p>
            <a:r>
              <a:rPr lang="en-GB" b="1" dirty="0" smtClean="0"/>
              <a:t>6 INSIDER TRADING</a:t>
            </a:r>
            <a:r>
              <a:rPr lang="en-GB" dirty="0" smtClean="0"/>
              <a:t>: </a:t>
            </a:r>
            <a:r>
              <a:rPr lang="en-US"/>
              <a:t>It is illegal for anyone to transact in securities to profit from inside information, that is, private information held by officers, directors, or major stockholders that has not yet been divulged to the public. </a:t>
            </a:r>
            <a:endParaRPr lang="fr-FR" dirty="0"/>
          </a:p>
        </p:txBody>
      </p:sp>
    </p:spTree>
    <p:extLst>
      <p:ext uri="{BB962C8B-B14F-4D97-AF65-F5344CB8AC3E}">
        <p14:creationId xmlns:p14="http://schemas.microsoft.com/office/powerpoint/2010/main" val="351646013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Financial markets classification</a:t>
            </a:r>
            <a:endParaRPr lang="fr-FR" dirty="0"/>
          </a:p>
        </p:txBody>
      </p:sp>
      <p:sp>
        <p:nvSpPr>
          <p:cNvPr id="3" name="Content Placeholder 2"/>
          <p:cNvSpPr>
            <a:spLocks noGrp="1"/>
          </p:cNvSpPr>
          <p:nvPr>
            <p:ph sz="quarter" idx="13"/>
          </p:nvPr>
        </p:nvSpPr>
        <p:spPr>
          <a:xfrm>
            <a:off x="387458" y="1658320"/>
            <a:ext cx="11406752" cy="4773478"/>
          </a:xfrm>
        </p:spPr>
        <p:txBody>
          <a:bodyPr>
            <a:normAutofit fontScale="85000" lnSpcReduction="20000"/>
          </a:bodyPr>
          <a:lstStyle/>
          <a:p>
            <a:r>
              <a:rPr lang="en-GB" dirty="0"/>
              <a:t>We can differentiate between four </a:t>
            </a:r>
            <a:r>
              <a:rPr lang="en-GB" dirty="0" smtClean="0"/>
              <a:t>BASIC types </a:t>
            </a:r>
            <a:r>
              <a:rPr lang="en-GB" dirty="0"/>
              <a:t>of markets:</a:t>
            </a:r>
            <a:endParaRPr lang="fr-FR" dirty="0"/>
          </a:p>
          <a:p>
            <a:pPr lvl="0"/>
            <a:r>
              <a:rPr lang="en-GB" b="1" u="sng" dirty="0"/>
              <a:t>Direct search market</a:t>
            </a:r>
            <a:endParaRPr lang="fr-FR" dirty="0"/>
          </a:p>
          <a:p>
            <a:r>
              <a:rPr lang="en-GB" dirty="0"/>
              <a:t>This is the least organized market. Buyers and sellers must seek each other directly. Such markets are characterised by sporadic participation and low priced, non-standard goods.</a:t>
            </a:r>
            <a:endParaRPr lang="fr-FR" dirty="0"/>
          </a:p>
          <a:p>
            <a:pPr lvl="0"/>
            <a:r>
              <a:rPr lang="en-GB" b="1" u="sng" dirty="0"/>
              <a:t>Brokered market</a:t>
            </a:r>
            <a:endParaRPr lang="fr-FR" dirty="0"/>
          </a:p>
          <a:p>
            <a:r>
              <a:rPr lang="en-GB" dirty="0"/>
              <a:t>In this market, trading in goods is active. Brokers find it profitable to offer search services to buyers and sellers e.g. the real estate market.</a:t>
            </a:r>
            <a:endParaRPr lang="fr-FR" dirty="0"/>
          </a:p>
          <a:p>
            <a:pPr lvl="0"/>
            <a:r>
              <a:rPr lang="en-GB" b="1" u="sng" dirty="0"/>
              <a:t>Dealer market</a:t>
            </a:r>
            <a:endParaRPr lang="fr-FR" dirty="0"/>
          </a:p>
          <a:p>
            <a:r>
              <a:rPr lang="en-GB" dirty="0"/>
              <a:t>This is a market where traders specialize in particular assets, buy and sell for their own account. The spread between the dealer buying price and the sale price are the source of profit. The over the counter market is an example of a dealer market.</a:t>
            </a:r>
            <a:endParaRPr lang="fr-FR" dirty="0"/>
          </a:p>
          <a:p>
            <a:pPr lvl="0"/>
            <a:r>
              <a:rPr lang="en-GB" b="1" u="sng" dirty="0"/>
              <a:t>Auction market</a:t>
            </a:r>
            <a:endParaRPr lang="fr-FR" dirty="0"/>
          </a:p>
          <a:p>
            <a:r>
              <a:rPr lang="en-GB" dirty="0"/>
              <a:t>In an auction market, traders converge at one place to buy and sell assets. The advantage of this market over dealer markets is that one nee d not search across dealers to find the best price for an asset. </a:t>
            </a:r>
            <a:endParaRPr lang="fr-FR" dirty="0"/>
          </a:p>
          <a:p>
            <a:endParaRPr lang="fr-FR" dirty="0"/>
          </a:p>
        </p:txBody>
      </p:sp>
    </p:spTree>
    <p:extLst>
      <p:ext uri="{BB962C8B-B14F-4D97-AF65-F5344CB8AC3E}">
        <p14:creationId xmlns:p14="http://schemas.microsoft.com/office/powerpoint/2010/main" val="202124607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Financial markets classification</a:t>
            </a:r>
            <a:endParaRPr lang="fr-FR" dirty="0"/>
          </a:p>
        </p:txBody>
      </p:sp>
      <p:sp>
        <p:nvSpPr>
          <p:cNvPr id="3" name="Content Placeholder 2"/>
          <p:cNvSpPr>
            <a:spLocks noGrp="1"/>
          </p:cNvSpPr>
          <p:nvPr>
            <p:ph sz="quarter" idx="13"/>
          </p:nvPr>
        </p:nvSpPr>
        <p:spPr>
          <a:xfrm>
            <a:off x="913774" y="1751308"/>
            <a:ext cx="10363826" cy="4711485"/>
          </a:xfrm>
        </p:spPr>
        <p:txBody>
          <a:bodyPr>
            <a:normAutofit/>
          </a:bodyPr>
          <a:lstStyle/>
          <a:p>
            <a:pPr marL="0" indent="0">
              <a:buNone/>
            </a:pPr>
            <a:r>
              <a:rPr lang="en-GB" dirty="0" smtClean="0"/>
              <a:t>Other useful ways of classifying markets, especially useful for financial markets include: </a:t>
            </a:r>
          </a:p>
          <a:p>
            <a:r>
              <a:rPr lang="en-GB" dirty="0" smtClean="0"/>
              <a:t>Primary versus secondary.</a:t>
            </a:r>
          </a:p>
          <a:p>
            <a:r>
              <a:rPr lang="en-GB" dirty="0" smtClean="0"/>
              <a:t>Money versus capital.</a:t>
            </a:r>
          </a:p>
          <a:p>
            <a:r>
              <a:rPr lang="en-GB" dirty="0" smtClean="0"/>
              <a:t>Otc versus exchange markets.</a:t>
            </a:r>
          </a:p>
          <a:p>
            <a:r>
              <a:rPr lang="en-GB" dirty="0" smtClean="0"/>
              <a:t>Third versus fourth </a:t>
            </a:r>
            <a:r>
              <a:rPr lang="en-GB" dirty="0" smtClean="0"/>
              <a:t>markets</a:t>
            </a:r>
            <a:r>
              <a:rPr lang="en-GB" dirty="0"/>
              <a:t>.</a:t>
            </a:r>
            <a:endParaRPr lang="en-GB" dirty="0" smtClean="0"/>
          </a:p>
          <a:p>
            <a:pPr lvl="1"/>
            <a:r>
              <a:rPr lang="en-US" b="1" dirty="0"/>
              <a:t>third market </a:t>
            </a:r>
            <a:r>
              <a:rPr lang="en-US" dirty="0"/>
              <a:t>refers to trading of exchange-listed securities on the OTC market </a:t>
            </a:r>
            <a:endParaRPr lang="en-US" dirty="0" smtClean="0"/>
          </a:p>
          <a:p>
            <a:pPr lvl="1"/>
            <a:r>
              <a:rPr lang="en-US" b="1" dirty="0"/>
              <a:t>fourth market </a:t>
            </a:r>
            <a:r>
              <a:rPr lang="en-US" dirty="0"/>
              <a:t>refers to direct trading between investors in exchange-listed securities without benefit of a broker. </a:t>
            </a:r>
            <a:endParaRPr lang="en-US" dirty="0" smtClean="0"/>
          </a:p>
          <a:p>
            <a:r>
              <a:rPr lang="en-US" dirty="0" smtClean="0"/>
              <a:t>Floor based versus electronic based.</a:t>
            </a:r>
            <a:endParaRPr lang="en-US" dirty="0" smtClean="0"/>
          </a:p>
        </p:txBody>
      </p:sp>
    </p:spTree>
    <p:extLst>
      <p:ext uri="{BB962C8B-B14F-4D97-AF65-F5344CB8AC3E}">
        <p14:creationId xmlns:p14="http://schemas.microsoft.com/office/powerpoint/2010/main" val="338079531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TC104033925[[fn=Droplet]]</Template>
  <TotalTime>128</TotalTime>
  <Words>1145</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Tw Cen MT</vt:lpstr>
      <vt:lpstr>Droplet</vt:lpstr>
      <vt:lpstr>FINANCIAL MARKETS 1</vt:lpstr>
      <vt:lpstr>What is market microstructure………………..</vt:lpstr>
      <vt:lpstr>How securities are traded…………………….</vt:lpstr>
      <vt:lpstr>Investment banks and underwriting</vt:lpstr>
      <vt:lpstr>Investment banks and underwriting…….</vt:lpstr>
      <vt:lpstr>Other useful definitions </vt:lpstr>
      <vt:lpstr>OTHER USEFUL DEFINITIONS…..</vt:lpstr>
      <vt:lpstr>Financial markets classification</vt:lpstr>
      <vt:lpstr>Financial markets classification</vt:lpstr>
      <vt:lpstr>TRADING ON EXCHANGES</vt:lpstr>
      <vt:lpstr>orders</vt:lpstr>
      <vt:lpstr>TRADING COSTS</vt:lpstr>
      <vt:lpstr>Listing securities in a stock market</vt:lpstr>
      <vt:lpstr>Listing securities in a stock market</vt:lpstr>
      <vt:lpstr>Emerging issues in securities markets</vt:lpstr>
      <vt:lpstr>The end</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MARKETS 1</dc:title>
  <dc:creator>john</dc:creator>
  <cp:lastModifiedBy>john</cp:lastModifiedBy>
  <cp:revision>22</cp:revision>
  <dcterms:created xsi:type="dcterms:W3CDTF">2014-09-29T09:28:02Z</dcterms:created>
  <dcterms:modified xsi:type="dcterms:W3CDTF">2014-09-29T13:15:00Z</dcterms:modified>
</cp:coreProperties>
</file>